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4" r:id="rId3"/>
    <p:sldId id="295" r:id="rId4"/>
    <p:sldId id="296" r:id="rId5"/>
    <p:sldId id="303" r:id="rId6"/>
    <p:sldId id="305" r:id="rId7"/>
    <p:sldId id="297" r:id="rId8"/>
    <p:sldId id="298" r:id="rId9"/>
    <p:sldId id="299" r:id="rId10"/>
    <p:sldId id="300" r:id="rId11"/>
    <p:sldId id="301" r:id="rId12"/>
    <p:sldId id="302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10/18/2020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10/18/2020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55839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10686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13166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83893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32504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35698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75763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10900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52130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60071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5.jpg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22297" y="4941168"/>
            <a:ext cx="6699403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6600" b="1" cap="none" spc="0" dirty="0" smtClean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0786" y="1363571"/>
            <a:ext cx="610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 b="1" dirty="0" err="1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Teknik</a:t>
            </a:r>
            <a:r>
              <a:rPr lang="en-US" sz="5400" b="1" dirty="0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5400" b="1" dirty="0" err="1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Visualisasi</a:t>
            </a:r>
            <a:endParaRPr lang="en-US" sz="5400" b="1" dirty="0">
              <a:ln w="0">
                <a:solidFill>
                  <a:srgbClr val="8064A2">
                    <a:lumMod val="50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6717" y="2114003"/>
            <a:ext cx="2050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Pertemuan-1</a:t>
            </a:r>
            <a:endParaRPr lang="en-US" sz="4400" b="1" dirty="0">
              <a:ln w="0">
                <a:solidFill>
                  <a:srgbClr val="8064A2">
                    <a:lumMod val="50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Karakteristik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yang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Efektif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7406" y="1925577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Prinsip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perancangan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grafik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informasi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adalah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harus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mendukung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pekerjaan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analisis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memperlihatkan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perbandingan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atau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kausalitas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14313" y="2810360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Edward </a:t>
            </a:r>
            <a:r>
              <a:rPr lang="en-US" dirty="0" err="1"/>
              <a:t>Tufte</a:t>
            </a:r>
            <a:r>
              <a:rPr lang="en-US" dirty="0"/>
              <a:t> </a:t>
            </a:r>
            <a:r>
              <a:rPr lang="en-US" dirty="0" err="1"/>
              <a:t>mendefinisikan</a:t>
            </a:r>
            <a:r>
              <a:rPr lang="en-US" dirty="0"/>
              <a:t> '</a:t>
            </a:r>
            <a:r>
              <a:rPr lang="en-US" dirty="0" err="1"/>
              <a:t>tampilan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' dan </a:t>
            </a:r>
            <a:r>
              <a:rPr lang="en-US" dirty="0" err="1"/>
              <a:t>prinsip-prinsip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tampilan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yang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26" y="3733690"/>
            <a:ext cx="1914277" cy="2095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28265" y="4944851"/>
            <a:ext cx="1360636" cy="491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 err="1" smtClean="0"/>
              <a:t>Efisien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28265" y="4094797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dirty="0" err="1" smtClean="0"/>
              <a:t>Jelas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215409" y="4519824"/>
            <a:ext cx="1210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dirty="0" err="1"/>
              <a:t>Tepat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392" y="2132856"/>
            <a:ext cx="498046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5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Karakteristik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yang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Efektif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4313" y="1719263"/>
            <a:ext cx="7184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Tampilan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grafis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yang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baik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harus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memenuhi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beberapa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hal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.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39552" y="2206019"/>
            <a:ext cx="48245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memperlihatkan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smtClean="0">
                <a:solidFill>
                  <a:srgbClr val="222222"/>
                </a:solidFill>
              </a:rPr>
              <a:t>data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mendorong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pengguna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untuk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berpikir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tentang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substansi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bukan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metodologi</a:t>
            </a:r>
            <a:r>
              <a:rPr lang="en-US" dirty="0">
                <a:solidFill>
                  <a:srgbClr val="222222"/>
                </a:solidFill>
              </a:rPr>
              <a:t>, </a:t>
            </a:r>
            <a:r>
              <a:rPr lang="en-US" dirty="0" err="1">
                <a:solidFill>
                  <a:srgbClr val="222222"/>
                </a:solidFill>
              </a:rPr>
              <a:t>rancangan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grafik</a:t>
            </a:r>
            <a:r>
              <a:rPr lang="en-US" dirty="0">
                <a:solidFill>
                  <a:srgbClr val="222222"/>
                </a:solidFill>
              </a:rPr>
              <a:t>, </a:t>
            </a:r>
            <a:r>
              <a:rPr lang="en-US" dirty="0" err="1">
                <a:solidFill>
                  <a:srgbClr val="222222"/>
                </a:solidFill>
              </a:rPr>
              <a:t>teknologi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produksi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grafik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hal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lainnya</a:t>
            </a:r>
            <a:endParaRPr lang="en-US" dirty="0" smtClean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menghindari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manipulasi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terhadap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apa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dikatakan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oleh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smtClean="0">
                <a:solidFill>
                  <a:srgbClr val="222222"/>
                </a:solidFill>
              </a:rPr>
              <a:t>data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memberikan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banyak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angka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dalam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ruang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 smtClean="0">
                <a:solidFill>
                  <a:srgbClr val="222222"/>
                </a:solidFill>
              </a:rPr>
              <a:t>kecil</a:t>
            </a:r>
            <a:endParaRPr lang="en-US" dirty="0" smtClean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membuat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kumpulan</a:t>
            </a:r>
            <a:r>
              <a:rPr lang="en-US" dirty="0">
                <a:solidFill>
                  <a:srgbClr val="222222"/>
                </a:solidFill>
              </a:rPr>
              <a:t> data yang </a:t>
            </a:r>
            <a:r>
              <a:rPr lang="en-US" dirty="0" err="1">
                <a:solidFill>
                  <a:srgbClr val="222222"/>
                </a:solidFill>
              </a:rPr>
              <a:t>besar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menjadi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koheren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>
                <a:solidFill>
                  <a:srgbClr val="222222"/>
                </a:solidFill>
              </a:rPr>
              <a:t>(</a:t>
            </a:r>
            <a:r>
              <a:rPr lang="en-US" dirty="0" err="1">
                <a:solidFill>
                  <a:srgbClr val="222222"/>
                </a:solidFill>
              </a:rPr>
              <a:t>serasi</a:t>
            </a:r>
            <a:r>
              <a:rPr lang="en-US" dirty="0">
                <a:solidFill>
                  <a:srgbClr val="222222"/>
                </a:solidFill>
              </a:rPr>
              <a:t>/</a:t>
            </a:r>
            <a:r>
              <a:rPr lang="en-US" dirty="0" err="1">
                <a:solidFill>
                  <a:srgbClr val="222222"/>
                </a:solidFill>
              </a:rPr>
              <a:t>kompak</a:t>
            </a:r>
            <a:r>
              <a:rPr lang="en-US" dirty="0">
                <a:solidFill>
                  <a:srgbClr val="222222"/>
                </a:solidFill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472" y="3139656"/>
            <a:ext cx="2319598" cy="23195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150" y="2022988"/>
            <a:ext cx="2095500" cy="2095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472" y="4166732"/>
            <a:ext cx="2524968" cy="234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3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Karakteristik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yang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Efektif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4313" y="1719263"/>
            <a:ext cx="7184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Tampilan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grafis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yang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baik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harus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memenuhi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beberapa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hal</a:t>
            </a:r>
            <a:r>
              <a:rPr lang="en-US" dirty="0" smtClean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berikut</a:t>
            </a:r>
            <a:r>
              <a:rPr lang="en-US" dirty="0" smtClean="0">
                <a:solidFill>
                  <a:srgbClr val="222222"/>
                </a:solidFill>
              </a:rPr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9552" y="228348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mendorong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pengguna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untuk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membandingkan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berbagai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bagian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berbeda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smtClean="0">
                <a:solidFill>
                  <a:srgbClr val="222222"/>
                </a:solidFill>
              </a:rPr>
              <a:t>data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membuka</a:t>
            </a:r>
            <a:r>
              <a:rPr lang="en-US" dirty="0">
                <a:solidFill>
                  <a:srgbClr val="222222"/>
                </a:solidFill>
              </a:rPr>
              <a:t> data </a:t>
            </a:r>
            <a:r>
              <a:rPr lang="en-US" dirty="0" err="1">
                <a:solidFill>
                  <a:srgbClr val="222222"/>
                </a:solidFill>
              </a:rPr>
              <a:t>pada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beberapa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tingkat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kerincian</a:t>
            </a:r>
            <a:r>
              <a:rPr lang="en-US" dirty="0">
                <a:solidFill>
                  <a:srgbClr val="222222"/>
                </a:solidFill>
              </a:rPr>
              <a:t>,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gambaran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umum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sampai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struktur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terakhir</a:t>
            </a:r>
            <a:endParaRPr lang="en-US" dirty="0" smtClean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melayani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sebuah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tujuan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jelas</a:t>
            </a:r>
            <a:r>
              <a:rPr lang="en-US" dirty="0">
                <a:solidFill>
                  <a:srgbClr val="222222"/>
                </a:solidFill>
              </a:rPr>
              <a:t>: </a:t>
            </a:r>
            <a:r>
              <a:rPr lang="en-US" dirty="0" err="1">
                <a:solidFill>
                  <a:srgbClr val="222222"/>
                </a:solidFill>
              </a:rPr>
              <a:t>deskripsi</a:t>
            </a:r>
            <a:r>
              <a:rPr lang="en-US" dirty="0">
                <a:solidFill>
                  <a:srgbClr val="222222"/>
                </a:solidFill>
              </a:rPr>
              <a:t>, </a:t>
            </a:r>
            <a:r>
              <a:rPr lang="en-US" dirty="0" err="1">
                <a:solidFill>
                  <a:srgbClr val="222222"/>
                </a:solidFill>
              </a:rPr>
              <a:t>eksplorasi</a:t>
            </a:r>
            <a:r>
              <a:rPr lang="en-US" dirty="0">
                <a:solidFill>
                  <a:srgbClr val="222222"/>
                </a:solidFill>
              </a:rPr>
              <a:t>, </a:t>
            </a:r>
            <a:r>
              <a:rPr lang="en-US" dirty="0" err="1">
                <a:solidFill>
                  <a:srgbClr val="222222"/>
                </a:solidFill>
              </a:rPr>
              <a:t>tabulasi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atau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dekorasi</a:t>
            </a:r>
            <a:endParaRPr lang="en-US" dirty="0" smtClean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22222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222222"/>
                </a:solidFill>
              </a:rPr>
              <a:t>mengintegrasikan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statistik</a:t>
            </a:r>
            <a:r>
              <a:rPr lang="en-US" dirty="0">
                <a:solidFill>
                  <a:srgbClr val="222222"/>
                </a:solidFill>
              </a:rPr>
              <a:t> dan </a:t>
            </a:r>
            <a:r>
              <a:rPr lang="en-US" dirty="0" err="1">
                <a:solidFill>
                  <a:srgbClr val="222222"/>
                </a:solidFill>
              </a:rPr>
              <a:t>deskripsi</a:t>
            </a:r>
            <a:r>
              <a:rPr lang="en-US" dirty="0">
                <a:solidFill>
                  <a:srgbClr val="222222"/>
                </a:solidFill>
              </a:rPr>
              <a:t> verbal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sebuah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kumpulan</a:t>
            </a:r>
            <a:r>
              <a:rPr lang="en-US" dirty="0">
                <a:solidFill>
                  <a:srgbClr val="222222"/>
                </a:solidFill>
              </a:rPr>
              <a:t> data.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861" y="2135995"/>
            <a:ext cx="1763216" cy="17632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321" y="3719989"/>
            <a:ext cx="26642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2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Gambaran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Umum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5" y="1449980"/>
            <a:ext cx="64167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Visualisasi</a:t>
            </a:r>
            <a:r>
              <a:rPr lang="en-US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mengacu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pada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teknik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mengkomunikasikan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informasi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cara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membuatnya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objek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visual (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lang="en-US" dirty="0">
                <a:solidFill>
                  <a:srgbClr val="222222"/>
                </a:solidFill>
              </a:rPr>
              <a:t>: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titik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garis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batang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grafik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995936" y="3960674"/>
            <a:ext cx="4769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Visualisasi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salah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satu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tahap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ilmu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data.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89647"/>
            <a:ext cx="3421583" cy="256618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884929" y="5454866"/>
            <a:ext cx="37203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Visualisasi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seni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dan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sains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37035"/>
            <a:ext cx="2823639" cy="282363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667" y="4230968"/>
            <a:ext cx="2249733" cy="22497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48" y="4509120"/>
            <a:ext cx="2088232" cy="20882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Gambaran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Umum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6089" y="1492517"/>
            <a:ext cx="6010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visualisasi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mengkomunikasikan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jelas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efektif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(Friedman, 2008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52736"/>
            <a:ext cx="2284114" cy="22841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28039" y="4926770"/>
            <a:ext cx="53161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Visualisasi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efektif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membantu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pengguna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menganalisis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dirty="0" err="1" smtClean="0">
                <a:solidFill>
                  <a:srgbClr val="222222"/>
                </a:solidFill>
              </a:rPr>
              <a:t>menalarkan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rgbClr val="222222"/>
                </a:solidFill>
              </a:rPr>
              <a:t>beserta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buktinya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483768" y="3392896"/>
            <a:ext cx="4299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Visualisasi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data yang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kompleks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dapat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diakses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dipahami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berguna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91006"/>
            <a:ext cx="2158240" cy="2158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04991"/>
            <a:ext cx="1786584" cy="232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1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Gambaran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Umum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4313" y="1921048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Fernanda </a:t>
            </a:r>
            <a:r>
              <a:rPr lang="en-US" dirty="0" err="1"/>
              <a:t>Viegas</a:t>
            </a:r>
            <a:r>
              <a:rPr lang="en-US" dirty="0"/>
              <a:t> dan Martin M. </a:t>
            </a:r>
            <a:r>
              <a:rPr lang="en-US" dirty="0" smtClean="0"/>
              <a:t>Wattenberg</a:t>
            </a:r>
            <a:r>
              <a:rPr lang="en-US" dirty="0"/>
              <a:t> </a:t>
            </a:r>
            <a:r>
              <a:rPr lang="en-US" dirty="0" err="1"/>
              <a:t>menyarankan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visualisasi</a:t>
            </a:r>
            <a:r>
              <a:rPr lang="en-US" dirty="0"/>
              <a:t> </a:t>
            </a:r>
            <a:r>
              <a:rPr lang="en-US" dirty="0" smtClean="0"/>
              <a:t>data yang </a:t>
            </a:r>
            <a:r>
              <a:rPr lang="en-US" dirty="0"/>
              <a:t>ideal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 smtClean="0"/>
              <a:t>mengkomunikasikan</a:t>
            </a:r>
            <a:r>
              <a:rPr lang="en-US" dirty="0" smtClean="0"/>
              <a:t> data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/>
              <a:t>jelas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menstimulasi</a:t>
            </a:r>
            <a:r>
              <a:rPr lang="en-US" dirty="0"/>
              <a:t> </a:t>
            </a:r>
            <a:r>
              <a:rPr lang="en-US" dirty="0" err="1"/>
              <a:t>atensi</a:t>
            </a:r>
            <a:r>
              <a:rPr lang="en-US" dirty="0"/>
              <a:t> dan </a:t>
            </a:r>
            <a:r>
              <a:rPr lang="en-US" dirty="0" err="1"/>
              <a:t>keterlibatan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614" y="1521498"/>
            <a:ext cx="2095500" cy="2095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635896" y="4077072"/>
            <a:ext cx="5050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memaparkan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ide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secara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efektif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bentuk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estetis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fungsionalitas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harus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berbarengan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menyediakan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wawasan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terhadap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kumpulan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kompleks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</a:rPr>
              <a:t>serta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tidak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mengkomunikasikan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aspek-aspek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kunci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cara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intuitif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24944"/>
            <a:ext cx="324036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7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Kenapa </a:t>
            </a: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Perlu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Visualisasi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Data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9552" y="1582341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rgbClr val="000000"/>
                </a:solidFill>
              </a:rPr>
              <a:t>Beberapa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alasan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mengapa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diperlukan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visualisasi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data, </a:t>
            </a:r>
            <a:r>
              <a:rPr lang="en-US" dirty="0" err="1" smtClean="0">
                <a:solidFill>
                  <a:srgbClr val="000000"/>
                </a:solidFill>
              </a:rPr>
              <a:t>diantaranya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adalah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sebagai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berikut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V</a:t>
            </a:r>
            <a:r>
              <a:rPr lang="en-US" dirty="0" err="1" smtClean="0">
                <a:solidFill>
                  <a:srgbClr val="000000"/>
                </a:solidFill>
              </a:rPr>
              <a:t>isualisasi</a:t>
            </a:r>
            <a:r>
              <a:rPr lang="en-US" dirty="0" smtClean="0">
                <a:solidFill>
                  <a:srgbClr val="000000"/>
                </a:solidFill>
              </a:rPr>
              <a:t> data </a:t>
            </a:r>
            <a:r>
              <a:rPr lang="en-US" dirty="0" err="1">
                <a:solidFill>
                  <a:srgbClr val="000000"/>
                </a:solidFill>
              </a:rPr>
              <a:t>sesuai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dengan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cara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kerja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otak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manusia</a:t>
            </a:r>
            <a:r>
              <a:rPr lang="en-US" dirty="0" smtClean="0">
                <a:solidFill>
                  <a:srgbClr val="000000"/>
                </a:solidFill>
              </a:rPr>
              <a:t>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dirty="0" err="1" smtClean="0">
                <a:solidFill>
                  <a:srgbClr val="000000"/>
                </a:solidFill>
              </a:rPr>
              <a:t>embantu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analis</a:t>
            </a:r>
            <a:r>
              <a:rPr lang="en-US" dirty="0">
                <a:solidFill>
                  <a:srgbClr val="000000"/>
                </a:solidFill>
              </a:rPr>
              <a:t> data</a:t>
            </a:r>
            <a:r>
              <a:rPr lang="en-US" dirty="0" smtClean="0">
                <a:solidFill>
                  <a:srgbClr val="000000"/>
                </a:solidFill>
              </a:rPr>
              <a:t>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D</a:t>
            </a:r>
            <a:r>
              <a:rPr lang="en-US" dirty="0" err="1" smtClean="0">
                <a:solidFill>
                  <a:srgbClr val="000000"/>
                </a:solidFill>
              </a:rPr>
              <a:t>apat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mempengaruhi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audien</a:t>
            </a:r>
            <a:r>
              <a:rPr lang="en-US" dirty="0" smtClean="0">
                <a:solidFill>
                  <a:srgbClr val="000000"/>
                </a:solidFill>
              </a:rPr>
              <a:t>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dirty="0" err="1" smtClean="0">
                <a:solidFill>
                  <a:srgbClr val="000000"/>
                </a:solidFill>
              </a:rPr>
              <a:t>enampilkan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i="1" dirty="0">
                <a:solidFill>
                  <a:srgbClr val="000000"/>
                </a:solidFill>
              </a:rPr>
              <a:t>overview</a:t>
            </a:r>
            <a:r>
              <a:rPr lang="en-US" dirty="0" smtClean="0">
                <a:solidFill>
                  <a:srgbClr val="000000"/>
                </a:solidFill>
              </a:rPr>
              <a:t>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dirty="0" err="1" smtClean="0">
                <a:solidFill>
                  <a:srgbClr val="000000"/>
                </a:solidFill>
              </a:rPr>
              <a:t>enunjukkan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skala</a:t>
            </a:r>
            <a:r>
              <a:rPr lang="en-US" dirty="0">
                <a:solidFill>
                  <a:srgbClr val="000000"/>
                </a:solidFill>
              </a:rPr>
              <a:t> dan </a:t>
            </a:r>
            <a:r>
              <a:rPr lang="en-US" dirty="0" err="1" smtClean="0">
                <a:solidFill>
                  <a:srgbClr val="000000"/>
                </a:solidFill>
              </a:rPr>
              <a:t>kompleksitas</a:t>
            </a:r>
            <a:r>
              <a:rPr lang="en-US" dirty="0" smtClean="0">
                <a:solidFill>
                  <a:srgbClr val="000000"/>
                </a:solidFill>
              </a:rPr>
              <a:t> data,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dirty="0" err="1" smtClean="0">
                <a:solidFill>
                  <a:srgbClr val="000000"/>
                </a:solidFill>
              </a:rPr>
              <a:t>embantu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eksplorasi</a:t>
            </a:r>
            <a:r>
              <a:rPr lang="en-US" dirty="0">
                <a:solidFill>
                  <a:srgbClr val="000000"/>
                </a:solidFill>
              </a:rPr>
              <a:t> data</a:t>
            </a:r>
            <a:r>
              <a:rPr lang="en-US" dirty="0" smtClean="0">
                <a:solidFill>
                  <a:srgbClr val="000000"/>
                </a:solidFill>
              </a:rPr>
              <a:t>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U</a:t>
            </a:r>
            <a:r>
              <a:rPr lang="en-US" dirty="0" err="1" smtClean="0">
                <a:solidFill>
                  <a:srgbClr val="000000"/>
                </a:solidFill>
              </a:rPr>
              <a:t>ntuk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mengkomunikasikan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temuan</a:t>
            </a:r>
            <a:r>
              <a:rPr lang="en-US" dirty="0" smtClean="0">
                <a:solidFill>
                  <a:srgbClr val="000000"/>
                </a:solidFill>
              </a:rPr>
              <a:t>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U</a:t>
            </a:r>
            <a:r>
              <a:rPr lang="en-US" dirty="0" err="1" smtClean="0">
                <a:solidFill>
                  <a:srgbClr val="000000"/>
                </a:solidFill>
              </a:rPr>
              <a:t>ntuk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menceritakan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sesuatu</a:t>
            </a:r>
            <a:r>
              <a:rPr lang="en-US" dirty="0" smtClean="0">
                <a:solidFill>
                  <a:srgbClr val="000000"/>
                </a:solidFill>
              </a:rPr>
              <a:t>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0000"/>
                </a:solidFill>
              </a:rPr>
              <a:t>U</a:t>
            </a:r>
            <a:r>
              <a:rPr lang="en-US" dirty="0" err="1" smtClean="0">
                <a:solidFill>
                  <a:srgbClr val="000000"/>
                </a:solidFill>
              </a:rPr>
              <a:t>ntuk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menarik</a:t>
            </a:r>
            <a:r>
              <a:rPr lang="en-US" dirty="0" smtClean="0">
                <a:solidFill>
                  <a:srgbClr val="000000"/>
                </a:solidFill>
              </a:rPr>
              <a:t>/</a:t>
            </a:r>
            <a:r>
              <a:rPr lang="en-US" dirty="0" err="1" smtClean="0">
                <a:solidFill>
                  <a:srgbClr val="000000"/>
                </a:solidFill>
              </a:rPr>
              <a:t>menstimulasi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perhatian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512" y="2159584"/>
            <a:ext cx="1800200" cy="18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806895"/>
            <a:ext cx="2383532" cy="238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5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Kenapa </a:t>
            </a: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Perlu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Visualisasi</a:t>
            </a:r>
            <a:r>
              <a:rPr lang="en-US" sz="4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Data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905522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rgbClr val="000000"/>
                </a:solidFill>
              </a:rPr>
              <a:t>Sebuah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informasi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dapat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disampaikan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secara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deskriptif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dengan</a:t>
            </a:r>
            <a:r>
              <a:rPr lang="en-US" dirty="0">
                <a:solidFill>
                  <a:srgbClr val="000000"/>
                </a:solidFill>
              </a:rPr>
              <a:t> kata-kata, </a:t>
            </a:r>
            <a:r>
              <a:rPr lang="en-US" dirty="0" err="1">
                <a:solidFill>
                  <a:srgbClr val="000000"/>
                </a:solidFill>
              </a:rPr>
              <a:t>namun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informasi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dianggap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menjadi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lebih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serius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jika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memiliki</a:t>
            </a:r>
            <a:r>
              <a:rPr lang="en-US" dirty="0">
                <a:solidFill>
                  <a:srgbClr val="000000"/>
                </a:solidFill>
              </a:rPr>
              <a:t> data </a:t>
            </a:r>
            <a:r>
              <a:rPr lang="en-US" dirty="0" err="1">
                <a:solidFill>
                  <a:srgbClr val="000000"/>
                </a:solidFill>
              </a:rPr>
              <a:t>pendukung</a:t>
            </a:r>
            <a:r>
              <a:rPr lang="en-US" dirty="0">
                <a:solidFill>
                  <a:srgbClr val="000000"/>
                </a:solidFill>
              </a:rPr>
              <a:t>.  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7904" y="3356992"/>
            <a:ext cx="48245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rgbClr val="000000"/>
                </a:solidFill>
              </a:rPr>
              <a:t>Terkadang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tabel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dapat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membantu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untuk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mengkomunikasikan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teks</a:t>
            </a:r>
            <a:r>
              <a:rPr lang="en-US" dirty="0" smtClean="0">
                <a:solidFill>
                  <a:srgbClr val="000000"/>
                </a:solidFill>
              </a:rPr>
              <a:t>/</a:t>
            </a:r>
            <a:r>
              <a:rPr lang="en-US" dirty="0" err="1" smtClean="0">
                <a:solidFill>
                  <a:srgbClr val="000000"/>
                </a:solidFill>
              </a:rPr>
              <a:t>angka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yang </a:t>
            </a:r>
            <a:r>
              <a:rPr lang="en-US" dirty="0" err="1">
                <a:solidFill>
                  <a:srgbClr val="000000"/>
                </a:solidFill>
              </a:rPr>
              <a:t>sederhana</a:t>
            </a:r>
            <a:r>
              <a:rPr lang="en-US" dirty="0">
                <a:solidFill>
                  <a:srgbClr val="000000"/>
                </a:solidFill>
              </a:rPr>
              <a:t>.  </a:t>
            </a:r>
            <a:r>
              <a:rPr lang="en-US" dirty="0" err="1">
                <a:solidFill>
                  <a:srgbClr val="000000"/>
                </a:solidFill>
              </a:rPr>
              <a:t>Namun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demikian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banyak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audien</a:t>
            </a:r>
            <a:r>
              <a:rPr lang="en-US" dirty="0">
                <a:solidFill>
                  <a:srgbClr val="000000"/>
                </a:solidFill>
              </a:rPr>
              <a:t> yang </a:t>
            </a:r>
            <a:r>
              <a:rPr lang="en-US" dirty="0" err="1" smtClean="0">
                <a:solidFill>
                  <a:srgbClr val="000000"/>
                </a:solidFill>
              </a:rPr>
              <a:t>malas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membaca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tabel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angka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sehingga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diperlukan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visualisasi</a:t>
            </a:r>
            <a:r>
              <a:rPr lang="en-US" dirty="0" smtClean="0">
                <a:solidFill>
                  <a:srgbClr val="000000"/>
                </a:solidFill>
              </a:rPr>
              <a:t> data yang </a:t>
            </a:r>
            <a:r>
              <a:rPr lang="en-US" dirty="0" err="1" smtClean="0">
                <a:solidFill>
                  <a:srgbClr val="000000"/>
                </a:solidFill>
              </a:rPr>
              <a:t>lebih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menarik</a:t>
            </a:r>
            <a:r>
              <a:rPr lang="en-US" dirty="0" smtClean="0">
                <a:solidFill>
                  <a:srgbClr val="000000"/>
                </a:solidFill>
              </a:rPr>
              <a:t> dan </a:t>
            </a:r>
            <a:r>
              <a:rPr lang="en-US" dirty="0" err="1" smtClean="0">
                <a:solidFill>
                  <a:srgbClr val="000000"/>
                </a:solidFill>
              </a:rPr>
              <a:t>cepat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dipahami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19" y="2492896"/>
            <a:ext cx="3744415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9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Tipe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Visualisasi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Data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504" y="1505785"/>
            <a:ext cx="7498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Visualisasi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</a:rPr>
              <a:t>Data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Dashboards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8808" y="2046948"/>
            <a:ext cx="849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Dashboards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User Interface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cukup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desain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data dashboard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ditampilka</a:t>
            </a:r>
            <a:r>
              <a:rPr lang="en-US" dirty="0" err="1" smtClean="0"/>
              <a:t>n</a:t>
            </a:r>
            <a:r>
              <a:rPr lang="en-US" dirty="0" smtClean="0"/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metriks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angka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visualisasi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data.</a:t>
            </a:r>
          </a:p>
        </p:txBody>
      </p:sp>
      <p:sp>
        <p:nvSpPr>
          <p:cNvPr id="6" name="Rectangle 5"/>
          <p:cNvSpPr/>
          <p:nvPr/>
        </p:nvSpPr>
        <p:spPr>
          <a:xfrm>
            <a:off x="438808" y="3039180"/>
            <a:ext cx="3629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dashboards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3155978"/>
            <a:ext cx="4330824" cy="28644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94" y="4092881"/>
            <a:ext cx="209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1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Tipe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Visualisasi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Data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313" y="1534597"/>
            <a:ext cx="7498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Infografis</a:t>
            </a:r>
            <a:r>
              <a:rPr lang="en-US" dirty="0" smtClean="0"/>
              <a:t> 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43084" y="3982727"/>
            <a:ext cx="4236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pembuatan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infografis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disebut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visualization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US" i="1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design, </a:t>
            </a:r>
            <a:r>
              <a:rPr lang="en-US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architecture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76" y="1462513"/>
            <a:ext cx="1666765" cy="16239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1024" y="1946083"/>
            <a:ext cx="42620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22222"/>
                </a:solidFill>
              </a:rPr>
              <a:t>Infografis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adalah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suatu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bentuk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penyajian</a:t>
            </a:r>
            <a:r>
              <a:rPr lang="en-US" dirty="0">
                <a:solidFill>
                  <a:srgbClr val="222222"/>
                </a:solidFill>
              </a:rPr>
              <a:t> data </a:t>
            </a:r>
            <a:r>
              <a:rPr lang="en-US" dirty="0" err="1">
                <a:solidFill>
                  <a:srgbClr val="222222"/>
                </a:solidFill>
              </a:rPr>
              <a:t>dengan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konsep</a:t>
            </a:r>
            <a:r>
              <a:rPr lang="en-US" dirty="0">
                <a:solidFill>
                  <a:srgbClr val="222222"/>
                </a:solidFill>
              </a:rPr>
              <a:t> visual yang </a:t>
            </a:r>
            <a:r>
              <a:rPr lang="en-US" dirty="0" err="1">
                <a:solidFill>
                  <a:srgbClr val="222222"/>
                </a:solidFill>
              </a:rPr>
              <a:t>terdiri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dari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teks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dengan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tambahan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gambar-gambar</a:t>
            </a:r>
            <a:r>
              <a:rPr lang="en-US" dirty="0">
                <a:solidFill>
                  <a:srgbClr val="222222"/>
                </a:solidFill>
              </a:rPr>
              <a:t> </a:t>
            </a:r>
            <a:r>
              <a:rPr lang="en-US" dirty="0" err="1">
                <a:solidFill>
                  <a:srgbClr val="222222"/>
                </a:solidFill>
              </a:rPr>
              <a:t>ilustrasi</a:t>
            </a:r>
            <a:r>
              <a:rPr lang="en-US" dirty="0">
                <a:solidFill>
                  <a:srgbClr val="222222"/>
                </a:solidFill>
              </a:rPr>
              <a:t> yang </a:t>
            </a:r>
            <a:r>
              <a:rPr lang="en-US" dirty="0" err="1">
                <a:solidFill>
                  <a:srgbClr val="222222"/>
                </a:solidFill>
              </a:rPr>
              <a:t>menarik</a:t>
            </a:r>
            <a:r>
              <a:rPr lang="en-US" dirty="0">
                <a:solidFill>
                  <a:srgbClr val="222222"/>
                </a:solidFill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9185" y="1752691"/>
            <a:ext cx="2031790" cy="20374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E9E4C6"/>
              </a:clrFrom>
              <a:clrTo>
                <a:srgbClr val="E9E4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24" y="3188566"/>
            <a:ext cx="4187892" cy="314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3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912"/>
            <a:ext cx="2095500" cy="2095500"/>
          </a:xfrm>
          <a:prstGeom prst="rect">
            <a:avLst/>
          </a:prstGeom>
        </p:spPr>
      </p:pic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Tipe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Visualisasi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Data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4312" y="1556792"/>
            <a:ext cx="8390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visualisasi</a:t>
            </a:r>
            <a:r>
              <a:rPr lang="en-US" dirty="0" smtClean="0"/>
              <a:t> </a:t>
            </a:r>
            <a:r>
              <a:rPr lang="en-US" i="1" dirty="0" smtClean="0"/>
              <a:t>data dashboard </a:t>
            </a:r>
            <a:r>
              <a:rPr lang="en-US" dirty="0" smtClean="0"/>
              <a:t>dan </a:t>
            </a:r>
            <a:r>
              <a:rPr lang="en-US" dirty="0" err="1" smtClean="0"/>
              <a:t>infografis</a:t>
            </a:r>
            <a:r>
              <a:rPr lang="en-US" dirty="0" smtClean="0"/>
              <a:t>. 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663" y="2060848"/>
            <a:ext cx="6883917" cy="2673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622" y="3787143"/>
            <a:ext cx="2462698" cy="279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5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483</Words>
  <Application>Microsoft Office PowerPoint</Application>
  <PresentationFormat>On-screen Show (4:3)</PresentationFormat>
  <Paragraphs>87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Bradley Hand ITC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2020-10-18T13:07:56Z</dcterms:modified>
</cp:coreProperties>
</file>