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295" r:id="rId4"/>
    <p:sldId id="296" r:id="rId5"/>
    <p:sldId id="303" r:id="rId6"/>
    <p:sldId id="305" r:id="rId7"/>
    <p:sldId id="297" r:id="rId8"/>
    <p:sldId id="298" r:id="rId9"/>
    <p:sldId id="299" r:id="rId10"/>
    <p:sldId id="300" r:id="rId11"/>
    <p:sldId id="301" r:id="rId12"/>
    <p:sldId id="302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583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068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3166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89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250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569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576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09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213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007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2297" y="4941168"/>
            <a:ext cx="669940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6600" b="1" cap="none" spc="0" dirty="0" smtClean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0786" y="136357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Teknik</a:t>
            </a:r>
            <a:r>
              <a:rPr lang="en-US" sz="5400" b="1" dirty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Visualisasi</a:t>
            </a:r>
            <a:endParaRPr lang="en-US" sz="5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6717" y="211400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Pertemuan-1</a:t>
            </a:r>
            <a:endParaRPr lang="en-US" sz="4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Karakteristik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yang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Efektif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406" y="192557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Prinsip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perancangan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grafik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adalah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harus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mendukung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pekerjaan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analisis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memperlihatkan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perbandingan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atau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kausalitas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4313" y="2810360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Edward </a:t>
            </a:r>
            <a:r>
              <a:rPr lang="en-US" dirty="0" err="1"/>
              <a:t>Tufte</a:t>
            </a:r>
            <a:r>
              <a:rPr lang="en-US" dirty="0"/>
              <a:t> </a:t>
            </a:r>
            <a:r>
              <a:rPr lang="en-US" dirty="0" err="1"/>
              <a:t>mendefinisikan</a:t>
            </a:r>
            <a:r>
              <a:rPr lang="en-US" dirty="0"/>
              <a:t> '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' dan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6" y="3733690"/>
            <a:ext cx="1914277" cy="209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265" y="4944851"/>
            <a:ext cx="1360636" cy="491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err="1" smtClean="0"/>
              <a:t>Efisien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28265" y="4094797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 smtClean="0"/>
              <a:t>Jelas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5409" y="4519824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err="1"/>
              <a:t>Tepat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392" y="2132856"/>
            <a:ext cx="498046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Karakteristik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yang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Efektif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3" y="1719263"/>
            <a:ext cx="718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Tampilan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grafis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yang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baik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harus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memenuhi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beberapa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hal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9552" y="2206019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memperlihatkan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smtClean="0">
                <a:solidFill>
                  <a:srgbClr val="222222"/>
                </a:solidFill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mendorong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pengguna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untuk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berpikir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tentang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substansi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bukan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metodologi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 err="1">
                <a:solidFill>
                  <a:srgbClr val="222222"/>
                </a:solidFill>
              </a:rPr>
              <a:t>rancangan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grafik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 err="1">
                <a:solidFill>
                  <a:srgbClr val="222222"/>
                </a:solidFill>
              </a:rPr>
              <a:t>teknologi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produksi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grafik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hal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lainnya</a:t>
            </a:r>
            <a:endParaRPr lang="en-US" dirty="0" smtClean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menghindari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manipulasi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terhadap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apa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dikatakan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oleh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smtClean="0">
                <a:solidFill>
                  <a:srgbClr val="222222"/>
                </a:solidFill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memberikan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banyak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angka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dalam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ruang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 smtClean="0">
                <a:solidFill>
                  <a:srgbClr val="222222"/>
                </a:solidFill>
              </a:rPr>
              <a:t>kecil</a:t>
            </a:r>
            <a:endParaRPr lang="en-US" dirty="0" smtClean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membuat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kumpulan</a:t>
            </a:r>
            <a:r>
              <a:rPr lang="en-US" dirty="0">
                <a:solidFill>
                  <a:srgbClr val="222222"/>
                </a:solidFill>
              </a:rPr>
              <a:t> data yang </a:t>
            </a:r>
            <a:r>
              <a:rPr lang="en-US" dirty="0" err="1">
                <a:solidFill>
                  <a:srgbClr val="222222"/>
                </a:solidFill>
              </a:rPr>
              <a:t>besar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menjadi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koheren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>
                <a:solidFill>
                  <a:srgbClr val="222222"/>
                </a:solidFill>
              </a:rPr>
              <a:t>(</a:t>
            </a:r>
            <a:r>
              <a:rPr lang="en-US" dirty="0" err="1">
                <a:solidFill>
                  <a:srgbClr val="222222"/>
                </a:solidFill>
              </a:rPr>
              <a:t>serasi</a:t>
            </a:r>
            <a:r>
              <a:rPr lang="en-US" dirty="0">
                <a:solidFill>
                  <a:srgbClr val="222222"/>
                </a:solidFill>
              </a:rPr>
              <a:t>/</a:t>
            </a:r>
            <a:r>
              <a:rPr lang="en-US" dirty="0" err="1">
                <a:solidFill>
                  <a:srgbClr val="222222"/>
                </a:solidFill>
              </a:rPr>
              <a:t>kompak</a:t>
            </a:r>
            <a:r>
              <a:rPr lang="en-US" dirty="0">
                <a:solidFill>
                  <a:srgbClr val="222222"/>
                </a:solidFill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2" y="3139656"/>
            <a:ext cx="2319598" cy="2319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50" y="2022988"/>
            <a:ext cx="2095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72" y="4166732"/>
            <a:ext cx="2524968" cy="23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3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Karakteristik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yang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Efektif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313" y="1719263"/>
            <a:ext cx="7184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Tampilan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grafis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yang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baik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harus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memenuhi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beberapa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hal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9552" y="228348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mendorong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pengguna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untuk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membandingkan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berbagai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bagian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berbeda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smtClean="0">
                <a:solidFill>
                  <a:srgbClr val="222222"/>
                </a:solidFill>
              </a:rPr>
              <a:t>data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membuka</a:t>
            </a:r>
            <a:r>
              <a:rPr lang="en-US" dirty="0">
                <a:solidFill>
                  <a:srgbClr val="222222"/>
                </a:solidFill>
              </a:rPr>
              <a:t> data </a:t>
            </a:r>
            <a:r>
              <a:rPr lang="en-US" dirty="0" err="1">
                <a:solidFill>
                  <a:srgbClr val="222222"/>
                </a:solidFill>
              </a:rPr>
              <a:t>pada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beberapa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tingkat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kerincian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gambaran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umum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sampai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struktur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terakhir</a:t>
            </a:r>
            <a:endParaRPr lang="en-US" dirty="0" smtClean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melayani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sebuah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tujuan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jelas</a:t>
            </a:r>
            <a:r>
              <a:rPr lang="en-US" dirty="0">
                <a:solidFill>
                  <a:srgbClr val="222222"/>
                </a:solidFill>
              </a:rPr>
              <a:t>: </a:t>
            </a:r>
            <a:r>
              <a:rPr lang="en-US" dirty="0" err="1">
                <a:solidFill>
                  <a:srgbClr val="222222"/>
                </a:solidFill>
              </a:rPr>
              <a:t>deskripsi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 err="1">
                <a:solidFill>
                  <a:srgbClr val="222222"/>
                </a:solidFill>
              </a:rPr>
              <a:t>eksplorasi</a:t>
            </a:r>
            <a:r>
              <a:rPr lang="en-US" dirty="0">
                <a:solidFill>
                  <a:srgbClr val="222222"/>
                </a:solidFill>
              </a:rPr>
              <a:t>, </a:t>
            </a:r>
            <a:r>
              <a:rPr lang="en-US" dirty="0" err="1">
                <a:solidFill>
                  <a:srgbClr val="222222"/>
                </a:solidFill>
              </a:rPr>
              <a:t>tabulasi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dekorasi</a:t>
            </a:r>
            <a:endParaRPr lang="en-US" dirty="0" smtClean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2222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mengintegrasikan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statistik</a:t>
            </a:r>
            <a:r>
              <a:rPr lang="en-US" dirty="0">
                <a:solidFill>
                  <a:srgbClr val="222222"/>
                </a:solidFill>
              </a:rPr>
              <a:t> dan </a:t>
            </a:r>
            <a:r>
              <a:rPr lang="en-US" dirty="0" err="1">
                <a:solidFill>
                  <a:srgbClr val="222222"/>
                </a:solidFill>
              </a:rPr>
              <a:t>deskripsi</a:t>
            </a:r>
            <a:r>
              <a:rPr lang="en-US" dirty="0">
                <a:solidFill>
                  <a:srgbClr val="222222"/>
                </a:solidFill>
              </a:rPr>
              <a:t> verbal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sebuah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kumpulan</a:t>
            </a:r>
            <a:r>
              <a:rPr lang="en-US" dirty="0">
                <a:solidFill>
                  <a:srgbClr val="222222"/>
                </a:solidFill>
              </a:rPr>
              <a:t>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61" y="2135995"/>
            <a:ext cx="1763216" cy="1763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21" y="3719989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Umum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5" y="1449980"/>
            <a:ext cx="641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mengacu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pada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teknik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mengkomunikasikan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informasi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membuatnya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objek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visual (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misalnya</a:t>
            </a:r>
            <a:r>
              <a:rPr lang="en-US" dirty="0">
                <a:solidFill>
                  <a:srgbClr val="222222"/>
                </a:solidFill>
              </a:rPr>
              <a:t>: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titik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garis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batang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suatu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grafik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95936" y="3960674"/>
            <a:ext cx="4769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salah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satu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tahap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analisis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ilmu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9647"/>
            <a:ext cx="3421583" cy="25661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84929" y="5454866"/>
            <a:ext cx="372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sains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37035"/>
            <a:ext cx="2823639" cy="28236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7" y="4230968"/>
            <a:ext cx="2249733" cy="2249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48" y="4509120"/>
            <a:ext cx="2088232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Umum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89" y="1492517"/>
            <a:ext cx="6010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mengkomunikasikan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(Friedman, 2008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52736"/>
            <a:ext cx="2284114" cy="22841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8039" y="4926770"/>
            <a:ext cx="5316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efektif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membantu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pengguna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menganalisis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dirty="0" err="1" smtClean="0">
                <a:solidFill>
                  <a:srgbClr val="222222"/>
                </a:solidFill>
              </a:rPr>
              <a:t>menalarkan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lang="en-US" dirty="0" err="1" smtClean="0">
                <a:solidFill>
                  <a:srgbClr val="222222"/>
                </a:solidFill>
              </a:rPr>
              <a:t>beserta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buktinya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3768" y="3392896"/>
            <a:ext cx="429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Visualisasi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data yang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kompleks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dapat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diakses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dipahami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berguna</a:t>
            </a:r>
            <a:r>
              <a:rPr lang="en-US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91006"/>
            <a:ext cx="2158240" cy="2158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04991"/>
            <a:ext cx="1786584" cy="23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Umum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313" y="192104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Fernanda </a:t>
            </a:r>
            <a:r>
              <a:rPr lang="en-US" dirty="0" err="1"/>
              <a:t>Viegas</a:t>
            </a:r>
            <a:r>
              <a:rPr lang="en-US" dirty="0"/>
              <a:t> dan Martin M. </a:t>
            </a:r>
            <a:r>
              <a:rPr lang="en-US" dirty="0" smtClean="0"/>
              <a:t>Wattenberg</a:t>
            </a:r>
            <a:r>
              <a:rPr lang="en-US" dirty="0"/>
              <a:t> 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</a:t>
            </a:r>
            <a:r>
              <a:rPr lang="en-US" dirty="0" smtClean="0"/>
              <a:t>data yang </a:t>
            </a:r>
            <a:r>
              <a:rPr lang="en-US" dirty="0"/>
              <a:t>ideal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 smtClean="0"/>
              <a:t>mengkomunikasikan</a:t>
            </a:r>
            <a:r>
              <a:rPr lang="en-US" dirty="0" smtClean="0"/>
              <a:t> data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menstimulasi</a:t>
            </a:r>
            <a:r>
              <a:rPr lang="en-US" dirty="0"/>
              <a:t> </a:t>
            </a:r>
            <a:r>
              <a:rPr lang="en-US" dirty="0" err="1"/>
              <a:t>atensi</a:t>
            </a:r>
            <a:r>
              <a:rPr lang="en-US" dirty="0"/>
              <a:t> dan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14" y="1521498"/>
            <a:ext cx="2095500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5896" y="4077072"/>
            <a:ext cx="5050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Untuk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memaparkan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ide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secara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efektif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bentuk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estetis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dan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fungsionalitas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harus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berbarengan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menyediakan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wawasan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terhadap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kumpulan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data yang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kompleks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serta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tidak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mengkomunikasikan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aspek-aspek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kunci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cara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intuitif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Kenapa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Perlu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Visualisasi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Data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158234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Beberapa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alasan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mengapa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diperlukan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visualisasi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data, </a:t>
            </a:r>
            <a:r>
              <a:rPr lang="en-US" dirty="0" err="1" smtClean="0">
                <a:solidFill>
                  <a:srgbClr val="000000"/>
                </a:solidFill>
              </a:rPr>
              <a:t>diantaranya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adalah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sebagai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berikut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dirty="0" err="1" smtClean="0">
                <a:solidFill>
                  <a:srgbClr val="000000"/>
                </a:solidFill>
              </a:rPr>
              <a:t>isualisasi</a:t>
            </a:r>
            <a:r>
              <a:rPr lang="en-US" dirty="0" smtClean="0">
                <a:solidFill>
                  <a:srgbClr val="000000"/>
                </a:solidFill>
              </a:rPr>
              <a:t> data </a:t>
            </a:r>
            <a:r>
              <a:rPr lang="en-US" dirty="0" err="1">
                <a:solidFill>
                  <a:srgbClr val="000000"/>
                </a:solidFill>
              </a:rPr>
              <a:t>sesuai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kerja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otak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manusia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embantu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analis</a:t>
            </a:r>
            <a:r>
              <a:rPr lang="en-US" dirty="0">
                <a:solidFill>
                  <a:srgbClr val="000000"/>
                </a:solidFill>
              </a:rPr>
              <a:t> data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D</a:t>
            </a:r>
            <a:r>
              <a:rPr lang="en-US" dirty="0" err="1" smtClean="0">
                <a:solidFill>
                  <a:srgbClr val="000000"/>
                </a:solidFill>
              </a:rPr>
              <a:t>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mempengaruhi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audien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enampilkan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overview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enunjukkan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skala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 smtClean="0">
                <a:solidFill>
                  <a:srgbClr val="000000"/>
                </a:solidFill>
              </a:rPr>
              <a:t>kompleksitas</a:t>
            </a:r>
            <a:r>
              <a:rPr lang="en-US" dirty="0" smtClean="0">
                <a:solidFill>
                  <a:srgbClr val="000000"/>
                </a:solidFill>
              </a:rPr>
              <a:t> data,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M</a:t>
            </a:r>
            <a:r>
              <a:rPr lang="en-US" dirty="0" err="1" smtClean="0">
                <a:solidFill>
                  <a:srgbClr val="000000"/>
                </a:solidFill>
              </a:rPr>
              <a:t>embantu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eksplorasi</a:t>
            </a:r>
            <a:r>
              <a:rPr lang="en-US" dirty="0">
                <a:solidFill>
                  <a:srgbClr val="000000"/>
                </a:solidFill>
              </a:rPr>
              <a:t> data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U</a:t>
            </a:r>
            <a:r>
              <a:rPr lang="en-US" dirty="0" err="1" smtClean="0">
                <a:solidFill>
                  <a:srgbClr val="000000"/>
                </a:solidFill>
              </a:rPr>
              <a:t>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mengkomunikasikan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temuan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U</a:t>
            </a:r>
            <a:r>
              <a:rPr lang="en-US" dirty="0" err="1" smtClean="0">
                <a:solidFill>
                  <a:srgbClr val="000000"/>
                </a:solidFill>
              </a:rPr>
              <a:t>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menceritakan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sesuatu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00000"/>
                </a:solidFill>
              </a:rPr>
              <a:t>U</a:t>
            </a:r>
            <a:r>
              <a:rPr lang="en-US" dirty="0" err="1" smtClean="0">
                <a:solidFill>
                  <a:srgbClr val="000000"/>
                </a:solidFill>
              </a:rPr>
              <a:t>ntuk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menarik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menstimulasi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perhatian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2" y="2159584"/>
            <a:ext cx="180020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806895"/>
            <a:ext cx="2383532" cy="238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Kenapa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Perlu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Visualisasi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Data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90552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Sebuah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disampaikan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secara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deskriptif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dengan</a:t>
            </a:r>
            <a:r>
              <a:rPr lang="en-US" dirty="0">
                <a:solidFill>
                  <a:srgbClr val="000000"/>
                </a:solidFill>
              </a:rPr>
              <a:t> kata-kata, </a:t>
            </a:r>
            <a:r>
              <a:rPr lang="en-US" dirty="0" err="1">
                <a:solidFill>
                  <a:srgbClr val="000000"/>
                </a:solidFill>
              </a:rPr>
              <a:t>namun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informasi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dianggap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menjadi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lebih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serius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jika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memiliki</a:t>
            </a:r>
            <a:r>
              <a:rPr lang="en-US" dirty="0">
                <a:solidFill>
                  <a:srgbClr val="000000"/>
                </a:solidFill>
              </a:rPr>
              <a:t> data </a:t>
            </a:r>
            <a:r>
              <a:rPr lang="en-US" dirty="0" err="1">
                <a:solidFill>
                  <a:srgbClr val="000000"/>
                </a:solidFill>
              </a:rPr>
              <a:t>pendukung</a:t>
            </a:r>
            <a:r>
              <a:rPr lang="en-US" dirty="0">
                <a:solidFill>
                  <a:srgbClr val="000000"/>
                </a:solidFill>
              </a:rPr>
              <a:t>. 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7904" y="3356992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</a:rPr>
              <a:t>Terkadang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tabel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membantu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untuk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mengkomunikasikan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teks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angka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yang </a:t>
            </a:r>
            <a:r>
              <a:rPr lang="en-US" dirty="0" err="1">
                <a:solidFill>
                  <a:srgbClr val="000000"/>
                </a:solidFill>
              </a:rPr>
              <a:t>sederhana</a:t>
            </a:r>
            <a:r>
              <a:rPr lang="en-US" dirty="0">
                <a:solidFill>
                  <a:srgbClr val="000000"/>
                </a:solidFill>
              </a:rPr>
              <a:t>.  </a:t>
            </a:r>
            <a:r>
              <a:rPr lang="en-US" dirty="0" err="1">
                <a:solidFill>
                  <a:srgbClr val="000000"/>
                </a:solidFill>
              </a:rPr>
              <a:t>Namun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demikian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banyak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audien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 smtClean="0">
                <a:solidFill>
                  <a:srgbClr val="000000"/>
                </a:solidFill>
              </a:rPr>
              <a:t>malas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membaca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tabel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angka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sehingga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diperlukan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visualisasi</a:t>
            </a:r>
            <a:r>
              <a:rPr lang="en-US" dirty="0" smtClean="0">
                <a:solidFill>
                  <a:srgbClr val="000000"/>
                </a:solidFill>
              </a:rPr>
              <a:t> data yang </a:t>
            </a:r>
            <a:r>
              <a:rPr lang="en-US" dirty="0" err="1" smtClean="0">
                <a:solidFill>
                  <a:srgbClr val="000000"/>
                </a:solidFill>
              </a:rPr>
              <a:t>lebih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menarik</a:t>
            </a:r>
            <a:r>
              <a:rPr lang="en-US" dirty="0" smtClean="0">
                <a:solidFill>
                  <a:srgbClr val="000000"/>
                </a:solidFill>
              </a:rPr>
              <a:t> dan </a:t>
            </a:r>
            <a:r>
              <a:rPr lang="en-US" dirty="0" err="1" smtClean="0">
                <a:solidFill>
                  <a:srgbClr val="000000"/>
                </a:solidFill>
              </a:rPr>
              <a:t>cepat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dipahami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9" y="2492896"/>
            <a:ext cx="374441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Tipe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Visualisasi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505785"/>
            <a:ext cx="749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Visualisasi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Dashboards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08" y="2046948"/>
            <a:ext cx="849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User Interface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data dashboard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ditampilka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metriks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ataupun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visualisasi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808" y="3039180"/>
            <a:ext cx="3629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dashboards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155978"/>
            <a:ext cx="4330824" cy="2864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94" y="4092881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Tipe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Visualisasi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313" y="1534597"/>
            <a:ext cx="7498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Infografis</a:t>
            </a:r>
            <a:r>
              <a:rPr lang="en-US" dirty="0" smtClean="0"/>
              <a:t> 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3084" y="3982727"/>
            <a:ext cx="4236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infografis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istilah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visualization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design,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architecture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676" y="1462513"/>
            <a:ext cx="1666765" cy="16239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024" y="1946083"/>
            <a:ext cx="4262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</a:rPr>
              <a:t>Infografis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adalah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suatu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bentuk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penyajian</a:t>
            </a:r>
            <a:r>
              <a:rPr lang="en-US" dirty="0">
                <a:solidFill>
                  <a:srgbClr val="222222"/>
                </a:solidFill>
              </a:rPr>
              <a:t> data </a:t>
            </a:r>
            <a:r>
              <a:rPr lang="en-US" dirty="0" err="1">
                <a:solidFill>
                  <a:srgbClr val="222222"/>
                </a:solidFill>
              </a:rPr>
              <a:t>dengan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konsep</a:t>
            </a:r>
            <a:r>
              <a:rPr lang="en-US" dirty="0">
                <a:solidFill>
                  <a:srgbClr val="222222"/>
                </a:solidFill>
              </a:rPr>
              <a:t> visual yang </a:t>
            </a:r>
            <a:r>
              <a:rPr lang="en-US" dirty="0" err="1">
                <a:solidFill>
                  <a:srgbClr val="222222"/>
                </a:solidFill>
              </a:rPr>
              <a:t>terdiri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teks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dengan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tambahan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gambar-gambar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ilustrasi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menarik</a:t>
            </a:r>
            <a:r>
              <a:rPr lang="en-US" dirty="0">
                <a:solidFill>
                  <a:srgbClr val="222222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185" y="1752691"/>
            <a:ext cx="2031790" cy="2037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E9E4C6"/>
              </a:clrFrom>
              <a:clrTo>
                <a:srgbClr val="E9E4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4" y="3188566"/>
            <a:ext cx="4187892" cy="31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095500" cy="2095500"/>
          </a:xfrm>
          <a:prstGeom prst="rect">
            <a:avLst/>
          </a:prstGeom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Tipe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Visualisasi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4312" y="1556792"/>
            <a:ext cx="8390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i="1" dirty="0" smtClean="0"/>
              <a:t>data dashboard </a:t>
            </a:r>
            <a:r>
              <a:rPr lang="en-US" dirty="0" smtClean="0"/>
              <a:t>dan </a:t>
            </a:r>
            <a:r>
              <a:rPr lang="en-US" dirty="0" err="1" smtClean="0"/>
              <a:t>infografis</a:t>
            </a:r>
            <a:r>
              <a:rPr lang="en-US" dirty="0" smtClean="0"/>
              <a:t>. </a:t>
            </a:r>
            <a:endParaRPr lang="en-US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3" y="2060848"/>
            <a:ext cx="6883917" cy="2673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2" y="3787143"/>
            <a:ext cx="2462698" cy="27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87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2020-10-18T13:07:56Z</dcterms:modified>
</cp:coreProperties>
</file>