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95" r:id="rId2"/>
    <p:sldId id="305" r:id="rId3"/>
    <p:sldId id="399" r:id="rId4"/>
    <p:sldId id="400" r:id="rId5"/>
    <p:sldId id="401" r:id="rId6"/>
    <p:sldId id="408" r:id="rId7"/>
    <p:sldId id="409" r:id="rId8"/>
    <p:sldId id="410" r:id="rId9"/>
    <p:sldId id="411" r:id="rId10"/>
    <p:sldId id="412" r:id="rId11"/>
    <p:sldId id="391" r:id="rId12"/>
  </p:sldIdLst>
  <p:sldSz cx="9144000" cy="6858000" type="screen4x3"/>
  <p:notesSz cx="7315200" cy="9601200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  <p:clrMru>
    <a:srgbClr val="B8B082"/>
    <a:srgbClr val="990000"/>
    <a:srgbClr val="FF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0476" autoAdjust="0"/>
  </p:normalViewPr>
  <p:slideViewPr>
    <p:cSldViewPr>
      <p:cViewPr varScale="1">
        <p:scale>
          <a:sx n="63" d="100"/>
          <a:sy n="63" d="100"/>
        </p:scale>
        <p:origin x="-7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E609F934-D067-47B7-B48A-7663D59606E7}" type="datetimeFigureOut">
              <a:rPr lang="en-US"/>
              <a:pPr>
                <a:defRPr/>
              </a:pPr>
              <a:t>1/31/2016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A94A8440-30BC-43CB-AFB2-AF9C3659C1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175BEF6C-7ABB-4AB2-ABDD-E6E29510A87A}" type="datetimeFigureOut">
              <a:rPr lang="en-US"/>
              <a:pPr>
                <a:defRPr/>
              </a:pPr>
              <a:t>1/31/2016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8888" y="720725"/>
            <a:ext cx="4799012" cy="3598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60EF0BE6-05C2-4AB3-88A9-926AAA0BB6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62C6D-0EB4-476F-B429-46FFB7D62C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54200D-C2ED-431F-93C1-F649835D17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2C7D8-4FA3-43EB-ABED-6D887BEB5C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BA897-C322-4475-8A30-8BDF859441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D82A9-E1F8-41E5-AA36-6D4CECD90B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C7007-CE93-410D-AA6D-E4EEF9D8E5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D5A023-A869-4C6D-B90C-10B1BC4537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20970-1EA3-4A00-9928-5AB8D155C0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22FA6-CB49-4F78-BF3F-66AE6A1281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B437F-7890-42E9-9F27-673AC50AB6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51EB9-BF68-4963-ADA4-0D909C543B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DF63CAF-20C7-4343-92B1-8C6A477F01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 txBox="1">
            <a:spLocks/>
          </p:cNvSpPr>
          <p:nvPr/>
        </p:nvSpPr>
        <p:spPr>
          <a:xfrm>
            <a:off x="285720" y="2819400"/>
            <a:ext cx="8572560" cy="17526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cs typeface="Arial" pitchFamily="34" charset="0"/>
              </a:rPr>
              <a:t>TATA KELOLA </a:t>
            </a: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cs typeface="Arial" pitchFamily="34" charset="0"/>
              </a:rPr>
              <a:t>SISTEM &amp; TEKNOLOGI INFORMASI</a:t>
            </a: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cs typeface="Arial" pitchFamily="34" charset="0"/>
              </a:rPr>
              <a:t>PERTEMUAN 4</a:t>
            </a:r>
            <a:r>
              <a:rPr kumimoji="0" lang="en-US" sz="3600" b="1" i="0" u="none" strike="noStrike" kern="1200" normalizeH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cs typeface="Arial" pitchFamily="34" charset="0"/>
              </a:rPr>
              <a:t> &amp; 5</a:t>
            </a:r>
            <a:endParaRPr kumimoji="0" lang="en-US" sz="36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OK-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9520" y="214290"/>
            <a:ext cx="1409683" cy="1409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0" y="142852"/>
            <a:ext cx="91440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normalizeH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TINGKAT KEDEWASAAN</a:t>
            </a:r>
            <a:endParaRPr kumimoji="0" lang="en-US" sz="32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9132" y="1000108"/>
            <a:ext cx="8534400" cy="5572164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09132" y="1071546"/>
            <a:ext cx="8534400" cy="5214974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Level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tingkat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kedewasaan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yaitu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: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i="1" dirty="0" smtClean="0">
                <a:latin typeface="Arial" pitchFamily="34" charset="0"/>
                <a:ea typeface="+mj-ea"/>
                <a:cs typeface="Arial" pitchFamily="34" charset="0"/>
              </a:rPr>
              <a:t>Level 0 (Non – Existent)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i="1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i="1" dirty="0" smtClean="0">
                <a:latin typeface="Arial" pitchFamily="34" charset="0"/>
                <a:ea typeface="+mj-ea"/>
                <a:cs typeface="Arial" pitchFamily="34" charset="0"/>
              </a:rPr>
              <a:t>Level </a:t>
            </a:r>
            <a:r>
              <a:rPr lang="en-US" sz="2400" i="1" dirty="0" err="1" smtClean="0">
                <a:latin typeface="Arial" pitchFamily="34" charset="0"/>
                <a:ea typeface="+mj-ea"/>
                <a:cs typeface="Arial" pitchFamily="34" charset="0"/>
              </a:rPr>
              <a:t>satu</a:t>
            </a:r>
            <a:r>
              <a:rPr lang="en-US" sz="2400" i="1" dirty="0" smtClean="0">
                <a:latin typeface="Arial" pitchFamily="34" charset="0"/>
                <a:ea typeface="+mj-ea"/>
                <a:cs typeface="Arial" pitchFamily="34" charset="0"/>
              </a:rPr>
              <a:t> (Initial / Ad Hoc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i="1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i="1" dirty="0" smtClean="0">
                <a:latin typeface="Arial" pitchFamily="34" charset="0"/>
                <a:ea typeface="+mj-ea"/>
                <a:cs typeface="Arial" pitchFamily="34" charset="0"/>
              </a:rPr>
              <a:t>Level </a:t>
            </a:r>
            <a:r>
              <a:rPr lang="en-US" sz="2400" i="1" dirty="0" err="1" smtClean="0">
                <a:latin typeface="Arial" pitchFamily="34" charset="0"/>
                <a:ea typeface="+mj-ea"/>
                <a:cs typeface="Arial" pitchFamily="34" charset="0"/>
              </a:rPr>
              <a:t>dua</a:t>
            </a:r>
            <a:r>
              <a:rPr lang="en-US" sz="2400" i="1" dirty="0" smtClean="0">
                <a:latin typeface="Arial" pitchFamily="34" charset="0"/>
                <a:ea typeface="+mj-ea"/>
                <a:cs typeface="Arial" pitchFamily="34" charset="0"/>
              </a:rPr>
              <a:t> (</a:t>
            </a:r>
            <a:r>
              <a:rPr lang="en-US" sz="2400" i="1" dirty="0" err="1" smtClean="0">
                <a:latin typeface="Arial" pitchFamily="34" charset="0"/>
                <a:ea typeface="+mj-ea"/>
                <a:cs typeface="Arial" pitchFamily="34" charset="0"/>
              </a:rPr>
              <a:t>Repeateble</a:t>
            </a:r>
            <a:r>
              <a:rPr lang="en-US" sz="2400" i="1" dirty="0" smtClean="0">
                <a:latin typeface="Arial" pitchFamily="34" charset="0"/>
                <a:ea typeface="+mj-ea"/>
                <a:cs typeface="Arial" pitchFamily="34" charset="0"/>
              </a:rPr>
              <a:t> but Intuitive)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i="1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i="1" dirty="0" smtClean="0">
                <a:latin typeface="Arial" pitchFamily="34" charset="0"/>
                <a:ea typeface="+mj-ea"/>
                <a:cs typeface="Arial" pitchFamily="34" charset="0"/>
              </a:rPr>
              <a:t>Level </a:t>
            </a:r>
            <a:r>
              <a:rPr lang="en-US" sz="2400" i="1" dirty="0" err="1" smtClean="0">
                <a:latin typeface="Arial" pitchFamily="34" charset="0"/>
                <a:ea typeface="+mj-ea"/>
                <a:cs typeface="Arial" pitchFamily="34" charset="0"/>
              </a:rPr>
              <a:t>tiga</a:t>
            </a:r>
            <a:r>
              <a:rPr lang="en-US" sz="2400" i="1" dirty="0" smtClean="0">
                <a:latin typeface="Arial" pitchFamily="34" charset="0"/>
                <a:ea typeface="+mj-ea"/>
                <a:cs typeface="Arial" pitchFamily="34" charset="0"/>
              </a:rPr>
              <a:t> ( Defined)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i="1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i="1" dirty="0" smtClean="0">
                <a:latin typeface="Arial" pitchFamily="34" charset="0"/>
                <a:ea typeface="+mj-ea"/>
                <a:cs typeface="Arial" pitchFamily="34" charset="0"/>
              </a:rPr>
              <a:t>Level </a:t>
            </a:r>
            <a:r>
              <a:rPr lang="en-US" sz="2400" i="1" dirty="0" err="1" smtClean="0">
                <a:latin typeface="Arial" pitchFamily="34" charset="0"/>
                <a:ea typeface="+mj-ea"/>
                <a:cs typeface="Arial" pitchFamily="34" charset="0"/>
              </a:rPr>
              <a:t>empat</a:t>
            </a:r>
            <a:r>
              <a:rPr lang="en-US" sz="2400" i="1" dirty="0" smtClean="0">
                <a:latin typeface="Arial" pitchFamily="34" charset="0"/>
                <a:ea typeface="+mj-ea"/>
                <a:cs typeface="Arial" pitchFamily="34" charset="0"/>
              </a:rPr>
              <a:t> (Managed and Measurable)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i="1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i="1" dirty="0" smtClean="0">
                <a:latin typeface="Arial" pitchFamily="34" charset="0"/>
                <a:ea typeface="+mj-ea"/>
                <a:cs typeface="Arial" pitchFamily="34" charset="0"/>
              </a:rPr>
              <a:t>Level lima (</a:t>
            </a:r>
            <a:r>
              <a:rPr lang="en-US" sz="2400" i="1" dirty="0" err="1" smtClean="0">
                <a:latin typeface="Arial" pitchFamily="34" charset="0"/>
                <a:ea typeface="+mj-ea"/>
                <a:cs typeface="Arial" pitchFamily="34" charset="0"/>
              </a:rPr>
              <a:t>Optimised</a:t>
            </a:r>
            <a:r>
              <a:rPr lang="en-US" sz="2400" i="1" dirty="0" smtClean="0">
                <a:latin typeface="Arial" pitchFamily="34" charset="0"/>
                <a:ea typeface="+mj-ea"/>
                <a:cs typeface="Arial" pitchFamily="34" charset="0"/>
              </a:rPr>
              <a:t>)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i="1" dirty="0" smtClean="0"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7" name="Rectangle 3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2285984" y="4429132"/>
            <a:ext cx="435771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 fontScale="47500" lnSpcReduction="20000"/>
          </a:bodyPr>
          <a:lstStyle>
            <a:extLst/>
          </a:lstStyle>
          <a:p>
            <a:pPr algn="ctr" fontAlgn="auto">
              <a:spcAft>
                <a:spcPts val="0"/>
              </a:spcAft>
              <a:defRPr/>
            </a:pPr>
            <a:r>
              <a:rPr lang="en-US" sz="7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Selamat</a:t>
            </a:r>
            <a:r>
              <a:rPr lang="en-US" sz="7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 </a:t>
            </a:r>
            <a:r>
              <a:rPr lang="en-US" sz="7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belajar</a:t>
            </a:r>
            <a:endParaRPr lang="en-US" sz="7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F610A7F7-7C04-4765-A1E5-48FA9576D75E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Georgia" pitchFamily="18" charset="0"/>
                <a:ea typeface="+mj-ea"/>
                <a:cs typeface="+mj-cs"/>
              </a:rPr>
              <a:t>PENGELOLAAN</a:t>
            </a:r>
            <a:r>
              <a:rPr kumimoji="0" lang="en-US" sz="4400" b="1" i="0" u="none" strike="noStrike" kern="1200" normalizeH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Georgia" pitchFamily="18" charset="0"/>
                <a:ea typeface="+mj-ea"/>
                <a:cs typeface="+mj-cs"/>
              </a:rPr>
              <a:t> PROSES TI</a:t>
            </a:r>
            <a:endParaRPr kumimoji="0" lang="en-US" sz="44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52442" y="1527040"/>
            <a:ext cx="8534400" cy="4616604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3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Materi</a:t>
            </a:r>
            <a:r>
              <a:rPr kumimoji="0" lang="en-US" sz="33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3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Pokok</a:t>
            </a:r>
            <a:r>
              <a:rPr kumimoji="0" lang="en-US" sz="33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:</a:t>
            </a:r>
            <a:endParaRPr kumimoji="0" lang="en-US" sz="33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3300" dirty="0" err="1" smtClean="0">
                <a:latin typeface="+mj-lt"/>
                <a:ea typeface="+mj-ea"/>
                <a:cs typeface="+mj-cs"/>
              </a:rPr>
              <a:t>Keterkaitan</a:t>
            </a:r>
            <a:r>
              <a:rPr lang="en-US" sz="33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300" dirty="0" err="1" smtClean="0">
                <a:latin typeface="+mj-lt"/>
                <a:ea typeface="+mj-ea"/>
                <a:cs typeface="+mj-cs"/>
              </a:rPr>
              <a:t>Antar</a:t>
            </a:r>
            <a:r>
              <a:rPr lang="en-US" sz="33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300" dirty="0" err="1" smtClean="0">
                <a:latin typeface="+mj-lt"/>
                <a:ea typeface="+mj-ea"/>
                <a:cs typeface="+mj-cs"/>
              </a:rPr>
              <a:t>Tujuan</a:t>
            </a:r>
            <a:endParaRPr kumimoji="0" lang="en-US" sz="33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3300" dirty="0" err="1" smtClean="0">
                <a:latin typeface="+mj-lt"/>
                <a:ea typeface="+mj-ea"/>
                <a:cs typeface="+mj-cs"/>
              </a:rPr>
              <a:t>Pengontrolan</a:t>
            </a:r>
            <a:r>
              <a:rPr lang="en-US" sz="33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300" dirty="0" err="1" smtClean="0">
                <a:latin typeface="+mj-lt"/>
                <a:ea typeface="+mj-ea"/>
                <a:cs typeface="+mj-cs"/>
              </a:rPr>
              <a:t>Proses</a:t>
            </a:r>
            <a:endParaRPr lang="en-US" sz="3300" dirty="0" smtClean="0">
              <a:latin typeface="+mj-lt"/>
              <a:ea typeface="+mj-ea"/>
              <a:cs typeface="+mj-cs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3300" dirty="0" err="1" smtClean="0">
                <a:latin typeface="+mj-lt"/>
                <a:ea typeface="+mj-ea"/>
                <a:cs typeface="+mj-cs"/>
              </a:rPr>
              <a:t>Pengukuran</a:t>
            </a:r>
            <a:r>
              <a:rPr lang="en-US" sz="3300" dirty="0" smtClean="0">
                <a:latin typeface="+mj-lt"/>
                <a:ea typeface="+mj-ea"/>
                <a:cs typeface="+mj-cs"/>
              </a:rPr>
              <a:t> </a:t>
            </a:r>
            <a:r>
              <a:rPr lang="en-US" sz="3300" dirty="0" err="1" smtClean="0">
                <a:latin typeface="+mj-lt"/>
                <a:ea typeface="+mj-ea"/>
                <a:cs typeface="+mj-cs"/>
              </a:rPr>
              <a:t>Kinerja</a:t>
            </a:r>
            <a:r>
              <a:rPr lang="en-US" sz="3300" dirty="0" smtClean="0">
                <a:latin typeface="+mj-lt"/>
                <a:ea typeface="+mj-ea"/>
                <a:cs typeface="+mj-cs"/>
              </a:rPr>
              <a:t> TI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3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33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01752" y="71414"/>
            <a:ext cx="85344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KETERKAITAN</a:t>
            </a:r>
            <a:r>
              <a:rPr kumimoji="0" lang="en-US" sz="3200" b="1" i="0" u="none" strike="noStrike" kern="1200" normalizeH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TUJUAN DAN PROSES TI</a:t>
            </a:r>
            <a:endParaRPr kumimoji="0" lang="en-US" sz="32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8433" name="Picture 1" descr="D:\DATAKU\My Materi\Daftar SAP Perkuliahan\Tata Kelola SITI\Tujuan TI dan Proses TI.JPG"/>
          <p:cNvPicPr>
            <a:picLocks noChangeAspect="1" noChangeArrowheads="1"/>
          </p:cNvPicPr>
          <p:nvPr/>
        </p:nvPicPr>
        <p:blipFill>
          <a:blip r:embed="rId3"/>
          <a:srcRect b="3713"/>
          <a:stretch>
            <a:fillRect/>
          </a:stretch>
        </p:blipFill>
        <p:spPr bwMode="auto">
          <a:xfrm>
            <a:off x="133381" y="1014436"/>
            <a:ext cx="8867775" cy="555783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" descr="D:\DATAKU\My Materi\Daftar SAP Perkuliahan\Tata Kelola SITI\Tujuan TI dan Proses TI ljt.JPG"/>
          <p:cNvPicPr>
            <a:picLocks noChangeAspect="1" noChangeArrowheads="1"/>
          </p:cNvPicPr>
          <p:nvPr/>
        </p:nvPicPr>
        <p:blipFill>
          <a:blip r:embed="rId3"/>
          <a:srcRect b="4069"/>
          <a:stretch>
            <a:fillRect/>
          </a:stretch>
        </p:blipFill>
        <p:spPr bwMode="auto">
          <a:xfrm>
            <a:off x="133381" y="1071546"/>
            <a:ext cx="8867775" cy="5500726"/>
          </a:xfrm>
          <a:prstGeom prst="rect">
            <a:avLst/>
          </a:prstGeom>
          <a:noFill/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85720" y="98280"/>
            <a:ext cx="85344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KETERKAITAN</a:t>
            </a:r>
            <a:r>
              <a:rPr kumimoji="0" lang="en-US" sz="3200" b="1" i="0" u="none" strike="noStrike" kern="1200" normalizeH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TUJUAN DAN PROSES TI</a:t>
            </a:r>
            <a:endParaRPr kumimoji="0" lang="en-US" sz="32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 descr="D:\DATAKU\My Materi\Daftar SAP Perkuliahan\Tata Kelola SITI\Tata Kelola SI-TI\untitled.JPG"/>
          <p:cNvPicPr>
            <a:picLocks noChangeAspect="1" noChangeArrowheads="1"/>
          </p:cNvPicPr>
          <p:nvPr/>
        </p:nvPicPr>
        <p:blipFill>
          <a:blip r:embed="rId3"/>
          <a:srcRect b="46094"/>
          <a:stretch>
            <a:fillRect/>
          </a:stretch>
        </p:blipFill>
        <p:spPr bwMode="auto">
          <a:xfrm>
            <a:off x="138113" y="1285860"/>
            <a:ext cx="8867775" cy="1971676"/>
          </a:xfrm>
          <a:prstGeom prst="rect">
            <a:avLst/>
          </a:prstGeom>
          <a:noFill/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85720" y="169718"/>
            <a:ext cx="85344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KETERKAITAN</a:t>
            </a:r>
            <a:r>
              <a:rPr kumimoji="0" lang="en-US" sz="3200" b="1" i="0" u="none" strike="noStrike" kern="1200" normalizeH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TUJUAN DAN PROSES TI</a:t>
            </a:r>
            <a:endParaRPr kumimoji="0" lang="en-US" sz="32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0" y="142852"/>
            <a:ext cx="91440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normalizeH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PENGONTROLAN PROSES</a:t>
            </a:r>
            <a:endParaRPr kumimoji="0" lang="en-US" sz="32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9132" y="1000108"/>
            <a:ext cx="8534400" cy="5572164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09132" y="1285860"/>
            <a:ext cx="8534400" cy="5214974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Pengontrolan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proses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pada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COBIT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menjelaskan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definisi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mengenai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objektif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kontrol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mengenai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apa-apa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seharusnya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dipenuhi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tiap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proses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agar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pengelolaan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dapat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dikatakan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baik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Namun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kerangka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kerja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tersebut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hanya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mengambarkan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apa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ingin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dipenuhi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sehingga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tidak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dilengkapi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dengan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penjabaran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kontrol-kontrol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pemenuhan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objektif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tersebut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melalui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rangkaian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prosedur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atau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aturan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.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Secara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lengkap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akan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dibahas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pada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Buku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Audit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Sistem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&amp;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Teknologi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Informasi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karya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Riyanarto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Sarno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.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	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b="1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0" y="142852"/>
            <a:ext cx="91440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normalizeH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PENGUKURAN KINERJA TI</a:t>
            </a:r>
            <a:endParaRPr kumimoji="0" lang="en-US" sz="32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9132" y="1000108"/>
            <a:ext cx="8534400" cy="5572164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09132" y="1285860"/>
            <a:ext cx="8534400" cy="5214974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Agar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kontribusi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TI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dapat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terarah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selaras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dengan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strategi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bisnis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yang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telah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ditetapkan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diperlukan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analisis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kinerja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dari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penggunaan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TI;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Analisis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kinerja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penggunaan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TI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menggambarkan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penilaian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kemampuan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kerja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sehingga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dapat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diketahui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pemenuhan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terhadap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capaian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diharapkan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;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0" y="142852"/>
            <a:ext cx="91440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normalizeH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UKURAN KINERJA TI</a:t>
            </a:r>
            <a:endParaRPr kumimoji="0" lang="en-US" sz="32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9132" y="1000108"/>
            <a:ext cx="8534400" cy="5572164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09132" y="1000108"/>
            <a:ext cx="8534400" cy="5572164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Pemenuhan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tujuan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TI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diukur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melalui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sebuah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ukuran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kinerja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yang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disebut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sebagai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outcome;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endParaRPr lang="en-US" sz="2400" i="1" baseline="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Pemenuhan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tujuan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proses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beserta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aktivitas-aktivitas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terlibat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diukur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melalui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ukuran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kinerja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disebut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sebagai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indikator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kinerja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;</a:t>
            </a:r>
            <a:endParaRPr kumimoji="0" lang="en-US" sz="2400" b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0" y="142852"/>
            <a:ext cx="91440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normalizeH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TINGKAT KEDEWASAAN</a:t>
            </a:r>
            <a:endParaRPr kumimoji="0" lang="en-US" sz="32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9132" y="1000108"/>
            <a:ext cx="8534400" cy="5572164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09132" y="1071546"/>
            <a:ext cx="8534400" cy="5214974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Penentuan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tingkat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kedewasaan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perusahaan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dilakukan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melalui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proses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pengelolaan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proses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TI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pada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kondisi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eksisting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perusahaan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sejauh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mana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perusahaan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telah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memenuhi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standar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pengelolaan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proses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TI yang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baik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.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Pengelompokkan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tingkat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kedewasaan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perusahaan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memiliki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level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kapabilitas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dalam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pengelolaan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proses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TI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dari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level 0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atau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non existent (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belum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tersedia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)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hingga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level lima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atau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ea typeface="+mj-ea"/>
                <a:cs typeface="Arial" pitchFamily="34" charset="0"/>
              </a:rPr>
              <a:t>optimised</a:t>
            </a:r>
            <a:r>
              <a:rPr lang="en-US" sz="2400" i="1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(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teroptimasi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).</a:t>
            </a:r>
            <a:endParaRPr kumimoji="0" lang="en-US" sz="2400" b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3&quot;&gt;&lt;property id=&quot;20148&quot; value=&quot;5&quot;/&gt;&lt;property id=&quot;20300&quot; value=&quot;Slide 1 - &amp;quot;Chapter 9&amp;#x0D;&amp;#x0A;B2B (Business-to-Business)&amp;quot;&quot;/&gt;&lt;property id=&quot;20307&quot; value=&quot;258&quot;/&gt;&lt;property id=&quot;20309&quot; value=&quot;-1&quot;/&gt;&lt;/object&gt;&lt;object type=&quot;3&quot; unique_id=&quot;11578&quot;&gt;&lt;property id=&quot;20148&quot; value=&quot;5&quot;/&gt;&lt;property id=&quot;20300&quot; value=&quot;Slide 10&quot;/&gt;&lt;property id=&quot;20307&quot; value=&quot;275&quot;/&gt;&lt;property id=&quot;20309&quot; value=&quot;-1&quot;/&gt;&lt;/object&gt;&lt;object type=&quot;3&quot; unique_id=&quot;11666&quot;&gt;&lt;property id=&quot;20148&quot; value=&quot;5&quot;/&gt;&lt;property id=&quot;20300&quot; value=&quot;Slide 2 - &amp;quot;1. Definisi B2B&amp;quot;&quot;/&gt;&lt;property id=&quot;20307&quot; value=&quot;295&quot;/&gt;&lt;/object&gt;&lt;object type=&quot;3&quot; unique_id=&quot;11667&quot;&gt;&lt;property id=&quot;20148&quot; value=&quot;5&quot;/&gt;&lt;property id=&quot;20300&quot; value=&quot;Slide 3 - &amp;quot;2. Konsep B2B&amp;quot;&quot;/&gt;&lt;property id=&quot;20307&quot; value=&quot;296&quot;/&gt;&lt;/object&gt;&lt;object type=&quot;3&quot; unique_id=&quot;11668&quot;&gt;&lt;property id=&quot;20148&quot; value=&quot;5&quot;/&gt;&lt;property id=&quot;20300&quot; value=&quot;Slide 4 - &amp;quot;3. Karateristik B2B&amp;quot;&quot;/&gt;&lt;property id=&quot;20307&quot; value=&quot;297&quot;/&gt;&lt;/object&gt;&lt;object type=&quot;3&quot; unique_id=&quot;11669&quot;&gt;&lt;property id=&quot;20148&quot; value=&quot;5&quot;/&gt;&lt;property id=&quot;20300&quot; value=&quot;Slide 5 - &amp;quot;3. Karateristik B2B&amp;quot;&quot;/&gt;&lt;property id=&quot;20307&quot; value=&quot;298&quot;/&gt;&lt;/object&gt;&lt;object type=&quot;3&quot; unique_id=&quot;11670&quot;&gt;&lt;property id=&quot;20148&quot; value=&quot;5&quot;/&gt;&lt;property id=&quot;20300&quot; value=&quot;Slide 6 - &amp;quot;4. Model B2B &amp;quot;&quot;/&gt;&lt;property id=&quot;20307&quot; value=&quot;299&quot;/&gt;&lt;/object&gt;&lt;object type=&quot;3&quot; unique_id=&quot;11671&quot;&gt;&lt;property id=&quot;20148&quot; value=&quot;5&quot;/&gt;&lt;property id=&quot;20300&quot; value=&quot;Slide 7 - &amp;quot;4. B2C Exchange&amp;quot;&quot;/&gt;&lt;property id=&quot;20307&quot; value=&quot;300&quot;/&gt;&lt;/object&gt;&lt;object type=&quot;3&quot; unique_id=&quot;11672&quot;&gt;&lt;property id=&quot;20148&quot; value=&quot;5&quot;/&gt;&lt;property id=&quot;20300&quot; value=&quot;Slide 8 - &amp;quot;5. Klasifikasi B2C Exchange&amp;quot;&quot;/&gt;&lt;property id=&quot;20307&quot; value=&quot;301&quot;/&gt;&lt;/object&gt;&lt;object type=&quot;3&quot; unique_id=&quot;11673&quot;&gt;&lt;property id=&quot;20148&quot; value=&quot;5&quot;/&gt;&lt;property id=&quot;20300&quot; value=&quot;Slide 9 - &amp;quot;5. Klasifikasi B2C Exchange&amp;quot;&quot;/&gt;&lt;property id=&quot;20307&quot; value=&quot;303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1607</TotalTime>
  <Words>284</Words>
  <Application>Microsoft Office PowerPoint</Application>
  <PresentationFormat>On-screen Show (4:3)</PresentationFormat>
  <Paragraphs>61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Microsoft</cp:lastModifiedBy>
  <cp:revision>243</cp:revision>
  <dcterms:created xsi:type="dcterms:W3CDTF">2010-04-18T12:06:30Z</dcterms:created>
  <dcterms:modified xsi:type="dcterms:W3CDTF">2016-01-31T15:09:01Z</dcterms:modified>
</cp:coreProperties>
</file>