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372" r:id="rId3"/>
    <p:sldId id="389" r:id="rId4"/>
    <p:sldId id="390" r:id="rId5"/>
    <p:sldId id="391" r:id="rId6"/>
    <p:sldId id="392" r:id="rId7"/>
    <p:sldId id="393" r:id="rId8"/>
    <p:sldId id="394" r:id="rId9"/>
    <p:sldId id="395" r:id="rId10"/>
    <p:sldId id="396" r:id="rId11"/>
    <p:sldId id="373" r:id="rId12"/>
    <p:sldId id="397" r:id="rId13"/>
    <p:sldId id="398" r:id="rId14"/>
    <p:sldId id="400" r:id="rId15"/>
    <p:sldId id="401" r:id="rId16"/>
    <p:sldId id="402" r:id="rId17"/>
    <p:sldId id="371" r:id="rId18"/>
  </p:sldIdLst>
  <p:sldSz cx="9144000" cy="6858000" type="screen4x3"/>
  <p:notesSz cx="7102475" cy="9388475"/>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50" autoAdjust="0"/>
    <p:restoredTop sz="94590" autoAdjust="0"/>
  </p:normalViewPr>
  <p:slideViewPr>
    <p:cSldViewPr>
      <p:cViewPr varScale="1">
        <p:scale>
          <a:sx n="72" d="100"/>
          <a:sy n="72" d="100"/>
        </p:scale>
        <p:origin x="129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23093" y="0"/>
            <a:ext cx="3077739" cy="469424"/>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917422"/>
            <a:ext cx="3077739" cy="46942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23093" y="8917422"/>
            <a:ext cx="3077739" cy="469424"/>
          </a:xfrm>
          <a:prstGeom prst="rect">
            <a:avLst/>
          </a:prstGeom>
        </p:spPr>
        <p:txBody>
          <a:bodyPr vert="horz" lIns="91440" tIns="45720" rIns="91440" bIns="45720"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3093" y="0"/>
            <a:ext cx="3077739" cy="469424"/>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2"/>
            <a:ext cx="3077739" cy="46942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2"/>
            <a:ext cx="3077739" cy="469424"/>
          </a:xfrm>
          <a:prstGeom prst="rect">
            <a:avLst/>
          </a:prstGeom>
        </p:spPr>
        <p:txBody>
          <a:bodyPr vert="horz" lIns="91440" tIns="45720" rIns="91440" bIns="45720"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lvl1pPr>
              <a:defRPr/>
            </a:lvl1pPr>
          </a:lstStyle>
          <a:p>
            <a:fld id="{9AA526D9-A5A6-41AF-8A00-46949A839F48}"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DA80A70C-902A-499B-8946-FDFF5F575613}"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smtClean="0"/>
              <a:t>Seminar Manajemen Pemasaran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
        <p:nvSpPr>
          <p:cNvPr id="9" name="TextBox 8"/>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9" name="Slide Number Placeholder 8"/>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5" name="Slide Number Placeholder 4"/>
          <p:cNvSpPr>
            <a:spLocks noGrp="1"/>
          </p:cNvSpPr>
          <p:nvPr>
            <p:ph type="sldNum" sz="quarter" idx="12"/>
          </p:nvPr>
        </p:nvSpPr>
        <p:spPr/>
        <p:txBody>
          <a:bodyPr/>
          <a:lstStyle/>
          <a:p>
            <a:fld id="{DA80A70C-902A-499B-8946-FDFF5F575613}" type="slidenum">
              <a:rPr lang="en-US" smtClean="0"/>
              <a:pPr/>
              <a:t>‹#›</a:t>
            </a:fld>
            <a:endParaRPr lang="en-US"/>
          </a:p>
        </p:txBody>
      </p:sp>
      <p:sp>
        <p:nvSpPr>
          <p:cNvPr id="6" name="Title 5"/>
          <p:cNvSpPr>
            <a:spLocks noGrp="1"/>
          </p:cNvSpPr>
          <p:nvPr>
            <p:ph type="title"/>
          </p:nvPr>
        </p:nvSpPr>
        <p:spPr/>
        <p:txBody>
          <a:bodyPr/>
          <a:lstStyle/>
          <a:p>
            <a:r>
              <a:rPr lang="en-US" smtClean="0"/>
              <a:t>Click to edit Master title style</a:t>
            </a:r>
            <a:endParaRPr lang="id-ID"/>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4" name="Slide Number Placeholder 3"/>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Seminar Manajemen Pemasaran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0A70C-902A-499B-8946-FDFF5F575613}" type="slidenum">
              <a:rPr lang="en-US" smtClean="0"/>
              <a:pPr/>
              <a:t>‹#›</a:t>
            </a:fld>
            <a:endParaRPr lang="en-US"/>
          </a:p>
        </p:txBody>
      </p:sp>
      <p:sp>
        <p:nvSpPr>
          <p:cNvPr id="7" name="TextBox 6"/>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
        <p:nvSpPr>
          <p:cNvPr id="8" name="TextBox 7"/>
          <p:cNvSpPr txBox="1"/>
          <p:nvPr userDrawn="1"/>
        </p:nvSpPr>
        <p:spPr>
          <a:xfrm>
            <a:off x="323528" y="404664"/>
            <a:ext cx="1656183" cy="276999"/>
          </a:xfrm>
          <a:prstGeom prst="rect">
            <a:avLst/>
          </a:prstGeom>
          <a:noFill/>
        </p:spPr>
        <p:txBody>
          <a:bodyPr wrap="square" rtlCol="0">
            <a:spAutoFit/>
          </a:bodyPr>
          <a:lstStyle/>
          <a:p>
            <a:r>
              <a:rPr lang="id-ID" sz="1200" b="1" dirty="0" smtClean="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t>‹#›</a:t>
            </a:fld>
            <a:endParaRPr lang="id-ID" sz="1200" b="1" dirty="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sldNum="0" hdr="0" dt="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2" descr="D:\Picture\logo ibi small.gif"/>
          <p:cNvPicPr>
            <a:picLocks noChangeAspect="1" noChangeArrowheads="1"/>
          </p:cNvPicPr>
          <p:nvPr/>
        </p:nvPicPr>
        <p:blipFill>
          <a:blip r:embed="rId4"/>
          <a:srcRect/>
          <a:stretch>
            <a:fillRect/>
          </a:stretch>
        </p:blipFill>
        <p:spPr bwMode="auto">
          <a:xfrm>
            <a:off x="7715272" y="142852"/>
            <a:ext cx="1244319" cy="1244320"/>
          </a:xfrm>
          <a:prstGeom prst="rect">
            <a:avLst/>
          </a:prstGeom>
          <a:noFill/>
        </p:spPr>
      </p:pic>
      <p:sp>
        <p:nvSpPr>
          <p:cNvPr id="3" name="Footer Placeholder 2"/>
          <p:cNvSpPr>
            <a:spLocks noGrp="1"/>
          </p:cNvSpPr>
          <p:nvPr>
            <p:ph type="ftr" sz="quarter" idx="4294967295"/>
          </p:nvPr>
        </p:nvSpPr>
        <p:spPr>
          <a:xfrm>
            <a:off x="2411760" y="6356350"/>
            <a:ext cx="4976192" cy="385018"/>
          </a:xfrm>
          <a:prstGeom prst="rect">
            <a:avLst/>
          </a:prstGeom>
        </p:spPr>
        <p:txBody>
          <a:bodyPr/>
          <a:lstStyle/>
          <a:p>
            <a:pPr algn="ctr"/>
            <a:r>
              <a:rPr lang="en-US" sz="1200" smtClean="0">
                <a:latin typeface="Arial" panose="020B0604020202020204" pitchFamily="34" charset="0"/>
                <a:cs typeface="Arial" panose="020B0604020202020204" pitchFamily="34" charset="0"/>
              </a:rPr>
              <a:t>Seminar Manajemen Pemasaran</a:t>
            </a:r>
            <a:endParaRPr lang="en-US" sz="1200" dirty="0">
              <a:latin typeface="Arial" panose="020B0604020202020204" pitchFamily="34" charset="0"/>
              <a:cs typeface="Arial" panose="020B0604020202020204" pitchFamily="34" charset="0"/>
            </a:endParaRPr>
          </a:p>
        </p:txBody>
      </p:sp>
      <p:sp>
        <p:nvSpPr>
          <p:cNvPr id="7" name="TextBox 6"/>
          <p:cNvSpPr txBox="1"/>
          <p:nvPr/>
        </p:nvSpPr>
        <p:spPr>
          <a:xfrm>
            <a:off x="184409" y="2060848"/>
            <a:ext cx="8852087" cy="2308324"/>
          </a:xfrm>
          <a:prstGeom prst="rect">
            <a:avLst/>
          </a:prstGeom>
          <a:noFill/>
        </p:spPr>
        <p:txBody>
          <a:bodyPr wrap="square" rtlCol="0">
            <a:spAutoFit/>
          </a:bodyPr>
          <a:lstStyle/>
          <a:p>
            <a:pPr algn="ctr"/>
            <a:r>
              <a:rPr lang="id-ID" sz="4800" b="1" dirty="0" smtClean="0">
                <a:latin typeface="Cambria" pitchFamily="18" charset="0"/>
              </a:rPr>
              <a:t>HASIL PENELITIAN</a:t>
            </a:r>
          </a:p>
          <a:p>
            <a:pPr algn="ctr"/>
            <a:r>
              <a:rPr lang="id-ID" sz="4800" b="1" dirty="0" smtClean="0">
                <a:latin typeface="Cambria" pitchFamily="18" charset="0"/>
              </a:rPr>
              <a:t>(</a:t>
            </a:r>
            <a:r>
              <a:rPr lang="id-ID" sz="4800" dirty="0"/>
              <a:t>Intepretasi dan Pembahasan Hasil </a:t>
            </a:r>
            <a:r>
              <a:rPr lang="id-ID" sz="4800" dirty="0" smtClean="0"/>
              <a:t>Penelitian)</a:t>
            </a:r>
            <a:endParaRPr lang="id-ID" sz="4800" b="1" dirty="0">
              <a:latin typeface="Cambria" pitchFamily="18" charset="0"/>
            </a:endParaRPr>
          </a:p>
        </p:txBody>
      </p:sp>
      <p:sp>
        <p:nvSpPr>
          <p:cNvPr id="2" name="TextBox 1"/>
          <p:cNvSpPr txBox="1"/>
          <p:nvPr/>
        </p:nvSpPr>
        <p:spPr>
          <a:xfrm>
            <a:off x="3018653" y="5733256"/>
            <a:ext cx="3719031" cy="338554"/>
          </a:xfrm>
          <a:prstGeom prst="rect">
            <a:avLst/>
          </a:prstGeom>
          <a:noFill/>
        </p:spPr>
        <p:txBody>
          <a:bodyPr wrap="none" rtlCol="0">
            <a:spAutoFit/>
          </a:bodyPr>
          <a:lstStyle/>
          <a:p>
            <a:r>
              <a:rPr lang="id-ID" sz="1600" b="1" dirty="0" smtClean="0">
                <a:latin typeface="Cambria" pitchFamily="18" charset="0"/>
              </a:rPr>
              <a:t>Pertemuan </a:t>
            </a:r>
            <a:r>
              <a:rPr lang="id-ID" sz="1600" b="1" dirty="0" smtClean="0">
                <a:latin typeface="Cambria" pitchFamily="18" charset="0"/>
              </a:rPr>
              <a:t>27 </a:t>
            </a:r>
            <a:r>
              <a:rPr lang="id-ID" sz="1600" b="1" dirty="0" smtClean="0">
                <a:latin typeface="Cambria" pitchFamily="18" charset="0"/>
              </a:rPr>
              <a:t>dan </a:t>
            </a:r>
            <a:r>
              <a:rPr lang="id-ID" sz="1600" b="1" dirty="0" smtClean="0">
                <a:latin typeface="Cambria" pitchFamily="18" charset="0"/>
              </a:rPr>
              <a:t>28 </a:t>
            </a:r>
            <a:r>
              <a:rPr lang="id-ID" sz="1600" b="1" dirty="0" smtClean="0">
                <a:latin typeface="Cambria" pitchFamily="18" charset="0"/>
              </a:rPr>
              <a:t>(Minggu </a:t>
            </a:r>
            <a:r>
              <a:rPr lang="id-ID" sz="1600" b="1" dirty="0" smtClean="0">
                <a:latin typeface="Cambria" pitchFamily="18" charset="0"/>
              </a:rPr>
              <a:t>Ke-14)</a:t>
            </a:r>
            <a:endParaRPr lang="id-ID" sz="1600" b="1" dirty="0">
              <a:latin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251520" y="548679"/>
            <a:ext cx="8352928" cy="4893647"/>
          </a:xfrm>
          <a:prstGeom prst="rect">
            <a:avLst/>
          </a:prstGeom>
        </p:spPr>
        <p:txBody>
          <a:bodyPr wrap="square">
            <a:spAutoFit/>
          </a:bodyPr>
          <a:lstStyle/>
          <a:p>
            <a:pPr marL="342900" indent="-342900" algn="just">
              <a:buFont typeface="+mj-lt"/>
              <a:buAutoNum type="arabicPeriod" startAt="3"/>
            </a:pPr>
            <a:r>
              <a:rPr lang="id-ID" sz="2400" b="1" dirty="0">
                <a:latin typeface="Cambria" pitchFamily="18" charset="0"/>
              </a:rPr>
              <a:t>Rancang gambar dan tabel untuk menyajikan dan mengilustrasikan </a:t>
            </a:r>
            <a:r>
              <a:rPr lang="id-ID" sz="2400" b="1" dirty="0" smtClean="0">
                <a:latin typeface="Cambria" pitchFamily="18" charset="0"/>
              </a:rPr>
              <a:t>data. </a:t>
            </a:r>
            <a:r>
              <a:rPr lang="id-ID" sz="2400" dirty="0">
                <a:latin typeface="Cambria" pitchFamily="18" charset="0"/>
              </a:rPr>
              <a:t>Gunakan tabel dan gambar sebagai titik fokus untuk menceritakan kisah yang jelas dan informatif tentang </a:t>
            </a:r>
            <a:r>
              <a:rPr lang="id-ID" sz="2400" dirty="0" smtClean="0">
                <a:latin typeface="Cambria" pitchFamily="18" charset="0"/>
              </a:rPr>
              <a:t>penelitian dan </a:t>
            </a:r>
            <a:r>
              <a:rPr lang="id-ID" sz="2400" dirty="0">
                <a:latin typeface="Cambria" pitchFamily="18" charset="0"/>
              </a:rPr>
              <a:t>menghindari pengulangan informasi. </a:t>
            </a:r>
            <a:r>
              <a:rPr lang="id-ID" sz="2400" dirty="0" smtClean="0">
                <a:latin typeface="Cambria" pitchFamily="18" charset="0"/>
              </a:rPr>
              <a:t> </a:t>
            </a:r>
          </a:p>
          <a:p>
            <a:pPr marL="342900" indent="-342900" algn="just">
              <a:buFont typeface="+mj-lt"/>
              <a:buAutoNum type="arabicPeriod" startAt="3"/>
            </a:pPr>
            <a:r>
              <a:rPr lang="id-ID" sz="2400" b="1" dirty="0" smtClean="0">
                <a:latin typeface="Cambria" pitchFamily="18" charset="0"/>
              </a:rPr>
              <a:t>Buat </a:t>
            </a:r>
            <a:r>
              <a:rPr lang="id-ID" sz="2400" b="1" dirty="0">
                <a:latin typeface="Cambria" pitchFamily="18" charset="0"/>
              </a:rPr>
              <a:t>konsep bagian Hasil </a:t>
            </a:r>
            <a:r>
              <a:rPr lang="id-ID" sz="2400" b="1" dirty="0" smtClean="0">
                <a:latin typeface="Cambria" pitchFamily="18" charset="0"/>
              </a:rPr>
              <a:t>menggunakan </a:t>
            </a:r>
            <a:r>
              <a:rPr lang="id-ID" sz="2400" b="1" dirty="0">
                <a:latin typeface="Cambria" pitchFamily="18" charset="0"/>
              </a:rPr>
              <a:t>temuan dan angka yang telah </a:t>
            </a:r>
            <a:r>
              <a:rPr lang="id-ID" sz="2400" b="1" dirty="0" smtClean="0">
                <a:latin typeface="Cambria" pitchFamily="18" charset="0"/>
              </a:rPr>
              <a:t>disusun</a:t>
            </a:r>
            <a:r>
              <a:rPr lang="id-ID" sz="2400" dirty="0" smtClean="0">
                <a:latin typeface="Cambria" pitchFamily="18" charset="0"/>
              </a:rPr>
              <a:t>. Tujuannya </a:t>
            </a:r>
            <a:r>
              <a:rPr lang="id-ID" sz="2400" dirty="0">
                <a:latin typeface="Cambria" pitchFamily="18" charset="0"/>
              </a:rPr>
              <a:t>adalah untuk mengkomunikasikan informasi yang </a:t>
            </a:r>
            <a:r>
              <a:rPr lang="id-ID" sz="2400" dirty="0" smtClean="0">
                <a:latin typeface="Cambria" pitchFamily="18" charset="0"/>
              </a:rPr>
              <a:t>kompleks sejelas </a:t>
            </a:r>
            <a:r>
              <a:rPr lang="id-ID" sz="2400" dirty="0">
                <a:latin typeface="Cambria" pitchFamily="18" charset="0"/>
              </a:rPr>
              <a:t>dan setepat mungkin; frasa dan kalimat yang tepat dan kompak adalah yang paling efektif.</a:t>
            </a:r>
          </a:p>
          <a:p>
            <a:pPr marL="342900" indent="-342900" algn="just">
              <a:buFont typeface="+mj-lt"/>
              <a:buAutoNum type="arabicPeriod" startAt="3"/>
            </a:pPr>
            <a:r>
              <a:rPr lang="id-ID" sz="2400" b="1" dirty="0">
                <a:latin typeface="Cambria" pitchFamily="18" charset="0"/>
              </a:rPr>
              <a:t>Tinjau </a:t>
            </a:r>
            <a:r>
              <a:rPr lang="id-ID" sz="2400" b="1" dirty="0" smtClean="0">
                <a:latin typeface="Cambria" pitchFamily="18" charset="0"/>
              </a:rPr>
              <a:t>konsep penelitian ; </a:t>
            </a:r>
            <a:r>
              <a:rPr lang="id-ID" sz="2400" b="1" dirty="0">
                <a:latin typeface="Cambria" pitchFamily="18" charset="0"/>
              </a:rPr>
              <a:t>sunting dan revisi hingga melaporkan hasil persis seperti yang </a:t>
            </a:r>
            <a:r>
              <a:rPr lang="id-ID" sz="2400" b="1" dirty="0" smtClean="0">
                <a:latin typeface="Cambria" pitchFamily="18" charset="0"/>
              </a:rPr>
              <a:t>diingin untuk dilaporkan </a:t>
            </a:r>
            <a:r>
              <a:rPr lang="id-ID" sz="2400" b="1" dirty="0">
                <a:latin typeface="Cambria" pitchFamily="18" charset="0"/>
              </a:rPr>
              <a:t>kepada </a:t>
            </a:r>
            <a:r>
              <a:rPr lang="id-ID" sz="2400" b="1" dirty="0" smtClean="0">
                <a:latin typeface="Cambria" pitchFamily="18" charset="0"/>
              </a:rPr>
              <a:t>pembaca</a:t>
            </a:r>
            <a:endParaRPr lang="id-ID" sz="2400" dirty="0">
              <a:latin typeface="Cambria" pitchFamily="18" charset="0"/>
            </a:endParaRPr>
          </a:p>
        </p:txBody>
      </p:sp>
    </p:spTree>
    <p:extLst>
      <p:ext uri="{BB962C8B-B14F-4D97-AF65-F5344CB8AC3E}">
        <p14:creationId xmlns:p14="http://schemas.microsoft.com/office/powerpoint/2010/main" val="1872956535"/>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2" name="Rectangle 1"/>
          <p:cNvSpPr/>
          <p:nvPr/>
        </p:nvSpPr>
        <p:spPr>
          <a:xfrm>
            <a:off x="395536" y="1412776"/>
            <a:ext cx="8136904" cy="4401205"/>
          </a:xfrm>
          <a:prstGeom prst="rect">
            <a:avLst/>
          </a:prstGeom>
        </p:spPr>
        <p:txBody>
          <a:bodyPr wrap="square">
            <a:spAutoFit/>
          </a:bodyPr>
          <a:lstStyle/>
          <a:p>
            <a:pPr marL="457200" indent="-457200" algn="just">
              <a:buFont typeface="Wingdings" pitchFamily="2" charset="2"/>
              <a:buChar char="ü"/>
            </a:pPr>
            <a:r>
              <a:rPr lang="id-ID" sz="2800" dirty="0">
                <a:latin typeface="Cambria" pitchFamily="18" charset="0"/>
              </a:rPr>
              <a:t>Pembahasan hasil penelitian dapat dijelaskan sebagai pemikiran asli peneliti untuk memberikan penjelasan dan interpretasi atas hasil penelitian yang telah dianalisis guna menjawab pertanyaan pada </a:t>
            </a:r>
            <a:r>
              <a:rPr lang="id-ID" sz="2800" dirty="0" smtClean="0">
                <a:latin typeface="Cambria" pitchFamily="18" charset="0"/>
              </a:rPr>
              <a:t>penelitiannya.</a:t>
            </a:r>
          </a:p>
          <a:p>
            <a:pPr marL="457200" indent="-457200" algn="just">
              <a:buFont typeface="Wingdings" pitchFamily="2" charset="2"/>
              <a:buChar char="ü"/>
            </a:pPr>
            <a:r>
              <a:rPr lang="id-ID" sz="2800" dirty="0" smtClean="0">
                <a:latin typeface="Cambria" pitchFamily="18" charset="0"/>
              </a:rPr>
              <a:t>Pembahasan </a:t>
            </a:r>
            <a:r>
              <a:rPr lang="id-ID" sz="2800" dirty="0">
                <a:latin typeface="Cambria" pitchFamily="18" charset="0"/>
              </a:rPr>
              <a:t>hasil penelitian merupakan bahasan terhadap temuan yang </a:t>
            </a:r>
            <a:r>
              <a:rPr lang="id-ID" sz="2800" dirty="0" smtClean="0">
                <a:latin typeface="Cambria" pitchFamily="18" charset="0"/>
              </a:rPr>
              <a:t>diperoleh.</a:t>
            </a:r>
          </a:p>
          <a:p>
            <a:pPr marL="457200" indent="-457200" algn="just">
              <a:buFont typeface="Wingdings" pitchFamily="2" charset="2"/>
              <a:buChar char="ü"/>
            </a:pPr>
            <a:r>
              <a:rPr lang="id-ID" sz="2800" dirty="0" smtClean="0">
                <a:latin typeface="Cambria" pitchFamily="18" charset="0"/>
              </a:rPr>
              <a:t>Menurut </a:t>
            </a:r>
            <a:r>
              <a:rPr lang="id-ID" sz="2800" dirty="0">
                <a:latin typeface="Cambria" pitchFamily="18" charset="0"/>
              </a:rPr>
              <a:t>Ary (2007) pembahasan hasil penelitian adalah penafsiran hasil penelitian yang berkaitan </a:t>
            </a:r>
            <a:r>
              <a:rPr lang="id-ID" sz="2800" dirty="0" smtClean="0">
                <a:latin typeface="Cambria" pitchFamily="18" charset="0"/>
              </a:rPr>
              <a:t>dengan hipotesis</a:t>
            </a:r>
            <a:endParaRPr lang="id-ID" sz="2800" dirty="0">
              <a:latin typeface="Cambria" pitchFamily="18" charset="0"/>
            </a:endParaRPr>
          </a:p>
        </p:txBody>
      </p:sp>
      <p:sp>
        <p:nvSpPr>
          <p:cNvPr id="5" name="Rectangle 4"/>
          <p:cNvSpPr/>
          <p:nvPr/>
        </p:nvSpPr>
        <p:spPr>
          <a:xfrm>
            <a:off x="2051720" y="310470"/>
            <a:ext cx="5163080" cy="646331"/>
          </a:xfrm>
          <a:prstGeom prst="rect">
            <a:avLst/>
          </a:prstGeom>
        </p:spPr>
        <p:txBody>
          <a:bodyPr wrap="none">
            <a:spAutoFit/>
          </a:bodyPr>
          <a:lstStyle/>
          <a:p>
            <a:r>
              <a:rPr lang="id-ID" sz="3600" b="1" dirty="0">
                <a:solidFill>
                  <a:srgbClr val="C00000"/>
                </a:solidFill>
                <a:latin typeface="Cambria" pitchFamily="18" charset="0"/>
              </a:rPr>
              <a:t>Pembahasan Penelitian</a:t>
            </a:r>
          </a:p>
        </p:txBody>
      </p:sp>
    </p:spTree>
    <p:extLst>
      <p:ext uri="{BB962C8B-B14F-4D97-AF65-F5344CB8AC3E}">
        <p14:creationId xmlns:p14="http://schemas.microsoft.com/office/powerpoint/2010/main" val="1529821136"/>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683568" y="620688"/>
            <a:ext cx="7992888" cy="3416320"/>
          </a:xfrm>
          <a:prstGeom prst="rect">
            <a:avLst/>
          </a:prstGeom>
        </p:spPr>
        <p:txBody>
          <a:bodyPr wrap="square">
            <a:spAutoFit/>
          </a:bodyPr>
          <a:lstStyle/>
          <a:p>
            <a:pPr marL="285750" indent="-285750" algn="just">
              <a:buFont typeface="Wingdings" pitchFamily="2" charset="2"/>
              <a:buChar char="ü"/>
            </a:pPr>
            <a:r>
              <a:rPr lang="id-ID" sz="2400" dirty="0">
                <a:latin typeface="Cambria" pitchFamily="18" charset="0"/>
              </a:rPr>
              <a:t>Pembahasan hasil penelitian digunakan untuk mengemukakan </a:t>
            </a:r>
            <a:r>
              <a:rPr lang="id-ID" sz="2400" dirty="0" smtClean="0">
                <a:latin typeface="Cambria" pitchFamily="18" charset="0"/>
              </a:rPr>
              <a:t>analisa</a:t>
            </a:r>
            <a:r>
              <a:rPr lang="id-ID" sz="2400" dirty="0">
                <a:latin typeface="Cambria" pitchFamily="18" charset="0"/>
              </a:rPr>
              <a:t> dan ulasan terhadap hasil penelitian yang diarahkan untuk mendapatkan kesimpulan guna memenuhi tujuan penelitian. </a:t>
            </a:r>
            <a:endParaRPr lang="id-ID" sz="2400" dirty="0" smtClean="0">
              <a:latin typeface="Cambria" pitchFamily="18" charset="0"/>
            </a:endParaRPr>
          </a:p>
          <a:p>
            <a:pPr marL="285750" indent="-285750" algn="just">
              <a:buFont typeface="Wingdings" pitchFamily="2" charset="2"/>
              <a:buChar char="ü"/>
            </a:pPr>
            <a:r>
              <a:rPr lang="id-ID" sz="2400" dirty="0" smtClean="0">
                <a:latin typeface="Cambria" pitchFamily="18" charset="0"/>
              </a:rPr>
              <a:t>Pembahasan </a:t>
            </a:r>
            <a:r>
              <a:rPr lang="id-ID" sz="2400" dirty="0">
                <a:latin typeface="Cambria" pitchFamily="18" charset="0"/>
              </a:rPr>
              <a:t>dimaksudkan untuk menyajikan gambaran yang lebih tajam terhadap data-data temuan, sehingga peneliti tidak hanya sekedar menyajikan ulang data, melainkan memberikan analisis, penafsiran, dan pemaknaan terhadap temuannya. </a:t>
            </a:r>
            <a:endParaRPr lang="id-ID" sz="2400" dirty="0" smtClean="0">
              <a:latin typeface="Cambria" pitchFamily="18" charset="0"/>
            </a:endParaRPr>
          </a:p>
        </p:txBody>
      </p:sp>
      <p:sp>
        <p:nvSpPr>
          <p:cNvPr id="5" name="Rectangle 4"/>
          <p:cNvSpPr/>
          <p:nvPr/>
        </p:nvSpPr>
        <p:spPr>
          <a:xfrm>
            <a:off x="1259632" y="4349277"/>
            <a:ext cx="6912768" cy="156966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id-ID" sz="2400" b="1" dirty="0" smtClean="0"/>
              <a:t>Pembahasan </a:t>
            </a:r>
            <a:r>
              <a:rPr lang="id-ID" sz="2400" b="1" dirty="0"/>
              <a:t>adalah menjelaskan pemaknaan terhadap data-data hasil penelitian sehingga dapat dipahami dengan jelas temuan penelitian yang </a:t>
            </a:r>
            <a:r>
              <a:rPr lang="id-ID" sz="2400" b="1" dirty="0" smtClean="0"/>
              <a:t>diperoleh</a:t>
            </a:r>
            <a:endParaRPr lang="id-ID" sz="2400" b="1" dirty="0"/>
          </a:p>
        </p:txBody>
      </p:sp>
    </p:spTree>
    <p:extLst>
      <p:ext uri="{BB962C8B-B14F-4D97-AF65-F5344CB8AC3E}">
        <p14:creationId xmlns:p14="http://schemas.microsoft.com/office/powerpoint/2010/main" val="3838426756"/>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5" name="Rectangle 4"/>
          <p:cNvSpPr/>
          <p:nvPr/>
        </p:nvSpPr>
        <p:spPr>
          <a:xfrm>
            <a:off x="539552" y="764704"/>
            <a:ext cx="7632848" cy="4832092"/>
          </a:xfrm>
          <a:prstGeom prst="rect">
            <a:avLst/>
          </a:prstGeom>
        </p:spPr>
        <p:txBody>
          <a:bodyPr wrap="square">
            <a:spAutoFit/>
          </a:bodyPr>
          <a:lstStyle/>
          <a:p>
            <a:pPr marL="457200" indent="-457200" algn="just">
              <a:buFont typeface="Wingdings" pitchFamily="2" charset="2"/>
              <a:buChar char="§"/>
            </a:pPr>
            <a:r>
              <a:rPr lang="id-ID" sz="2800" dirty="0">
                <a:latin typeface="Cambria" pitchFamily="18" charset="0"/>
              </a:rPr>
              <a:t>Pembahasan juga perlu dilakukan dengan melakukan perbandingan hasil penelitian yang diperoleh dengan hasil penelitian sebelumnya, referensi </a:t>
            </a:r>
            <a:r>
              <a:rPr lang="id-ID" sz="2800" dirty="0" smtClean="0">
                <a:latin typeface="Cambria" pitchFamily="18" charset="0"/>
              </a:rPr>
              <a:t>atau teori</a:t>
            </a:r>
            <a:r>
              <a:rPr lang="id-ID" sz="2800" dirty="0">
                <a:latin typeface="Cambria" pitchFamily="18" charset="0"/>
              </a:rPr>
              <a:t> yang ada. </a:t>
            </a:r>
            <a:endParaRPr lang="id-ID" sz="2800" dirty="0" smtClean="0">
              <a:latin typeface="Cambria" pitchFamily="18" charset="0"/>
            </a:endParaRPr>
          </a:p>
          <a:p>
            <a:pPr marL="457200" indent="-457200" algn="just">
              <a:buFont typeface="Wingdings" pitchFamily="2" charset="2"/>
              <a:buChar char="§"/>
            </a:pPr>
            <a:r>
              <a:rPr lang="id-ID" sz="2800" dirty="0" smtClean="0">
                <a:latin typeface="Cambria" pitchFamily="18" charset="0"/>
              </a:rPr>
              <a:t>Untuk </a:t>
            </a:r>
            <a:r>
              <a:rPr lang="id-ID" sz="2800" dirty="0">
                <a:latin typeface="Cambria" pitchFamily="18" charset="0"/>
              </a:rPr>
              <a:t>memberikan interpretasi yang lebih luas dan mendalam terhadap hasil-hasil yang diperoleh. </a:t>
            </a:r>
            <a:endParaRPr lang="id-ID" sz="2800" dirty="0" smtClean="0">
              <a:latin typeface="Cambria" pitchFamily="18" charset="0"/>
            </a:endParaRPr>
          </a:p>
          <a:p>
            <a:pPr marL="457200" indent="-457200" algn="just">
              <a:buFont typeface="Wingdings" pitchFamily="2" charset="2"/>
              <a:buChar char="§"/>
            </a:pPr>
            <a:r>
              <a:rPr lang="id-ID" sz="2800" dirty="0" smtClean="0">
                <a:latin typeface="Cambria" pitchFamily="18" charset="0"/>
              </a:rPr>
              <a:t>Hasil </a:t>
            </a:r>
            <a:r>
              <a:rPr lang="id-ID" sz="2800" dirty="0">
                <a:latin typeface="Cambria" pitchFamily="18" charset="0"/>
              </a:rPr>
              <a:t>penelitian yang diperoleh dapat dipahamai secara mendalam sehingga terlihat jelas hasil penelitian yang didapatkan diantara hasil penelitian dan teori yang ada</a:t>
            </a:r>
          </a:p>
        </p:txBody>
      </p:sp>
    </p:spTree>
    <p:extLst>
      <p:ext uri="{BB962C8B-B14F-4D97-AF65-F5344CB8AC3E}">
        <p14:creationId xmlns:p14="http://schemas.microsoft.com/office/powerpoint/2010/main" val="340575014"/>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323528" y="260648"/>
            <a:ext cx="8208912" cy="1077218"/>
          </a:xfrm>
          <a:prstGeom prst="rect">
            <a:avLst/>
          </a:prstGeom>
        </p:spPr>
        <p:txBody>
          <a:bodyPr wrap="square">
            <a:spAutoFit/>
          </a:bodyPr>
          <a:lstStyle/>
          <a:p>
            <a:pPr algn="ctr"/>
            <a:r>
              <a:rPr lang="id-ID" sz="3200" b="1" dirty="0">
                <a:solidFill>
                  <a:srgbClr val="C00000"/>
                </a:solidFill>
              </a:rPr>
              <a:t>Aspek-Aspek Penyusuanan </a:t>
            </a:r>
            <a:endParaRPr lang="id-ID" sz="3200" b="1" dirty="0" smtClean="0">
              <a:solidFill>
                <a:srgbClr val="C00000"/>
              </a:solidFill>
            </a:endParaRPr>
          </a:p>
          <a:p>
            <a:pPr algn="ctr"/>
            <a:r>
              <a:rPr lang="id-ID" sz="3200" b="1" dirty="0" smtClean="0">
                <a:solidFill>
                  <a:srgbClr val="C00000"/>
                </a:solidFill>
              </a:rPr>
              <a:t>Pembahasan </a:t>
            </a:r>
            <a:r>
              <a:rPr lang="id-ID" sz="3200" b="1" dirty="0">
                <a:solidFill>
                  <a:srgbClr val="C00000"/>
                </a:solidFill>
              </a:rPr>
              <a:t>Hasil Penelitian</a:t>
            </a:r>
          </a:p>
        </p:txBody>
      </p:sp>
      <p:sp>
        <p:nvSpPr>
          <p:cNvPr id="5" name="Rectangle 4"/>
          <p:cNvSpPr/>
          <p:nvPr/>
        </p:nvSpPr>
        <p:spPr>
          <a:xfrm>
            <a:off x="395536" y="1521658"/>
            <a:ext cx="8064896" cy="4985980"/>
          </a:xfrm>
          <a:prstGeom prst="rect">
            <a:avLst/>
          </a:prstGeom>
        </p:spPr>
        <p:txBody>
          <a:bodyPr wrap="square">
            <a:spAutoFit/>
          </a:bodyPr>
          <a:lstStyle/>
          <a:p>
            <a:pPr marL="342900" indent="-342900">
              <a:buAutoNum type="arabicPeriod"/>
            </a:pPr>
            <a:r>
              <a:rPr lang="id-ID" sz="2400" b="1" dirty="0" smtClean="0"/>
              <a:t>Aspek </a:t>
            </a:r>
            <a:r>
              <a:rPr lang="id-ID" sz="2400" b="1" dirty="0"/>
              <a:t>Kajian </a:t>
            </a:r>
            <a:r>
              <a:rPr lang="id-ID" sz="2400" b="1" dirty="0" smtClean="0"/>
              <a:t>Teoritis</a:t>
            </a:r>
          </a:p>
          <a:p>
            <a:pPr marL="342900" indent="-342900" algn="just">
              <a:buFont typeface="Courier New" pitchFamily="49" charset="0"/>
              <a:buChar char="o"/>
            </a:pPr>
            <a:r>
              <a:rPr lang="id-ID" sz="2100" dirty="0">
                <a:latin typeface="Cambria" pitchFamily="18" charset="0"/>
              </a:rPr>
              <a:t>Salah satu tujuan peneliti melakukan penelitian adalah untuk memverifikasi </a:t>
            </a:r>
            <a:r>
              <a:rPr lang="id-ID" sz="2100" dirty="0" smtClean="0">
                <a:latin typeface="Cambria" pitchFamily="18" charset="0"/>
              </a:rPr>
              <a:t>teori </a:t>
            </a:r>
            <a:r>
              <a:rPr lang="id-ID" sz="2100" dirty="0">
                <a:latin typeface="Cambria" pitchFamily="18" charset="0"/>
              </a:rPr>
              <a:t>Artinya, Peneliti ingin membuktikan apakah suatu teori tertentu berlaku atau dapat diamati pada objek penelitian tertentu</a:t>
            </a:r>
            <a:r>
              <a:rPr lang="id-ID" sz="2100" dirty="0" smtClean="0">
                <a:latin typeface="Cambria" pitchFamily="18" charset="0"/>
              </a:rPr>
              <a:t>.</a:t>
            </a:r>
          </a:p>
          <a:p>
            <a:pPr marL="342900" indent="-342900" algn="just">
              <a:buFont typeface="Courier New" pitchFamily="49" charset="0"/>
              <a:buChar char="o"/>
            </a:pPr>
            <a:r>
              <a:rPr lang="id-ID" sz="2100" dirty="0">
                <a:latin typeface="Cambria" pitchFamily="18" charset="0"/>
              </a:rPr>
              <a:t>Berdasarkan hasil yang diperoleh Peneliti harus memberikan </a:t>
            </a:r>
            <a:r>
              <a:rPr lang="id-ID" sz="2100" dirty="0" smtClean="0">
                <a:latin typeface="Cambria" pitchFamily="18" charset="0"/>
              </a:rPr>
              <a:t>(pembahasan</a:t>
            </a:r>
            <a:r>
              <a:rPr lang="id-ID" sz="2100" dirty="0">
                <a:latin typeface="Cambria" pitchFamily="18" charset="0"/>
              </a:rPr>
              <a:t>) terhadap hasil tersebut dalam konteks </a:t>
            </a:r>
            <a:r>
              <a:rPr lang="id-ID" sz="2100" dirty="0" smtClean="0">
                <a:latin typeface="Cambria" pitchFamily="18" charset="0"/>
              </a:rPr>
              <a:t>teori yang </a:t>
            </a:r>
            <a:r>
              <a:rPr lang="id-ID" sz="2100" dirty="0">
                <a:latin typeface="Cambria" pitchFamily="18" charset="0"/>
              </a:rPr>
              <a:t>mendasari penelitiannya. Kompleksitas dari </a:t>
            </a:r>
            <a:r>
              <a:rPr lang="id-ID" sz="2100" dirty="0" smtClean="0">
                <a:latin typeface="Cambria" pitchFamily="18" charset="0"/>
              </a:rPr>
              <a:t>pembahasan  </a:t>
            </a:r>
            <a:r>
              <a:rPr lang="id-ID" sz="2100" dirty="0">
                <a:latin typeface="Cambria" pitchFamily="18" charset="0"/>
              </a:rPr>
              <a:t>pada aspek ini bergantung pada hasil penelitian. </a:t>
            </a:r>
            <a:endParaRPr lang="id-ID" sz="2100" dirty="0" smtClean="0">
              <a:latin typeface="Cambria" pitchFamily="18" charset="0"/>
            </a:endParaRPr>
          </a:p>
          <a:p>
            <a:pPr marL="342900" indent="-342900" algn="just">
              <a:buFont typeface="Courier New" pitchFamily="49" charset="0"/>
              <a:buChar char="o"/>
            </a:pPr>
            <a:r>
              <a:rPr lang="id-ID" sz="2100" dirty="0">
                <a:latin typeface="Cambria" pitchFamily="18" charset="0"/>
              </a:rPr>
              <a:t>Peneliti dapat merujuk kembali teori-teori yang telah disajikan pada kajian teoretis yang telah dituangkan pada bab tentang kajian pustaka. </a:t>
            </a:r>
            <a:endParaRPr lang="id-ID" sz="2100" dirty="0" smtClean="0">
              <a:latin typeface="Cambria" pitchFamily="18" charset="0"/>
            </a:endParaRPr>
          </a:p>
          <a:p>
            <a:pPr marL="342900" indent="-342900" algn="just">
              <a:buFont typeface="Courier New" pitchFamily="49" charset="0"/>
              <a:buChar char="o"/>
            </a:pPr>
            <a:r>
              <a:rPr lang="id-ID" sz="2100" dirty="0" smtClean="0">
                <a:latin typeface="Cambria" pitchFamily="18" charset="0"/>
              </a:rPr>
              <a:t>Teori-teori </a:t>
            </a:r>
            <a:r>
              <a:rPr lang="id-ID" sz="2100" dirty="0">
                <a:latin typeface="Cambria" pitchFamily="18" charset="0"/>
              </a:rPr>
              <a:t>yang relevan dan dapat dijadikan argumentasi untuk mendukung hasil yang diperoleh dapat dikemukakan sebagai bahan </a:t>
            </a:r>
            <a:r>
              <a:rPr lang="id-ID" sz="2100" dirty="0" smtClean="0">
                <a:latin typeface="Cambria" pitchFamily="18" charset="0"/>
              </a:rPr>
              <a:t>pembahasan.</a:t>
            </a:r>
            <a:endParaRPr lang="id-ID" sz="2100" dirty="0">
              <a:latin typeface="Cambria" pitchFamily="18" charset="0"/>
            </a:endParaRPr>
          </a:p>
        </p:txBody>
      </p:sp>
    </p:spTree>
    <p:extLst>
      <p:ext uri="{BB962C8B-B14F-4D97-AF65-F5344CB8AC3E}">
        <p14:creationId xmlns:p14="http://schemas.microsoft.com/office/powerpoint/2010/main" val="2340039317"/>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323528" y="747276"/>
            <a:ext cx="8352928" cy="4985980"/>
          </a:xfrm>
          <a:prstGeom prst="rect">
            <a:avLst/>
          </a:prstGeom>
        </p:spPr>
        <p:txBody>
          <a:bodyPr wrap="square">
            <a:spAutoFit/>
          </a:bodyPr>
          <a:lstStyle/>
          <a:p>
            <a:pPr algn="just"/>
            <a:r>
              <a:rPr lang="id-ID" sz="2400" b="1" dirty="0" smtClean="0">
                <a:latin typeface="Cambria" pitchFamily="18" charset="0"/>
              </a:rPr>
              <a:t>2. Aspek </a:t>
            </a:r>
            <a:r>
              <a:rPr lang="id-ID" sz="2400" b="1" dirty="0">
                <a:latin typeface="Cambria" pitchFamily="18" charset="0"/>
              </a:rPr>
              <a:t>Kajian Empiris</a:t>
            </a:r>
            <a:endParaRPr lang="id-ID" sz="2400" dirty="0">
              <a:latin typeface="Cambria" pitchFamily="18" charset="0"/>
            </a:endParaRPr>
          </a:p>
          <a:p>
            <a:pPr marL="342900" indent="-342900" algn="just">
              <a:buFont typeface="Courier New" pitchFamily="49" charset="0"/>
              <a:buChar char="o"/>
            </a:pPr>
            <a:r>
              <a:rPr lang="id-ID" sz="2200" dirty="0">
                <a:latin typeface="Cambria" pitchFamily="18" charset="0"/>
              </a:rPr>
              <a:t>Pembahasan hasil penelitian perlu juga dilakukan dengan cara merujuk pada kajian empiris yang telah dilakukan oleh peneliti terdahulu. </a:t>
            </a:r>
            <a:endParaRPr lang="id-ID" sz="2200" dirty="0" smtClean="0">
              <a:latin typeface="Cambria" pitchFamily="18" charset="0"/>
            </a:endParaRPr>
          </a:p>
          <a:p>
            <a:pPr marL="342900" indent="-342900" algn="just">
              <a:buFont typeface="Courier New" pitchFamily="49" charset="0"/>
              <a:buChar char="o"/>
            </a:pPr>
            <a:r>
              <a:rPr lang="id-ID" sz="2200" dirty="0" smtClean="0">
                <a:latin typeface="Cambria" pitchFamily="18" charset="0"/>
              </a:rPr>
              <a:t>Jika </a:t>
            </a:r>
            <a:r>
              <a:rPr lang="id-ID" sz="2200" dirty="0">
                <a:latin typeface="Cambria" pitchFamily="18" charset="0"/>
              </a:rPr>
              <a:t>hasil penelitian </a:t>
            </a:r>
            <a:r>
              <a:rPr lang="id-ID" sz="2200" dirty="0" smtClean="0">
                <a:latin typeface="Cambria" pitchFamily="18" charset="0"/>
              </a:rPr>
              <a:t>konsisten</a:t>
            </a:r>
            <a:r>
              <a:rPr lang="id-ID" sz="2200" dirty="0">
                <a:latin typeface="Cambria" pitchFamily="18" charset="0"/>
              </a:rPr>
              <a:t> dengan </a:t>
            </a:r>
            <a:r>
              <a:rPr lang="id-ID" sz="2200" dirty="0" smtClean="0">
                <a:latin typeface="Cambria" pitchFamily="18" charset="0"/>
              </a:rPr>
              <a:t>teori yang </a:t>
            </a:r>
            <a:r>
              <a:rPr lang="id-ID" sz="2200" dirty="0">
                <a:latin typeface="Cambria" pitchFamily="18" charset="0"/>
              </a:rPr>
              <a:t>ada (atau </a:t>
            </a:r>
            <a:r>
              <a:rPr lang="id-ID" sz="2200" dirty="0" smtClean="0">
                <a:latin typeface="Cambria" pitchFamily="18" charset="0"/>
              </a:rPr>
              <a:t>hipotesis</a:t>
            </a:r>
            <a:r>
              <a:rPr lang="id-ID" sz="2200" dirty="0">
                <a:latin typeface="Cambria" pitchFamily="18" charset="0"/>
              </a:rPr>
              <a:t> penelitian terbukti), pembahasan dapat diarahkan untuk memberikan rujukan penelitian terdahulu yang sesuai dengan hasil penelitian. </a:t>
            </a:r>
            <a:endParaRPr lang="id-ID" sz="2200" dirty="0" smtClean="0">
              <a:latin typeface="Cambria" pitchFamily="18" charset="0"/>
            </a:endParaRPr>
          </a:p>
          <a:p>
            <a:pPr marL="342900" indent="-342900" algn="just">
              <a:buFont typeface="Courier New" pitchFamily="49" charset="0"/>
              <a:buChar char="o"/>
            </a:pPr>
            <a:r>
              <a:rPr lang="id-ID" sz="2200" dirty="0" smtClean="0">
                <a:latin typeface="Cambria" pitchFamily="18" charset="0"/>
              </a:rPr>
              <a:t>Peneliti </a:t>
            </a:r>
            <a:r>
              <a:rPr lang="id-ID" sz="2200" dirty="0">
                <a:latin typeface="Cambria" pitchFamily="18" charset="0"/>
              </a:rPr>
              <a:t>dapat merecall hasil kajian empirik yang telah terkompilasi pada Bab 2 (tentang kajian pustaka). </a:t>
            </a:r>
            <a:r>
              <a:rPr lang="id-ID" sz="2200" dirty="0" smtClean="0">
                <a:latin typeface="Cambria" pitchFamily="18" charset="0"/>
              </a:rPr>
              <a:t> </a:t>
            </a:r>
          </a:p>
          <a:p>
            <a:pPr marL="342900" indent="-342900" algn="just">
              <a:buFont typeface="Courier New" pitchFamily="49" charset="0"/>
              <a:buChar char="o"/>
            </a:pPr>
            <a:r>
              <a:rPr lang="id-ID" sz="2200" dirty="0" smtClean="0">
                <a:latin typeface="Cambria" pitchFamily="18" charset="0"/>
              </a:rPr>
              <a:t>Apabila konteks hasil penelitian tidak konsisten dengan teori (atau hipotesis tidak terbukti), Pembahasan dapat diarahkan untuk menemukan kajian empirik yang bisa menjadi argumentasi yang mendukung hasil penelitian.</a:t>
            </a:r>
            <a:endParaRPr lang="id-ID" sz="2200" dirty="0">
              <a:latin typeface="Cambria" pitchFamily="18" charset="0"/>
            </a:endParaRPr>
          </a:p>
        </p:txBody>
      </p:sp>
    </p:spTree>
    <p:extLst>
      <p:ext uri="{BB962C8B-B14F-4D97-AF65-F5344CB8AC3E}">
        <p14:creationId xmlns:p14="http://schemas.microsoft.com/office/powerpoint/2010/main" val="3390808405"/>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1"/>
          <p:cNvSpPr>
            <a:spLocks noChangeArrowheads="1"/>
          </p:cNvSpPr>
          <p:nvPr/>
        </p:nvSpPr>
        <p:spPr bwMode="auto">
          <a:xfrm>
            <a:off x="251520" y="262825"/>
            <a:ext cx="8414847"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2800" b="1" i="0" u="none" strike="noStrike" cap="none" normalizeH="0" baseline="0" dirty="0" smtClean="0">
                <a:ln>
                  <a:noFill/>
                </a:ln>
                <a:solidFill>
                  <a:schemeClr val="tx1"/>
                </a:solidFill>
                <a:effectLst/>
                <a:latin typeface="Cambria" pitchFamily="18" charset="0"/>
                <a:cs typeface="Arial" pitchFamily="34" charset="0"/>
              </a:rPr>
              <a:t>3. Aspek Implikasi Hasil</a:t>
            </a:r>
            <a:endParaRPr kumimoji="0" lang="id-ID" sz="2800" b="0" i="0" u="none" strike="noStrike" cap="none" normalizeH="0" baseline="0" dirty="0" smtClean="0">
              <a:ln>
                <a:noFill/>
              </a:ln>
              <a:solidFill>
                <a:schemeClr val="tx1"/>
              </a:solidFill>
              <a:effectLst/>
              <a:latin typeface="Cambria" pitchFamily="18" charset="0"/>
              <a:cs typeface="Arial"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Courier New" pitchFamily="49" charset="0"/>
              <a:buChar char="o"/>
              <a:tabLst/>
            </a:pPr>
            <a:r>
              <a:rPr kumimoji="0" lang="id-ID" sz="2000" b="0" i="0" u="none" strike="noStrike" cap="none" normalizeH="0" baseline="0" dirty="0" smtClean="0">
                <a:ln>
                  <a:noFill/>
                </a:ln>
                <a:solidFill>
                  <a:schemeClr val="tx1"/>
                </a:solidFill>
                <a:effectLst/>
                <a:latin typeface="Cambria" pitchFamily="18" charset="0"/>
                <a:cs typeface="Arial" pitchFamily="34" charset="0"/>
              </a:rPr>
              <a:t>Hasil penelitian, baik yang mampu membuktikan hipotesis</a:t>
            </a:r>
            <a:r>
              <a:rPr kumimoji="0" lang="id-ID" sz="2000" b="0" i="0" u="none" strike="noStrike" cap="none" normalizeH="0" dirty="0" smtClean="0">
                <a:ln>
                  <a:noFill/>
                </a:ln>
                <a:solidFill>
                  <a:schemeClr val="tx1"/>
                </a:solidFill>
                <a:effectLst/>
                <a:latin typeface="Cambria" pitchFamily="18" charset="0"/>
                <a:cs typeface="Arial" pitchFamily="34" charset="0"/>
              </a:rPr>
              <a:t> </a:t>
            </a:r>
            <a:r>
              <a:rPr kumimoji="0" lang="id-ID" sz="2000" b="0" i="0" u="none" strike="noStrike" cap="none" normalizeH="0" baseline="0" dirty="0" smtClean="0">
                <a:ln>
                  <a:noFill/>
                </a:ln>
                <a:solidFill>
                  <a:schemeClr val="tx1"/>
                </a:solidFill>
                <a:effectLst/>
                <a:latin typeface="Cambria" pitchFamily="18" charset="0"/>
                <a:cs typeface="Arial" pitchFamily="34" charset="0"/>
              </a:rPr>
              <a:t>maupun yang tidak, pada dasarnya mempunyai implikasi (dampak/konsekuensi) bagi objek penelitian. </a:t>
            </a:r>
          </a:p>
          <a:p>
            <a:pPr marL="285750" marR="0" lvl="0" indent="-285750" algn="just" defTabSz="914400" rtl="0" eaLnBrk="0" fontAlgn="base" latinLnBrk="0" hangingPunct="0">
              <a:lnSpc>
                <a:spcPct val="100000"/>
              </a:lnSpc>
              <a:spcBef>
                <a:spcPct val="0"/>
              </a:spcBef>
              <a:spcAft>
                <a:spcPct val="0"/>
              </a:spcAft>
              <a:buClrTx/>
              <a:buSzTx/>
              <a:buFont typeface="Courier New" pitchFamily="49" charset="0"/>
              <a:buChar char="o"/>
              <a:tabLst/>
            </a:pPr>
            <a:r>
              <a:rPr kumimoji="0" lang="id-ID" sz="2000" b="0" i="0" u="none" strike="noStrike" cap="none" normalizeH="0" baseline="0" dirty="0" smtClean="0">
                <a:ln>
                  <a:noFill/>
                </a:ln>
                <a:solidFill>
                  <a:schemeClr val="tx1"/>
                </a:solidFill>
                <a:effectLst/>
                <a:latin typeface="Cambria" pitchFamily="18" charset="0"/>
                <a:cs typeface="Arial" pitchFamily="34" charset="0"/>
              </a:rPr>
              <a:t>Peneliti harus menginterpretasikan hasil penelitian dalam konteks implikasi atau konsekuensi praktikal dari hasil penelitian bagi objek penelitian. </a:t>
            </a:r>
          </a:p>
          <a:p>
            <a:pPr marL="285750" marR="0" lvl="0" indent="-285750" algn="just" defTabSz="914400" rtl="0" eaLnBrk="0" fontAlgn="base" latinLnBrk="0" hangingPunct="0">
              <a:lnSpc>
                <a:spcPct val="100000"/>
              </a:lnSpc>
              <a:spcBef>
                <a:spcPct val="0"/>
              </a:spcBef>
              <a:spcAft>
                <a:spcPct val="0"/>
              </a:spcAft>
              <a:buClrTx/>
              <a:buSzTx/>
              <a:buFont typeface="Courier New" pitchFamily="49" charset="0"/>
              <a:buChar char="o"/>
              <a:tabLst/>
            </a:pPr>
            <a:r>
              <a:rPr kumimoji="0" lang="id-ID" sz="2000" b="0" i="0" u="none" strike="noStrike" cap="none" normalizeH="0" baseline="0" dirty="0" smtClean="0">
                <a:ln>
                  <a:noFill/>
                </a:ln>
                <a:solidFill>
                  <a:schemeClr val="tx1"/>
                </a:solidFill>
                <a:effectLst/>
                <a:latin typeface="Cambria" pitchFamily="18" charset="0"/>
                <a:cs typeface="Arial" pitchFamily="34" charset="0"/>
              </a:rPr>
              <a:t>Aspek implikasi perlu dikemukakan karena penelitian dilakukan berdasarkan suatu basis data historis (yang sudah terjadi). </a:t>
            </a:r>
          </a:p>
          <a:p>
            <a:pPr marL="285750" marR="0" lvl="0" indent="-285750" algn="just" defTabSz="914400" rtl="0" eaLnBrk="0" fontAlgn="base" latinLnBrk="0" hangingPunct="0">
              <a:lnSpc>
                <a:spcPct val="100000"/>
              </a:lnSpc>
              <a:spcBef>
                <a:spcPct val="0"/>
              </a:spcBef>
              <a:spcAft>
                <a:spcPct val="0"/>
              </a:spcAft>
              <a:buClrTx/>
              <a:buSzTx/>
              <a:buFont typeface="Courier New" pitchFamily="49" charset="0"/>
              <a:buChar char="o"/>
              <a:tabLst/>
            </a:pPr>
            <a:r>
              <a:rPr kumimoji="0" lang="id-ID" sz="2000" b="0" i="0" u="none" strike="noStrike" cap="none" normalizeH="0" baseline="0" dirty="0" smtClean="0">
                <a:ln>
                  <a:noFill/>
                </a:ln>
                <a:solidFill>
                  <a:schemeClr val="tx1"/>
                </a:solidFill>
                <a:effectLst/>
                <a:latin typeface="Cambria" pitchFamily="18" charset="0"/>
                <a:cs typeface="Arial" pitchFamily="34" charset="0"/>
              </a:rPr>
              <a:t>Jika Peneliti tidak mendiskusikan implikasi dari hasil penelitiannya maka ia hanya berhenti pada konteks cerita historis (yang sudah terjadi). </a:t>
            </a:r>
          </a:p>
          <a:p>
            <a:pPr marL="285750" marR="0" lvl="0" indent="-285750" algn="just" defTabSz="914400" rtl="0" eaLnBrk="0" fontAlgn="base" latinLnBrk="0" hangingPunct="0">
              <a:lnSpc>
                <a:spcPct val="100000"/>
              </a:lnSpc>
              <a:spcBef>
                <a:spcPct val="0"/>
              </a:spcBef>
              <a:spcAft>
                <a:spcPct val="0"/>
              </a:spcAft>
              <a:buClrTx/>
              <a:buSzTx/>
              <a:buFont typeface="Courier New" pitchFamily="49" charset="0"/>
              <a:buChar char="o"/>
              <a:tabLst/>
            </a:pPr>
            <a:r>
              <a:rPr kumimoji="0" lang="id-ID" sz="2000" b="0" i="0" u="none" strike="noStrike" cap="none" normalizeH="0" baseline="0" dirty="0" smtClean="0">
                <a:ln>
                  <a:noFill/>
                </a:ln>
                <a:solidFill>
                  <a:schemeClr val="tx1"/>
                </a:solidFill>
                <a:effectLst/>
                <a:latin typeface="Cambria" pitchFamily="18" charset="0"/>
                <a:cs typeface="Arial" pitchFamily="34" charset="0"/>
              </a:rPr>
              <a:t>Pembahasan mengenai implikasi hasil penelitian akan membawa konteks penelitian ke arah masa depan, bukan pada masa lalu (historis). </a:t>
            </a:r>
          </a:p>
          <a:p>
            <a:pPr marL="285750" marR="0" lvl="0" indent="-285750" algn="just" defTabSz="914400" rtl="0" eaLnBrk="0" fontAlgn="base" latinLnBrk="0" hangingPunct="0">
              <a:lnSpc>
                <a:spcPct val="100000"/>
              </a:lnSpc>
              <a:spcBef>
                <a:spcPct val="0"/>
              </a:spcBef>
              <a:spcAft>
                <a:spcPct val="0"/>
              </a:spcAft>
              <a:buClrTx/>
              <a:buSzTx/>
              <a:buFont typeface="Courier New" pitchFamily="49" charset="0"/>
              <a:buChar char="o"/>
              <a:tabLst/>
            </a:pPr>
            <a:r>
              <a:rPr kumimoji="0" lang="id-ID" sz="2000" b="0" i="0" u="none" strike="noStrike" cap="none" normalizeH="0" baseline="0" dirty="0" smtClean="0">
                <a:ln>
                  <a:noFill/>
                </a:ln>
                <a:solidFill>
                  <a:schemeClr val="tx1"/>
                </a:solidFill>
                <a:effectLst/>
                <a:latin typeface="Cambria" pitchFamily="18" charset="0"/>
                <a:cs typeface="Arial" pitchFamily="34" charset="0"/>
              </a:rPr>
              <a:t>Pembahasan hasil penelitian dari sudut pandang implikasi praktikal, Peneliti dapat menggali apa saja yang bisa dipelajari/dilakukan oleh stakeholders penelitian dalam kaitannya dengan hasil penelitian </a:t>
            </a:r>
            <a:r>
              <a:rPr kumimoji="0" lang="id-ID" sz="2000" b="0" i="1" u="none" strike="noStrike" cap="none" normalizeH="0" baseline="0" dirty="0" smtClean="0">
                <a:ln>
                  <a:noFill/>
                </a:ln>
                <a:solidFill>
                  <a:schemeClr val="tx1"/>
                </a:solidFill>
                <a:effectLst/>
                <a:latin typeface="Cambria" pitchFamily="18" charset="0"/>
                <a:cs typeface="Arial" pitchFamily="34" charset="0"/>
              </a:rPr>
              <a:t>Stakeholders</a:t>
            </a:r>
            <a:r>
              <a:rPr kumimoji="0" lang="id-ID" sz="2000" b="0" i="0" u="none" strike="noStrike" cap="none" normalizeH="0" baseline="0" dirty="0" smtClean="0">
                <a:ln>
                  <a:noFill/>
                </a:ln>
                <a:solidFill>
                  <a:schemeClr val="tx1"/>
                </a:solidFill>
                <a:effectLst/>
                <a:latin typeface="Cambria" pitchFamily="18" charset="0"/>
                <a:cs typeface="Arial" pitchFamily="34" charset="0"/>
              </a:rPr>
              <a:t> penelitian adalah pihak-pihak yang mungkin mendapatkan manfaat dari penelitian.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d-ID" sz="1200" b="0" i="0" u="none" strike="noStrike" cap="none" normalizeH="0" baseline="0" dirty="0" smtClean="0">
              <a:ln>
                <a:noFill/>
              </a:ln>
              <a:solidFill>
                <a:srgbClr val="222222"/>
              </a:solidFill>
              <a:effectLst/>
              <a:latin typeface="Cambria" pitchFamily="18" charset="0"/>
              <a:cs typeface="Arial" pitchFamily="34" charset="0"/>
            </a:endParaRPr>
          </a:p>
        </p:txBody>
      </p:sp>
    </p:spTree>
    <p:extLst>
      <p:ext uri="{BB962C8B-B14F-4D97-AF65-F5344CB8AC3E}">
        <p14:creationId xmlns:p14="http://schemas.microsoft.com/office/powerpoint/2010/main" val="3087940936"/>
      </p:ext>
    </p:extLst>
  </p:cSld>
  <p:clrMapOvr>
    <a:masterClrMapping/>
  </p:clrMapOvr>
  <p:transition spd="slow">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Seminar Manajemen Pemasaran</a:t>
            </a:r>
            <a:endParaRPr lang="en-US" dirty="0"/>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1331640" y="1412776"/>
            <a:ext cx="6192688" cy="3816424"/>
          </a:xfrm>
          <a:prstGeom prst="rect">
            <a:avLst/>
          </a:prstGeom>
        </p:spPr>
      </p:pic>
    </p:spTree>
    <p:extLst>
      <p:ext uri="{BB962C8B-B14F-4D97-AF65-F5344CB8AC3E}">
        <p14:creationId xmlns:p14="http://schemas.microsoft.com/office/powerpoint/2010/main" val="80398150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2" name="Rectangle 1"/>
          <p:cNvSpPr/>
          <p:nvPr/>
        </p:nvSpPr>
        <p:spPr>
          <a:xfrm>
            <a:off x="611560" y="1340768"/>
            <a:ext cx="7992888" cy="4832092"/>
          </a:xfrm>
          <a:prstGeom prst="rect">
            <a:avLst/>
          </a:prstGeom>
        </p:spPr>
        <p:txBody>
          <a:bodyPr wrap="square">
            <a:spAutoFit/>
          </a:bodyPr>
          <a:lstStyle/>
          <a:p>
            <a:pPr marL="342900" indent="-342900" algn="just">
              <a:buFont typeface="Wingdings" pitchFamily="2" charset="2"/>
              <a:buChar char="ü"/>
            </a:pPr>
            <a:r>
              <a:rPr lang="id-ID" sz="2800" dirty="0" smtClean="0">
                <a:latin typeface="Cambria" pitchFamily="18" charset="0"/>
              </a:rPr>
              <a:t>Hasil </a:t>
            </a:r>
            <a:r>
              <a:rPr lang="id-ID" sz="2800" dirty="0">
                <a:latin typeface="Cambria" pitchFamily="18" charset="0"/>
              </a:rPr>
              <a:t>penelitian adalah pengkajian ulang terhadap validitas hasil </a:t>
            </a:r>
            <a:r>
              <a:rPr lang="id-ID" sz="2800" dirty="0" smtClean="0">
                <a:latin typeface="Cambria" pitchFamily="18" charset="0"/>
              </a:rPr>
              <a:t>penelitian</a:t>
            </a:r>
            <a:endParaRPr lang="id-ID" sz="2800" dirty="0">
              <a:latin typeface="Cambria" pitchFamily="18" charset="0"/>
            </a:endParaRPr>
          </a:p>
          <a:p>
            <a:pPr marL="342900" indent="-342900" algn="just">
              <a:buFont typeface="Wingdings" pitchFamily="2" charset="2"/>
              <a:buChar char="ü"/>
            </a:pPr>
            <a:r>
              <a:rPr lang="id-ID" sz="2800" dirty="0">
                <a:latin typeface="Cambria" pitchFamily="18" charset="0"/>
              </a:rPr>
              <a:t>Hasil penelitian adalah proses pengaturan dan pengelompokan secara baik tentang informasi suatu kegiatan berdasarkan fakta melalui usaha pikiran peneliti dalam mengolah dan menganalisis objek atau topik penelitian secara sistematis dan objektif untuk memecahkan suatu permasalahan atau menguji suatu hipotesis sehingga terbentuk prinsip-prinsip umum atau </a:t>
            </a:r>
            <a:r>
              <a:rPr lang="id-ID" sz="2800" dirty="0" smtClean="0">
                <a:latin typeface="Cambria" pitchFamily="18" charset="0"/>
              </a:rPr>
              <a:t>teori</a:t>
            </a:r>
          </a:p>
        </p:txBody>
      </p:sp>
      <p:sp>
        <p:nvSpPr>
          <p:cNvPr id="6" name="Rectangle 5"/>
          <p:cNvSpPr/>
          <p:nvPr/>
        </p:nvSpPr>
        <p:spPr>
          <a:xfrm>
            <a:off x="1979712" y="404664"/>
            <a:ext cx="5972597" cy="646331"/>
          </a:xfrm>
          <a:prstGeom prst="rect">
            <a:avLst/>
          </a:prstGeom>
        </p:spPr>
        <p:txBody>
          <a:bodyPr wrap="none">
            <a:spAutoFit/>
          </a:bodyPr>
          <a:lstStyle/>
          <a:p>
            <a:r>
              <a:rPr lang="id-ID" sz="3600" b="1" dirty="0">
                <a:solidFill>
                  <a:srgbClr val="C00000"/>
                </a:solidFill>
                <a:latin typeface="Cambria" pitchFamily="18" charset="0"/>
              </a:rPr>
              <a:t>Pengertian Hasil Penelitian</a:t>
            </a:r>
          </a:p>
        </p:txBody>
      </p:sp>
    </p:spTree>
    <p:extLst>
      <p:ext uri="{BB962C8B-B14F-4D97-AF65-F5344CB8AC3E}">
        <p14:creationId xmlns:p14="http://schemas.microsoft.com/office/powerpoint/2010/main" val="758493498"/>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395536" y="548680"/>
            <a:ext cx="8352928" cy="5693866"/>
          </a:xfrm>
          <a:prstGeom prst="rect">
            <a:avLst/>
          </a:prstGeom>
        </p:spPr>
        <p:txBody>
          <a:bodyPr wrap="square">
            <a:spAutoFit/>
          </a:bodyPr>
          <a:lstStyle/>
          <a:p>
            <a:pPr marL="285750" indent="-285750" algn="just">
              <a:buFont typeface="Wingdings" pitchFamily="2" charset="2"/>
              <a:buChar char="§"/>
            </a:pPr>
            <a:r>
              <a:rPr lang="id-ID" sz="2600" dirty="0" smtClean="0">
                <a:latin typeface="Times New Roman" pitchFamily="18" charset="0"/>
                <a:cs typeface="Times New Roman" pitchFamily="18" charset="0"/>
              </a:rPr>
              <a:t>Hasil </a:t>
            </a:r>
            <a:r>
              <a:rPr lang="id-ID" sz="2600" dirty="0">
                <a:latin typeface="Times New Roman" pitchFamily="18" charset="0"/>
                <a:cs typeface="Times New Roman" pitchFamily="18" charset="0"/>
              </a:rPr>
              <a:t>penelitian tidak membuktikan apa </a:t>
            </a:r>
            <a:r>
              <a:rPr lang="id-ID" sz="2600" dirty="0" smtClean="0">
                <a:latin typeface="Times New Roman" pitchFamily="18" charset="0"/>
                <a:cs typeface="Times New Roman" pitchFamily="18" charset="0"/>
              </a:rPr>
              <a:t>pun, tetapi </a:t>
            </a:r>
            <a:r>
              <a:rPr lang="id-ID" sz="2600" dirty="0">
                <a:latin typeface="Times New Roman" pitchFamily="18" charset="0"/>
                <a:cs typeface="Times New Roman" pitchFamily="18" charset="0"/>
              </a:rPr>
              <a:t>t</a:t>
            </a:r>
            <a:r>
              <a:rPr lang="id-ID" sz="2600" dirty="0" smtClean="0">
                <a:latin typeface="Times New Roman" pitchFamily="18" charset="0"/>
                <a:cs typeface="Times New Roman" pitchFamily="18" charset="0"/>
              </a:rPr>
              <a:t>emuan </a:t>
            </a:r>
            <a:r>
              <a:rPr lang="id-ID" sz="2600" dirty="0">
                <a:latin typeface="Times New Roman" pitchFamily="18" charset="0"/>
                <a:cs typeface="Times New Roman" pitchFamily="18" charset="0"/>
              </a:rPr>
              <a:t>hanya dapat mengkonfirmasi atau menolak </a:t>
            </a:r>
            <a:r>
              <a:rPr lang="id-ID" sz="2600" dirty="0" smtClean="0">
                <a:latin typeface="Times New Roman" pitchFamily="18" charset="0"/>
                <a:cs typeface="Times New Roman" pitchFamily="18" charset="0"/>
              </a:rPr>
              <a:t> hipotesis penelitian yang </a:t>
            </a:r>
            <a:r>
              <a:rPr lang="id-ID" sz="2600" dirty="0">
                <a:latin typeface="Times New Roman" pitchFamily="18" charset="0"/>
                <a:cs typeface="Times New Roman" pitchFamily="18" charset="0"/>
              </a:rPr>
              <a:t>mendasari </a:t>
            </a:r>
            <a:r>
              <a:rPr lang="id-ID" sz="2600" dirty="0" smtClean="0">
                <a:latin typeface="Times New Roman" pitchFamily="18" charset="0"/>
                <a:cs typeface="Times New Roman" pitchFamily="18" charset="0"/>
              </a:rPr>
              <a:t> peneltian</a:t>
            </a:r>
          </a:p>
          <a:p>
            <a:pPr algn="just"/>
            <a:r>
              <a:rPr lang="id-ID" sz="2600" dirty="0" smtClean="0">
                <a:latin typeface="Times New Roman" pitchFamily="18" charset="0"/>
                <a:cs typeface="Times New Roman" pitchFamily="18" charset="0"/>
              </a:rPr>
              <a:t> </a:t>
            </a:r>
            <a:endParaRPr lang="id-ID" sz="2600" dirty="0">
              <a:latin typeface="Times New Roman" pitchFamily="18" charset="0"/>
              <a:cs typeface="Times New Roman" pitchFamily="18" charset="0"/>
            </a:endParaRPr>
          </a:p>
          <a:p>
            <a:pPr marL="285750" indent="-285750" algn="just">
              <a:buFont typeface="Wingdings" pitchFamily="2" charset="2"/>
              <a:buChar char="§"/>
            </a:pPr>
            <a:r>
              <a:rPr lang="id-ID" sz="2600" dirty="0" smtClean="0">
                <a:latin typeface="Times New Roman" pitchFamily="18" charset="0"/>
                <a:cs typeface="Times New Roman" pitchFamily="18" charset="0"/>
              </a:rPr>
              <a:t>Data  </a:t>
            </a:r>
            <a:r>
              <a:rPr lang="id-ID" sz="2600" dirty="0">
                <a:latin typeface="Times New Roman" pitchFamily="18" charset="0"/>
                <a:cs typeface="Times New Roman" pitchFamily="18" charset="0"/>
              </a:rPr>
              <a:t>yang akan dideskripsikan di bagian hasil </a:t>
            </a:r>
            <a:r>
              <a:rPr lang="id-ID" sz="2600" dirty="0" smtClean="0">
                <a:latin typeface="Times New Roman" pitchFamily="18" charset="0"/>
                <a:cs typeface="Times New Roman" pitchFamily="18" charset="0"/>
              </a:rPr>
              <a:t>harus jelas </a:t>
            </a:r>
            <a:r>
              <a:rPr lang="id-ID" sz="2600" dirty="0">
                <a:latin typeface="Times New Roman" pitchFamily="18" charset="0"/>
                <a:cs typeface="Times New Roman" pitchFamily="18" charset="0"/>
              </a:rPr>
              <a:t>membedakan informasi yang biasanya dimasukkan dalam makalah penelitian dari data mentah atau konten lain yang dapat dimasukkan sebagai </a:t>
            </a:r>
            <a:r>
              <a:rPr lang="id-ID" sz="2600" dirty="0" smtClean="0">
                <a:latin typeface="Times New Roman" pitchFamily="18" charset="0"/>
                <a:cs typeface="Times New Roman" pitchFamily="18" charset="0"/>
              </a:rPr>
              <a:t>lampiran</a:t>
            </a:r>
            <a:endParaRPr lang="id-ID" sz="2600" dirty="0">
              <a:latin typeface="Times New Roman" pitchFamily="18" charset="0"/>
              <a:cs typeface="Times New Roman" pitchFamily="18" charset="0"/>
            </a:endParaRPr>
          </a:p>
          <a:p>
            <a:pPr algn="just"/>
            <a:endParaRPr lang="id-ID" sz="2600" dirty="0" smtClean="0">
              <a:latin typeface="Times New Roman" pitchFamily="18" charset="0"/>
              <a:cs typeface="Times New Roman" pitchFamily="18" charset="0"/>
            </a:endParaRPr>
          </a:p>
          <a:p>
            <a:pPr marL="285750" indent="-285750" algn="just">
              <a:buFont typeface="Wingdings" pitchFamily="2" charset="2"/>
              <a:buChar char="§"/>
            </a:pPr>
            <a:r>
              <a:rPr lang="id-ID" sz="2600" dirty="0" smtClean="0">
                <a:latin typeface="Times New Roman" pitchFamily="18" charset="0"/>
                <a:cs typeface="Times New Roman" pitchFamily="18" charset="0"/>
              </a:rPr>
              <a:t>Hindari </a:t>
            </a:r>
            <a:r>
              <a:rPr lang="id-ID" sz="2600" dirty="0">
                <a:latin typeface="Times New Roman" pitchFamily="18" charset="0"/>
                <a:cs typeface="Times New Roman" pitchFamily="18" charset="0"/>
              </a:rPr>
              <a:t>memberikan data yang tidak penting untuk menjawab pertanyaan penelitian. Informasi latar belakang yang Anda uraikan di bagian pendahuluan harus memberi pembaca konteks atau penjelasan tambahan yang diperlukan untuk memahami </a:t>
            </a:r>
            <a:r>
              <a:rPr lang="id-ID" sz="2600" dirty="0" smtClean="0">
                <a:latin typeface="Times New Roman" pitchFamily="18" charset="0"/>
                <a:cs typeface="Times New Roman" pitchFamily="18" charset="0"/>
              </a:rPr>
              <a:t>hasilnya.</a:t>
            </a:r>
          </a:p>
        </p:txBody>
      </p:sp>
    </p:spTree>
    <p:extLst>
      <p:ext uri="{BB962C8B-B14F-4D97-AF65-F5344CB8AC3E}">
        <p14:creationId xmlns:p14="http://schemas.microsoft.com/office/powerpoint/2010/main" val="2243065594"/>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611560" y="3429000"/>
            <a:ext cx="7848872" cy="2246769"/>
          </a:xfrm>
          <a:prstGeom prst="rect">
            <a:avLst/>
          </a:prstGeom>
        </p:spPr>
        <p:txBody>
          <a:bodyPr wrap="square">
            <a:spAutoFit/>
          </a:bodyPr>
          <a:lstStyle/>
          <a:p>
            <a:pPr algn="ctr"/>
            <a:r>
              <a:rPr lang="id-ID" sz="2800" b="1" i="1" dirty="0">
                <a:latin typeface="Cambria" pitchFamily="18" charset="0"/>
                <a:cs typeface="Times New Roman" pitchFamily="18" charset="0"/>
              </a:rPr>
              <a:t>Fungsi bagian hasil adalah untuk menyajikan hasil kunci </a:t>
            </a:r>
            <a:r>
              <a:rPr lang="id-ID" sz="2800" b="1" i="1" dirty="0" smtClean="0">
                <a:latin typeface="Cambria" pitchFamily="18" charset="0"/>
                <a:cs typeface="Times New Roman" pitchFamily="18" charset="0"/>
              </a:rPr>
              <a:t>penelitian  </a:t>
            </a:r>
            <a:r>
              <a:rPr lang="id-ID" sz="2800" b="1" i="1" dirty="0">
                <a:latin typeface="Cambria" pitchFamily="18" charset="0"/>
                <a:cs typeface="Times New Roman" pitchFamily="18" charset="0"/>
              </a:rPr>
              <a:t>secara objektif, tanpa interpretasi, dalam urutan yang tertib dan logis menggunakan teks dan bahan ilustrasi (Tabel dan Gambar</a:t>
            </a:r>
            <a:r>
              <a:rPr lang="id-ID" sz="2800" b="1" i="1" dirty="0" smtClean="0">
                <a:latin typeface="Cambria" pitchFamily="18" charset="0"/>
                <a:cs typeface="Times New Roman" pitchFamily="18" charset="0"/>
              </a:rPr>
              <a:t>)  </a:t>
            </a:r>
            <a:endParaRPr lang="id-ID" sz="2800" b="1" i="1" dirty="0">
              <a:latin typeface="Cambria" pitchFamily="18" charset="0"/>
              <a:cs typeface="Times New Roman" pitchFamily="18" charset="0"/>
            </a:endParaRPr>
          </a:p>
        </p:txBody>
      </p:sp>
      <p:sp>
        <p:nvSpPr>
          <p:cNvPr id="5" name="Rectangle 4"/>
          <p:cNvSpPr/>
          <p:nvPr/>
        </p:nvSpPr>
        <p:spPr>
          <a:xfrm>
            <a:off x="755576" y="932527"/>
            <a:ext cx="7848872" cy="206210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id-ID" sz="3200" dirty="0">
                <a:latin typeface="Times New Roman" pitchFamily="18" charset="0"/>
                <a:cs typeface="Times New Roman" pitchFamily="18" charset="0"/>
              </a:rPr>
              <a:t>Bagian hasil dalam suatu karya ilmiah bukan untuk menafsirkan hasil penelitian, karena penafsiran tersebut termasuk dalam bagian diskusi atau </a:t>
            </a:r>
            <a:r>
              <a:rPr lang="id-ID" sz="3200" dirty="0" smtClean="0">
                <a:latin typeface="Times New Roman" pitchFamily="18" charset="0"/>
                <a:cs typeface="Times New Roman" pitchFamily="18" charset="0"/>
              </a:rPr>
              <a:t>pembahasan</a:t>
            </a:r>
            <a:endParaRPr lang="id-ID" sz="3200" dirty="0">
              <a:latin typeface="Times New Roman" pitchFamily="18" charset="0"/>
              <a:cs typeface="Times New Roman" pitchFamily="18" charset="0"/>
            </a:endParaRPr>
          </a:p>
        </p:txBody>
      </p:sp>
    </p:spTree>
    <p:extLst>
      <p:ext uri="{BB962C8B-B14F-4D97-AF65-F5344CB8AC3E}">
        <p14:creationId xmlns:p14="http://schemas.microsoft.com/office/powerpoint/2010/main" val="290769505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395536" y="764704"/>
            <a:ext cx="8208912" cy="4555093"/>
          </a:xfrm>
          <a:prstGeom prst="rect">
            <a:avLst/>
          </a:prstGeom>
        </p:spPr>
        <p:txBody>
          <a:bodyPr wrap="square">
            <a:spAutoFit/>
          </a:bodyPr>
          <a:lstStyle/>
          <a:p>
            <a:r>
              <a:rPr lang="id-ID" sz="3200" b="1" dirty="0" smtClean="0"/>
              <a:t>Temuan/Hasil  </a:t>
            </a:r>
            <a:r>
              <a:rPr lang="id-ID" sz="3200" b="1" dirty="0"/>
              <a:t>penelitian </a:t>
            </a:r>
            <a:r>
              <a:rPr lang="id-ID" sz="3200" b="1" dirty="0" smtClean="0"/>
              <a:t> </a:t>
            </a:r>
            <a:r>
              <a:rPr lang="id-ID" sz="3200" b="1" dirty="0"/>
              <a:t>meliputi:</a:t>
            </a:r>
          </a:p>
          <a:p>
            <a:endParaRPr lang="id-ID" dirty="0" smtClean="0"/>
          </a:p>
          <a:p>
            <a:pPr marL="342900" indent="-342900" algn="just">
              <a:buFont typeface="+mj-lt"/>
              <a:buAutoNum type="arabicPeriod"/>
            </a:pPr>
            <a:r>
              <a:rPr lang="id-ID" sz="2400" dirty="0" smtClean="0">
                <a:latin typeface="Cambria" pitchFamily="18" charset="0"/>
              </a:rPr>
              <a:t>Data </a:t>
            </a:r>
            <a:r>
              <a:rPr lang="id-ID" sz="2400" dirty="0">
                <a:latin typeface="Cambria" pitchFamily="18" charset="0"/>
              </a:rPr>
              <a:t>yang disajikan dalam tabel, grafik, grafik, dan gambar lain (dapat ditempatkan di antara teks penelitian atau di halaman </a:t>
            </a:r>
            <a:r>
              <a:rPr lang="id-ID" sz="2400" dirty="0" smtClean="0">
                <a:latin typeface="Cambria" pitchFamily="18" charset="0"/>
              </a:rPr>
              <a:t>terpisah)</a:t>
            </a:r>
          </a:p>
          <a:p>
            <a:pPr marL="342900" indent="-342900" algn="just">
              <a:buFont typeface="+mj-lt"/>
              <a:buAutoNum type="arabicPeriod"/>
            </a:pPr>
            <a:r>
              <a:rPr lang="id-ID" sz="2400" dirty="0" smtClean="0">
                <a:latin typeface="Cambria" pitchFamily="18" charset="0"/>
              </a:rPr>
              <a:t>Analisis </a:t>
            </a:r>
            <a:r>
              <a:rPr lang="id-ID" sz="2400" dirty="0">
                <a:latin typeface="Cambria" pitchFamily="18" charset="0"/>
              </a:rPr>
              <a:t>kontekstual dari data tersebut yang dijelaskan artinya dalam bentuk </a:t>
            </a:r>
            <a:r>
              <a:rPr lang="id-ID" sz="2400" dirty="0" smtClean="0">
                <a:latin typeface="Cambria" pitchFamily="18" charset="0"/>
              </a:rPr>
              <a:t>kalimat</a:t>
            </a:r>
          </a:p>
          <a:p>
            <a:pPr marL="342900" indent="-342900" algn="just">
              <a:buFont typeface="+mj-lt"/>
              <a:buAutoNum type="arabicPeriod"/>
            </a:pPr>
            <a:r>
              <a:rPr lang="id-ID" sz="2400" dirty="0" smtClean="0">
                <a:latin typeface="Cambria" pitchFamily="18" charset="0"/>
              </a:rPr>
              <a:t>Laporkan </a:t>
            </a:r>
            <a:r>
              <a:rPr lang="id-ID" sz="2400" dirty="0">
                <a:latin typeface="Cambria" pitchFamily="18" charset="0"/>
              </a:rPr>
              <a:t>pengumpulan data, rekrutmen, dan / atau </a:t>
            </a:r>
            <a:r>
              <a:rPr lang="id-ID" sz="2400" dirty="0" smtClean="0">
                <a:latin typeface="Cambria" pitchFamily="18" charset="0"/>
              </a:rPr>
              <a:t>partisipan</a:t>
            </a:r>
          </a:p>
          <a:p>
            <a:pPr marL="342900" indent="-342900" algn="just">
              <a:buFont typeface="+mj-lt"/>
              <a:buAutoNum type="arabicPeriod"/>
            </a:pPr>
            <a:r>
              <a:rPr lang="id-ID" sz="2400" dirty="0" smtClean="0">
                <a:latin typeface="Cambria" pitchFamily="18" charset="0"/>
              </a:rPr>
              <a:t>Data </a:t>
            </a:r>
            <a:r>
              <a:rPr lang="id-ID" sz="2400" dirty="0">
                <a:latin typeface="Cambria" pitchFamily="18" charset="0"/>
              </a:rPr>
              <a:t>yang sesuai dengan pertanyaan penelitian </a:t>
            </a:r>
            <a:r>
              <a:rPr lang="id-ID" sz="2400" dirty="0" smtClean="0">
                <a:latin typeface="Cambria" pitchFamily="18" charset="0"/>
              </a:rPr>
              <a:t>utama</a:t>
            </a:r>
          </a:p>
          <a:p>
            <a:pPr marL="342900" indent="-342900" algn="just">
              <a:buFont typeface="+mj-lt"/>
              <a:buAutoNum type="arabicPeriod"/>
            </a:pPr>
            <a:r>
              <a:rPr lang="id-ID" sz="2400" dirty="0" smtClean="0">
                <a:latin typeface="Cambria" pitchFamily="18" charset="0"/>
              </a:rPr>
              <a:t>Temuan </a:t>
            </a:r>
            <a:r>
              <a:rPr lang="id-ID" sz="2400" dirty="0">
                <a:latin typeface="Cambria" pitchFamily="18" charset="0"/>
              </a:rPr>
              <a:t>sekunder (hasil sekunder, analisis sub kelompok, dan lain-lain.)</a:t>
            </a:r>
          </a:p>
        </p:txBody>
      </p:sp>
    </p:spTree>
    <p:extLst>
      <p:ext uri="{BB962C8B-B14F-4D97-AF65-F5344CB8AC3E}">
        <p14:creationId xmlns:p14="http://schemas.microsoft.com/office/powerpoint/2010/main" val="33594482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2051159" y="404664"/>
            <a:ext cx="5257145" cy="646331"/>
          </a:xfrm>
          <a:prstGeom prst="rect">
            <a:avLst/>
          </a:prstGeom>
        </p:spPr>
        <p:txBody>
          <a:bodyPr wrap="none">
            <a:spAutoFit/>
          </a:bodyPr>
          <a:lstStyle/>
          <a:p>
            <a:r>
              <a:rPr lang="id-ID" sz="3600" b="1" dirty="0">
                <a:solidFill>
                  <a:srgbClr val="C00000"/>
                </a:solidFill>
              </a:rPr>
              <a:t>Jenis-Jenis Hasil Penelitian</a:t>
            </a:r>
          </a:p>
        </p:txBody>
      </p:sp>
      <p:sp>
        <p:nvSpPr>
          <p:cNvPr id="5" name="Rectangle 4"/>
          <p:cNvSpPr/>
          <p:nvPr/>
        </p:nvSpPr>
        <p:spPr>
          <a:xfrm>
            <a:off x="611560" y="1688609"/>
            <a:ext cx="7920880" cy="3108543"/>
          </a:xfrm>
          <a:prstGeom prst="rect">
            <a:avLst/>
          </a:prstGeom>
        </p:spPr>
        <p:txBody>
          <a:bodyPr wrap="square">
            <a:spAutoFit/>
          </a:bodyPr>
          <a:lstStyle/>
          <a:p>
            <a:pPr marL="457200" indent="-457200" algn="just">
              <a:buFont typeface="Wingdings" pitchFamily="2" charset="2"/>
              <a:buChar char="v"/>
            </a:pPr>
            <a:r>
              <a:rPr lang="id-ID" sz="2800" dirty="0">
                <a:latin typeface="Cambria" pitchFamily="18" charset="0"/>
              </a:rPr>
              <a:t>Sajikan sinopsis hasil yang diikuti dengan penjelasan tentang </a:t>
            </a:r>
            <a:r>
              <a:rPr lang="id-ID" sz="2800" dirty="0" smtClean="0">
                <a:latin typeface="Cambria" pitchFamily="18" charset="0"/>
              </a:rPr>
              <a:t>temuan-temuan</a:t>
            </a:r>
          </a:p>
          <a:p>
            <a:pPr algn="just"/>
            <a:endParaRPr lang="id-ID" sz="2800" dirty="0" smtClean="0">
              <a:latin typeface="Cambria" pitchFamily="18" charset="0"/>
            </a:endParaRPr>
          </a:p>
          <a:p>
            <a:pPr marL="457200" indent="-457200" algn="just">
              <a:buFont typeface="Wingdings" pitchFamily="2" charset="2"/>
              <a:buChar char="v"/>
            </a:pPr>
            <a:r>
              <a:rPr lang="id-ID" sz="2800" dirty="0" smtClean="0">
                <a:latin typeface="Cambria" pitchFamily="18" charset="0"/>
              </a:rPr>
              <a:t>Presentasikan </a:t>
            </a:r>
            <a:r>
              <a:rPr lang="id-ID" sz="2800" dirty="0">
                <a:latin typeface="Cambria" pitchFamily="18" charset="0"/>
              </a:rPr>
              <a:t>hasil dan kemudian jelaskan, sebelum mempresentasikan hasil berikutnya kemudian jelaskan, dan seterusnya, lalu akhiri dengan sinopsis </a:t>
            </a:r>
            <a:r>
              <a:rPr lang="id-ID" sz="2800" dirty="0" smtClean="0">
                <a:latin typeface="Cambria" pitchFamily="18" charset="0"/>
              </a:rPr>
              <a:t>keseluruhan</a:t>
            </a:r>
          </a:p>
        </p:txBody>
      </p:sp>
    </p:spTree>
    <p:extLst>
      <p:ext uri="{BB962C8B-B14F-4D97-AF65-F5344CB8AC3E}">
        <p14:creationId xmlns:p14="http://schemas.microsoft.com/office/powerpoint/2010/main" val="265343173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364740" y="1124744"/>
            <a:ext cx="8136904" cy="4893647"/>
          </a:xfrm>
          <a:prstGeom prst="rect">
            <a:avLst/>
          </a:prstGeom>
        </p:spPr>
        <p:txBody>
          <a:bodyPr wrap="square">
            <a:spAutoFit/>
          </a:bodyPr>
          <a:lstStyle/>
          <a:p>
            <a:pPr algn="just"/>
            <a:r>
              <a:rPr lang="id-ID" sz="2400" dirty="0" smtClean="0">
                <a:latin typeface="Cambria" pitchFamily="18" charset="0"/>
              </a:rPr>
              <a:t>Konten </a:t>
            </a:r>
            <a:r>
              <a:rPr lang="id-ID" sz="2400" dirty="0">
                <a:latin typeface="Cambria" pitchFamily="18" charset="0"/>
              </a:rPr>
              <a:t>bagian hasil penelitian harus mencakup beberapa hal berikut:</a:t>
            </a:r>
          </a:p>
          <a:p>
            <a:pPr marL="342900" indent="-342900" algn="just">
              <a:buAutoNum type="arabicPeriod"/>
            </a:pPr>
            <a:r>
              <a:rPr lang="id-ID" sz="2400" dirty="0" smtClean="0">
                <a:latin typeface="Cambria" pitchFamily="18" charset="0"/>
              </a:rPr>
              <a:t>Konteks </a:t>
            </a:r>
            <a:r>
              <a:rPr lang="id-ID" sz="2400" dirty="0">
                <a:latin typeface="Cambria" pitchFamily="18" charset="0"/>
              </a:rPr>
              <a:t>pengantar untuk memahami hasil dengan menyatakan kembali masalah penelitian yang mendasari </a:t>
            </a:r>
            <a:r>
              <a:rPr lang="id-ID" sz="2400" dirty="0" smtClean="0">
                <a:latin typeface="Cambria" pitchFamily="18" charset="0"/>
              </a:rPr>
              <a:t>penelitian.</a:t>
            </a:r>
            <a:endParaRPr lang="id-ID" sz="2400" dirty="0">
              <a:latin typeface="Cambria" pitchFamily="18" charset="0"/>
            </a:endParaRPr>
          </a:p>
          <a:p>
            <a:pPr marL="342900" indent="-342900" algn="just">
              <a:buAutoNum type="arabicPeriod"/>
            </a:pPr>
            <a:r>
              <a:rPr lang="id-ID" sz="2400" dirty="0" smtClean="0">
                <a:latin typeface="Cambria" pitchFamily="18" charset="0"/>
              </a:rPr>
              <a:t>Masukkan </a:t>
            </a:r>
            <a:r>
              <a:rPr lang="id-ID" sz="2400" dirty="0">
                <a:latin typeface="Cambria" pitchFamily="18" charset="0"/>
              </a:rPr>
              <a:t>unsur-unsur non-tekstual, seperti, gambar, bagan, foto, peta, tabel, dan lain-lain untuk mengilustrasikan temuan-temuan utama (jika perlu</a:t>
            </a:r>
            <a:r>
              <a:rPr lang="id-ID" sz="2400" dirty="0" smtClean="0">
                <a:latin typeface="Cambria" pitchFamily="18" charset="0"/>
              </a:rPr>
              <a:t>). Pertimbangkan </a:t>
            </a:r>
            <a:r>
              <a:rPr lang="id-ID" sz="2400" dirty="0">
                <a:latin typeface="Cambria" pitchFamily="18" charset="0"/>
              </a:rPr>
              <a:t>untuk merujuk pada lampiran jika ada banyak elemen </a:t>
            </a:r>
            <a:r>
              <a:rPr lang="id-ID" sz="2400" dirty="0" smtClean="0">
                <a:latin typeface="Cambria" pitchFamily="18" charset="0"/>
              </a:rPr>
              <a:t>non-tekstual. </a:t>
            </a:r>
          </a:p>
          <a:p>
            <a:pPr marL="342900" indent="-342900" algn="just">
              <a:buAutoNum type="arabicPeriod"/>
            </a:pPr>
            <a:r>
              <a:rPr lang="id-ID" sz="2400" dirty="0" smtClean="0">
                <a:latin typeface="Cambria" pitchFamily="18" charset="0"/>
              </a:rPr>
              <a:t>Tidak </a:t>
            </a:r>
            <a:r>
              <a:rPr lang="id-ID" sz="2400" dirty="0">
                <a:latin typeface="Cambria" pitchFamily="18" charset="0"/>
              </a:rPr>
              <a:t>semua hasil yang muncul dari metodologi yang digunakan untuk mengumpulkan informasi terkait untuk pertanyaan menjawab “So What?”.</a:t>
            </a:r>
          </a:p>
        </p:txBody>
      </p:sp>
      <p:sp>
        <p:nvSpPr>
          <p:cNvPr id="5" name="Rectangle 4"/>
          <p:cNvSpPr/>
          <p:nvPr/>
        </p:nvSpPr>
        <p:spPr>
          <a:xfrm>
            <a:off x="2541361" y="260648"/>
            <a:ext cx="4406719" cy="646331"/>
          </a:xfrm>
          <a:prstGeom prst="rect">
            <a:avLst/>
          </a:prstGeom>
        </p:spPr>
        <p:txBody>
          <a:bodyPr wrap="none">
            <a:spAutoFit/>
          </a:bodyPr>
          <a:lstStyle/>
          <a:p>
            <a:r>
              <a:rPr lang="id-ID" sz="3600" b="1" dirty="0">
                <a:solidFill>
                  <a:srgbClr val="C00000"/>
                </a:solidFill>
                <a:latin typeface="Cambria" pitchFamily="18" charset="0"/>
              </a:rPr>
              <a:t>Ciri Hasil Penelitian</a:t>
            </a:r>
          </a:p>
        </p:txBody>
      </p:sp>
    </p:spTree>
    <p:extLst>
      <p:ext uri="{BB962C8B-B14F-4D97-AF65-F5344CB8AC3E}">
        <p14:creationId xmlns:p14="http://schemas.microsoft.com/office/powerpoint/2010/main" val="2740453846"/>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539552" y="692696"/>
            <a:ext cx="7920880" cy="4401205"/>
          </a:xfrm>
          <a:prstGeom prst="rect">
            <a:avLst/>
          </a:prstGeom>
        </p:spPr>
        <p:txBody>
          <a:bodyPr wrap="square">
            <a:spAutoFit/>
          </a:bodyPr>
          <a:lstStyle/>
          <a:p>
            <a:pPr marL="342900" indent="-342900" algn="just">
              <a:buFont typeface="+mj-lt"/>
              <a:buAutoNum type="arabicPeriod" startAt="4"/>
            </a:pPr>
            <a:r>
              <a:rPr lang="id-ID" sz="2800" dirty="0" smtClean="0">
                <a:latin typeface="Cambria" pitchFamily="18" charset="0"/>
              </a:rPr>
              <a:t>Panjang </a:t>
            </a:r>
            <a:r>
              <a:rPr lang="id-ID" sz="2800" dirty="0">
                <a:latin typeface="Cambria" pitchFamily="18" charset="0"/>
              </a:rPr>
              <a:t>halaman bagian hasil tergantung pada jumlah dan tipe data yang akan dilaporkan. Namun, fokuslah pada temuan yang penting dan yang berkaitan untuk mengatasi masalah penelitian. </a:t>
            </a:r>
            <a:r>
              <a:rPr lang="id-ID" sz="2800" dirty="0" smtClean="0">
                <a:latin typeface="Cambria" pitchFamily="18" charset="0"/>
              </a:rPr>
              <a:t> </a:t>
            </a:r>
          </a:p>
          <a:p>
            <a:pPr marL="342900" indent="-342900" algn="just">
              <a:buFont typeface="+mj-lt"/>
              <a:buAutoNum type="arabicPeriod" startAt="4"/>
            </a:pPr>
            <a:r>
              <a:rPr lang="id-ID" sz="2800" dirty="0">
                <a:latin typeface="Cambria" pitchFamily="18" charset="0"/>
              </a:rPr>
              <a:t>Paragraf pendek yang menyimpulkan bagian hasil dengan mensintesiskan temuan-temuan utama dari </a:t>
            </a:r>
            <a:r>
              <a:rPr lang="id-ID" sz="2800" dirty="0" smtClean="0">
                <a:latin typeface="Cambria" pitchFamily="18" charset="0"/>
              </a:rPr>
              <a:t>penelitia. </a:t>
            </a:r>
            <a:r>
              <a:rPr lang="id-ID" sz="2800" dirty="0">
                <a:latin typeface="Cambria" pitchFamily="18" charset="0"/>
              </a:rPr>
              <a:t>Sorot temuan paling penting </a:t>
            </a:r>
            <a:r>
              <a:rPr lang="id-ID" sz="2800" dirty="0" smtClean="0">
                <a:latin typeface="Cambria" pitchFamily="18" charset="0"/>
              </a:rPr>
              <a:t>yang </a:t>
            </a:r>
            <a:r>
              <a:rPr lang="id-ID" sz="2800" dirty="0">
                <a:latin typeface="Cambria" pitchFamily="18" charset="0"/>
              </a:rPr>
              <a:t>ingin pembaca ingat ketika mereka beralih ke bagian diskusi</a:t>
            </a:r>
            <a:r>
              <a:rPr lang="id-ID" sz="2800" dirty="0" smtClean="0">
                <a:latin typeface="Cambria" pitchFamily="18" charset="0"/>
              </a:rPr>
              <a:t>.</a:t>
            </a:r>
            <a:endParaRPr lang="id-ID" sz="2800" dirty="0">
              <a:latin typeface="Cambria" pitchFamily="18" charset="0"/>
            </a:endParaRPr>
          </a:p>
        </p:txBody>
      </p:sp>
    </p:spTree>
    <p:extLst>
      <p:ext uri="{BB962C8B-B14F-4D97-AF65-F5344CB8AC3E}">
        <p14:creationId xmlns:p14="http://schemas.microsoft.com/office/powerpoint/2010/main" val="3910461828"/>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Seminar Manajemen Pemasaran</a:t>
            </a:r>
            <a:endParaRPr lang="en-US" dirty="0"/>
          </a:p>
        </p:txBody>
      </p:sp>
      <p:sp>
        <p:nvSpPr>
          <p:cNvPr id="4" name="Rectangle 3"/>
          <p:cNvSpPr/>
          <p:nvPr/>
        </p:nvSpPr>
        <p:spPr>
          <a:xfrm>
            <a:off x="1365531" y="260648"/>
            <a:ext cx="6446829" cy="646331"/>
          </a:xfrm>
          <a:prstGeom prst="rect">
            <a:avLst/>
          </a:prstGeom>
        </p:spPr>
        <p:txBody>
          <a:bodyPr wrap="none">
            <a:spAutoFit/>
          </a:bodyPr>
          <a:lstStyle/>
          <a:p>
            <a:r>
              <a:rPr lang="id-ID" sz="3600" b="1" dirty="0">
                <a:solidFill>
                  <a:srgbClr val="C00000"/>
                </a:solidFill>
              </a:rPr>
              <a:t>Cara Menuliskan Hasil Penelitian</a:t>
            </a:r>
          </a:p>
        </p:txBody>
      </p:sp>
      <p:sp>
        <p:nvSpPr>
          <p:cNvPr id="5" name="Rectangle 4"/>
          <p:cNvSpPr/>
          <p:nvPr/>
        </p:nvSpPr>
        <p:spPr>
          <a:xfrm>
            <a:off x="467544" y="1196752"/>
            <a:ext cx="8208912" cy="4893647"/>
          </a:xfrm>
          <a:prstGeom prst="rect">
            <a:avLst/>
          </a:prstGeom>
        </p:spPr>
        <p:txBody>
          <a:bodyPr wrap="square">
            <a:spAutoFit/>
          </a:bodyPr>
          <a:lstStyle/>
          <a:p>
            <a:pPr marL="342900" indent="-342900" algn="just">
              <a:buAutoNum type="arabicPeriod"/>
            </a:pPr>
            <a:r>
              <a:rPr lang="id-ID" sz="2400" b="1" dirty="0" smtClean="0">
                <a:latin typeface="Cambria" pitchFamily="18" charset="0"/>
              </a:rPr>
              <a:t>Sesuaikan </a:t>
            </a:r>
            <a:r>
              <a:rPr lang="id-ID" sz="2400" b="1" dirty="0">
                <a:latin typeface="Cambria" pitchFamily="18" charset="0"/>
              </a:rPr>
              <a:t>dengan pedoman atau instruksi yang </a:t>
            </a:r>
            <a:r>
              <a:rPr lang="id-ID" sz="2400" b="1" dirty="0" smtClean="0">
                <a:latin typeface="Cambria" pitchFamily="18" charset="0"/>
              </a:rPr>
              <a:t>disediakan. </a:t>
            </a:r>
            <a:r>
              <a:rPr lang="id-ID" sz="2400" dirty="0" smtClean="0">
                <a:latin typeface="Cambria" pitchFamily="18" charset="0"/>
              </a:rPr>
              <a:t>Bacalah </a:t>
            </a:r>
            <a:r>
              <a:rPr lang="id-ID" sz="2400" dirty="0">
                <a:latin typeface="Cambria" pitchFamily="18" charset="0"/>
              </a:rPr>
              <a:t>makalah penelitian yang telah </a:t>
            </a:r>
            <a:r>
              <a:rPr lang="id-ID" sz="2400" dirty="0" smtClean="0">
                <a:latin typeface="Cambria" pitchFamily="18" charset="0"/>
              </a:rPr>
              <a:t>diterbitkan, </a:t>
            </a:r>
            <a:r>
              <a:rPr lang="id-ID" sz="2400" dirty="0">
                <a:latin typeface="Cambria" pitchFamily="18" charset="0"/>
              </a:rPr>
              <a:t>terutama yang memiliki topik, metode, atau hasil yang serupa dengan </a:t>
            </a:r>
            <a:r>
              <a:rPr lang="id-ID" sz="2400" dirty="0" smtClean="0">
                <a:latin typeface="Cambria" pitchFamily="18" charset="0"/>
              </a:rPr>
              <a:t>penelitian yang dilakukan </a:t>
            </a:r>
          </a:p>
          <a:p>
            <a:pPr marL="342900" indent="-342900" algn="just">
              <a:buAutoNum type="arabicPeriod"/>
            </a:pPr>
            <a:r>
              <a:rPr lang="id-ID" sz="2400" b="1" dirty="0" smtClean="0">
                <a:latin typeface="Cambria" pitchFamily="18" charset="0"/>
              </a:rPr>
              <a:t>Pertimbangkan </a:t>
            </a:r>
            <a:r>
              <a:rPr lang="id-ID" sz="2400" b="1" dirty="0">
                <a:latin typeface="Cambria" pitchFamily="18" charset="0"/>
              </a:rPr>
              <a:t>hasil </a:t>
            </a:r>
            <a:r>
              <a:rPr lang="id-ID" sz="2400" b="1" dirty="0" smtClean="0">
                <a:latin typeface="Cambria" pitchFamily="18" charset="0"/>
              </a:rPr>
              <a:t>penelitian sehubungan </a:t>
            </a:r>
            <a:r>
              <a:rPr lang="id-ID" sz="2400" b="1" dirty="0">
                <a:latin typeface="Cambria" pitchFamily="18" charset="0"/>
              </a:rPr>
              <a:t>dengan persyaratan jurnal dan katalogkan hasil </a:t>
            </a:r>
            <a:r>
              <a:rPr lang="id-ID" sz="2400" b="1" dirty="0" smtClean="0">
                <a:latin typeface="Cambria" pitchFamily="18" charset="0"/>
              </a:rPr>
              <a:t>penelitan</a:t>
            </a:r>
            <a:r>
              <a:rPr lang="id-ID" sz="2400" dirty="0" smtClean="0">
                <a:latin typeface="Cambria" pitchFamily="18" charset="0"/>
              </a:rPr>
              <a:t>. </a:t>
            </a:r>
            <a:r>
              <a:rPr lang="id-ID" sz="2400" dirty="0">
                <a:latin typeface="Cambria" pitchFamily="18" charset="0"/>
              </a:rPr>
              <a:t>Berfokuslah pada hasil-hasil eksperimen dan temuan-temuan lain yang secara khusus relevan dengan pertanyaan-pertanyaan dan sasaran-sasaran penelitian </a:t>
            </a:r>
            <a:r>
              <a:rPr lang="id-ID" sz="2400" dirty="0" smtClean="0">
                <a:latin typeface="Cambria" pitchFamily="18" charset="0"/>
              </a:rPr>
              <a:t>dan </a:t>
            </a:r>
            <a:r>
              <a:rPr lang="id-ID" sz="2400" dirty="0">
                <a:latin typeface="Cambria" pitchFamily="18" charset="0"/>
              </a:rPr>
              <a:t>sertakan hasil dan temuan bahkan jika itu tidak terduga atau tidak mendukung gagasan dan </a:t>
            </a:r>
            <a:r>
              <a:rPr lang="id-ID" sz="2400" dirty="0" smtClean="0">
                <a:latin typeface="Cambria" pitchFamily="18" charset="0"/>
              </a:rPr>
              <a:t>hipotesis penelitan yang dilaukan</a:t>
            </a:r>
            <a:endParaRPr lang="id-ID" sz="2400" dirty="0">
              <a:latin typeface="Cambria" pitchFamily="18" charset="0"/>
            </a:endParaRPr>
          </a:p>
          <a:p>
            <a:pPr marL="342900" indent="-342900" algn="just">
              <a:buAutoNum type="arabicPeriod"/>
            </a:pPr>
            <a:endParaRPr lang="id-ID" sz="2400" dirty="0">
              <a:latin typeface="Cambria" pitchFamily="18" charset="0"/>
            </a:endParaRPr>
          </a:p>
        </p:txBody>
      </p:sp>
    </p:spTree>
    <p:extLst>
      <p:ext uri="{BB962C8B-B14F-4D97-AF65-F5344CB8AC3E}">
        <p14:creationId xmlns:p14="http://schemas.microsoft.com/office/powerpoint/2010/main" val="113842598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4992</TotalTime>
  <Words>753</Words>
  <Application>Microsoft Office PowerPoint</Application>
  <PresentationFormat>On-screen Show (4:3)</PresentationFormat>
  <Paragraphs>83</Paragraphs>
  <Slides>17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Cambria</vt:lpstr>
      <vt:lpstr>Courier New</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Aswin</cp:lastModifiedBy>
  <cp:revision>591</cp:revision>
  <cp:lastPrinted>2017-04-16T14:44:29Z</cp:lastPrinted>
  <dcterms:created xsi:type="dcterms:W3CDTF">2010-04-18T12:06:30Z</dcterms:created>
  <dcterms:modified xsi:type="dcterms:W3CDTF">2021-12-29T05:33:39Z</dcterms:modified>
</cp:coreProperties>
</file>