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8" r:id="rId2"/>
    <p:sldId id="259" r:id="rId3"/>
    <p:sldId id="267" r:id="rId4"/>
    <p:sldId id="264" r:id="rId5"/>
    <p:sldId id="260" r:id="rId6"/>
    <p:sldId id="268" r:id="rId7"/>
  </p:sldIdLst>
  <p:sldSz cx="9144000" cy="6858000" type="screen4x3"/>
  <p:notesSz cx="6858000" cy="9144000"/>
  <p:custDataLst>
    <p:tags r:id="rId9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44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tags" Target="tags/tag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F9411FD-F43C-4FF7-B995-F1761E0439FC}" type="datetimeFigureOut">
              <a:rPr lang="en-US" smtClean="0"/>
              <a:pPr/>
              <a:t>12/28/2021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D77045-401A-4D5E-BFE3-54C21A8A6634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rev. ....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A58231-9198-4C99-9FBD-A70F6638DE2B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38535A-5EF7-436B-B475-7D821B9310DE}" type="datetimeFigureOut">
              <a:rPr lang="en-US" smtClean="0"/>
              <a:pPr/>
              <a:t>12/28/2021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38535A-5EF7-436B-B475-7D821B9310DE}" type="datetimeFigureOut">
              <a:rPr lang="en-US" smtClean="0"/>
              <a:pPr/>
              <a:t>12/28/2021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38535A-5EF7-436B-B475-7D821B9310DE}" type="datetimeFigureOut">
              <a:rPr lang="en-US" smtClean="0"/>
              <a:pPr/>
              <a:t>12/28/2021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38535A-5EF7-436B-B475-7D821B9310DE}" type="datetimeFigureOut">
              <a:rPr lang="en-US" smtClean="0"/>
              <a:pPr/>
              <a:t>12/28/2021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38535A-5EF7-436B-B475-7D821B9310DE}" type="datetimeFigureOut">
              <a:rPr lang="en-US" smtClean="0"/>
              <a:pPr/>
              <a:t>12/28/2021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38535A-5EF7-436B-B475-7D821B9310DE}" type="datetimeFigureOut">
              <a:rPr lang="en-US" smtClean="0"/>
              <a:pPr/>
              <a:t>12/28/2021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38535A-5EF7-436B-B475-7D821B9310DE}" type="datetimeFigureOut">
              <a:rPr lang="en-US" smtClean="0"/>
              <a:pPr/>
              <a:t>12/28/2021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38535A-5EF7-436B-B475-7D821B9310DE}" type="datetimeFigureOut">
              <a:rPr lang="en-US" smtClean="0"/>
              <a:pPr/>
              <a:t>12/28/2021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38535A-5EF7-436B-B475-7D821B9310DE}" type="datetimeFigureOut">
              <a:rPr lang="en-US" smtClean="0"/>
              <a:pPr/>
              <a:t>12/28/2021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38535A-5EF7-436B-B475-7D821B9310DE}" type="datetimeFigureOut">
              <a:rPr lang="en-US" smtClean="0"/>
              <a:pPr/>
              <a:t>12/28/2021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38535A-5EF7-436B-B475-7D821B9310DE}" type="datetimeFigureOut">
              <a:rPr lang="en-US" smtClean="0"/>
              <a:pPr/>
              <a:t>12/28/2021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38535A-5EF7-436B-B475-7D821B9310DE}" type="datetimeFigureOut">
              <a:rPr lang="en-US" smtClean="0"/>
              <a:pPr/>
              <a:t>12/28/2021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fade thruBlk="1"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571472" y="428604"/>
            <a:ext cx="81439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err="1">
                <a:latin typeface="Arial" pitchFamily="34" charset="0"/>
                <a:cs typeface="Arial" pitchFamily="34" charset="0"/>
              </a:rPr>
              <a:t>Kesalahan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Acak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(Random Error)  </a:t>
            </a:r>
            <a:endParaRPr lang="en-US" sz="2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392A027D-0F0B-41B9-B1B2-117CAA97AE7F}"/>
              </a:ext>
            </a:extLst>
          </p:cNvPr>
          <p:cNvSpPr txBox="1"/>
          <p:nvPr/>
        </p:nvSpPr>
        <p:spPr>
          <a:xfrm>
            <a:off x="755576" y="1700808"/>
            <a:ext cx="5696368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Out Line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err="1"/>
              <a:t>Statistik</a:t>
            </a:r>
            <a:r>
              <a:rPr lang="en-US" sz="2400" dirty="0"/>
              <a:t> </a:t>
            </a:r>
            <a:r>
              <a:rPr lang="en-US" sz="2400" dirty="0" err="1"/>
              <a:t>Analisis</a:t>
            </a:r>
            <a:endParaRPr lang="en-US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Teknik </a:t>
            </a:r>
            <a:r>
              <a:rPr lang="en-US" sz="2400" dirty="0" err="1"/>
              <a:t>Menampilkan</a:t>
            </a:r>
            <a:r>
              <a:rPr lang="en-US" sz="2400" dirty="0"/>
              <a:t> (</a:t>
            </a:r>
            <a:r>
              <a:rPr lang="en-US" sz="2400" dirty="0" err="1"/>
              <a:t>grafis</a:t>
            </a:r>
            <a:r>
              <a:rPr lang="en-US" sz="2400" dirty="0"/>
              <a:t>) Data </a:t>
            </a:r>
            <a:r>
              <a:rPr lang="en-US" sz="2400" dirty="0" err="1"/>
              <a:t>Analisis</a:t>
            </a:r>
            <a:endParaRPr lang="en-US" sz="2400" dirty="0"/>
          </a:p>
          <a:p>
            <a:endParaRPr lang="en-US" dirty="0"/>
          </a:p>
        </p:txBody>
      </p:sp>
    </p:spTree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>
            <a:extLst>
              <a:ext uri="{FF2B5EF4-FFF2-40B4-BE49-F238E27FC236}">
                <a16:creationId xmlns:a16="http://schemas.microsoft.com/office/drawing/2014/main" id="{4C7D7375-91EF-4844-9EF8-2764340C0F9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1340768"/>
            <a:ext cx="6408712" cy="37036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BCC6E61D-E495-4A5D-8A9F-C959C9EEF502}"/>
              </a:ext>
            </a:extLst>
          </p:cNvPr>
          <p:cNvSpPr txBox="1"/>
          <p:nvPr/>
        </p:nvSpPr>
        <p:spPr>
          <a:xfrm>
            <a:off x="755576" y="1196752"/>
            <a:ext cx="7632848" cy="70173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Random error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pengukuran</a:t>
            </a:r>
            <a:r>
              <a:rPr lang="en-US" sz="2400" dirty="0"/>
              <a:t> </a:t>
            </a:r>
            <a:r>
              <a:rPr lang="en-US" sz="2400" dirty="0" err="1"/>
              <a:t>disebabkan</a:t>
            </a:r>
            <a:r>
              <a:rPr lang="en-US" sz="2400" dirty="0"/>
              <a:t> </a:t>
            </a:r>
            <a:r>
              <a:rPr lang="en-US" sz="2400" dirty="0" err="1"/>
              <a:t>variasi</a:t>
            </a:r>
            <a:r>
              <a:rPr lang="en-US" sz="2400" dirty="0"/>
              <a:t> </a:t>
            </a:r>
            <a:r>
              <a:rPr lang="en-US" sz="2400" dirty="0" err="1"/>
              <a:t>pengukuran</a:t>
            </a:r>
            <a:r>
              <a:rPr lang="en-US" sz="2400" dirty="0"/>
              <a:t> yang </a:t>
            </a:r>
            <a:r>
              <a:rPr lang="en-US" sz="2400" dirty="0" err="1"/>
              <a:t>tidak</a:t>
            </a:r>
            <a:r>
              <a:rPr lang="en-US" sz="2400" dirty="0"/>
              <a:t> </a:t>
            </a:r>
            <a:r>
              <a:rPr lang="en-US" sz="2400" dirty="0" err="1"/>
              <a:t>terduga</a:t>
            </a:r>
            <a:r>
              <a:rPr lang="en-US" sz="2400" dirty="0"/>
              <a:t>  pada system </a:t>
            </a:r>
            <a:r>
              <a:rPr lang="en-US" sz="2400" dirty="0" err="1"/>
              <a:t>pengukuran</a:t>
            </a:r>
            <a:r>
              <a:rPr lang="en-US" sz="2400" dirty="0"/>
              <a:t>.</a:t>
            </a:r>
          </a:p>
          <a:p>
            <a:endParaRPr lang="en-US" sz="2400" dirty="0"/>
          </a:p>
          <a:p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202124"/>
                </a:solidFill>
                <a:effectLst/>
              </a:rPr>
              <a:t>Biasanya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202124"/>
                </a:solidFill>
                <a:effectLst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202124"/>
                </a:solidFill>
                <a:effectLst/>
              </a:rPr>
              <a:t>diamati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202124"/>
                </a:solidFill>
                <a:effectLst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202124"/>
                </a:solidFill>
                <a:effectLst/>
              </a:rPr>
              <a:t>sebagai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202124"/>
                </a:solidFill>
                <a:effectLst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202124"/>
                </a:solidFill>
                <a:effectLst/>
              </a:rPr>
              <a:t>gangguan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202124"/>
                </a:solidFill>
                <a:effectLst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202124"/>
                </a:solidFill>
                <a:effectLst/>
              </a:rPr>
              <a:t>kecil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202124"/>
                </a:solidFill>
                <a:effectLst/>
              </a:rPr>
              <a:t> pada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202124"/>
                </a:solidFill>
                <a:effectLst/>
              </a:rPr>
              <a:t>pengukuran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202124"/>
                </a:solidFill>
                <a:effectLst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202124"/>
                </a:solidFill>
                <a:effectLst/>
              </a:rPr>
              <a:t>kedua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202124"/>
                </a:solidFill>
                <a:effectLst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202124"/>
                </a:solidFill>
                <a:effectLst/>
              </a:rPr>
              <a:t>sisi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202124"/>
                </a:solidFill>
                <a:effectLst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202124"/>
                </a:solidFill>
                <a:effectLst/>
              </a:rPr>
              <a:t>dari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202124"/>
                </a:solidFill>
                <a:effectLst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202124"/>
                </a:solidFill>
                <a:effectLst/>
              </a:rPr>
              <a:t>nilai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202124"/>
                </a:solidFill>
                <a:effectLst/>
              </a:rPr>
              <a:t> yang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202124"/>
                </a:solidFill>
                <a:effectLst/>
              </a:rPr>
              <a:t>benar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202124"/>
                </a:solidFill>
                <a:effectLst/>
              </a:rPr>
              <a:t>,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202124"/>
                </a:solidFill>
                <a:effectLst/>
              </a:rPr>
              <a:t>yaitu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202124"/>
                </a:solidFill>
                <a:effectLst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202124"/>
                </a:solidFill>
                <a:effectLst/>
              </a:rPr>
              <a:t>kesalahan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202124"/>
                </a:solidFill>
                <a:effectLst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202124"/>
                </a:solidFill>
                <a:effectLst/>
              </a:rPr>
              <a:t>positif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202124"/>
                </a:solidFill>
                <a:effectLst/>
              </a:rPr>
              <a:t> dan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202124"/>
                </a:solidFill>
                <a:effectLst/>
              </a:rPr>
              <a:t>kesalahan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202124"/>
                </a:solidFill>
                <a:effectLst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202124"/>
                </a:solidFill>
                <a:effectLst/>
              </a:rPr>
              <a:t>negatif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202124"/>
                </a:solidFill>
                <a:effectLst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202124"/>
                </a:solidFill>
                <a:effectLst/>
              </a:rPr>
              <a:t>terjadi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202124"/>
                </a:solidFill>
                <a:effectLst/>
              </a:rPr>
              <a:t> di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202124"/>
                </a:solidFill>
                <a:effectLst/>
              </a:rPr>
              <a:t>sekitar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202124"/>
                </a:solidFill>
                <a:effectLst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202124"/>
                </a:solidFill>
                <a:effectLst/>
              </a:rPr>
              <a:t>bilangan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202124"/>
                </a:solidFill>
                <a:effectLst/>
              </a:rPr>
              <a:t> yang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202124"/>
                </a:solidFill>
                <a:effectLst/>
              </a:rPr>
              <a:t>sama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202124"/>
                </a:solidFill>
                <a:effectLst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202124"/>
                </a:solidFill>
                <a:effectLst/>
              </a:rPr>
              <a:t>untuk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202124"/>
                </a:solidFill>
                <a:effectLst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202124"/>
                </a:solidFill>
                <a:effectLst/>
              </a:rPr>
              <a:t>serangkaian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202124"/>
                </a:solidFill>
                <a:effectLst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202124"/>
                </a:solidFill>
                <a:effectLst/>
              </a:rPr>
              <a:t>pengukuran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202124"/>
                </a:solidFill>
                <a:effectLst/>
              </a:rPr>
              <a:t> yang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202124"/>
                </a:solidFill>
                <a:effectLst/>
              </a:rPr>
              <a:t>dilakukan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202124"/>
                </a:solidFill>
                <a:effectLst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202124"/>
                </a:solidFill>
                <a:effectLst/>
              </a:rPr>
              <a:t>dengan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202124"/>
                </a:solidFill>
                <a:effectLst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202124"/>
                </a:solidFill>
                <a:effectLst/>
              </a:rPr>
              <a:t>besaran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202124"/>
                </a:solidFill>
                <a:effectLst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202124"/>
                </a:solidFill>
                <a:effectLst/>
              </a:rPr>
              <a:t>konstan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202124"/>
                </a:solidFill>
                <a:effectLst/>
              </a:rPr>
              <a:t> yang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202124"/>
                </a:solidFill>
                <a:effectLst/>
              </a:rPr>
              <a:t>sama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202124"/>
                </a:solidFill>
                <a:effectLst/>
              </a:rPr>
              <a:t>.</a:t>
            </a:r>
          </a:p>
          <a:p>
            <a:endParaRPr lang="en-US" altLang="en-US" sz="2400" dirty="0">
              <a:solidFill>
                <a:srgbClr val="202124"/>
              </a:solidFill>
            </a:endParaRPr>
          </a:p>
          <a:p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202124"/>
                </a:solidFill>
                <a:effectLst/>
              </a:rPr>
              <a:t>Oleh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202124"/>
                </a:solidFill>
                <a:effectLst/>
              </a:rPr>
              <a:t>karena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202124"/>
                </a:solidFill>
                <a:effectLst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202124"/>
                </a:solidFill>
                <a:effectLst/>
              </a:rPr>
              <a:t>itu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202124"/>
                </a:solidFill>
                <a:effectLst/>
              </a:rPr>
              <a:t>,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202124"/>
                </a:solidFill>
                <a:effectLst/>
              </a:rPr>
              <a:t>kesalahan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202124"/>
                </a:solidFill>
                <a:effectLst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202124"/>
                </a:solidFill>
                <a:effectLst/>
              </a:rPr>
              <a:t>acak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202124"/>
                </a:solidFill>
                <a:effectLst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202124"/>
                </a:solidFill>
                <a:effectLst/>
              </a:rPr>
              <a:t>sebagian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202124"/>
                </a:solidFill>
                <a:effectLst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202124"/>
                </a:solidFill>
                <a:effectLst/>
              </a:rPr>
              <a:t>besar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202124"/>
                </a:solidFill>
                <a:effectLst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202124"/>
                </a:solidFill>
                <a:effectLst/>
              </a:rPr>
              <a:t>dapat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202124"/>
                </a:solidFill>
                <a:effectLst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202124"/>
                </a:solidFill>
                <a:effectLst/>
              </a:rPr>
              <a:t>dihilangkan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202124"/>
                </a:solidFill>
                <a:effectLst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202124"/>
                </a:solidFill>
                <a:effectLst/>
              </a:rPr>
              <a:t>dengan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202124"/>
                </a:solidFill>
                <a:effectLst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202124"/>
                </a:solidFill>
                <a:effectLst/>
              </a:rPr>
              <a:t>menghitung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202124"/>
                </a:solidFill>
                <a:effectLst/>
              </a:rPr>
              <a:t> rata-rata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202124"/>
                </a:solidFill>
                <a:effectLst/>
              </a:rPr>
              <a:t>dari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202124"/>
                </a:solidFill>
                <a:effectLst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202124"/>
                </a:solidFill>
                <a:effectLst/>
              </a:rPr>
              <a:t>sejumlah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202124"/>
                </a:solidFill>
                <a:effectLst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202124"/>
                </a:solidFill>
                <a:effectLst/>
              </a:rPr>
              <a:t>pengukuran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202124"/>
                </a:solidFill>
                <a:effectLst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202124"/>
                </a:solidFill>
                <a:effectLst/>
              </a:rPr>
              <a:t>berulang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202124"/>
                </a:solidFill>
                <a:effectLst/>
              </a:rPr>
              <a:t>,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202124"/>
                </a:solidFill>
                <a:effectLst/>
              </a:rPr>
              <a:t>asalkan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202124"/>
                </a:solidFill>
                <a:effectLst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202124"/>
                </a:solidFill>
                <a:effectLst/>
              </a:rPr>
              <a:t>kuantitas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202124"/>
                </a:solidFill>
                <a:effectLst/>
              </a:rPr>
              <a:t> yang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202124"/>
                </a:solidFill>
                <a:effectLst/>
              </a:rPr>
              <a:t>diukur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202124"/>
                </a:solidFill>
                <a:effectLst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202124"/>
                </a:solidFill>
                <a:effectLst/>
              </a:rPr>
              <a:t>tetap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202124"/>
                </a:solidFill>
                <a:effectLst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202124"/>
                </a:solidFill>
                <a:effectLst/>
              </a:rPr>
              <a:t>konstan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202124"/>
                </a:solidFill>
                <a:effectLst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202124"/>
                </a:solidFill>
                <a:effectLst/>
              </a:rPr>
              <a:t>selama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202124"/>
                </a:solidFill>
                <a:effectLst/>
              </a:rPr>
              <a:t> proses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202124"/>
                </a:solidFill>
                <a:effectLst/>
              </a:rPr>
              <a:t>pengambilan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202124"/>
                </a:solidFill>
                <a:effectLst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202124"/>
                </a:solidFill>
                <a:effectLst/>
              </a:rPr>
              <a:t>pengukuran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202124"/>
                </a:solidFill>
                <a:effectLst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202124"/>
                </a:solidFill>
                <a:effectLst/>
              </a:rPr>
              <a:t>berulang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202124"/>
                </a:solidFill>
                <a:effectLst/>
              </a:rPr>
              <a:t>.</a:t>
            </a:r>
          </a:p>
          <a:p>
            <a:endParaRPr lang="en-US" sz="2400" dirty="0">
              <a:solidFill>
                <a:srgbClr val="202124"/>
              </a:solidFill>
            </a:endParaRPr>
          </a:p>
          <a:p>
            <a:endParaRPr lang="en-US" sz="2400" dirty="0"/>
          </a:p>
          <a:p>
            <a:endParaRPr lang="en-US" sz="2400" dirty="0"/>
          </a:p>
          <a:p>
            <a:endParaRPr lang="en-US" sz="2400" dirty="0"/>
          </a:p>
          <a:p>
            <a:endParaRPr lang="en-US" sz="2400" dirty="0"/>
          </a:p>
          <a:p>
            <a:endParaRPr lang="en-US" dirty="0"/>
          </a:p>
        </p:txBody>
      </p:sp>
      <p:sp>
        <p:nvSpPr>
          <p:cNvPr id="9" name="Rectangle 1">
            <a:extLst>
              <a:ext uri="{FF2B5EF4-FFF2-40B4-BE49-F238E27FC236}">
                <a16:creationId xmlns:a16="http://schemas.microsoft.com/office/drawing/2014/main" id="{D15A31F0-F814-4948-8508-F03279A82A31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84672"/>
            <a:ext cx="22442" cy="87856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-17457" rIns="0" bIns="-17457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0" name="Rectangle 2">
            <a:extLst>
              <a:ext uri="{FF2B5EF4-FFF2-40B4-BE49-F238E27FC236}">
                <a16:creationId xmlns:a16="http://schemas.microsoft.com/office/drawing/2014/main" id="{7CA20572-325D-4A89-AD84-15258C114921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84672"/>
            <a:ext cx="22442" cy="87856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-17457" rIns="0" bIns="-17457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0753AF49-0A24-401C-AF73-3FC1A10FDDE0}"/>
              </a:ext>
            </a:extLst>
          </p:cNvPr>
          <p:cNvSpPr txBox="1"/>
          <p:nvPr/>
        </p:nvSpPr>
        <p:spPr>
          <a:xfrm>
            <a:off x="395536" y="476672"/>
            <a:ext cx="45720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b="1" dirty="0" err="1">
                <a:latin typeface="+mj-lt"/>
              </a:rPr>
              <a:t>Statistik</a:t>
            </a:r>
            <a:r>
              <a:rPr lang="en-US" sz="2400" b="1" dirty="0">
                <a:latin typeface="+mj-lt"/>
              </a:rPr>
              <a:t> </a:t>
            </a:r>
            <a:r>
              <a:rPr lang="en-US" sz="2400" b="1" dirty="0" err="1">
                <a:latin typeface="+mj-lt"/>
              </a:rPr>
              <a:t>Analisis</a:t>
            </a:r>
            <a:endParaRPr lang="en-US" sz="2400" b="1" dirty="0">
              <a:latin typeface="+mj-lt"/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>
            <a:extLst>
              <a:ext uri="{FF2B5EF4-FFF2-40B4-BE49-F238E27FC236}">
                <a16:creationId xmlns:a16="http://schemas.microsoft.com/office/drawing/2014/main" id="{DBA8F4A5-07AB-4853-95B1-CEA5F28B29BD}"/>
              </a:ext>
            </a:extLst>
          </p:cNvPr>
          <p:cNvSpPr txBox="1"/>
          <p:nvPr/>
        </p:nvSpPr>
        <p:spPr>
          <a:xfrm flipH="1">
            <a:off x="611558" y="847264"/>
            <a:ext cx="8136905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Nilai Rata-rata dan Median</a:t>
            </a:r>
          </a:p>
          <a:p>
            <a:endParaRPr lang="en-US" sz="2400" b="1" dirty="0"/>
          </a:p>
          <a:p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202124"/>
                </a:solidFill>
                <a:effectLst/>
              </a:rPr>
              <a:t>Nilai rata-rata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202124"/>
                </a:solidFill>
                <a:effectLst/>
              </a:rPr>
              <a:t>dari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202124"/>
                </a:solidFill>
                <a:effectLst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202124"/>
                </a:solidFill>
                <a:effectLst/>
              </a:rPr>
              <a:t>satu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202124"/>
                </a:solidFill>
                <a:effectLst/>
              </a:rPr>
              <a:t> set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202124"/>
                </a:solidFill>
                <a:effectLst/>
              </a:rPr>
              <a:t>pengukuran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202124"/>
                </a:solidFill>
                <a:effectLst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202124"/>
                </a:solidFill>
                <a:effectLst/>
              </a:rPr>
              <a:t>besaran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202124"/>
                </a:solidFill>
                <a:effectLst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202124"/>
                </a:solidFill>
                <a:effectLst/>
              </a:rPr>
              <a:t>konstan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202124"/>
                </a:solidFill>
                <a:effectLst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202124"/>
                </a:solidFill>
                <a:effectLst/>
              </a:rPr>
              <a:t>dapat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202124"/>
                </a:solidFill>
                <a:effectLst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202124"/>
                </a:solidFill>
                <a:effectLst/>
              </a:rPr>
              <a:t>dinyatakan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202124"/>
                </a:solidFill>
                <a:effectLst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202124"/>
                </a:solidFill>
                <a:effectLst/>
              </a:rPr>
              <a:t>sebagai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202124"/>
                </a:solidFill>
                <a:effectLst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202124"/>
                </a:solidFill>
                <a:effectLst/>
              </a:rPr>
              <a:t>nilai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202124"/>
                </a:solidFill>
                <a:effectLst/>
              </a:rPr>
              <a:t> rata-rata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202124"/>
                </a:solidFill>
                <a:effectLst/>
              </a:rPr>
              <a:t>atau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202124"/>
                </a:solidFill>
                <a:effectLst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202124"/>
                </a:solidFill>
                <a:effectLst/>
              </a:rPr>
              <a:t>nilai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202124"/>
                </a:solidFill>
                <a:effectLst/>
              </a:rPr>
              <a:t> median.</a:t>
            </a:r>
            <a:endParaRPr lang="en-US" sz="2400" b="1" dirty="0"/>
          </a:p>
          <a:p>
            <a:endParaRPr lang="en-US" sz="2400" b="1" dirty="0"/>
          </a:p>
          <a:p>
            <a:endParaRPr lang="en-US" sz="2400" b="1" dirty="0"/>
          </a:p>
        </p:txBody>
      </p:sp>
      <p:sp>
        <p:nvSpPr>
          <p:cNvPr id="12" name="Rectangle 1">
            <a:extLst>
              <a:ext uri="{FF2B5EF4-FFF2-40B4-BE49-F238E27FC236}">
                <a16:creationId xmlns:a16="http://schemas.microsoft.com/office/drawing/2014/main" id="{98BE3A46-1012-43E0-94D4-33D5E568B31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84672"/>
            <a:ext cx="22442" cy="87856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-17457" rIns="0" bIns="-17457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39C095A6-67A1-42C4-8C0D-03C6D3D5329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67912" y="2482486"/>
            <a:ext cx="4915560" cy="1116513"/>
          </a:xfrm>
          <a:prstGeom prst="rect">
            <a:avLst/>
          </a:prstGeom>
        </p:spPr>
      </p:pic>
      <p:sp>
        <p:nvSpPr>
          <p:cNvPr id="15" name="Rectangle 2">
            <a:extLst>
              <a:ext uri="{FF2B5EF4-FFF2-40B4-BE49-F238E27FC236}">
                <a16:creationId xmlns:a16="http://schemas.microsoft.com/office/drawing/2014/main" id="{0C9CFBC9-9ABA-408C-84EE-9B55A094D71E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84672"/>
            <a:ext cx="22442" cy="87856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-17457" rIns="0" bIns="-17457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CC9AC03F-6821-4871-A5D6-BD75322BA0D9}"/>
              </a:ext>
            </a:extLst>
          </p:cNvPr>
          <p:cNvSpPr txBox="1"/>
          <p:nvPr/>
        </p:nvSpPr>
        <p:spPr>
          <a:xfrm>
            <a:off x="606796" y="3702413"/>
            <a:ext cx="7920884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202124"/>
                </a:solidFill>
                <a:effectLst/>
              </a:rPr>
              <a:t>Median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202124"/>
                </a:solidFill>
                <a:effectLst/>
              </a:rPr>
              <a:t>adalah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202124"/>
                </a:solidFill>
                <a:effectLst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202124"/>
                </a:solidFill>
                <a:effectLst/>
              </a:rPr>
              <a:t>pendekatan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202124"/>
                </a:solidFill>
                <a:effectLst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202124"/>
                </a:solidFill>
                <a:effectLst/>
              </a:rPr>
              <a:t>terhadap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202124"/>
                </a:solidFill>
                <a:effectLst/>
              </a:rPr>
              <a:t> rata-rata yang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202124"/>
                </a:solidFill>
                <a:effectLst/>
              </a:rPr>
              <a:t>dapat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202124"/>
                </a:solidFill>
                <a:effectLst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202124"/>
                </a:solidFill>
                <a:effectLst/>
              </a:rPr>
              <a:t>dituliskan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202124"/>
                </a:solidFill>
                <a:effectLst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202124"/>
                </a:solidFill>
                <a:effectLst/>
              </a:rPr>
              <a:t>tanpa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202124"/>
                </a:solidFill>
                <a:effectLst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202124"/>
                </a:solidFill>
                <a:effectLst/>
              </a:rPr>
              <a:t>harus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202124"/>
                </a:solidFill>
                <a:effectLst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202124"/>
                </a:solidFill>
                <a:effectLst/>
              </a:rPr>
              <a:t>untuk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202124"/>
                </a:solidFill>
                <a:effectLst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202124"/>
                </a:solidFill>
                <a:effectLst/>
              </a:rPr>
              <a:t>menjumlahkan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202124"/>
                </a:solidFill>
                <a:effectLst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202124"/>
                </a:solidFill>
                <a:effectLst/>
              </a:rPr>
              <a:t>pengukuran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202124"/>
                </a:solidFill>
                <a:effectLst/>
              </a:rPr>
              <a:t>.</a:t>
            </a:r>
          </a:p>
          <a:p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Median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adalah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nilai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tengah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saat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pengukuran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dalam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kumpulan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data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ditulis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dalam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urutan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besarnya</a:t>
            </a:r>
            <a:endParaRPr lang="en-US" sz="2400" dirty="0"/>
          </a:p>
        </p:txBody>
      </p:sp>
      <p:sp>
        <p:nvSpPr>
          <p:cNvPr id="18" name="Rectangle 3">
            <a:extLst>
              <a:ext uri="{FF2B5EF4-FFF2-40B4-BE49-F238E27FC236}">
                <a16:creationId xmlns:a16="http://schemas.microsoft.com/office/drawing/2014/main" id="{3DAE240B-8712-4B89-97A5-D98E818CD650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84672"/>
            <a:ext cx="22442" cy="87856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-17457" rIns="0" bIns="-17457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0F0F8496-EBD4-4EC6-A630-F810751DD12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60528" y="5375487"/>
            <a:ext cx="4822944" cy="735425"/>
          </a:xfrm>
          <a:prstGeom prst="rect">
            <a:avLst/>
          </a:prstGeom>
        </p:spPr>
      </p:pic>
    </p:spTree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784DE36F-BACA-4C59-B52A-62E0FE649F6F}"/>
              </a:ext>
            </a:extLst>
          </p:cNvPr>
          <p:cNvSpPr txBox="1"/>
          <p:nvPr/>
        </p:nvSpPr>
        <p:spPr>
          <a:xfrm>
            <a:off x="683568" y="548680"/>
            <a:ext cx="43204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/>
              <a:t>Standar</a:t>
            </a:r>
            <a:r>
              <a:rPr lang="en-US" sz="2400" b="1" dirty="0"/>
              <a:t> </a:t>
            </a:r>
            <a:r>
              <a:rPr lang="en-US" sz="2400" b="1" dirty="0" err="1"/>
              <a:t>Deviasi</a:t>
            </a:r>
            <a:r>
              <a:rPr lang="en-US" sz="2400" b="1" dirty="0"/>
              <a:t> dan Varian</a:t>
            </a:r>
          </a:p>
        </p:txBody>
      </p:sp>
      <p:sp>
        <p:nvSpPr>
          <p:cNvPr id="10" name="Rectangle 1">
            <a:extLst>
              <a:ext uri="{FF2B5EF4-FFF2-40B4-BE49-F238E27FC236}">
                <a16:creationId xmlns:a16="http://schemas.microsoft.com/office/drawing/2014/main" id="{2AF28C3F-0242-4B15-8E47-9D9F561EA5E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84672"/>
            <a:ext cx="22442" cy="87856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-17457" rIns="0" bIns="-17457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8199F31F-CAF5-4E19-9587-2305D36686BF}"/>
              </a:ext>
            </a:extLst>
          </p:cNvPr>
          <p:cNvSpPr txBox="1"/>
          <p:nvPr/>
        </p:nvSpPr>
        <p:spPr>
          <a:xfrm>
            <a:off x="683568" y="1196752"/>
            <a:ext cx="8352928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Cara yang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lebih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baik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untuk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mengekspresikan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distribusi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adalah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untuk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menghitung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varians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atau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standar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deviasi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pengukuran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.</a:t>
            </a:r>
            <a:endParaRPr lang="en-US" sz="2400" dirty="0"/>
          </a:p>
        </p:txBody>
      </p:sp>
      <p:sp>
        <p:nvSpPr>
          <p:cNvPr id="13" name="Rectangle 2">
            <a:extLst>
              <a:ext uri="{FF2B5EF4-FFF2-40B4-BE49-F238E27FC236}">
                <a16:creationId xmlns:a16="http://schemas.microsoft.com/office/drawing/2014/main" id="{5252E824-F57C-44BC-841D-44808AB5F0BA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84672"/>
            <a:ext cx="22442" cy="87856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-17457" rIns="0" bIns="-17457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BC1FD3F8-119A-41DC-98D3-FE1BEB73D9B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3568" y="2348879"/>
            <a:ext cx="7560840" cy="3793225"/>
          </a:xfrm>
          <a:prstGeom prst="rect">
            <a:avLst/>
          </a:prstGeom>
        </p:spPr>
      </p:pic>
    </p:spTree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>
            <a:extLst>
              <a:ext uri="{FF2B5EF4-FFF2-40B4-BE49-F238E27FC236}">
                <a16:creationId xmlns:a16="http://schemas.microsoft.com/office/drawing/2014/main" id="{51F34C36-DBE8-4F35-AE6C-08D38D745222}"/>
              </a:ext>
            </a:extLst>
          </p:cNvPr>
          <p:cNvSpPr txBox="1"/>
          <p:nvPr/>
        </p:nvSpPr>
        <p:spPr>
          <a:xfrm>
            <a:off x="755576" y="620688"/>
            <a:ext cx="777686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Teknik </a:t>
            </a:r>
            <a:r>
              <a:rPr lang="en-US" sz="2400" dirty="0" err="1"/>
              <a:t>Menampilkan</a:t>
            </a:r>
            <a:r>
              <a:rPr lang="en-US" sz="2400" dirty="0"/>
              <a:t> (</a:t>
            </a:r>
            <a:r>
              <a:rPr lang="en-US" sz="2400" dirty="0" err="1"/>
              <a:t>grafis</a:t>
            </a:r>
            <a:r>
              <a:rPr lang="en-US" sz="2400" dirty="0"/>
              <a:t>) Data </a:t>
            </a:r>
            <a:r>
              <a:rPr lang="en-US" sz="2400" dirty="0" err="1"/>
              <a:t>Analisis</a:t>
            </a:r>
            <a:endParaRPr lang="en-US" sz="2400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E91AA5E7-E6AA-4E89-8516-4A91303C4336}"/>
              </a:ext>
            </a:extLst>
          </p:cNvPr>
          <p:cNvSpPr txBox="1"/>
          <p:nvPr/>
        </p:nvSpPr>
        <p:spPr>
          <a:xfrm>
            <a:off x="755576" y="1412776"/>
            <a:ext cx="7992888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Teknik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grafis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adalah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cara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yang sangat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berguna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untuk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menganalisis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distribusi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kesalahan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acak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pengukuran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.</a:t>
            </a:r>
            <a:endParaRPr lang="en-US" sz="2400" dirty="0"/>
          </a:p>
        </p:txBody>
      </p:sp>
      <p:sp>
        <p:nvSpPr>
          <p:cNvPr id="15" name="Rectangle 1">
            <a:extLst>
              <a:ext uri="{FF2B5EF4-FFF2-40B4-BE49-F238E27FC236}">
                <a16:creationId xmlns:a16="http://schemas.microsoft.com/office/drawing/2014/main" id="{5E9E13E5-472B-4B72-BFE5-696133AAE14A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84672"/>
            <a:ext cx="22442" cy="87856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-17457" rIns="0" bIns="-17457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E52DCBFA-3D55-4572-9497-7D9449571DF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3608" y="2492896"/>
            <a:ext cx="6480720" cy="3953624"/>
          </a:xfrm>
          <a:prstGeom prst="rect">
            <a:avLst/>
          </a:prstGeom>
        </p:spPr>
      </p:pic>
    </p:spTree>
  </p:cSld>
  <p:clrMapOvr>
    <a:masterClrMapping/>
  </p:clrMapOvr>
  <p:transition spd="slow">
    <p:fade thruBlk="1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6803</TotalTime>
  <Words>202</Words>
  <Application>Microsoft Office PowerPoint</Application>
  <PresentationFormat>On-screen Show (4:3)</PresentationFormat>
  <Paragraphs>34</Paragraphs>
  <Slides>6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inherit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IBI Darmajaya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User</cp:lastModifiedBy>
  <cp:revision>199</cp:revision>
  <dcterms:created xsi:type="dcterms:W3CDTF">2010-04-18T12:06:30Z</dcterms:created>
  <dcterms:modified xsi:type="dcterms:W3CDTF">2021-12-29T07:47:45Z</dcterms:modified>
</cp:coreProperties>
</file>