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0" r:id="rId3"/>
    <p:sldId id="366" r:id="rId4"/>
    <p:sldId id="342" r:id="rId5"/>
    <p:sldId id="361" r:id="rId6"/>
    <p:sldId id="362" r:id="rId7"/>
    <p:sldId id="367" r:id="rId8"/>
    <p:sldId id="368" r:id="rId9"/>
    <p:sldId id="369" r:id="rId10"/>
    <p:sldId id="370" r:id="rId11"/>
    <p:sldId id="371" r:id="rId12"/>
    <p:sldId id="345" r:id="rId13"/>
    <p:sldId id="372" r:id="rId14"/>
    <p:sldId id="339" r:id="rId15"/>
  </p:sldIdLst>
  <p:sldSz cx="9144000" cy="6858000" type="screen4x3"/>
  <p:notesSz cx="6761163" cy="9942513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4656" autoAdjust="0"/>
  </p:normalViewPr>
  <p:slideViewPr>
    <p:cSldViewPr>
      <p:cViewPr varScale="1">
        <p:scale>
          <a:sx n="71" d="100"/>
          <a:sy n="71" d="100"/>
        </p:scale>
        <p:origin x="139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2A84CAB-9978-40EA-839D-FE3265B46C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55845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568F804-7500-4F4B-ABC1-724A9740AE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3092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821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9E2869-7DF6-4C82-968F-0673A6FE9284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7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Revisi: 00</a:t>
            </a:r>
            <a:endParaRPr lang="id-ID" sz="1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224C2F-D647-49FE-88CD-C17E2963B2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452561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FFA1C-1C2F-4E15-854F-0FD985651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744335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6D1F7-2D4E-402D-BECA-B3AF440047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173274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829E9B-8D97-4E6D-859F-CE89A4D80DD5}" type="datetimeFigureOut">
              <a:rPr lang="id-ID"/>
              <a:pPr>
                <a:defRPr/>
              </a:pPr>
              <a:t>19/12/2023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5481E-9F47-4BB0-A1DA-6B2FA993D8D2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941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Revisi: 00</a:t>
            </a:r>
            <a:endParaRPr lang="id-ID" sz="1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7006F8-B7CD-40B0-A6DD-BD6BCB5046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301361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3E334-2E80-4DEE-95F0-4D669D5A1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835995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DF6BD-1D79-4852-8418-11AC944DFB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792996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ADBEB-489E-40A8-ADA3-27FF975464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241954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0212D-1193-48A6-8BFF-0777CAFA0C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004243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777DD-A764-4C2B-B129-9786DE954F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74905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F375D-6D45-4CB8-B5D0-E06D62542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977618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3AD4C-8245-4F9A-BA89-9FC042B5F9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672074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D45CFCD-F758-44A9-A398-C473877886C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323850" y="404813"/>
            <a:ext cx="165576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 b="1"/>
              <a:t>I.</a:t>
            </a:r>
            <a:fld id="{F193F02A-E273-4396-BCFC-6F4DC239F76D}" type="slidenum">
              <a:rPr lang="id-ID" altLang="en-US" sz="1200" b="1"/>
              <a:pPr eaLnBrk="1" hangingPunct="1"/>
              <a:t>‹#›</a:t>
            </a:fld>
            <a:endParaRPr lang="id-ID" altLang="en-US" sz="1200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</p:sldLayoutIdLst>
  <p:transition spd="slow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060848"/>
            <a:ext cx="9144000" cy="36625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TEKNIK PENULISAN KARYA ILMIAH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Dr.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Meliyanti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Pertemuan</a:t>
            </a:r>
            <a:r>
              <a:rPr lang="en-US" sz="36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3600" b="1" u="sng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Minggu</a:t>
            </a:r>
            <a:r>
              <a:rPr lang="en-US" sz="36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ke-10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u="sng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pic>
        <p:nvPicPr>
          <p:cNvPr id="14339" name="Picture 2" descr="D:\Picture\logo ibi smal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4341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4579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4580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4581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2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3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24585" name="Rectangle 1"/>
          <p:cNvSpPr>
            <a:spLocks noChangeArrowheads="1"/>
          </p:cNvSpPr>
          <p:nvPr/>
        </p:nvSpPr>
        <p:spPr bwMode="auto">
          <a:xfrm>
            <a:off x="2286000" y="336550"/>
            <a:ext cx="4572000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Cara Mengutip Kutipan yang Dikutip Orang Lain</a:t>
            </a:r>
          </a:p>
          <a:p>
            <a:endParaRPr lang="en-US"/>
          </a:p>
          <a:p>
            <a:r>
              <a:rPr lang="en-US"/>
              <a:t>Terkadang, seorang penulis ingin mengutip sebuah kutipan yang sebelumnya telah dikutip oleh seseorang.</a:t>
            </a:r>
          </a:p>
          <a:p>
            <a:endParaRPr lang="en-US"/>
          </a:p>
          <a:p>
            <a:r>
              <a:rPr lang="en-US"/>
              <a:t>Hal tersebut dapat dilakukan dengan cara menyertakan nama pengarang aslinya kemudian diikuti dengan kata “dalam”.</a:t>
            </a:r>
          </a:p>
          <a:p>
            <a:endParaRPr lang="en-US"/>
          </a:p>
          <a:p>
            <a:r>
              <a:rPr lang="en-US"/>
              <a:t>Contoh:</a:t>
            </a:r>
          </a:p>
          <a:p>
            <a:r>
              <a:rPr lang="en-US"/>
              <a:t>Hendry (dalam Budianto, 2005: 17) menjelaskan bahwa manajemen merupakan suatu proses untuk melakukan perencanaan dan pengontrolan sumber daya agar tujuan dapat dicapai secara efektif dan efisien.</a:t>
            </a:r>
          </a:p>
          <a:p>
            <a:endParaRPr lang="en-US"/>
          </a:p>
          <a:p>
            <a:r>
              <a:rPr lang="en-US"/>
              <a:t>Pada contoh di atas, Hendry merupakan pengarang kutipan asli yang pendapatnya dikutip oleh Budianto.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5603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5604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5605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6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7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25609" name="Rectangle 3"/>
          <p:cNvSpPr>
            <a:spLocks noChangeArrowheads="1"/>
          </p:cNvSpPr>
          <p:nvPr/>
        </p:nvSpPr>
        <p:spPr bwMode="auto">
          <a:xfrm>
            <a:off x="2286000" y="1028700"/>
            <a:ext cx="457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Cara Mengutip dari Internet</a:t>
            </a:r>
          </a:p>
          <a:p>
            <a:endParaRPr lang="en-US"/>
          </a:p>
          <a:p>
            <a:r>
              <a:rPr lang="en-US"/>
              <a:t>Jika kamu ingin mengutip sebuah pendapat yang bersumber dari internet, cara yang dilakukan tidak berbeda dengan mengutip dari buku ataupun jurnal.</a:t>
            </a:r>
          </a:p>
          <a:p>
            <a:endParaRPr lang="en-US"/>
          </a:p>
          <a:p>
            <a:r>
              <a:rPr lang="en-US"/>
              <a:t>Cukup tuliskan sumber yang berupa nama pengarang diikuti dengan tahun terbit artikel.</a:t>
            </a:r>
          </a:p>
          <a:p>
            <a:endParaRPr lang="en-US"/>
          </a:p>
          <a:p>
            <a:r>
              <a:rPr lang="en-US"/>
              <a:t>Bagaimana dengan judul artikel dan alamat websitenya?</a:t>
            </a:r>
          </a:p>
          <a:p>
            <a:endParaRPr lang="en-US"/>
          </a:p>
          <a:p>
            <a:r>
              <a:rPr lang="en-US"/>
              <a:t>Untuk judul artikel, alamat/URL, dan waktu akses bisa kamu cantumkan di dalam daftar pustaka saja.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66688" y="1403350"/>
            <a:ext cx="86534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2400">
                <a:latin typeface="Adobe Caslon Pro Bold" panose="0205070206050A020403" pitchFamily="18" charset="0"/>
              </a:rPr>
              <a:t>Pengertian Daftar Pustaka</a:t>
            </a:r>
          </a:p>
          <a:p>
            <a:endParaRPr lang="id-ID" altLang="en-US" sz="2400">
              <a:latin typeface="Adobe Caslon Pro Bold" panose="0205070206050A020403" pitchFamily="18" charset="0"/>
            </a:endParaRPr>
          </a:p>
          <a:p>
            <a:r>
              <a:rPr lang="id-ID" altLang="en-US" sz="2400">
                <a:latin typeface="Adobe Caslon Pro Bold" panose="0205070206050A020403" pitchFamily="18" charset="0"/>
              </a:rPr>
              <a:t>Daftar pustaka adalah daftar rujukan yang mencantumkan judul, nama pengarang, tahun terbit, dan sebagainya yang ditempatkan di halaman terakhir suatu karya tulis.</a:t>
            </a:r>
          </a:p>
          <a:p>
            <a:endParaRPr lang="id-ID" altLang="en-US" sz="2400">
              <a:latin typeface="Adobe Caslon Pro Bold" panose="0205070206050A020403" pitchFamily="18" charset="0"/>
            </a:endParaRPr>
          </a:p>
          <a:p>
            <a:r>
              <a:rPr lang="id-ID" altLang="en-US" sz="2400">
                <a:latin typeface="Adobe Caslon Pro Bold" panose="0205070206050A020403" pitchFamily="18" charset="0"/>
              </a:rPr>
              <a:t>Sebuah daftar pustaka diperlukan sebagai sumber rujukan untuk memastikan kebenaran data yang diambil. Dengan demikian, karya tulis yang kamu buat dapat dipercaya kebenarannya.</a:t>
            </a:r>
          </a:p>
          <a:p>
            <a:endParaRPr lang="id-ID" altLang="en-US" sz="2400">
              <a:latin typeface="Adobe Caslon Pro Bold" panose="0205070206050A020403" pitchFamily="18" charset="0"/>
            </a:endParaRPr>
          </a:p>
          <a:p>
            <a:r>
              <a:rPr lang="id-ID" altLang="en-US" sz="2400">
                <a:latin typeface="Adobe Caslon Pro Bold" panose="0205070206050A020403" pitchFamily="18" charset="0"/>
              </a:rPr>
              <a:t>Selain itu, daftar pustaka juga digunakan sebagai ucapan terima kasih untuk penyumbang data penelitian.</a:t>
            </a:r>
          </a:p>
        </p:txBody>
      </p:sp>
      <p:sp>
        <p:nvSpPr>
          <p:cNvPr id="27651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</a:p>
          <a:p>
            <a:pPr algn="ctr" eaLnBrk="1" hangingPunct="1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7652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23-03-2020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688" y="0"/>
            <a:ext cx="6708775" cy="6905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800" dirty="0" err="1"/>
              <a:t>Penulisan</a:t>
            </a:r>
            <a:r>
              <a:rPr lang="en-US" sz="2800" dirty="0"/>
              <a:t> </a:t>
            </a:r>
            <a:r>
              <a:rPr lang="en-US" sz="2800" dirty="0" err="1"/>
              <a:t>Daftar</a:t>
            </a:r>
            <a:r>
              <a:rPr lang="en-US" sz="2800" dirty="0"/>
              <a:t> </a:t>
            </a:r>
            <a:r>
              <a:rPr lang="en-US" sz="2800" dirty="0" err="1"/>
              <a:t>Pustaka</a:t>
            </a:r>
            <a:endParaRPr lang="en-US" sz="28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8675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8676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8677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8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9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28681" name="Rectangle 3"/>
          <p:cNvSpPr>
            <a:spLocks noChangeArrowheads="1"/>
          </p:cNvSpPr>
          <p:nvPr/>
        </p:nvSpPr>
        <p:spPr bwMode="auto">
          <a:xfrm>
            <a:off x="0" y="-1741488"/>
            <a:ext cx="9144000" cy="923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Aturan Penulisan Daftar Pustaka</a:t>
            </a:r>
          </a:p>
          <a:p>
            <a:endParaRPr lang="en-US"/>
          </a:p>
          <a:p>
            <a:r>
              <a:rPr lang="en-US"/>
              <a:t>    Penulisan nama pengarang dimulai dari nama belakang/nama keluarga, kemudian diikuti tanda koma dan nama depan.</a:t>
            </a:r>
          </a:p>
          <a:p>
            <a:r>
              <a:rPr lang="en-US"/>
              <a:t>    Penulisan untuk nama pengarang yang merupakan orang Tionghoa/Jepang/Korea tidak perlu dibalik, karena nama keluarganya memang ada di depan.</a:t>
            </a:r>
          </a:p>
          <a:p>
            <a:r>
              <a:rPr lang="en-US"/>
              <a:t>    Jika kamu mengutip, nama pengarang yang ada pada kutipan tersebut wajib dimasukkan ke daftar pustaka secara lengkap.</a:t>
            </a:r>
          </a:p>
          <a:p>
            <a:r>
              <a:rPr lang="en-US"/>
              <a:t>    Sebutan gelar tidak perlu dicantumkan.</a:t>
            </a:r>
          </a:p>
          <a:p>
            <a:r>
              <a:rPr lang="en-US"/>
              <a:t>    Jika terdapat lebih dari satu pengarang, maka hanya nama pengarang pertama saja yang dibalik. Sisanya tidak perlu dibalik.</a:t>
            </a:r>
          </a:p>
          <a:p>
            <a:r>
              <a:rPr lang="en-US"/>
              <a:t>    Daftar pustaka diurutkan berdasarkan abjad.</a:t>
            </a:r>
          </a:p>
          <a:p>
            <a:r>
              <a:rPr lang="en-US"/>
              <a:t>    Jika terdapat lebih dari satu sumber daftar pustaka yang nama pengarangnya sama, maka nama pengarang tetap ditulis sebanyak jumlah sumber.</a:t>
            </a:r>
          </a:p>
          <a:p>
            <a:r>
              <a:rPr lang="en-US"/>
              <a:t>    Jika sumber yang digunakan tidak ada nama pengarangnya, maka ditulis nama lembaga/instansi yang menerbitkan.</a:t>
            </a:r>
          </a:p>
          <a:p>
            <a:r>
              <a:rPr lang="en-US"/>
              <a:t>    Batas tahun referensi pustaka yang digunakan maksimal adalah 5 tahun terakhir.</a:t>
            </a:r>
          </a:p>
          <a:p>
            <a:r>
              <a:rPr lang="en-US"/>
              <a:t>    Jika mengambil sumber dari internet, untuk alasan kredibilitas, tidak diperbolehkan mengambil sumber dari blogspot, wordpress, atau wikipedia.</a:t>
            </a:r>
          </a:p>
          <a:p>
            <a:r>
              <a:rPr lang="en-US"/>
              <a:t>    Penulisan nama judul harus dibedakan dengan diberi efek tebal/miring/garis bawah atau diapit tanda petik dua (“).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32771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Manajemen Sumber Daya Manusia Lanjutan</a:t>
            </a:r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MAN19425</a:t>
            </a:r>
          </a:p>
        </p:txBody>
      </p:sp>
      <p:sp>
        <p:nvSpPr>
          <p:cNvPr id="32772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FAKTOR 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6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7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32779" name="Picture 2" descr="C:\Users\ASUS\Pictures\download (9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14288"/>
            <a:ext cx="21066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1"/>
          <p:cNvSpPr txBox="1">
            <a:spLocks/>
          </p:cNvSpPr>
          <p:nvPr/>
        </p:nvSpPr>
        <p:spPr bwMode="auto">
          <a:xfrm>
            <a:off x="452438" y="1773238"/>
            <a:ext cx="7745412" cy="41608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kedisiplinan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umur karyawan 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organisasi 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kepemimpinan </a:t>
            </a:r>
          </a:p>
          <a:p>
            <a:pPr algn="l" eaLnBrk="1" hangingPunct="1">
              <a:buFont typeface="Wingdings" pitchFamily="2" charset="2"/>
              <a:buChar char="Ø"/>
              <a:defRPr/>
            </a:pPr>
            <a:endParaRPr lang="id-ID" sz="2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3278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16387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6388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id-ID" sz="36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enulisan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Kutipan</a:t>
            </a: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3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4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1639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60575"/>
            <a:ext cx="17526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7" name="Rectangle 1"/>
          <p:cNvSpPr>
            <a:spLocks noChangeArrowheads="1"/>
          </p:cNvSpPr>
          <p:nvPr/>
        </p:nvSpPr>
        <p:spPr bwMode="auto">
          <a:xfrm>
            <a:off x="2286000" y="2690813"/>
            <a:ext cx="64008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dirty="0" err="1">
                <a:latin typeface="Adobe Caslon Pro Bold" panose="0205070206050A020403" pitchFamily="18" charset="0"/>
              </a:rPr>
              <a:t>Kutipan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merupakan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pinjaman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pendapat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atau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kalimat</a:t>
            </a:r>
            <a:r>
              <a:rPr lang="en-US" sz="2400" dirty="0">
                <a:latin typeface="Adobe Caslon Pro Bold" panose="0205070206050A020403" pitchFamily="18" charset="0"/>
              </a:rPr>
              <a:t> yang </a:t>
            </a:r>
            <a:r>
              <a:rPr lang="en-US" sz="2400" dirty="0" err="1">
                <a:latin typeface="Adobe Caslon Pro Bold" panose="0205070206050A020403" pitchFamily="18" charset="0"/>
              </a:rPr>
              <a:t>diambil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dari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seseorang</a:t>
            </a:r>
            <a:r>
              <a:rPr lang="en-US" sz="2400" dirty="0">
                <a:latin typeface="Adobe Caslon Pro Bold" panose="0205070206050A020403" pitchFamily="18" charset="0"/>
              </a:rPr>
              <a:t>, </a:t>
            </a:r>
            <a:r>
              <a:rPr lang="en-US" sz="2400" dirty="0" err="1">
                <a:latin typeface="Adobe Caslon Pro Bold" panose="0205070206050A020403" pitchFamily="18" charset="0"/>
              </a:rPr>
              <a:t>baik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berupa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tulisan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atau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lisan</a:t>
            </a:r>
            <a:r>
              <a:rPr lang="en-US" sz="2400" dirty="0">
                <a:latin typeface="Adobe Caslon Pro Bold" panose="0205070206050A020403" pitchFamily="18" charset="0"/>
              </a:rPr>
              <a:t> yang </a:t>
            </a:r>
            <a:r>
              <a:rPr lang="en-US" sz="2400" dirty="0" err="1">
                <a:latin typeface="Adobe Caslon Pro Bold" panose="0205070206050A020403" pitchFamily="18" charset="0"/>
              </a:rPr>
              <a:t>bertujuan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untuk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memperkokoh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argumentasi</a:t>
            </a:r>
            <a:r>
              <a:rPr lang="en-US" sz="2400" dirty="0">
                <a:latin typeface="Adobe Caslon Pro Bold" panose="0205070206050A020403" pitchFamily="18" charset="0"/>
              </a:rPr>
              <a:t> di </a:t>
            </a:r>
            <a:r>
              <a:rPr lang="en-US" sz="2400" dirty="0" err="1">
                <a:latin typeface="Adobe Caslon Pro Bold" panose="0205070206050A020403" pitchFamily="18" charset="0"/>
              </a:rPr>
              <a:t>sebuah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karya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tulis</a:t>
            </a:r>
            <a:r>
              <a:rPr lang="en-US" sz="2400" dirty="0">
                <a:latin typeface="Adobe Caslon Pro Bold" panose="0205070206050A020403" pitchFamily="18" charset="0"/>
              </a:rPr>
              <a:t>.</a:t>
            </a:r>
          </a:p>
          <a:p>
            <a:r>
              <a:rPr lang="en-US" sz="2400" dirty="0" err="1">
                <a:latin typeface="Adobe Caslon Pro Bold" panose="0205070206050A020403" pitchFamily="18" charset="0"/>
              </a:rPr>
              <a:t>Kutipan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juga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bisa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dijadikan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sebagai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landasan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teori</a:t>
            </a:r>
            <a:r>
              <a:rPr lang="en-US" sz="2400" dirty="0">
                <a:latin typeface="Adobe Caslon Pro Bold" panose="0205070206050A020403" pitchFamily="18" charset="0"/>
              </a:rPr>
              <a:t>, </a:t>
            </a:r>
            <a:r>
              <a:rPr lang="en-US" sz="2400" dirty="0" err="1">
                <a:latin typeface="Adobe Caslon Pro Bold" panose="0205070206050A020403" pitchFamily="18" charset="0"/>
              </a:rPr>
              <a:t>penjelasan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suatu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uraian</a:t>
            </a:r>
            <a:r>
              <a:rPr lang="en-US" sz="2400" dirty="0">
                <a:latin typeface="Adobe Caslon Pro Bold" panose="0205070206050A020403" pitchFamily="18" charset="0"/>
              </a:rPr>
              <a:t>, </a:t>
            </a:r>
            <a:r>
              <a:rPr lang="en-US" sz="2400" dirty="0" err="1">
                <a:latin typeface="Adobe Caslon Pro Bold" panose="0205070206050A020403" pitchFamily="18" charset="0"/>
              </a:rPr>
              <a:t>atau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sebagai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bukti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untuk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menunjang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sebuah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pendapat</a:t>
            </a:r>
            <a:r>
              <a:rPr lang="en-US" sz="2400" dirty="0">
                <a:latin typeface="Adobe Caslon Pro Bold" panose="0205070206050A020403" pitchFamily="18" charset="0"/>
              </a:rPr>
              <a:t>.</a:t>
            </a:r>
          </a:p>
          <a:p>
            <a:r>
              <a:rPr lang="en-US" sz="2400" dirty="0" err="1">
                <a:latin typeface="Adobe Caslon Pro Bold" panose="0205070206050A020403" pitchFamily="18" charset="0"/>
              </a:rPr>
              <a:t>Dalam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mengutip</a:t>
            </a:r>
            <a:r>
              <a:rPr lang="en-US" sz="2400" dirty="0">
                <a:latin typeface="Adobe Caslon Pro Bold" panose="0205070206050A020403" pitchFamily="18" charset="0"/>
              </a:rPr>
              <a:t>, </a:t>
            </a:r>
            <a:r>
              <a:rPr lang="en-US" sz="2400" dirty="0" err="1">
                <a:latin typeface="Adobe Caslon Pro Bold" panose="0205070206050A020403" pitchFamily="18" charset="0"/>
              </a:rPr>
              <a:t>seorang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penulis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tidak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boleh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asal-asalan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dalam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menuliskannya</a:t>
            </a:r>
            <a:r>
              <a:rPr lang="en-US" sz="2400" dirty="0">
                <a:latin typeface="Adobe Caslon Pro Bold" panose="0205070206050A020403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17411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7412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17413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4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5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7416" name="Picture 14" descr="C:\Users\ASUS\Pictures\download (2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0"/>
            <a:ext cx="244951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1741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00213"/>
            <a:ext cx="1816100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8963"/>
            <a:ext cx="6400800" cy="4156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Adobe Caslon Pro Bold" pitchFamily="18" charset="0"/>
                <a:cs typeface="Arial" charset="0"/>
              </a:rPr>
              <a:t>Hal yang </a:t>
            </a:r>
            <a:r>
              <a:rPr lang="en-US" sz="2400" b="1" dirty="0" err="1">
                <a:latin typeface="Adobe Caslon Pro Bold" pitchFamily="18" charset="0"/>
                <a:cs typeface="Arial" charset="0"/>
              </a:rPr>
              <a:t>harus</a:t>
            </a:r>
            <a:r>
              <a:rPr lang="en-US" sz="2400" b="1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b="1" dirty="0" err="1">
                <a:latin typeface="Adobe Caslon Pro Bold" pitchFamily="18" charset="0"/>
                <a:cs typeface="Arial" charset="0"/>
              </a:rPr>
              <a:t>diperhatikan</a:t>
            </a:r>
            <a:r>
              <a:rPr lang="en-US" sz="2400" b="1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b="1" dirty="0" err="1">
                <a:latin typeface="Adobe Caslon Pro Bold" pitchFamily="18" charset="0"/>
                <a:cs typeface="Arial" charset="0"/>
              </a:rPr>
              <a:t>dalam</a:t>
            </a:r>
            <a:r>
              <a:rPr lang="en-US" sz="2400" b="1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b="1" dirty="0" err="1">
                <a:latin typeface="Adobe Caslon Pro Bold" pitchFamily="18" charset="0"/>
                <a:cs typeface="Arial" charset="0"/>
              </a:rPr>
              <a:t>Mengutip</a:t>
            </a:r>
            <a:endParaRPr lang="en-US" sz="2400" b="1" dirty="0">
              <a:latin typeface="Adobe Caslon Pro Bold" pitchFamily="18" charset="0"/>
              <a:cs typeface="Arial" charset="0"/>
            </a:endParaRPr>
          </a:p>
          <a:p>
            <a:pPr>
              <a:defRPr/>
            </a:pPr>
            <a:endParaRPr lang="en-US" sz="2400" b="1" dirty="0">
              <a:latin typeface="Adobe Caslon Pro Bold" pitchFamily="18" charset="0"/>
              <a:cs typeface="Arial" charset="0"/>
            </a:endParaRPr>
          </a:p>
          <a:p>
            <a:pPr marL="341313" indent="-341313">
              <a:defRPr/>
            </a:pPr>
            <a:r>
              <a:rPr lang="en-US" sz="2400" dirty="0">
                <a:latin typeface="Adobe Caslon Pro Bold" pitchFamily="18" charset="0"/>
                <a:cs typeface="Arial" charset="0"/>
              </a:rPr>
              <a:t>1.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Penulis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harus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mempertimbangkan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bahwa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kutipan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tersebut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diperlukan</a:t>
            </a:r>
            <a:endParaRPr lang="en-US" sz="2400" dirty="0">
              <a:latin typeface="Adobe Caslon Pro Bold" pitchFamily="18" charset="0"/>
              <a:cs typeface="Arial" charset="0"/>
            </a:endParaRPr>
          </a:p>
          <a:p>
            <a:pPr marL="341313" indent="-341313">
              <a:defRPr/>
            </a:pPr>
            <a:r>
              <a:rPr lang="en-US" sz="2400" dirty="0">
                <a:latin typeface="Adobe Caslon Pro Bold" pitchFamily="18" charset="0"/>
                <a:cs typeface="Arial" charset="0"/>
              </a:rPr>
              <a:t>2.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Penulis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harus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bertanggung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jawab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secara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penuh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terhadap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ketepatan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kutipan</a:t>
            </a:r>
            <a:endParaRPr lang="en-US" sz="2400" dirty="0">
              <a:latin typeface="Adobe Caslon Pro Bold" pitchFamily="18" charset="0"/>
              <a:cs typeface="Arial" charset="0"/>
            </a:endParaRPr>
          </a:p>
          <a:p>
            <a:pPr marL="341313" indent="-341313">
              <a:defRPr/>
            </a:pPr>
            <a:r>
              <a:rPr lang="en-US" sz="2400" dirty="0">
                <a:latin typeface="Adobe Caslon Pro Bold" pitchFamily="18" charset="0"/>
                <a:cs typeface="Arial" charset="0"/>
              </a:rPr>
              <a:t>3.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Penulis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harus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mempertimbangkan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jenis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kutipan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,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entah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itu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kutipan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langsung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atau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kutipan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tidak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langsung</a:t>
            </a:r>
            <a:endParaRPr lang="en-US" sz="2400" dirty="0">
              <a:latin typeface="Adobe Caslon Pro Bold" pitchFamily="18" charset="0"/>
              <a:cs typeface="Arial" charset="0"/>
            </a:endParaRPr>
          </a:p>
          <a:p>
            <a:pPr marL="287338" indent="-287338">
              <a:defRPr/>
            </a:pPr>
            <a:r>
              <a:rPr lang="en-US" sz="2400" dirty="0">
                <a:latin typeface="Adobe Caslon Pro Bold" pitchFamily="18" charset="0"/>
                <a:cs typeface="Arial" charset="0"/>
              </a:rPr>
              <a:t>4.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Jangan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terlalu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banyak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menggunakan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kutipan</a:t>
            </a:r>
            <a:r>
              <a:rPr lang="en-US" sz="2400" dirty="0">
                <a:latin typeface="Adobe Caslon Pro Bold" pitchFamily="18" charset="0"/>
                <a:cs typeface="Arial" charset="0"/>
              </a:rPr>
              <a:t> </a:t>
            </a:r>
            <a:r>
              <a:rPr lang="en-US" sz="2400" dirty="0" err="1">
                <a:latin typeface="Adobe Caslon Pro Bold" pitchFamily="18" charset="0"/>
                <a:cs typeface="Arial" charset="0"/>
              </a:rPr>
              <a:t>langsung</a:t>
            </a:r>
            <a:endParaRPr lang="en-US" sz="2400" dirty="0">
              <a:latin typeface="Adobe Caslon Pro Bold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18435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8436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18437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8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9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460375" y="196850"/>
            <a:ext cx="7712075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>
                <a:latin typeface="Adobe Caslon Pro Bold" panose="0205070206050A020403" pitchFamily="18" charset="0"/>
              </a:rPr>
              <a:t>Jenis Kutipan</a:t>
            </a:r>
          </a:p>
          <a:p>
            <a:r>
              <a:rPr lang="en-US" sz="2400">
                <a:latin typeface="Adobe Caslon Pro Bold" panose="0205070206050A020403" pitchFamily="18" charset="0"/>
              </a:rPr>
              <a:t>1. Kutipan Langsung</a:t>
            </a:r>
          </a:p>
          <a:p>
            <a:endParaRPr lang="en-US" sz="2400">
              <a:latin typeface="Adobe Caslon Pro Bold" panose="0205070206050A020403" pitchFamily="18" charset="0"/>
            </a:endParaRPr>
          </a:p>
          <a:p>
            <a:r>
              <a:rPr lang="en-US" sz="2400">
                <a:latin typeface="Adobe Caslon Pro Bold" panose="0205070206050A020403" pitchFamily="18" charset="0"/>
              </a:rPr>
              <a:t>merupakan kutipan yang diambil secara identik atau sama persis dari sumber aslinya.</a:t>
            </a:r>
          </a:p>
          <a:p>
            <a:endParaRPr lang="en-US" sz="2400">
              <a:latin typeface="Adobe Caslon Pro Bold" panose="0205070206050A020403" pitchFamily="18" charset="0"/>
            </a:endParaRPr>
          </a:p>
          <a:p>
            <a:r>
              <a:rPr lang="en-US" sz="2400">
                <a:latin typeface="Adobe Caslon Pro Bold" panose="0205070206050A020403" pitchFamily="18" charset="0"/>
              </a:rPr>
              <a:t>Kutipan langsung dapat dibagi lagi menjadi beberapa jenis.</a:t>
            </a:r>
          </a:p>
          <a:p>
            <a:endParaRPr lang="en-US" sz="2400">
              <a:latin typeface="Adobe Caslon Pro Bold" panose="0205070206050A020403" pitchFamily="18" charset="0"/>
            </a:endParaRPr>
          </a:p>
          <a:p>
            <a:r>
              <a:rPr lang="en-US" sz="2400">
                <a:latin typeface="Adobe Caslon Pro Bold" panose="0205070206050A020403" pitchFamily="18" charset="0"/>
              </a:rPr>
              <a:t>2 di antaranya adalah kutipan langsung yang kurang dari 4 baris dan kutipan langsung yang lebih dari 4 baris.</a:t>
            </a:r>
          </a:p>
          <a:p>
            <a:r>
              <a:rPr lang="en-US" sz="2400">
                <a:latin typeface="Adobe Caslon Pro Bold" panose="0205070206050A020403" pitchFamily="18" charset="0"/>
              </a:rPr>
              <a:t>Cara Menulis Kutipan Langsung &lt; 4 Baris</a:t>
            </a:r>
          </a:p>
          <a:p>
            <a:endParaRPr lang="en-US" sz="2400">
              <a:latin typeface="Adobe Caslon Pro Bold" panose="0205070206050A020403" pitchFamily="18" charset="0"/>
            </a:endParaRPr>
          </a:p>
          <a:p>
            <a:r>
              <a:rPr lang="en-US" sz="2400">
                <a:latin typeface="Adobe Caslon Pro Bold" panose="0205070206050A020403" pitchFamily="18" charset="0"/>
              </a:rPr>
              <a:t>    Kalimat kutipan harus diintegrasikan dengan teks</a:t>
            </a:r>
          </a:p>
          <a:p>
            <a:r>
              <a:rPr lang="en-US" sz="2400">
                <a:latin typeface="Adobe Caslon Pro Bold" panose="0205070206050A020403" pitchFamily="18" charset="0"/>
              </a:rPr>
              <a:t>    Jarak antar baris kutipan adalah 2 spasi</a:t>
            </a:r>
          </a:p>
          <a:p>
            <a:r>
              <a:rPr lang="en-US" sz="2400">
                <a:latin typeface="Adobe Caslon Pro Bold" panose="0205070206050A020403" pitchFamily="18" charset="0"/>
              </a:rPr>
              <a:t>    Kutipan diapit dengan tanda kutip/petik dua (“…”)</a:t>
            </a:r>
          </a:p>
          <a:p>
            <a:r>
              <a:rPr lang="en-US" sz="2400">
                <a:latin typeface="Adobe Caslon Pro Bold" panose="0205070206050A020403" pitchFamily="18" charset="0"/>
              </a:rPr>
              <a:t>    Setelah kutipan, tulis sumber yang berupa nama pengarang, tahun terbit, dan nomor halaman di dalam tanda kurung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19459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9460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4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5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6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9467" name="Picture 14" descr="C:\Users\ASUS\Pictures\download (2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0"/>
            <a:ext cx="244951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060575"/>
            <a:ext cx="181610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70" name="Rectangle 3"/>
          <p:cNvSpPr>
            <a:spLocks noChangeArrowheads="1"/>
          </p:cNvSpPr>
          <p:nvPr/>
        </p:nvSpPr>
        <p:spPr bwMode="auto">
          <a:xfrm>
            <a:off x="2286000" y="1582738"/>
            <a:ext cx="45720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Contoh:</a:t>
            </a:r>
          </a:p>
          <a:p>
            <a:r>
              <a:rPr lang="en-US"/>
              <a:t>“Dalam membuat sebuah karya ilmiah jenis penelitian, eksplorasi pustaka merupakan sesuatu yang harus dilakukan untuk mendapatkan kebenaran data yang ingin diteliti” (Agung Hermanto, 2009: 15-16).</a:t>
            </a:r>
          </a:p>
          <a:p>
            <a:endParaRPr lang="en-US"/>
          </a:p>
          <a:p>
            <a:r>
              <a:rPr lang="en-US"/>
              <a:t>atau bisa juga dengan menaruh sumber kutipan di depan seperti berikut ini:</a:t>
            </a:r>
          </a:p>
          <a:p>
            <a:r>
              <a:rPr lang="en-US"/>
              <a:t>Siswanto (1990:20) menegaskan, “keputusan ilmiah merupakan sebuah kemungkinan atau probabilitas, sehingga bukan suatu kebenaran yang mutlak”.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nip Single Corner Rectangle 12"/>
          <p:cNvSpPr/>
          <p:nvPr/>
        </p:nvSpPr>
        <p:spPr>
          <a:xfrm>
            <a:off x="0" y="0"/>
            <a:ext cx="6215106" cy="692696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32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6" name="Pentagon 45"/>
          <p:cNvSpPr/>
          <p:nvPr/>
        </p:nvSpPr>
        <p:spPr>
          <a:xfrm>
            <a:off x="179512" y="1196752"/>
            <a:ext cx="8568952" cy="352839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9875" indent="-269875">
              <a:defRPr/>
            </a:pPr>
            <a:r>
              <a:rPr lang="en-US" sz="2400" b="1" dirty="0">
                <a:solidFill>
                  <a:schemeClr val="tx1"/>
                </a:solidFill>
              </a:rPr>
              <a:t>Cara </a:t>
            </a:r>
            <a:r>
              <a:rPr lang="en-US" sz="2400" b="1" dirty="0" err="1">
                <a:solidFill>
                  <a:schemeClr val="tx1"/>
                </a:solidFill>
              </a:rPr>
              <a:t>Menulis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Kutipan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Langsung</a:t>
            </a:r>
            <a:r>
              <a:rPr lang="en-US" sz="2400" b="1" dirty="0">
                <a:solidFill>
                  <a:schemeClr val="tx1"/>
                </a:solidFill>
              </a:rPr>
              <a:t> &gt; 4 </a:t>
            </a:r>
            <a:r>
              <a:rPr lang="en-US" sz="2400" b="1" dirty="0" err="1">
                <a:solidFill>
                  <a:schemeClr val="tx1"/>
                </a:solidFill>
              </a:rPr>
              <a:t>Baris</a:t>
            </a:r>
            <a:endParaRPr lang="en-US" sz="2400" b="1" dirty="0">
              <a:solidFill>
                <a:schemeClr val="tx1"/>
              </a:solidFill>
            </a:endParaRPr>
          </a:p>
          <a:p>
            <a:pPr marL="269875" indent="-269875">
              <a:defRPr/>
            </a:pPr>
            <a:endParaRPr lang="en-US" sz="2400" b="1" dirty="0">
              <a:solidFill>
                <a:schemeClr val="tx1"/>
              </a:solidFill>
            </a:endParaRPr>
          </a:p>
          <a:p>
            <a:pPr marL="269875" indent="-269875">
              <a:defRPr/>
            </a:pPr>
            <a:r>
              <a:rPr lang="en-US" sz="2400" b="1" dirty="0">
                <a:solidFill>
                  <a:schemeClr val="tx1"/>
                </a:solidFill>
              </a:rPr>
              <a:t>    </a:t>
            </a:r>
            <a:r>
              <a:rPr lang="en-US" sz="2400" b="1" dirty="0" err="1">
                <a:solidFill>
                  <a:schemeClr val="tx1"/>
                </a:solidFill>
              </a:rPr>
              <a:t>Penulisan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kutipan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dipisahkan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dengan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jarak</a:t>
            </a:r>
            <a:r>
              <a:rPr lang="en-US" sz="2400" b="1" dirty="0">
                <a:solidFill>
                  <a:schemeClr val="tx1"/>
                </a:solidFill>
              </a:rPr>
              <a:t> 3 </a:t>
            </a:r>
            <a:r>
              <a:rPr lang="en-US" sz="2400" b="1" dirty="0" err="1">
                <a:solidFill>
                  <a:schemeClr val="tx1"/>
                </a:solidFill>
              </a:rPr>
              <a:t>spasi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dari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teks</a:t>
            </a:r>
            <a:endParaRPr lang="en-US" sz="2400" b="1" dirty="0">
              <a:solidFill>
                <a:schemeClr val="tx1"/>
              </a:solidFill>
            </a:endParaRPr>
          </a:p>
          <a:p>
            <a:pPr marL="269875" indent="-269875">
              <a:defRPr/>
            </a:pPr>
            <a:r>
              <a:rPr lang="en-US" sz="2400" b="1" dirty="0">
                <a:solidFill>
                  <a:schemeClr val="tx1"/>
                </a:solidFill>
              </a:rPr>
              <a:t>    </a:t>
            </a:r>
            <a:r>
              <a:rPr lang="en-US" sz="2400" b="1" dirty="0" err="1">
                <a:solidFill>
                  <a:schemeClr val="tx1"/>
                </a:solidFill>
              </a:rPr>
              <a:t>Jarak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antar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baris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kutipan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adalah</a:t>
            </a:r>
            <a:r>
              <a:rPr lang="en-US" sz="2400" b="1" dirty="0">
                <a:solidFill>
                  <a:schemeClr val="tx1"/>
                </a:solidFill>
              </a:rPr>
              <a:t> 1 </a:t>
            </a:r>
            <a:r>
              <a:rPr lang="en-US" sz="2400" b="1" dirty="0" err="1">
                <a:solidFill>
                  <a:schemeClr val="tx1"/>
                </a:solidFill>
              </a:rPr>
              <a:t>spasi</a:t>
            </a:r>
            <a:endParaRPr lang="en-US" sz="2400" b="1" dirty="0">
              <a:solidFill>
                <a:schemeClr val="tx1"/>
              </a:solidFill>
            </a:endParaRPr>
          </a:p>
          <a:p>
            <a:pPr marL="269875" indent="-269875">
              <a:defRPr/>
            </a:pPr>
            <a:r>
              <a:rPr lang="en-US" sz="2400" b="1" dirty="0">
                <a:solidFill>
                  <a:schemeClr val="tx1"/>
                </a:solidFill>
              </a:rPr>
              <a:t>    </a:t>
            </a:r>
            <a:r>
              <a:rPr lang="en-US" sz="2400" b="1" dirty="0" err="1">
                <a:solidFill>
                  <a:schemeClr val="tx1"/>
                </a:solidFill>
              </a:rPr>
              <a:t>Kutipan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boleh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diapit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dengan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tanda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kutip</a:t>
            </a:r>
            <a:r>
              <a:rPr lang="en-US" sz="2400" b="1" dirty="0">
                <a:solidFill>
                  <a:schemeClr val="tx1"/>
                </a:solidFill>
              </a:rPr>
              <a:t>/</a:t>
            </a:r>
            <a:r>
              <a:rPr lang="en-US" sz="2400" b="1" dirty="0" err="1">
                <a:solidFill>
                  <a:schemeClr val="tx1"/>
                </a:solidFill>
              </a:rPr>
              <a:t>petik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dua</a:t>
            </a:r>
            <a:r>
              <a:rPr lang="en-US" sz="2400" b="1" dirty="0">
                <a:solidFill>
                  <a:schemeClr val="tx1"/>
                </a:solidFill>
              </a:rPr>
              <a:t> (“…”) </a:t>
            </a:r>
            <a:r>
              <a:rPr lang="en-US" sz="2400" b="1" dirty="0" err="1">
                <a:solidFill>
                  <a:schemeClr val="tx1"/>
                </a:solidFill>
              </a:rPr>
              <a:t>atau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tidak</a:t>
            </a:r>
            <a:endParaRPr lang="en-US" sz="2400" b="1" dirty="0">
              <a:solidFill>
                <a:schemeClr val="tx1"/>
              </a:solidFill>
            </a:endParaRPr>
          </a:p>
          <a:p>
            <a:pPr marL="269875" indent="-269875">
              <a:defRPr/>
            </a:pPr>
            <a:r>
              <a:rPr lang="en-US" sz="2400" b="1" dirty="0">
                <a:solidFill>
                  <a:schemeClr val="tx1"/>
                </a:solidFill>
              </a:rPr>
              <a:t>    </a:t>
            </a:r>
            <a:r>
              <a:rPr lang="en-US" sz="2400" b="1" dirty="0" err="1">
                <a:solidFill>
                  <a:schemeClr val="tx1"/>
                </a:solidFill>
              </a:rPr>
              <a:t>Setelah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kutipan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diberi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keterangan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sumber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48" name="Pentagon 47"/>
          <p:cNvSpPr/>
          <p:nvPr/>
        </p:nvSpPr>
        <p:spPr>
          <a:xfrm>
            <a:off x="179512" y="5229200"/>
            <a:ext cx="8568952" cy="1512168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Setelah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kutipan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diberi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keterangan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sumber</a:t>
            </a:r>
            <a:endParaRPr lang="id-ID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1507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1508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1509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1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215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8625"/>
            <a:ext cx="8988425" cy="592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2531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2532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792088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0 w 8294568"/>
              <a:gd name="connsiteY3" fmla="*/ 792088 h 792088"/>
              <a:gd name="connsiteX4" fmla="*/ 0 w 8294568"/>
              <a:gd name="connsiteY4" fmla="*/ 0 h 792088"/>
              <a:gd name="connsiteX0" fmla="*/ 0 w 8294568"/>
              <a:gd name="connsiteY0" fmla="*/ 0 h 792088"/>
              <a:gd name="connsiteX1" fmla="*/ 8280920 w 8294568"/>
              <a:gd name="connsiteY1" fmla="*/ 0 h 792088"/>
              <a:gd name="connsiteX2" fmla="*/ 8294568 w 8294568"/>
              <a:gd name="connsiteY2" fmla="*/ 409950 h 792088"/>
              <a:gd name="connsiteX3" fmla="*/ 5595706 w 8294568"/>
              <a:gd name="connsiteY3" fmla="*/ 712112 h 792088"/>
              <a:gd name="connsiteX4" fmla="*/ 0 w 8294568"/>
              <a:gd name="connsiteY4" fmla="*/ 792088 h 792088"/>
              <a:gd name="connsiteX5" fmla="*/ 0 w 8294568"/>
              <a:gd name="connsiteY5" fmla="*/ 0 h 792088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5595706 w 8349159"/>
              <a:gd name="connsiteY3" fmla="*/ 725243 h 805219"/>
              <a:gd name="connsiteX4" fmla="*/ 0 w 8349159"/>
              <a:gd name="connsiteY4" fmla="*/ 805219 h 805219"/>
              <a:gd name="connsiteX5" fmla="*/ 0 w 8349159"/>
              <a:gd name="connsiteY5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6864948 w 8349159"/>
              <a:gd name="connsiteY3" fmla="*/ 534176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  <a:gd name="connsiteX0" fmla="*/ 0 w 8349159"/>
              <a:gd name="connsiteY0" fmla="*/ 13131 h 805219"/>
              <a:gd name="connsiteX1" fmla="*/ 8280920 w 8349159"/>
              <a:gd name="connsiteY1" fmla="*/ 13131 h 805219"/>
              <a:gd name="connsiteX2" fmla="*/ 8349159 w 8349159"/>
              <a:gd name="connsiteY2" fmla="*/ 0 h 805219"/>
              <a:gd name="connsiteX3" fmla="*/ 8099594 w 8349159"/>
              <a:gd name="connsiteY3" fmla="*/ 679319 h 805219"/>
              <a:gd name="connsiteX4" fmla="*/ 5595706 w 8349159"/>
              <a:gd name="connsiteY4" fmla="*/ 725243 h 805219"/>
              <a:gd name="connsiteX5" fmla="*/ 0 w 8349159"/>
              <a:gd name="connsiteY5" fmla="*/ 805219 h 805219"/>
              <a:gd name="connsiteX6" fmla="*/ 0 w 8349159"/>
              <a:gd name="connsiteY6" fmla="*/ 13131 h 8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id-ID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7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8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2539" name="Picture 14" descr="C:\Users\ASUS\Pictures\download (2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0"/>
            <a:ext cx="244951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060575"/>
            <a:ext cx="181610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42" name="Rectangle 3"/>
          <p:cNvSpPr>
            <a:spLocks noChangeArrowheads="1"/>
          </p:cNvSpPr>
          <p:nvPr/>
        </p:nvSpPr>
        <p:spPr bwMode="auto">
          <a:xfrm>
            <a:off x="2286000" y="1582738"/>
            <a:ext cx="4572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 err="1"/>
              <a:t>Kutipan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Langsung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Kutipan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kutipan</a:t>
            </a:r>
            <a:r>
              <a:rPr lang="en-US" dirty="0"/>
              <a:t> yang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inti</a:t>
            </a:r>
            <a:r>
              <a:rPr lang="en-US" dirty="0"/>
              <a:t> </a:t>
            </a:r>
            <a:r>
              <a:rPr lang="en-US" dirty="0" err="1"/>
              <a:t>sarinya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,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</a:t>
            </a:r>
            <a:r>
              <a:rPr lang="en-US" dirty="0" err="1"/>
              <a:t>sebenarnya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kutipan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meringkas</a:t>
            </a:r>
            <a:r>
              <a:rPr lang="en-US" dirty="0"/>
              <a:t>/</a:t>
            </a:r>
            <a:r>
              <a:rPr lang="en-US" dirty="0" err="1"/>
              <a:t>menyimpulkan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pendapat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inti</a:t>
            </a:r>
            <a:r>
              <a:rPr lang="en-US" dirty="0"/>
              <a:t> </a:t>
            </a:r>
            <a:r>
              <a:rPr lang="en-US" dirty="0" err="1"/>
              <a:t>sarinya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bahasamu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3555" name="Footer Placeholder 1"/>
          <p:cNvSpPr txBox="1">
            <a:spLocks/>
          </p:cNvSpPr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3556" name="Date Placeholder 2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23557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8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9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itchFamily="2" charset="2"/>
              <a:buChar char="Ø"/>
              <a:defRPr/>
            </a:pPr>
            <a:endParaRPr lang="id-ID" dirty="0"/>
          </a:p>
        </p:txBody>
      </p:sp>
      <p:sp>
        <p:nvSpPr>
          <p:cNvPr id="23561" name="Rectangle 1"/>
          <p:cNvSpPr>
            <a:spLocks noChangeArrowheads="1"/>
          </p:cNvSpPr>
          <p:nvPr/>
        </p:nvSpPr>
        <p:spPr bwMode="auto">
          <a:xfrm>
            <a:off x="307975" y="58738"/>
            <a:ext cx="8151813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Cara Menulis Kutipan Tidak Langsung</a:t>
            </a:r>
          </a:p>
          <a:p>
            <a:endParaRPr lang="en-US"/>
          </a:p>
          <a:p>
            <a:r>
              <a:rPr lang="en-US"/>
              <a:t>    Kutipan diintegrasikan dengan teks</a:t>
            </a:r>
          </a:p>
          <a:p>
            <a:r>
              <a:rPr lang="en-US"/>
              <a:t>    Jarak antar baris kutipan adalah spasi ganda</a:t>
            </a:r>
          </a:p>
          <a:p>
            <a:r>
              <a:rPr lang="en-US"/>
              <a:t>    Kutipan tidak diapit dengan tanda kutip/petik dua (“…”)</a:t>
            </a:r>
          </a:p>
          <a:p>
            <a:r>
              <a:rPr lang="en-US"/>
              <a:t>    Setelah kutipan, ditulis sumber kutipan</a:t>
            </a:r>
          </a:p>
          <a:p>
            <a:endParaRPr lang="en-US"/>
          </a:p>
          <a:p>
            <a:r>
              <a:rPr lang="en-US"/>
              <a:t>Contoh:</a:t>
            </a:r>
          </a:p>
          <a:p>
            <a:r>
              <a:rPr lang="en-US"/>
              <a:t>Kecerdasan buatan merupakan suatu sistem yang di dalamnya terdapat entitas ilmiah yang berfungsi untuk memproses data eksternal secara cepat dan akurat (Michelle Doe, 2016: 27).</a:t>
            </a:r>
          </a:p>
          <a:p>
            <a:endParaRPr lang="en-US"/>
          </a:p>
          <a:p>
            <a:r>
              <a:rPr lang="en-US"/>
              <a:t>atau bisa juga dengan menyebutkan sumber di depan kutipan seperti berikut ini:</a:t>
            </a:r>
          </a:p>
          <a:p>
            <a:r>
              <a:rPr lang="en-US"/>
              <a:t>Michelle Doe (2016: 27) berpendapat bahwa kecerdasan buatan merupakan suatu sistem yang di dalamnya terdapat entitas ilmiah yang berfungsi untuk memproses data eksternal secara cepat dan akurat.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21235</TotalTime>
  <Words>1032</Words>
  <Application>Microsoft Office PowerPoint</Application>
  <PresentationFormat>On-screen Show (4:3)</PresentationFormat>
  <Paragraphs>157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Adobe Caslon Pro Bold</vt:lpstr>
      <vt:lpstr>Arial</vt:lpstr>
      <vt:lpstr>Arial Black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546</cp:revision>
  <cp:lastPrinted>2015-09-17T08:41:14Z</cp:lastPrinted>
  <dcterms:created xsi:type="dcterms:W3CDTF">2010-04-18T12:06:30Z</dcterms:created>
  <dcterms:modified xsi:type="dcterms:W3CDTF">2023-12-19T04:07:10Z</dcterms:modified>
</cp:coreProperties>
</file>