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330" r:id="rId3"/>
    <p:sldId id="366" r:id="rId4"/>
    <p:sldId id="342" r:id="rId5"/>
    <p:sldId id="361" r:id="rId6"/>
    <p:sldId id="362" r:id="rId7"/>
    <p:sldId id="367" r:id="rId8"/>
    <p:sldId id="368" r:id="rId9"/>
    <p:sldId id="369" r:id="rId10"/>
    <p:sldId id="370" r:id="rId11"/>
    <p:sldId id="371" r:id="rId12"/>
    <p:sldId id="345" r:id="rId13"/>
    <p:sldId id="372" r:id="rId14"/>
    <p:sldId id="339" r:id="rId15"/>
  </p:sldIdLst>
  <p:sldSz cx="9144000" cy="6858000" type="screen4x3"/>
  <p:notesSz cx="6761163" cy="9942513"/>
  <p:custDataLst>
    <p:tags r:id="rId18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00" autoAdjust="0"/>
    <p:restoredTop sz="94656" autoAdjust="0"/>
  </p:normalViewPr>
  <p:slideViewPr>
    <p:cSldViewPr>
      <p:cViewPr varScale="1">
        <p:scale>
          <a:sx n="71" d="100"/>
          <a:sy n="71" d="100"/>
        </p:scale>
        <p:origin x="1398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B2A84CAB-9978-40EA-839D-FE3265B46C4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4558450"/>
      </p:ext>
    </p:extLst>
  </p:cSld>
  <p:clrMap bg1="lt1" tx1="dk1" bg2="lt2" tx2="dk2" accent1="accent1" accent2="accent2" accent3="accent3" accent4="accent4" accent5="accent5" accent6="accent6" hlink="hlink" folHlink="folHlink"/>
  <p:hf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275" y="4722813"/>
            <a:ext cx="5408613" cy="44735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2568F804-7500-4F4B-ABC1-724A9740AE1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2030920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altLang="en-US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4821" name="Slide Number Placeholder 2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09E2869-7DF6-4C82-968F-0673A6FE9284}" type="slidenum">
              <a:rPr lang="en-US" altLang="en-US">
                <a:latin typeface="Calibri" panose="020F0502020204030204" pitchFamily="34" charset="0"/>
              </a:rPr>
              <a:pPr/>
              <a:t>1</a:t>
            </a:fld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9769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/>
          <p:cNvSpPr txBox="1">
            <a:spLocks noChangeArrowheads="1"/>
          </p:cNvSpPr>
          <p:nvPr userDrawn="1"/>
        </p:nvSpPr>
        <p:spPr bwMode="auto">
          <a:xfrm>
            <a:off x="6553200" y="6362700"/>
            <a:ext cx="2133600" cy="2778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id-ID" sz="1200"/>
              <a:t>Revisi: 00</a:t>
            </a:r>
            <a:endParaRPr lang="id-ID" sz="16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1224C2F-D647-49FE-88CD-C17E2963B23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51452561"/>
      </p:ext>
    </p:extLst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CFFA1C-1C2F-4E15-854F-0FD98565157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0744335"/>
      </p:ext>
    </p:extLst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F6D1F7-2D4E-402D-BECA-B3AF4400478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49173274"/>
      </p:ext>
    </p:extLst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7829E9B-8D97-4E6D-859F-CE89A4D80DD5}" type="datetimeFigureOut">
              <a:rPr lang="id-ID"/>
              <a:pPr>
                <a:defRPr/>
              </a:pPr>
              <a:t>19/12/2023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E5481E-9F47-4BB0-A1DA-6B2FA993D8D2}" type="slidenum">
              <a:rPr lang="id-ID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99413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/>
          <p:cNvSpPr txBox="1">
            <a:spLocks noChangeArrowheads="1"/>
          </p:cNvSpPr>
          <p:nvPr userDrawn="1"/>
        </p:nvSpPr>
        <p:spPr bwMode="auto">
          <a:xfrm>
            <a:off x="6553200" y="6362700"/>
            <a:ext cx="2133600" cy="2778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id-ID" sz="1200"/>
              <a:t>Revisi: 00</a:t>
            </a:r>
            <a:endParaRPr lang="id-ID" sz="16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7006F8-B7CD-40B0-A6DD-BD6BCB50467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75301361"/>
      </p:ext>
    </p:extLst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/>
          <p:cNvSpPr txBox="1">
            <a:spLocks noChangeArrowheads="1"/>
          </p:cNvSpPr>
          <p:nvPr userDrawn="1"/>
        </p:nvSpPr>
        <p:spPr bwMode="auto">
          <a:xfrm>
            <a:off x="6553200" y="6362700"/>
            <a:ext cx="2133600" cy="2778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id-ID" sz="1200"/>
              <a:t>Versi : 01</a:t>
            </a:r>
            <a:endParaRPr lang="id-ID" sz="16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63E334-2E80-4DEE-95F0-4D669D5A1B5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2835995"/>
      </p:ext>
    </p:extLst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8"/>
          <p:cNvSpPr txBox="1">
            <a:spLocks noChangeArrowheads="1"/>
          </p:cNvSpPr>
          <p:nvPr userDrawn="1"/>
        </p:nvSpPr>
        <p:spPr bwMode="auto">
          <a:xfrm>
            <a:off x="6553200" y="6362700"/>
            <a:ext cx="2133600" cy="2778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id-ID" sz="1200"/>
              <a:t>Versi : 01</a:t>
            </a:r>
            <a:endParaRPr lang="id-ID" sz="160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7DF6BD-1D79-4852-8418-11AC944DFB7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17792996"/>
      </p:ext>
    </p:extLst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CADBEB-489E-40A8-ADA3-27FF9754646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5241954"/>
      </p:ext>
    </p:extLst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50212D-1193-48A6-8BFF-0777CAFA0C5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7004243"/>
      </p:ext>
    </p:extLst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B777DD-A764-4C2B-B129-9786DE954FE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0874905"/>
      </p:ext>
    </p:extLst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FF375D-6D45-4CB8-B5D0-E06D62542A9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9977618"/>
      </p:ext>
    </p:extLst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A3AD4C-8245-4F9A-BA89-9FC042B5F9E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03672074"/>
      </p:ext>
    </p:extLst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9D45CFCD-F758-44A9-A398-C473877886CF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29" name="TextBox 6"/>
          <p:cNvSpPr txBox="1">
            <a:spLocks noChangeArrowheads="1"/>
          </p:cNvSpPr>
          <p:nvPr/>
        </p:nvSpPr>
        <p:spPr bwMode="auto">
          <a:xfrm>
            <a:off x="6553200" y="6362700"/>
            <a:ext cx="2133600" cy="2778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id-ID" sz="1200"/>
              <a:t>Versi : 01</a:t>
            </a:r>
            <a:endParaRPr lang="id-ID" sz="1600"/>
          </a:p>
        </p:txBody>
      </p:sp>
      <p:sp>
        <p:nvSpPr>
          <p:cNvPr id="1030" name="TextBox 7"/>
          <p:cNvSpPr txBox="1">
            <a:spLocks noChangeArrowheads="1"/>
          </p:cNvSpPr>
          <p:nvPr/>
        </p:nvSpPr>
        <p:spPr bwMode="auto">
          <a:xfrm>
            <a:off x="323850" y="404813"/>
            <a:ext cx="1655763" cy="2762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 b="1"/>
              <a:t>I.</a:t>
            </a:r>
            <a:fld id="{F193F02A-E273-4396-BCFC-6F4DC239F76D}" type="slidenum">
              <a:rPr lang="id-ID" altLang="en-US" sz="1200" b="1"/>
              <a:pPr eaLnBrk="1" hangingPunct="1"/>
              <a:t>‹#›</a:t>
            </a:fld>
            <a:endParaRPr lang="id-ID" altLang="en-US" sz="1200" b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95" r:id="rId1"/>
    <p:sldLayoutId id="2147484196" r:id="rId2"/>
    <p:sldLayoutId id="2147484197" r:id="rId3"/>
    <p:sldLayoutId id="2147484198" r:id="rId4"/>
    <p:sldLayoutId id="2147484199" r:id="rId5"/>
    <p:sldLayoutId id="2147484200" r:id="rId6"/>
    <p:sldLayoutId id="2147484201" r:id="rId7"/>
    <p:sldLayoutId id="2147484202" r:id="rId8"/>
    <p:sldLayoutId id="2147484203" r:id="rId9"/>
    <p:sldLayoutId id="2147484204" r:id="rId10"/>
    <p:sldLayoutId id="2147484205" r:id="rId11"/>
    <p:sldLayoutId id="2147484206" r:id="rId12"/>
  </p:sldLayoutIdLst>
  <p:transition spd="slow">
    <p:fade thruBlk="1"/>
  </p:transition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060848"/>
            <a:ext cx="9144000" cy="36625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</a:rPr>
              <a:t>TEKNIK PENULISAN KARYA ILMIAH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</a:rPr>
              <a:t>Dr.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</a:rPr>
              <a:t>Meliyanti</a:t>
            </a:r>
            <a:endParaRPr lang="en-US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</a:rPr>
              <a:t>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u="sng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</a:rPr>
              <a:t>Pertemuan</a:t>
            </a:r>
            <a:r>
              <a:rPr lang="en-US" sz="3600" b="1" u="sng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</a:rPr>
              <a:t> </a:t>
            </a:r>
            <a:r>
              <a:rPr lang="en-US" sz="3600" b="1" u="sng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</a:rPr>
              <a:t>Minggu</a:t>
            </a:r>
            <a:r>
              <a:rPr lang="en-US" sz="3600" b="1" u="sng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</a:rPr>
              <a:t> ke-10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3600" u="sng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</a:endParaRPr>
          </a:p>
        </p:txBody>
      </p:sp>
      <p:pic>
        <p:nvPicPr>
          <p:cNvPr id="14339" name="Picture 2" descr="D:\Picture\logo ibi small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Footer Placeholder 1"/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</a:t>
            </a:r>
            <a:r>
              <a:rPr lang="en-US" altLang="en-US" sz="1200"/>
              <a:t>Bahasa Indonesia</a:t>
            </a:r>
            <a:endParaRPr lang="id-ID" altLang="en-US" sz="1200"/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</a:t>
            </a:r>
            <a:r>
              <a:rPr lang="en-US" altLang="en-US" sz="1200"/>
              <a:t>IBI19202</a:t>
            </a:r>
          </a:p>
          <a:p>
            <a:pPr algn="ctr"/>
            <a:endParaRPr lang="id-ID" altLang="en-US" sz="1200"/>
          </a:p>
          <a:p>
            <a:pPr algn="ctr" eaLnBrk="1" hangingPunct="1"/>
            <a:endParaRPr lang="en-US" altLang="en-US" sz="1200"/>
          </a:p>
        </p:txBody>
      </p:sp>
      <p:sp>
        <p:nvSpPr>
          <p:cNvPr id="14341" name="Date Placeholder 2"/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23-03-2020</a:t>
            </a:r>
            <a:endParaRPr lang="en-US" altLang="en-US" sz="120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457200" y="2603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endParaRPr lang="id-ID" sz="3600" b="1" dirty="0">
              <a:ea typeface="+mj-ea"/>
            </a:endParaRPr>
          </a:p>
        </p:txBody>
      </p:sp>
      <p:sp>
        <p:nvSpPr>
          <p:cNvPr id="24579" name="Footer Placeholder 1"/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</a:t>
            </a:r>
            <a:r>
              <a:rPr lang="en-US" altLang="en-US" sz="1200"/>
              <a:t>Bahasa Indonesia</a:t>
            </a:r>
            <a:endParaRPr lang="id-ID" altLang="en-US" sz="1200"/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</a:t>
            </a:r>
            <a:r>
              <a:rPr lang="en-US" altLang="en-US" sz="1200"/>
              <a:t>IBI19202</a:t>
            </a:r>
            <a:endParaRPr lang="id-ID" altLang="en-US" sz="1200"/>
          </a:p>
        </p:txBody>
      </p:sp>
      <p:sp>
        <p:nvSpPr>
          <p:cNvPr id="24580" name="Date Placeholder 2"/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23-03-2020</a:t>
            </a:r>
            <a:endParaRPr lang="en-US" altLang="en-US" sz="1200"/>
          </a:p>
          <a:p>
            <a:pPr eaLnBrk="1" hangingPunct="1"/>
            <a:endParaRPr lang="en-US" altLang="en-US" sz="1200"/>
          </a:p>
        </p:txBody>
      </p:sp>
      <p:sp>
        <p:nvSpPr>
          <p:cNvPr id="24581" name="AutoShape 7" descr="Hasil gambar untuk DISIPLIN KER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4582" name="AutoShape 9" descr="Hasil gambar untuk DISIPLIN KERJA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4583" name="AutoShape 11" descr="Hasil gambar untuk DISIPLIN KERJA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" name="Snip Single Corner Rectangle 6"/>
          <p:cNvSpPr/>
          <p:nvPr/>
        </p:nvSpPr>
        <p:spPr>
          <a:xfrm>
            <a:off x="10117138" y="5732463"/>
            <a:ext cx="914400" cy="914400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buFont typeface="Wingdings" pitchFamily="2" charset="2"/>
              <a:buChar char="Ø"/>
              <a:defRPr/>
            </a:pPr>
            <a:endParaRPr lang="id-ID" dirty="0"/>
          </a:p>
        </p:txBody>
      </p:sp>
      <p:sp>
        <p:nvSpPr>
          <p:cNvPr id="24585" name="Rectangle 1"/>
          <p:cNvSpPr>
            <a:spLocks noChangeArrowheads="1"/>
          </p:cNvSpPr>
          <p:nvPr/>
        </p:nvSpPr>
        <p:spPr bwMode="auto">
          <a:xfrm>
            <a:off x="2286000" y="336550"/>
            <a:ext cx="4572000" cy="618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/>
              <a:t>Cara Mengutip Kutipan yang Dikutip Orang Lain</a:t>
            </a:r>
          </a:p>
          <a:p>
            <a:endParaRPr lang="en-US"/>
          </a:p>
          <a:p>
            <a:r>
              <a:rPr lang="en-US"/>
              <a:t>Terkadang, seorang penulis ingin mengutip sebuah kutipan yang sebelumnya telah dikutip oleh seseorang.</a:t>
            </a:r>
          </a:p>
          <a:p>
            <a:endParaRPr lang="en-US"/>
          </a:p>
          <a:p>
            <a:r>
              <a:rPr lang="en-US"/>
              <a:t>Hal tersebut dapat dilakukan dengan cara menyertakan nama pengarang aslinya kemudian diikuti dengan kata “dalam”.</a:t>
            </a:r>
          </a:p>
          <a:p>
            <a:endParaRPr lang="en-US"/>
          </a:p>
          <a:p>
            <a:r>
              <a:rPr lang="en-US"/>
              <a:t>Contoh:</a:t>
            </a:r>
          </a:p>
          <a:p>
            <a:r>
              <a:rPr lang="en-US"/>
              <a:t>Hendry (dalam Budianto, 2005: 17) menjelaskan bahwa manajemen merupakan suatu proses untuk melakukan perencanaan dan pengontrolan sumber daya agar tujuan dapat dicapai secara efektif dan efisien.</a:t>
            </a:r>
          </a:p>
          <a:p>
            <a:endParaRPr lang="en-US"/>
          </a:p>
          <a:p>
            <a:r>
              <a:rPr lang="en-US"/>
              <a:t>Pada contoh di atas, Hendry merupakan pengarang kutipan asli yang pendapatnya dikutip oleh Budianto.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457200" y="2603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endParaRPr lang="id-ID" sz="3600" b="1" dirty="0">
              <a:ea typeface="+mj-ea"/>
            </a:endParaRPr>
          </a:p>
        </p:txBody>
      </p:sp>
      <p:sp>
        <p:nvSpPr>
          <p:cNvPr id="25603" name="Footer Placeholder 1"/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</a:t>
            </a:r>
            <a:r>
              <a:rPr lang="en-US" altLang="en-US" sz="1200"/>
              <a:t>Bahasa Indonesia</a:t>
            </a:r>
            <a:endParaRPr lang="id-ID" altLang="en-US" sz="1200"/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</a:t>
            </a:r>
            <a:r>
              <a:rPr lang="en-US" altLang="en-US" sz="1200"/>
              <a:t>IBI19202</a:t>
            </a:r>
            <a:endParaRPr lang="id-ID" altLang="en-US" sz="1200"/>
          </a:p>
        </p:txBody>
      </p:sp>
      <p:sp>
        <p:nvSpPr>
          <p:cNvPr id="25604" name="Date Placeholder 2"/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23-03-2020</a:t>
            </a:r>
            <a:endParaRPr lang="en-US" altLang="en-US" sz="1200"/>
          </a:p>
          <a:p>
            <a:pPr eaLnBrk="1" hangingPunct="1"/>
            <a:endParaRPr lang="en-US" altLang="en-US" sz="1200"/>
          </a:p>
        </p:txBody>
      </p:sp>
      <p:sp>
        <p:nvSpPr>
          <p:cNvPr id="25605" name="AutoShape 7" descr="Hasil gambar untuk DISIPLIN KER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06" name="AutoShape 9" descr="Hasil gambar untuk DISIPLIN KERJA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07" name="AutoShape 11" descr="Hasil gambar untuk DISIPLIN KERJA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" name="Snip Single Corner Rectangle 6"/>
          <p:cNvSpPr/>
          <p:nvPr/>
        </p:nvSpPr>
        <p:spPr>
          <a:xfrm>
            <a:off x="10117138" y="5732463"/>
            <a:ext cx="914400" cy="914400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buFont typeface="Wingdings" pitchFamily="2" charset="2"/>
              <a:buChar char="Ø"/>
              <a:defRPr/>
            </a:pPr>
            <a:endParaRPr lang="id-ID" dirty="0"/>
          </a:p>
        </p:txBody>
      </p:sp>
      <p:sp>
        <p:nvSpPr>
          <p:cNvPr id="25609" name="Rectangle 3"/>
          <p:cNvSpPr>
            <a:spLocks noChangeArrowheads="1"/>
          </p:cNvSpPr>
          <p:nvPr/>
        </p:nvSpPr>
        <p:spPr bwMode="auto">
          <a:xfrm>
            <a:off x="2286000" y="1028700"/>
            <a:ext cx="45720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/>
              <a:t>Cara Mengutip dari Internet</a:t>
            </a:r>
          </a:p>
          <a:p>
            <a:endParaRPr lang="en-US"/>
          </a:p>
          <a:p>
            <a:r>
              <a:rPr lang="en-US"/>
              <a:t>Jika kamu ingin mengutip sebuah pendapat yang bersumber dari internet, cara yang dilakukan tidak berbeda dengan mengutip dari buku ataupun jurnal.</a:t>
            </a:r>
          </a:p>
          <a:p>
            <a:endParaRPr lang="en-US"/>
          </a:p>
          <a:p>
            <a:r>
              <a:rPr lang="en-US"/>
              <a:t>Cukup tuliskan sumber yang berupa nama pengarang diikuti dengan tahun terbit artikel.</a:t>
            </a:r>
          </a:p>
          <a:p>
            <a:endParaRPr lang="en-US"/>
          </a:p>
          <a:p>
            <a:r>
              <a:rPr lang="en-US"/>
              <a:t>Bagaimana dengan judul artikel dan alamat websitenya?</a:t>
            </a:r>
          </a:p>
          <a:p>
            <a:endParaRPr lang="en-US"/>
          </a:p>
          <a:p>
            <a:r>
              <a:rPr lang="en-US"/>
              <a:t>Untuk judul artikel, alamat/URL, dan waktu akses bisa kamu cantumkan di dalam daftar pustaka saja.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TextBox 4"/>
          <p:cNvSpPr txBox="1">
            <a:spLocks noChangeArrowheads="1"/>
          </p:cNvSpPr>
          <p:nvPr/>
        </p:nvSpPr>
        <p:spPr bwMode="auto">
          <a:xfrm>
            <a:off x="166688" y="1403350"/>
            <a:ext cx="8653462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d-ID" altLang="en-US" sz="2400">
                <a:latin typeface="Adobe Caslon Pro Bold" panose="0205070206050A020403" pitchFamily="18" charset="0"/>
              </a:rPr>
              <a:t>Pengertian Daftar Pustaka</a:t>
            </a:r>
          </a:p>
          <a:p>
            <a:endParaRPr lang="id-ID" altLang="en-US" sz="2400">
              <a:latin typeface="Adobe Caslon Pro Bold" panose="0205070206050A020403" pitchFamily="18" charset="0"/>
            </a:endParaRPr>
          </a:p>
          <a:p>
            <a:r>
              <a:rPr lang="id-ID" altLang="en-US" sz="2400">
                <a:latin typeface="Adobe Caslon Pro Bold" panose="0205070206050A020403" pitchFamily="18" charset="0"/>
              </a:rPr>
              <a:t>Daftar pustaka adalah daftar rujukan yang mencantumkan judul, nama pengarang, tahun terbit, dan sebagainya yang ditempatkan di halaman terakhir suatu karya tulis.</a:t>
            </a:r>
          </a:p>
          <a:p>
            <a:endParaRPr lang="id-ID" altLang="en-US" sz="2400">
              <a:latin typeface="Adobe Caslon Pro Bold" panose="0205070206050A020403" pitchFamily="18" charset="0"/>
            </a:endParaRPr>
          </a:p>
          <a:p>
            <a:r>
              <a:rPr lang="id-ID" altLang="en-US" sz="2400">
                <a:latin typeface="Adobe Caslon Pro Bold" panose="0205070206050A020403" pitchFamily="18" charset="0"/>
              </a:rPr>
              <a:t>Sebuah daftar pustaka diperlukan sebagai sumber rujukan untuk memastikan kebenaran data yang diambil. Dengan demikian, karya tulis yang kamu buat dapat dipercaya kebenarannya.</a:t>
            </a:r>
          </a:p>
          <a:p>
            <a:endParaRPr lang="id-ID" altLang="en-US" sz="2400">
              <a:latin typeface="Adobe Caslon Pro Bold" panose="0205070206050A020403" pitchFamily="18" charset="0"/>
            </a:endParaRPr>
          </a:p>
          <a:p>
            <a:r>
              <a:rPr lang="id-ID" altLang="en-US" sz="2400">
                <a:latin typeface="Adobe Caslon Pro Bold" panose="0205070206050A020403" pitchFamily="18" charset="0"/>
              </a:rPr>
              <a:t>Selain itu, daftar pustaka juga digunakan sebagai ucapan terima kasih untuk penyumbang data penelitian.</a:t>
            </a:r>
          </a:p>
        </p:txBody>
      </p:sp>
      <p:sp>
        <p:nvSpPr>
          <p:cNvPr id="27651" name="Footer Placeholder 1"/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</a:t>
            </a:r>
            <a:r>
              <a:rPr lang="en-US" altLang="en-US" sz="1200"/>
              <a:t>Bahasa Indonesia</a:t>
            </a:r>
          </a:p>
          <a:p>
            <a:pPr algn="ctr" eaLnBrk="1" hangingPunct="1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</a:t>
            </a:r>
            <a:r>
              <a:rPr lang="en-US" altLang="en-US" sz="1200"/>
              <a:t>IBI19202</a:t>
            </a:r>
            <a:endParaRPr lang="id-ID" altLang="en-US" sz="1200"/>
          </a:p>
        </p:txBody>
      </p:sp>
      <p:sp>
        <p:nvSpPr>
          <p:cNvPr id="27652" name="Date Placeholder 2"/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/>
              <a:t>23-03-2020</a:t>
            </a:r>
          </a:p>
        </p:txBody>
      </p:sp>
      <p:sp>
        <p:nvSpPr>
          <p:cNvPr id="7" name="Rectangle 6"/>
          <p:cNvSpPr/>
          <p:nvPr/>
        </p:nvSpPr>
        <p:spPr>
          <a:xfrm>
            <a:off x="166688" y="0"/>
            <a:ext cx="6708775" cy="69056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2800" b="1" dirty="0">
              <a:latin typeface="Arial" pitchFamily="34" charset="0"/>
              <a:cs typeface="Arial" pitchFamily="34" charset="0"/>
            </a:endParaRPr>
          </a:p>
          <a:p>
            <a:pPr eaLnBrk="1" hangingPunct="1">
              <a:defRPr/>
            </a:pPr>
            <a:r>
              <a:rPr lang="en-US" sz="2800" dirty="0" err="1"/>
              <a:t>Penulisan</a:t>
            </a:r>
            <a:r>
              <a:rPr lang="en-US" sz="2800" dirty="0"/>
              <a:t> </a:t>
            </a:r>
            <a:r>
              <a:rPr lang="en-US" sz="2800" dirty="0" err="1"/>
              <a:t>Daftar</a:t>
            </a:r>
            <a:r>
              <a:rPr lang="en-US" sz="2800" dirty="0"/>
              <a:t> </a:t>
            </a:r>
            <a:r>
              <a:rPr lang="en-US" sz="2800" dirty="0" err="1"/>
              <a:t>Pustaka</a:t>
            </a:r>
            <a:endParaRPr lang="en-US" sz="2800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457200" y="2603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endParaRPr lang="id-ID" sz="3600" b="1" dirty="0">
              <a:ea typeface="+mj-ea"/>
            </a:endParaRPr>
          </a:p>
        </p:txBody>
      </p:sp>
      <p:sp>
        <p:nvSpPr>
          <p:cNvPr id="28675" name="Footer Placeholder 1"/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</a:t>
            </a:r>
            <a:r>
              <a:rPr lang="en-US" altLang="en-US" sz="1200"/>
              <a:t>Bahasa Indonesia</a:t>
            </a:r>
            <a:endParaRPr lang="id-ID" altLang="en-US" sz="1200"/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</a:t>
            </a:r>
            <a:r>
              <a:rPr lang="en-US" altLang="en-US" sz="1200"/>
              <a:t>IBI19202</a:t>
            </a:r>
            <a:endParaRPr lang="id-ID" altLang="en-US" sz="1200"/>
          </a:p>
        </p:txBody>
      </p:sp>
      <p:sp>
        <p:nvSpPr>
          <p:cNvPr id="28676" name="Date Placeholder 2"/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23-03-2020</a:t>
            </a:r>
            <a:endParaRPr lang="en-US" altLang="en-US" sz="1200"/>
          </a:p>
          <a:p>
            <a:pPr eaLnBrk="1" hangingPunct="1"/>
            <a:endParaRPr lang="en-US" altLang="en-US" sz="1200"/>
          </a:p>
        </p:txBody>
      </p:sp>
      <p:sp>
        <p:nvSpPr>
          <p:cNvPr id="28677" name="AutoShape 7" descr="Hasil gambar untuk DISIPLIN KER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8678" name="AutoShape 9" descr="Hasil gambar untuk DISIPLIN KERJA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8679" name="AutoShape 11" descr="Hasil gambar untuk DISIPLIN KERJA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" name="Snip Single Corner Rectangle 6"/>
          <p:cNvSpPr/>
          <p:nvPr/>
        </p:nvSpPr>
        <p:spPr>
          <a:xfrm>
            <a:off x="10117138" y="5732463"/>
            <a:ext cx="914400" cy="914400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buFont typeface="Wingdings" pitchFamily="2" charset="2"/>
              <a:buChar char="Ø"/>
              <a:defRPr/>
            </a:pPr>
            <a:endParaRPr lang="id-ID" dirty="0"/>
          </a:p>
        </p:txBody>
      </p:sp>
      <p:sp>
        <p:nvSpPr>
          <p:cNvPr id="28681" name="Rectangle 3"/>
          <p:cNvSpPr>
            <a:spLocks noChangeArrowheads="1"/>
          </p:cNvSpPr>
          <p:nvPr/>
        </p:nvSpPr>
        <p:spPr bwMode="auto">
          <a:xfrm>
            <a:off x="0" y="-1741488"/>
            <a:ext cx="9144000" cy="9232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Aturan Penulisan Daftar Pustaka</a:t>
            </a:r>
          </a:p>
          <a:p>
            <a:endParaRPr lang="en-US"/>
          </a:p>
          <a:p>
            <a:r>
              <a:rPr lang="en-US"/>
              <a:t>    Penulisan nama pengarang dimulai dari nama belakang/nama keluarga, kemudian diikuti tanda koma dan nama depan.</a:t>
            </a:r>
          </a:p>
          <a:p>
            <a:r>
              <a:rPr lang="en-US"/>
              <a:t>    Penulisan untuk nama pengarang yang merupakan orang Tionghoa/Jepang/Korea tidak perlu dibalik, karena nama keluarganya memang ada di depan.</a:t>
            </a:r>
          </a:p>
          <a:p>
            <a:r>
              <a:rPr lang="en-US"/>
              <a:t>    Jika kamu mengutip, nama pengarang yang ada pada kutipan tersebut wajib dimasukkan ke daftar pustaka secara lengkap.</a:t>
            </a:r>
          </a:p>
          <a:p>
            <a:r>
              <a:rPr lang="en-US"/>
              <a:t>    Sebutan gelar tidak perlu dicantumkan.</a:t>
            </a:r>
          </a:p>
          <a:p>
            <a:r>
              <a:rPr lang="en-US"/>
              <a:t>    Jika terdapat lebih dari satu pengarang, maka hanya nama pengarang pertama saja yang dibalik. Sisanya tidak perlu dibalik.</a:t>
            </a:r>
          </a:p>
          <a:p>
            <a:r>
              <a:rPr lang="en-US"/>
              <a:t>    Daftar pustaka diurutkan berdasarkan abjad.</a:t>
            </a:r>
          </a:p>
          <a:p>
            <a:r>
              <a:rPr lang="en-US"/>
              <a:t>    Jika terdapat lebih dari satu sumber daftar pustaka yang nama pengarangnya sama, maka nama pengarang tetap ditulis sebanyak jumlah sumber.</a:t>
            </a:r>
          </a:p>
          <a:p>
            <a:r>
              <a:rPr lang="en-US"/>
              <a:t>    Jika sumber yang digunakan tidak ada nama pengarangnya, maka ditulis nama lembaga/instansi yang menerbitkan.</a:t>
            </a:r>
          </a:p>
          <a:p>
            <a:r>
              <a:rPr lang="en-US"/>
              <a:t>    Batas tahun referensi pustaka yang digunakan maksimal adalah 5 tahun terakhir.</a:t>
            </a:r>
          </a:p>
          <a:p>
            <a:r>
              <a:rPr lang="en-US"/>
              <a:t>    Jika mengambil sumber dari internet, untuk alasan kredibilitas, tidak diperbolehkan mengambil sumber dari blogspot, wordpress, atau wikipedia.</a:t>
            </a:r>
          </a:p>
          <a:p>
            <a:r>
              <a:rPr lang="en-US"/>
              <a:t>    Penulisan nama judul harus dibedakan dengan diberi efek tebal/miring/garis bawah atau diapit tanda petik dua (“).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457200" y="260350"/>
            <a:ext cx="8229600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endParaRPr lang="id-ID" sz="3600" b="1" dirty="0">
              <a:ea typeface="+mj-ea"/>
            </a:endParaRPr>
          </a:p>
        </p:txBody>
      </p:sp>
      <p:sp>
        <p:nvSpPr>
          <p:cNvPr id="32771" name="Footer Placeholder 1"/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Manajemen Sumber Daya Manusia Lanjutan</a:t>
            </a:r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MAN19425</a:t>
            </a:r>
          </a:p>
        </p:txBody>
      </p:sp>
      <p:sp>
        <p:nvSpPr>
          <p:cNvPr id="32772" name="Date Placeholder 2"/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23-03-2020</a:t>
            </a:r>
            <a:endParaRPr lang="en-US" altLang="en-US" sz="1200"/>
          </a:p>
          <a:p>
            <a:pPr eaLnBrk="1" hangingPunct="1"/>
            <a:endParaRPr lang="en-US" altLang="en-US" sz="1200"/>
          </a:p>
        </p:txBody>
      </p:sp>
      <p:sp>
        <p:nvSpPr>
          <p:cNvPr id="6" name="Rectangle 1"/>
          <p:cNvSpPr/>
          <p:nvPr/>
        </p:nvSpPr>
        <p:spPr>
          <a:xfrm>
            <a:off x="107505" y="175508"/>
            <a:ext cx="6912767" cy="805219"/>
          </a:xfrm>
          <a:custGeom>
            <a:avLst/>
            <a:gdLst>
              <a:gd name="connsiteX0" fmla="*/ 0 w 8280920"/>
              <a:gd name="connsiteY0" fmla="*/ 0 h 792088"/>
              <a:gd name="connsiteX1" fmla="*/ 8280920 w 8280920"/>
              <a:gd name="connsiteY1" fmla="*/ 0 h 792088"/>
              <a:gd name="connsiteX2" fmla="*/ 8280920 w 8280920"/>
              <a:gd name="connsiteY2" fmla="*/ 792088 h 792088"/>
              <a:gd name="connsiteX3" fmla="*/ 0 w 8280920"/>
              <a:gd name="connsiteY3" fmla="*/ 792088 h 792088"/>
              <a:gd name="connsiteX4" fmla="*/ 0 w 8280920"/>
              <a:gd name="connsiteY4" fmla="*/ 0 h 792088"/>
              <a:gd name="connsiteX0" fmla="*/ 0 w 8294568"/>
              <a:gd name="connsiteY0" fmla="*/ 0 h 792088"/>
              <a:gd name="connsiteX1" fmla="*/ 8280920 w 8294568"/>
              <a:gd name="connsiteY1" fmla="*/ 0 h 792088"/>
              <a:gd name="connsiteX2" fmla="*/ 8294568 w 8294568"/>
              <a:gd name="connsiteY2" fmla="*/ 792088 h 792088"/>
              <a:gd name="connsiteX3" fmla="*/ 0 w 8294568"/>
              <a:gd name="connsiteY3" fmla="*/ 792088 h 792088"/>
              <a:gd name="connsiteX4" fmla="*/ 0 w 8294568"/>
              <a:gd name="connsiteY4" fmla="*/ 0 h 792088"/>
              <a:gd name="connsiteX0" fmla="*/ 0 w 8294568"/>
              <a:gd name="connsiteY0" fmla="*/ 0 h 792088"/>
              <a:gd name="connsiteX1" fmla="*/ 8280920 w 8294568"/>
              <a:gd name="connsiteY1" fmla="*/ 0 h 792088"/>
              <a:gd name="connsiteX2" fmla="*/ 8294568 w 8294568"/>
              <a:gd name="connsiteY2" fmla="*/ 409950 h 792088"/>
              <a:gd name="connsiteX3" fmla="*/ 0 w 8294568"/>
              <a:gd name="connsiteY3" fmla="*/ 792088 h 792088"/>
              <a:gd name="connsiteX4" fmla="*/ 0 w 8294568"/>
              <a:gd name="connsiteY4" fmla="*/ 0 h 792088"/>
              <a:gd name="connsiteX0" fmla="*/ 0 w 8294568"/>
              <a:gd name="connsiteY0" fmla="*/ 0 h 792088"/>
              <a:gd name="connsiteX1" fmla="*/ 8280920 w 8294568"/>
              <a:gd name="connsiteY1" fmla="*/ 0 h 792088"/>
              <a:gd name="connsiteX2" fmla="*/ 8294568 w 8294568"/>
              <a:gd name="connsiteY2" fmla="*/ 409950 h 792088"/>
              <a:gd name="connsiteX3" fmla="*/ 5595706 w 8294568"/>
              <a:gd name="connsiteY3" fmla="*/ 712112 h 792088"/>
              <a:gd name="connsiteX4" fmla="*/ 0 w 8294568"/>
              <a:gd name="connsiteY4" fmla="*/ 792088 h 792088"/>
              <a:gd name="connsiteX5" fmla="*/ 0 w 8294568"/>
              <a:gd name="connsiteY5" fmla="*/ 0 h 792088"/>
              <a:gd name="connsiteX0" fmla="*/ 0 w 8349159"/>
              <a:gd name="connsiteY0" fmla="*/ 13131 h 805219"/>
              <a:gd name="connsiteX1" fmla="*/ 8280920 w 8349159"/>
              <a:gd name="connsiteY1" fmla="*/ 13131 h 805219"/>
              <a:gd name="connsiteX2" fmla="*/ 8349159 w 8349159"/>
              <a:gd name="connsiteY2" fmla="*/ 0 h 805219"/>
              <a:gd name="connsiteX3" fmla="*/ 5595706 w 8349159"/>
              <a:gd name="connsiteY3" fmla="*/ 725243 h 805219"/>
              <a:gd name="connsiteX4" fmla="*/ 0 w 8349159"/>
              <a:gd name="connsiteY4" fmla="*/ 805219 h 805219"/>
              <a:gd name="connsiteX5" fmla="*/ 0 w 8349159"/>
              <a:gd name="connsiteY5" fmla="*/ 13131 h 805219"/>
              <a:gd name="connsiteX0" fmla="*/ 0 w 8349159"/>
              <a:gd name="connsiteY0" fmla="*/ 13131 h 805219"/>
              <a:gd name="connsiteX1" fmla="*/ 8280920 w 8349159"/>
              <a:gd name="connsiteY1" fmla="*/ 13131 h 805219"/>
              <a:gd name="connsiteX2" fmla="*/ 8349159 w 8349159"/>
              <a:gd name="connsiteY2" fmla="*/ 0 h 805219"/>
              <a:gd name="connsiteX3" fmla="*/ 6864948 w 8349159"/>
              <a:gd name="connsiteY3" fmla="*/ 534176 h 805219"/>
              <a:gd name="connsiteX4" fmla="*/ 5595706 w 8349159"/>
              <a:gd name="connsiteY4" fmla="*/ 725243 h 805219"/>
              <a:gd name="connsiteX5" fmla="*/ 0 w 8349159"/>
              <a:gd name="connsiteY5" fmla="*/ 805219 h 805219"/>
              <a:gd name="connsiteX6" fmla="*/ 0 w 8349159"/>
              <a:gd name="connsiteY6" fmla="*/ 13131 h 805219"/>
              <a:gd name="connsiteX0" fmla="*/ 0 w 8349159"/>
              <a:gd name="connsiteY0" fmla="*/ 13131 h 805219"/>
              <a:gd name="connsiteX1" fmla="*/ 8280920 w 8349159"/>
              <a:gd name="connsiteY1" fmla="*/ 13131 h 805219"/>
              <a:gd name="connsiteX2" fmla="*/ 8349159 w 8349159"/>
              <a:gd name="connsiteY2" fmla="*/ 0 h 805219"/>
              <a:gd name="connsiteX3" fmla="*/ 8099594 w 8349159"/>
              <a:gd name="connsiteY3" fmla="*/ 679319 h 805219"/>
              <a:gd name="connsiteX4" fmla="*/ 5595706 w 8349159"/>
              <a:gd name="connsiteY4" fmla="*/ 725243 h 805219"/>
              <a:gd name="connsiteX5" fmla="*/ 0 w 8349159"/>
              <a:gd name="connsiteY5" fmla="*/ 805219 h 805219"/>
              <a:gd name="connsiteX6" fmla="*/ 0 w 8349159"/>
              <a:gd name="connsiteY6" fmla="*/ 13131 h 805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49159" h="805219">
                <a:moveTo>
                  <a:pt x="0" y="13131"/>
                </a:moveTo>
                <a:lnTo>
                  <a:pt x="8280920" y="13131"/>
                </a:lnTo>
                <a:lnTo>
                  <a:pt x="8349159" y="0"/>
                </a:lnTo>
                <a:cubicBezTo>
                  <a:pt x="8094967" y="68644"/>
                  <a:pt x="8558503" y="558445"/>
                  <a:pt x="8099594" y="679319"/>
                </a:cubicBezTo>
                <a:cubicBezTo>
                  <a:pt x="7640685" y="800193"/>
                  <a:pt x="6721667" y="661872"/>
                  <a:pt x="5595706" y="725243"/>
                </a:cubicBezTo>
                <a:lnTo>
                  <a:pt x="0" y="805219"/>
                </a:lnTo>
                <a:lnTo>
                  <a:pt x="0" y="13131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 b="1" dirty="0">
                <a:latin typeface="Arial" pitchFamily="34" charset="0"/>
                <a:cs typeface="Arial" pitchFamily="34" charset="0"/>
              </a:rPr>
              <a:t>FAKTOR </a:t>
            </a:r>
            <a:endParaRPr lang="id-ID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776" name="AutoShape 9" descr="Hasil gambar untuk DISIPLIN KERJA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2777" name="AutoShape 11" descr="Hasil gambar untuk DISIPLIN KERJA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" name="Snip Single Corner Rectangle 6"/>
          <p:cNvSpPr/>
          <p:nvPr/>
        </p:nvSpPr>
        <p:spPr>
          <a:xfrm>
            <a:off x="10117138" y="5732463"/>
            <a:ext cx="914400" cy="914400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buFont typeface="Wingdings" pitchFamily="2" charset="2"/>
              <a:buChar char="Ø"/>
              <a:defRPr/>
            </a:pPr>
            <a:endParaRPr lang="id-ID" dirty="0"/>
          </a:p>
        </p:txBody>
      </p:sp>
      <p:pic>
        <p:nvPicPr>
          <p:cNvPr id="32779" name="Picture 2" descr="C:\Users\ASUS\Pictures\download (9).jf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7388" y="14288"/>
            <a:ext cx="2106612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Subtitle 1"/>
          <p:cNvSpPr txBox="1">
            <a:spLocks/>
          </p:cNvSpPr>
          <p:nvPr/>
        </p:nvSpPr>
        <p:spPr bwMode="auto">
          <a:xfrm>
            <a:off x="452438" y="1773238"/>
            <a:ext cx="7745412" cy="4160837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Wingdings" pitchFamily="2" charset="2"/>
              <a:buChar char="Ø"/>
              <a:defRPr/>
            </a:pPr>
            <a:r>
              <a:rPr lang="id-ID" sz="2400" dirty="0">
                <a:solidFill>
                  <a:schemeClr val="tx1"/>
                </a:solidFill>
              </a:rPr>
              <a:t>Kepuasan kerja dan kedisiplinan</a:t>
            </a:r>
          </a:p>
          <a:p>
            <a:pPr algn="l">
              <a:defRPr/>
            </a:pPr>
            <a:endParaRPr lang="id-ID" sz="2400" dirty="0">
              <a:solidFill>
                <a:schemeClr val="tx1"/>
              </a:solidFill>
            </a:endParaRPr>
          </a:p>
          <a:p>
            <a:pPr marL="342900" indent="-342900" algn="l">
              <a:buFont typeface="Wingdings" pitchFamily="2" charset="2"/>
              <a:buChar char="Ø"/>
              <a:defRPr/>
            </a:pPr>
            <a:r>
              <a:rPr lang="id-ID" sz="2400" dirty="0">
                <a:solidFill>
                  <a:schemeClr val="tx1"/>
                </a:solidFill>
              </a:rPr>
              <a:t>Kepuasan kerja dan umur karyawan </a:t>
            </a:r>
          </a:p>
          <a:p>
            <a:pPr algn="l">
              <a:defRPr/>
            </a:pPr>
            <a:endParaRPr lang="id-ID" sz="2400" dirty="0">
              <a:solidFill>
                <a:schemeClr val="tx1"/>
              </a:solidFill>
            </a:endParaRPr>
          </a:p>
          <a:p>
            <a:pPr marL="342900" indent="-342900" algn="l">
              <a:buFont typeface="Wingdings" pitchFamily="2" charset="2"/>
              <a:buChar char="Ø"/>
              <a:defRPr/>
            </a:pPr>
            <a:r>
              <a:rPr lang="id-ID" sz="2400" dirty="0">
                <a:solidFill>
                  <a:schemeClr val="tx1"/>
                </a:solidFill>
              </a:rPr>
              <a:t>Kepuasan kerja dan organisasi </a:t>
            </a:r>
          </a:p>
          <a:p>
            <a:pPr algn="l">
              <a:defRPr/>
            </a:pPr>
            <a:endParaRPr lang="id-ID" sz="2400" dirty="0">
              <a:solidFill>
                <a:schemeClr val="tx1"/>
              </a:solidFill>
            </a:endParaRPr>
          </a:p>
          <a:p>
            <a:pPr marL="342900" indent="-342900" algn="l">
              <a:buFont typeface="Wingdings" pitchFamily="2" charset="2"/>
              <a:buChar char="Ø"/>
              <a:defRPr/>
            </a:pPr>
            <a:r>
              <a:rPr lang="id-ID" sz="2400" dirty="0">
                <a:solidFill>
                  <a:schemeClr val="tx1"/>
                </a:solidFill>
              </a:rPr>
              <a:t>Kepuasan kerja dan kepemimpinan </a:t>
            </a:r>
          </a:p>
          <a:p>
            <a:pPr algn="l" eaLnBrk="1" hangingPunct="1">
              <a:buFont typeface="Wingdings" pitchFamily="2" charset="2"/>
              <a:buChar char="Ø"/>
              <a:defRPr/>
            </a:pPr>
            <a:endParaRPr lang="id-ID" sz="2600" dirty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pic>
        <p:nvPicPr>
          <p:cNvPr id="32781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457200" y="2603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endParaRPr lang="id-ID" sz="3600" b="1" dirty="0">
              <a:ea typeface="+mj-ea"/>
            </a:endParaRPr>
          </a:p>
        </p:txBody>
      </p:sp>
      <p:sp>
        <p:nvSpPr>
          <p:cNvPr id="16387" name="Footer Placeholder 1"/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</a:t>
            </a:r>
            <a:r>
              <a:rPr lang="en-US" altLang="en-US" sz="1200"/>
              <a:t>Bahasa Indonesia</a:t>
            </a:r>
            <a:endParaRPr lang="id-ID" altLang="en-US" sz="1200"/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</a:t>
            </a:r>
            <a:r>
              <a:rPr lang="en-US" altLang="en-US" sz="1200"/>
              <a:t>IBI19202</a:t>
            </a:r>
            <a:endParaRPr lang="id-ID" altLang="en-US" sz="1200"/>
          </a:p>
        </p:txBody>
      </p:sp>
      <p:sp>
        <p:nvSpPr>
          <p:cNvPr id="16388" name="Date Placeholder 2"/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23-03-2020</a:t>
            </a:r>
            <a:endParaRPr lang="en-US" altLang="en-US" sz="1200"/>
          </a:p>
          <a:p>
            <a:pPr eaLnBrk="1" hangingPunct="1"/>
            <a:endParaRPr lang="en-US" altLang="en-US" sz="1200"/>
          </a:p>
        </p:txBody>
      </p:sp>
      <p:sp>
        <p:nvSpPr>
          <p:cNvPr id="6" name="Rectangle 1"/>
          <p:cNvSpPr/>
          <p:nvPr/>
        </p:nvSpPr>
        <p:spPr>
          <a:xfrm>
            <a:off x="107505" y="175508"/>
            <a:ext cx="6912767" cy="805219"/>
          </a:xfrm>
          <a:custGeom>
            <a:avLst/>
            <a:gdLst>
              <a:gd name="connsiteX0" fmla="*/ 0 w 8280920"/>
              <a:gd name="connsiteY0" fmla="*/ 0 h 792088"/>
              <a:gd name="connsiteX1" fmla="*/ 8280920 w 8280920"/>
              <a:gd name="connsiteY1" fmla="*/ 0 h 792088"/>
              <a:gd name="connsiteX2" fmla="*/ 8280920 w 8280920"/>
              <a:gd name="connsiteY2" fmla="*/ 792088 h 792088"/>
              <a:gd name="connsiteX3" fmla="*/ 0 w 8280920"/>
              <a:gd name="connsiteY3" fmla="*/ 792088 h 792088"/>
              <a:gd name="connsiteX4" fmla="*/ 0 w 8280920"/>
              <a:gd name="connsiteY4" fmla="*/ 0 h 792088"/>
              <a:gd name="connsiteX0" fmla="*/ 0 w 8294568"/>
              <a:gd name="connsiteY0" fmla="*/ 0 h 792088"/>
              <a:gd name="connsiteX1" fmla="*/ 8280920 w 8294568"/>
              <a:gd name="connsiteY1" fmla="*/ 0 h 792088"/>
              <a:gd name="connsiteX2" fmla="*/ 8294568 w 8294568"/>
              <a:gd name="connsiteY2" fmla="*/ 792088 h 792088"/>
              <a:gd name="connsiteX3" fmla="*/ 0 w 8294568"/>
              <a:gd name="connsiteY3" fmla="*/ 792088 h 792088"/>
              <a:gd name="connsiteX4" fmla="*/ 0 w 8294568"/>
              <a:gd name="connsiteY4" fmla="*/ 0 h 792088"/>
              <a:gd name="connsiteX0" fmla="*/ 0 w 8294568"/>
              <a:gd name="connsiteY0" fmla="*/ 0 h 792088"/>
              <a:gd name="connsiteX1" fmla="*/ 8280920 w 8294568"/>
              <a:gd name="connsiteY1" fmla="*/ 0 h 792088"/>
              <a:gd name="connsiteX2" fmla="*/ 8294568 w 8294568"/>
              <a:gd name="connsiteY2" fmla="*/ 409950 h 792088"/>
              <a:gd name="connsiteX3" fmla="*/ 0 w 8294568"/>
              <a:gd name="connsiteY3" fmla="*/ 792088 h 792088"/>
              <a:gd name="connsiteX4" fmla="*/ 0 w 8294568"/>
              <a:gd name="connsiteY4" fmla="*/ 0 h 792088"/>
              <a:gd name="connsiteX0" fmla="*/ 0 w 8294568"/>
              <a:gd name="connsiteY0" fmla="*/ 0 h 792088"/>
              <a:gd name="connsiteX1" fmla="*/ 8280920 w 8294568"/>
              <a:gd name="connsiteY1" fmla="*/ 0 h 792088"/>
              <a:gd name="connsiteX2" fmla="*/ 8294568 w 8294568"/>
              <a:gd name="connsiteY2" fmla="*/ 409950 h 792088"/>
              <a:gd name="connsiteX3" fmla="*/ 5595706 w 8294568"/>
              <a:gd name="connsiteY3" fmla="*/ 712112 h 792088"/>
              <a:gd name="connsiteX4" fmla="*/ 0 w 8294568"/>
              <a:gd name="connsiteY4" fmla="*/ 792088 h 792088"/>
              <a:gd name="connsiteX5" fmla="*/ 0 w 8294568"/>
              <a:gd name="connsiteY5" fmla="*/ 0 h 792088"/>
              <a:gd name="connsiteX0" fmla="*/ 0 w 8349159"/>
              <a:gd name="connsiteY0" fmla="*/ 13131 h 805219"/>
              <a:gd name="connsiteX1" fmla="*/ 8280920 w 8349159"/>
              <a:gd name="connsiteY1" fmla="*/ 13131 h 805219"/>
              <a:gd name="connsiteX2" fmla="*/ 8349159 w 8349159"/>
              <a:gd name="connsiteY2" fmla="*/ 0 h 805219"/>
              <a:gd name="connsiteX3" fmla="*/ 5595706 w 8349159"/>
              <a:gd name="connsiteY3" fmla="*/ 725243 h 805219"/>
              <a:gd name="connsiteX4" fmla="*/ 0 w 8349159"/>
              <a:gd name="connsiteY4" fmla="*/ 805219 h 805219"/>
              <a:gd name="connsiteX5" fmla="*/ 0 w 8349159"/>
              <a:gd name="connsiteY5" fmla="*/ 13131 h 805219"/>
              <a:gd name="connsiteX0" fmla="*/ 0 w 8349159"/>
              <a:gd name="connsiteY0" fmla="*/ 13131 h 805219"/>
              <a:gd name="connsiteX1" fmla="*/ 8280920 w 8349159"/>
              <a:gd name="connsiteY1" fmla="*/ 13131 h 805219"/>
              <a:gd name="connsiteX2" fmla="*/ 8349159 w 8349159"/>
              <a:gd name="connsiteY2" fmla="*/ 0 h 805219"/>
              <a:gd name="connsiteX3" fmla="*/ 6864948 w 8349159"/>
              <a:gd name="connsiteY3" fmla="*/ 534176 h 805219"/>
              <a:gd name="connsiteX4" fmla="*/ 5595706 w 8349159"/>
              <a:gd name="connsiteY4" fmla="*/ 725243 h 805219"/>
              <a:gd name="connsiteX5" fmla="*/ 0 w 8349159"/>
              <a:gd name="connsiteY5" fmla="*/ 805219 h 805219"/>
              <a:gd name="connsiteX6" fmla="*/ 0 w 8349159"/>
              <a:gd name="connsiteY6" fmla="*/ 13131 h 805219"/>
              <a:gd name="connsiteX0" fmla="*/ 0 w 8349159"/>
              <a:gd name="connsiteY0" fmla="*/ 13131 h 805219"/>
              <a:gd name="connsiteX1" fmla="*/ 8280920 w 8349159"/>
              <a:gd name="connsiteY1" fmla="*/ 13131 h 805219"/>
              <a:gd name="connsiteX2" fmla="*/ 8349159 w 8349159"/>
              <a:gd name="connsiteY2" fmla="*/ 0 h 805219"/>
              <a:gd name="connsiteX3" fmla="*/ 8099594 w 8349159"/>
              <a:gd name="connsiteY3" fmla="*/ 679319 h 805219"/>
              <a:gd name="connsiteX4" fmla="*/ 5595706 w 8349159"/>
              <a:gd name="connsiteY4" fmla="*/ 725243 h 805219"/>
              <a:gd name="connsiteX5" fmla="*/ 0 w 8349159"/>
              <a:gd name="connsiteY5" fmla="*/ 805219 h 805219"/>
              <a:gd name="connsiteX6" fmla="*/ 0 w 8349159"/>
              <a:gd name="connsiteY6" fmla="*/ 13131 h 805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49159" h="805219">
                <a:moveTo>
                  <a:pt x="0" y="13131"/>
                </a:moveTo>
                <a:lnTo>
                  <a:pt x="8280920" y="13131"/>
                </a:lnTo>
                <a:lnTo>
                  <a:pt x="8349159" y="0"/>
                </a:lnTo>
                <a:cubicBezTo>
                  <a:pt x="8094967" y="68644"/>
                  <a:pt x="8558503" y="558445"/>
                  <a:pt x="8099594" y="679319"/>
                </a:cubicBezTo>
                <a:cubicBezTo>
                  <a:pt x="7640685" y="800193"/>
                  <a:pt x="6721667" y="661872"/>
                  <a:pt x="5595706" y="725243"/>
                </a:cubicBezTo>
                <a:lnTo>
                  <a:pt x="0" y="805219"/>
                </a:lnTo>
                <a:lnTo>
                  <a:pt x="0" y="13131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id-ID" sz="3600" b="1" dirty="0">
                <a:latin typeface="Arial" pitchFamily="34" charset="0"/>
                <a:cs typeface="Arial" pitchFamily="34" charset="0"/>
              </a:rPr>
              <a:t>P</a:t>
            </a:r>
            <a:r>
              <a:rPr lang="en-US" sz="3600" b="1" dirty="0" err="1">
                <a:latin typeface="Arial" pitchFamily="34" charset="0"/>
                <a:cs typeface="Arial" pitchFamily="34" charset="0"/>
              </a:rPr>
              <a:t>enulisan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latin typeface="Arial" pitchFamily="34" charset="0"/>
                <a:cs typeface="Arial" pitchFamily="34" charset="0"/>
              </a:rPr>
              <a:t>Kutipan</a:t>
            </a:r>
            <a:endParaRPr lang="id-ID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392" name="AutoShape 7" descr="Hasil gambar untuk DISIPLIN KER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3" name="AutoShape 9" descr="Hasil gambar untuk DISIPLIN KERJA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4" name="AutoShape 11" descr="Hasil gambar untuk DISIPLIN KERJA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" name="Snip Single Corner Rectangle 6"/>
          <p:cNvSpPr/>
          <p:nvPr/>
        </p:nvSpPr>
        <p:spPr>
          <a:xfrm>
            <a:off x="10117138" y="5732463"/>
            <a:ext cx="914400" cy="914400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buFont typeface="Wingdings" pitchFamily="2" charset="2"/>
              <a:buChar char="Ø"/>
              <a:defRPr/>
            </a:pPr>
            <a:endParaRPr lang="id-ID" dirty="0"/>
          </a:p>
        </p:txBody>
      </p:sp>
      <p:pic>
        <p:nvPicPr>
          <p:cNvPr id="16396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2060575"/>
            <a:ext cx="1752600" cy="381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397" name="Rectangle 1"/>
          <p:cNvSpPr>
            <a:spLocks noChangeArrowheads="1"/>
          </p:cNvSpPr>
          <p:nvPr/>
        </p:nvSpPr>
        <p:spPr bwMode="auto">
          <a:xfrm>
            <a:off x="2286000" y="2690813"/>
            <a:ext cx="6400800" cy="378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400" dirty="0" err="1">
                <a:latin typeface="Adobe Caslon Pro Bold" panose="0205070206050A020403" pitchFamily="18" charset="0"/>
              </a:rPr>
              <a:t>Kutipan</a:t>
            </a:r>
            <a:r>
              <a:rPr lang="en-US" sz="2400" dirty="0">
                <a:latin typeface="Adobe Caslon Pro Bold" panose="0205070206050A020403" pitchFamily="18" charset="0"/>
              </a:rPr>
              <a:t> </a:t>
            </a:r>
            <a:r>
              <a:rPr lang="en-US" sz="2400" dirty="0" err="1">
                <a:latin typeface="Adobe Caslon Pro Bold" panose="0205070206050A020403" pitchFamily="18" charset="0"/>
              </a:rPr>
              <a:t>merupakan</a:t>
            </a:r>
            <a:r>
              <a:rPr lang="en-US" sz="2400" dirty="0">
                <a:latin typeface="Adobe Caslon Pro Bold" panose="0205070206050A020403" pitchFamily="18" charset="0"/>
              </a:rPr>
              <a:t> </a:t>
            </a:r>
            <a:r>
              <a:rPr lang="en-US" sz="2400" dirty="0" err="1">
                <a:latin typeface="Adobe Caslon Pro Bold" panose="0205070206050A020403" pitchFamily="18" charset="0"/>
              </a:rPr>
              <a:t>pinjaman</a:t>
            </a:r>
            <a:r>
              <a:rPr lang="en-US" sz="2400" dirty="0">
                <a:latin typeface="Adobe Caslon Pro Bold" panose="0205070206050A020403" pitchFamily="18" charset="0"/>
              </a:rPr>
              <a:t> </a:t>
            </a:r>
            <a:r>
              <a:rPr lang="en-US" sz="2400" dirty="0" err="1">
                <a:latin typeface="Adobe Caslon Pro Bold" panose="0205070206050A020403" pitchFamily="18" charset="0"/>
              </a:rPr>
              <a:t>pendapat</a:t>
            </a:r>
            <a:r>
              <a:rPr lang="en-US" sz="2400" dirty="0">
                <a:latin typeface="Adobe Caslon Pro Bold" panose="0205070206050A020403" pitchFamily="18" charset="0"/>
              </a:rPr>
              <a:t> </a:t>
            </a:r>
            <a:r>
              <a:rPr lang="en-US" sz="2400" dirty="0" err="1">
                <a:latin typeface="Adobe Caslon Pro Bold" panose="0205070206050A020403" pitchFamily="18" charset="0"/>
              </a:rPr>
              <a:t>atau</a:t>
            </a:r>
            <a:r>
              <a:rPr lang="en-US" sz="2400" dirty="0">
                <a:latin typeface="Adobe Caslon Pro Bold" panose="0205070206050A020403" pitchFamily="18" charset="0"/>
              </a:rPr>
              <a:t> </a:t>
            </a:r>
            <a:r>
              <a:rPr lang="en-US" sz="2400" dirty="0" err="1">
                <a:latin typeface="Adobe Caslon Pro Bold" panose="0205070206050A020403" pitchFamily="18" charset="0"/>
              </a:rPr>
              <a:t>kalimat</a:t>
            </a:r>
            <a:r>
              <a:rPr lang="en-US" sz="2400" dirty="0">
                <a:latin typeface="Adobe Caslon Pro Bold" panose="0205070206050A020403" pitchFamily="18" charset="0"/>
              </a:rPr>
              <a:t> yang </a:t>
            </a:r>
            <a:r>
              <a:rPr lang="en-US" sz="2400" dirty="0" err="1">
                <a:latin typeface="Adobe Caslon Pro Bold" panose="0205070206050A020403" pitchFamily="18" charset="0"/>
              </a:rPr>
              <a:t>diambil</a:t>
            </a:r>
            <a:r>
              <a:rPr lang="en-US" sz="2400" dirty="0">
                <a:latin typeface="Adobe Caslon Pro Bold" panose="0205070206050A020403" pitchFamily="18" charset="0"/>
              </a:rPr>
              <a:t> </a:t>
            </a:r>
            <a:r>
              <a:rPr lang="en-US" sz="2400" dirty="0" err="1">
                <a:latin typeface="Adobe Caslon Pro Bold" panose="0205070206050A020403" pitchFamily="18" charset="0"/>
              </a:rPr>
              <a:t>dari</a:t>
            </a:r>
            <a:r>
              <a:rPr lang="en-US" sz="2400" dirty="0">
                <a:latin typeface="Adobe Caslon Pro Bold" panose="0205070206050A020403" pitchFamily="18" charset="0"/>
              </a:rPr>
              <a:t> </a:t>
            </a:r>
            <a:r>
              <a:rPr lang="en-US" sz="2400" dirty="0" err="1">
                <a:latin typeface="Adobe Caslon Pro Bold" panose="0205070206050A020403" pitchFamily="18" charset="0"/>
              </a:rPr>
              <a:t>seseorang</a:t>
            </a:r>
            <a:r>
              <a:rPr lang="en-US" sz="2400" dirty="0">
                <a:latin typeface="Adobe Caslon Pro Bold" panose="0205070206050A020403" pitchFamily="18" charset="0"/>
              </a:rPr>
              <a:t>, </a:t>
            </a:r>
            <a:r>
              <a:rPr lang="en-US" sz="2400" dirty="0" err="1">
                <a:latin typeface="Adobe Caslon Pro Bold" panose="0205070206050A020403" pitchFamily="18" charset="0"/>
              </a:rPr>
              <a:t>baik</a:t>
            </a:r>
            <a:r>
              <a:rPr lang="en-US" sz="2400" dirty="0">
                <a:latin typeface="Adobe Caslon Pro Bold" panose="0205070206050A020403" pitchFamily="18" charset="0"/>
              </a:rPr>
              <a:t> </a:t>
            </a:r>
            <a:r>
              <a:rPr lang="en-US" sz="2400" dirty="0" err="1">
                <a:latin typeface="Adobe Caslon Pro Bold" panose="0205070206050A020403" pitchFamily="18" charset="0"/>
              </a:rPr>
              <a:t>berupa</a:t>
            </a:r>
            <a:r>
              <a:rPr lang="en-US" sz="2400" dirty="0">
                <a:latin typeface="Adobe Caslon Pro Bold" panose="0205070206050A020403" pitchFamily="18" charset="0"/>
              </a:rPr>
              <a:t> </a:t>
            </a:r>
            <a:r>
              <a:rPr lang="en-US" sz="2400" dirty="0" err="1">
                <a:latin typeface="Adobe Caslon Pro Bold" panose="0205070206050A020403" pitchFamily="18" charset="0"/>
              </a:rPr>
              <a:t>tulisan</a:t>
            </a:r>
            <a:r>
              <a:rPr lang="en-US" sz="2400" dirty="0">
                <a:latin typeface="Adobe Caslon Pro Bold" panose="0205070206050A020403" pitchFamily="18" charset="0"/>
              </a:rPr>
              <a:t> </a:t>
            </a:r>
            <a:r>
              <a:rPr lang="en-US" sz="2400" dirty="0" err="1">
                <a:latin typeface="Adobe Caslon Pro Bold" panose="0205070206050A020403" pitchFamily="18" charset="0"/>
              </a:rPr>
              <a:t>atau</a:t>
            </a:r>
            <a:r>
              <a:rPr lang="en-US" sz="2400" dirty="0">
                <a:latin typeface="Adobe Caslon Pro Bold" panose="0205070206050A020403" pitchFamily="18" charset="0"/>
              </a:rPr>
              <a:t> </a:t>
            </a:r>
            <a:r>
              <a:rPr lang="en-US" sz="2400" dirty="0" err="1">
                <a:latin typeface="Adobe Caslon Pro Bold" panose="0205070206050A020403" pitchFamily="18" charset="0"/>
              </a:rPr>
              <a:t>lisan</a:t>
            </a:r>
            <a:r>
              <a:rPr lang="en-US" sz="2400" dirty="0">
                <a:latin typeface="Adobe Caslon Pro Bold" panose="0205070206050A020403" pitchFamily="18" charset="0"/>
              </a:rPr>
              <a:t> yang </a:t>
            </a:r>
            <a:r>
              <a:rPr lang="en-US" sz="2400" dirty="0" err="1">
                <a:latin typeface="Adobe Caslon Pro Bold" panose="0205070206050A020403" pitchFamily="18" charset="0"/>
              </a:rPr>
              <a:t>bertujuan</a:t>
            </a:r>
            <a:r>
              <a:rPr lang="en-US" sz="2400" dirty="0">
                <a:latin typeface="Adobe Caslon Pro Bold" panose="0205070206050A020403" pitchFamily="18" charset="0"/>
              </a:rPr>
              <a:t> </a:t>
            </a:r>
            <a:r>
              <a:rPr lang="en-US" sz="2400" dirty="0" err="1">
                <a:latin typeface="Adobe Caslon Pro Bold" panose="0205070206050A020403" pitchFamily="18" charset="0"/>
              </a:rPr>
              <a:t>untuk</a:t>
            </a:r>
            <a:r>
              <a:rPr lang="en-US" sz="2400" dirty="0">
                <a:latin typeface="Adobe Caslon Pro Bold" panose="0205070206050A020403" pitchFamily="18" charset="0"/>
              </a:rPr>
              <a:t> </a:t>
            </a:r>
            <a:r>
              <a:rPr lang="en-US" sz="2400" dirty="0" err="1">
                <a:latin typeface="Adobe Caslon Pro Bold" panose="0205070206050A020403" pitchFamily="18" charset="0"/>
              </a:rPr>
              <a:t>memperkokoh</a:t>
            </a:r>
            <a:r>
              <a:rPr lang="en-US" sz="2400" dirty="0">
                <a:latin typeface="Adobe Caslon Pro Bold" panose="0205070206050A020403" pitchFamily="18" charset="0"/>
              </a:rPr>
              <a:t> </a:t>
            </a:r>
            <a:r>
              <a:rPr lang="en-US" sz="2400" dirty="0" err="1">
                <a:latin typeface="Adobe Caslon Pro Bold" panose="0205070206050A020403" pitchFamily="18" charset="0"/>
              </a:rPr>
              <a:t>argumentasi</a:t>
            </a:r>
            <a:r>
              <a:rPr lang="en-US" sz="2400" dirty="0">
                <a:latin typeface="Adobe Caslon Pro Bold" panose="0205070206050A020403" pitchFamily="18" charset="0"/>
              </a:rPr>
              <a:t> di </a:t>
            </a:r>
            <a:r>
              <a:rPr lang="en-US" sz="2400" dirty="0" err="1">
                <a:latin typeface="Adobe Caslon Pro Bold" panose="0205070206050A020403" pitchFamily="18" charset="0"/>
              </a:rPr>
              <a:t>sebuah</a:t>
            </a:r>
            <a:r>
              <a:rPr lang="en-US" sz="2400" dirty="0">
                <a:latin typeface="Adobe Caslon Pro Bold" panose="0205070206050A020403" pitchFamily="18" charset="0"/>
              </a:rPr>
              <a:t> </a:t>
            </a:r>
            <a:r>
              <a:rPr lang="en-US" sz="2400" dirty="0" err="1">
                <a:latin typeface="Adobe Caslon Pro Bold" panose="0205070206050A020403" pitchFamily="18" charset="0"/>
              </a:rPr>
              <a:t>karya</a:t>
            </a:r>
            <a:r>
              <a:rPr lang="en-US" sz="2400" dirty="0">
                <a:latin typeface="Adobe Caslon Pro Bold" panose="0205070206050A020403" pitchFamily="18" charset="0"/>
              </a:rPr>
              <a:t> </a:t>
            </a:r>
            <a:r>
              <a:rPr lang="en-US" sz="2400" dirty="0" err="1">
                <a:latin typeface="Adobe Caslon Pro Bold" panose="0205070206050A020403" pitchFamily="18" charset="0"/>
              </a:rPr>
              <a:t>tulis</a:t>
            </a:r>
            <a:r>
              <a:rPr lang="en-US" sz="2400" dirty="0">
                <a:latin typeface="Adobe Caslon Pro Bold" panose="0205070206050A020403" pitchFamily="18" charset="0"/>
              </a:rPr>
              <a:t>.</a:t>
            </a:r>
          </a:p>
          <a:p>
            <a:r>
              <a:rPr lang="en-US" sz="2400" dirty="0" err="1">
                <a:latin typeface="Adobe Caslon Pro Bold" panose="0205070206050A020403" pitchFamily="18" charset="0"/>
              </a:rPr>
              <a:t>Kutipan</a:t>
            </a:r>
            <a:r>
              <a:rPr lang="en-US" sz="2400" dirty="0">
                <a:latin typeface="Adobe Caslon Pro Bold" panose="0205070206050A020403" pitchFamily="18" charset="0"/>
              </a:rPr>
              <a:t> </a:t>
            </a:r>
            <a:r>
              <a:rPr lang="en-US" sz="2400" dirty="0" err="1">
                <a:latin typeface="Adobe Caslon Pro Bold" panose="0205070206050A020403" pitchFamily="18" charset="0"/>
              </a:rPr>
              <a:t>juga</a:t>
            </a:r>
            <a:r>
              <a:rPr lang="en-US" sz="2400" dirty="0">
                <a:latin typeface="Adobe Caslon Pro Bold" panose="0205070206050A020403" pitchFamily="18" charset="0"/>
              </a:rPr>
              <a:t> </a:t>
            </a:r>
            <a:r>
              <a:rPr lang="en-US" sz="2400" dirty="0" err="1">
                <a:latin typeface="Adobe Caslon Pro Bold" panose="0205070206050A020403" pitchFamily="18" charset="0"/>
              </a:rPr>
              <a:t>bisa</a:t>
            </a:r>
            <a:r>
              <a:rPr lang="en-US" sz="2400" dirty="0">
                <a:latin typeface="Adobe Caslon Pro Bold" panose="0205070206050A020403" pitchFamily="18" charset="0"/>
              </a:rPr>
              <a:t> </a:t>
            </a:r>
            <a:r>
              <a:rPr lang="en-US" sz="2400" dirty="0" err="1">
                <a:latin typeface="Adobe Caslon Pro Bold" panose="0205070206050A020403" pitchFamily="18" charset="0"/>
              </a:rPr>
              <a:t>dijadikan</a:t>
            </a:r>
            <a:r>
              <a:rPr lang="en-US" sz="2400" dirty="0">
                <a:latin typeface="Adobe Caslon Pro Bold" panose="0205070206050A020403" pitchFamily="18" charset="0"/>
              </a:rPr>
              <a:t> </a:t>
            </a:r>
            <a:r>
              <a:rPr lang="en-US" sz="2400" dirty="0" err="1">
                <a:latin typeface="Adobe Caslon Pro Bold" panose="0205070206050A020403" pitchFamily="18" charset="0"/>
              </a:rPr>
              <a:t>sebagai</a:t>
            </a:r>
            <a:r>
              <a:rPr lang="en-US" sz="2400" dirty="0">
                <a:latin typeface="Adobe Caslon Pro Bold" panose="0205070206050A020403" pitchFamily="18" charset="0"/>
              </a:rPr>
              <a:t> </a:t>
            </a:r>
            <a:r>
              <a:rPr lang="en-US" sz="2400" dirty="0" err="1">
                <a:latin typeface="Adobe Caslon Pro Bold" panose="0205070206050A020403" pitchFamily="18" charset="0"/>
              </a:rPr>
              <a:t>landasan</a:t>
            </a:r>
            <a:r>
              <a:rPr lang="en-US" sz="2400" dirty="0">
                <a:latin typeface="Adobe Caslon Pro Bold" panose="0205070206050A020403" pitchFamily="18" charset="0"/>
              </a:rPr>
              <a:t> </a:t>
            </a:r>
            <a:r>
              <a:rPr lang="en-US" sz="2400" dirty="0" err="1">
                <a:latin typeface="Adobe Caslon Pro Bold" panose="0205070206050A020403" pitchFamily="18" charset="0"/>
              </a:rPr>
              <a:t>teori</a:t>
            </a:r>
            <a:r>
              <a:rPr lang="en-US" sz="2400" dirty="0">
                <a:latin typeface="Adobe Caslon Pro Bold" panose="0205070206050A020403" pitchFamily="18" charset="0"/>
              </a:rPr>
              <a:t>, </a:t>
            </a:r>
            <a:r>
              <a:rPr lang="en-US" sz="2400" dirty="0" err="1">
                <a:latin typeface="Adobe Caslon Pro Bold" panose="0205070206050A020403" pitchFamily="18" charset="0"/>
              </a:rPr>
              <a:t>penjelasan</a:t>
            </a:r>
            <a:r>
              <a:rPr lang="en-US" sz="2400" dirty="0">
                <a:latin typeface="Adobe Caslon Pro Bold" panose="0205070206050A020403" pitchFamily="18" charset="0"/>
              </a:rPr>
              <a:t> </a:t>
            </a:r>
            <a:r>
              <a:rPr lang="en-US" sz="2400" dirty="0" err="1">
                <a:latin typeface="Adobe Caslon Pro Bold" panose="0205070206050A020403" pitchFamily="18" charset="0"/>
              </a:rPr>
              <a:t>suatu</a:t>
            </a:r>
            <a:r>
              <a:rPr lang="en-US" sz="2400" dirty="0">
                <a:latin typeface="Adobe Caslon Pro Bold" panose="0205070206050A020403" pitchFamily="18" charset="0"/>
              </a:rPr>
              <a:t> </a:t>
            </a:r>
            <a:r>
              <a:rPr lang="en-US" sz="2400" dirty="0" err="1">
                <a:latin typeface="Adobe Caslon Pro Bold" panose="0205070206050A020403" pitchFamily="18" charset="0"/>
              </a:rPr>
              <a:t>uraian</a:t>
            </a:r>
            <a:r>
              <a:rPr lang="en-US" sz="2400" dirty="0">
                <a:latin typeface="Adobe Caslon Pro Bold" panose="0205070206050A020403" pitchFamily="18" charset="0"/>
              </a:rPr>
              <a:t>, </a:t>
            </a:r>
            <a:r>
              <a:rPr lang="en-US" sz="2400" dirty="0" err="1">
                <a:latin typeface="Adobe Caslon Pro Bold" panose="0205070206050A020403" pitchFamily="18" charset="0"/>
              </a:rPr>
              <a:t>atau</a:t>
            </a:r>
            <a:r>
              <a:rPr lang="en-US" sz="2400" dirty="0">
                <a:latin typeface="Adobe Caslon Pro Bold" panose="0205070206050A020403" pitchFamily="18" charset="0"/>
              </a:rPr>
              <a:t> </a:t>
            </a:r>
            <a:r>
              <a:rPr lang="en-US" sz="2400" dirty="0" err="1">
                <a:latin typeface="Adobe Caslon Pro Bold" panose="0205070206050A020403" pitchFamily="18" charset="0"/>
              </a:rPr>
              <a:t>sebagai</a:t>
            </a:r>
            <a:r>
              <a:rPr lang="en-US" sz="2400" dirty="0">
                <a:latin typeface="Adobe Caslon Pro Bold" panose="0205070206050A020403" pitchFamily="18" charset="0"/>
              </a:rPr>
              <a:t> </a:t>
            </a:r>
            <a:r>
              <a:rPr lang="en-US" sz="2400" dirty="0" err="1">
                <a:latin typeface="Adobe Caslon Pro Bold" panose="0205070206050A020403" pitchFamily="18" charset="0"/>
              </a:rPr>
              <a:t>bukti</a:t>
            </a:r>
            <a:r>
              <a:rPr lang="en-US" sz="2400" dirty="0">
                <a:latin typeface="Adobe Caslon Pro Bold" panose="0205070206050A020403" pitchFamily="18" charset="0"/>
              </a:rPr>
              <a:t> </a:t>
            </a:r>
            <a:r>
              <a:rPr lang="en-US" sz="2400" dirty="0" err="1">
                <a:latin typeface="Adobe Caslon Pro Bold" panose="0205070206050A020403" pitchFamily="18" charset="0"/>
              </a:rPr>
              <a:t>untuk</a:t>
            </a:r>
            <a:r>
              <a:rPr lang="en-US" sz="2400" dirty="0">
                <a:latin typeface="Adobe Caslon Pro Bold" panose="0205070206050A020403" pitchFamily="18" charset="0"/>
              </a:rPr>
              <a:t> </a:t>
            </a:r>
            <a:r>
              <a:rPr lang="en-US" sz="2400" dirty="0" err="1">
                <a:latin typeface="Adobe Caslon Pro Bold" panose="0205070206050A020403" pitchFamily="18" charset="0"/>
              </a:rPr>
              <a:t>menunjang</a:t>
            </a:r>
            <a:r>
              <a:rPr lang="en-US" sz="2400" dirty="0">
                <a:latin typeface="Adobe Caslon Pro Bold" panose="0205070206050A020403" pitchFamily="18" charset="0"/>
              </a:rPr>
              <a:t> </a:t>
            </a:r>
            <a:r>
              <a:rPr lang="en-US" sz="2400" dirty="0" err="1">
                <a:latin typeface="Adobe Caslon Pro Bold" panose="0205070206050A020403" pitchFamily="18" charset="0"/>
              </a:rPr>
              <a:t>sebuah</a:t>
            </a:r>
            <a:r>
              <a:rPr lang="en-US" sz="2400" dirty="0">
                <a:latin typeface="Adobe Caslon Pro Bold" panose="0205070206050A020403" pitchFamily="18" charset="0"/>
              </a:rPr>
              <a:t> </a:t>
            </a:r>
            <a:r>
              <a:rPr lang="en-US" sz="2400" dirty="0" err="1">
                <a:latin typeface="Adobe Caslon Pro Bold" panose="0205070206050A020403" pitchFamily="18" charset="0"/>
              </a:rPr>
              <a:t>pendapat</a:t>
            </a:r>
            <a:r>
              <a:rPr lang="en-US" sz="2400" dirty="0">
                <a:latin typeface="Adobe Caslon Pro Bold" panose="0205070206050A020403" pitchFamily="18" charset="0"/>
              </a:rPr>
              <a:t>.</a:t>
            </a:r>
          </a:p>
          <a:p>
            <a:r>
              <a:rPr lang="en-US" sz="2400" dirty="0" err="1">
                <a:latin typeface="Adobe Caslon Pro Bold" panose="0205070206050A020403" pitchFamily="18" charset="0"/>
              </a:rPr>
              <a:t>Dalam</a:t>
            </a:r>
            <a:r>
              <a:rPr lang="en-US" sz="2400" dirty="0">
                <a:latin typeface="Adobe Caslon Pro Bold" panose="0205070206050A020403" pitchFamily="18" charset="0"/>
              </a:rPr>
              <a:t> </a:t>
            </a:r>
            <a:r>
              <a:rPr lang="en-US" sz="2400" dirty="0" err="1">
                <a:latin typeface="Adobe Caslon Pro Bold" panose="0205070206050A020403" pitchFamily="18" charset="0"/>
              </a:rPr>
              <a:t>mengutip</a:t>
            </a:r>
            <a:r>
              <a:rPr lang="en-US" sz="2400" dirty="0">
                <a:latin typeface="Adobe Caslon Pro Bold" panose="0205070206050A020403" pitchFamily="18" charset="0"/>
              </a:rPr>
              <a:t>, </a:t>
            </a:r>
            <a:r>
              <a:rPr lang="en-US" sz="2400" dirty="0" err="1">
                <a:latin typeface="Adobe Caslon Pro Bold" panose="0205070206050A020403" pitchFamily="18" charset="0"/>
              </a:rPr>
              <a:t>seorang</a:t>
            </a:r>
            <a:r>
              <a:rPr lang="en-US" sz="2400" dirty="0">
                <a:latin typeface="Adobe Caslon Pro Bold" panose="0205070206050A020403" pitchFamily="18" charset="0"/>
              </a:rPr>
              <a:t> </a:t>
            </a:r>
            <a:r>
              <a:rPr lang="en-US" sz="2400" dirty="0" err="1">
                <a:latin typeface="Adobe Caslon Pro Bold" panose="0205070206050A020403" pitchFamily="18" charset="0"/>
              </a:rPr>
              <a:t>penulis</a:t>
            </a:r>
            <a:r>
              <a:rPr lang="en-US" sz="2400" dirty="0">
                <a:latin typeface="Adobe Caslon Pro Bold" panose="0205070206050A020403" pitchFamily="18" charset="0"/>
              </a:rPr>
              <a:t> </a:t>
            </a:r>
            <a:r>
              <a:rPr lang="en-US" sz="2400" dirty="0" err="1">
                <a:latin typeface="Adobe Caslon Pro Bold" panose="0205070206050A020403" pitchFamily="18" charset="0"/>
              </a:rPr>
              <a:t>tidak</a:t>
            </a:r>
            <a:r>
              <a:rPr lang="en-US" sz="2400" dirty="0">
                <a:latin typeface="Adobe Caslon Pro Bold" panose="0205070206050A020403" pitchFamily="18" charset="0"/>
              </a:rPr>
              <a:t> </a:t>
            </a:r>
            <a:r>
              <a:rPr lang="en-US" sz="2400" dirty="0" err="1">
                <a:latin typeface="Adobe Caslon Pro Bold" panose="0205070206050A020403" pitchFamily="18" charset="0"/>
              </a:rPr>
              <a:t>boleh</a:t>
            </a:r>
            <a:r>
              <a:rPr lang="en-US" sz="2400" dirty="0">
                <a:latin typeface="Adobe Caslon Pro Bold" panose="0205070206050A020403" pitchFamily="18" charset="0"/>
              </a:rPr>
              <a:t> </a:t>
            </a:r>
            <a:r>
              <a:rPr lang="en-US" sz="2400" dirty="0" err="1">
                <a:latin typeface="Adobe Caslon Pro Bold" panose="0205070206050A020403" pitchFamily="18" charset="0"/>
              </a:rPr>
              <a:t>asal-asalan</a:t>
            </a:r>
            <a:r>
              <a:rPr lang="en-US" sz="2400" dirty="0">
                <a:latin typeface="Adobe Caslon Pro Bold" panose="0205070206050A020403" pitchFamily="18" charset="0"/>
              </a:rPr>
              <a:t> </a:t>
            </a:r>
            <a:r>
              <a:rPr lang="en-US" sz="2400" dirty="0" err="1">
                <a:latin typeface="Adobe Caslon Pro Bold" panose="0205070206050A020403" pitchFamily="18" charset="0"/>
              </a:rPr>
              <a:t>dalam</a:t>
            </a:r>
            <a:r>
              <a:rPr lang="en-US" sz="2400" dirty="0">
                <a:latin typeface="Adobe Caslon Pro Bold" panose="0205070206050A020403" pitchFamily="18" charset="0"/>
              </a:rPr>
              <a:t> </a:t>
            </a:r>
            <a:r>
              <a:rPr lang="en-US" sz="2400" dirty="0" err="1">
                <a:latin typeface="Adobe Caslon Pro Bold" panose="0205070206050A020403" pitchFamily="18" charset="0"/>
              </a:rPr>
              <a:t>menuliskannya</a:t>
            </a:r>
            <a:r>
              <a:rPr lang="en-US" sz="2400" dirty="0">
                <a:latin typeface="Adobe Caslon Pro Bold" panose="0205070206050A020403" pitchFamily="18" charset="0"/>
              </a:rPr>
              <a:t>.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457200" y="2603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endParaRPr lang="id-ID" sz="3600" b="1" dirty="0">
              <a:ea typeface="+mj-ea"/>
            </a:endParaRPr>
          </a:p>
        </p:txBody>
      </p:sp>
      <p:sp>
        <p:nvSpPr>
          <p:cNvPr id="17411" name="Footer Placeholder 1"/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</a:t>
            </a:r>
            <a:r>
              <a:rPr lang="en-US" altLang="en-US" sz="1200"/>
              <a:t>Bahasa Indonesia</a:t>
            </a:r>
            <a:endParaRPr lang="id-ID" altLang="en-US" sz="1200"/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</a:t>
            </a:r>
            <a:r>
              <a:rPr lang="en-US" altLang="en-US" sz="1200"/>
              <a:t>IBI19202</a:t>
            </a:r>
            <a:endParaRPr lang="id-ID" altLang="en-US" sz="1200"/>
          </a:p>
        </p:txBody>
      </p:sp>
      <p:sp>
        <p:nvSpPr>
          <p:cNvPr id="17412" name="Date Placeholder 2"/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23-03-2020</a:t>
            </a:r>
            <a:endParaRPr lang="en-US" altLang="en-US" sz="1200"/>
          </a:p>
          <a:p>
            <a:pPr eaLnBrk="1" hangingPunct="1"/>
            <a:endParaRPr lang="en-US" altLang="en-US" sz="1200"/>
          </a:p>
        </p:txBody>
      </p:sp>
      <p:sp>
        <p:nvSpPr>
          <p:cNvPr id="17413" name="AutoShape 7" descr="Hasil gambar untuk DISIPLIN KER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414" name="AutoShape 9" descr="Hasil gambar untuk DISIPLIN KERJA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415" name="AutoShape 11" descr="Hasil gambar untuk DISIPLIN KERJA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17416" name="Picture 14" descr="C:\Users\ASUS\Pictures\download (2).jf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0"/>
            <a:ext cx="2449512" cy="163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nip Single Corner Rectangle 6"/>
          <p:cNvSpPr/>
          <p:nvPr/>
        </p:nvSpPr>
        <p:spPr>
          <a:xfrm>
            <a:off x="10117138" y="5732463"/>
            <a:ext cx="914400" cy="914400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buFont typeface="Wingdings" pitchFamily="2" charset="2"/>
              <a:buChar char="Ø"/>
              <a:defRPr/>
            </a:pPr>
            <a:endParaRPr lang="id-ID" dirty="0"/>
          </a:p>
        </p:txBody>
      </p:sp>
      <p:pic>
        <p:nvPicPr>
          <p:cNvPr id="17418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1700213"/>
            <a:ext cx="1816100" cy="3529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2286000" y="1858963"/>
            <a:ext cx="6400800" cy="41560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 dirty="0">
                <a:latin typeface="Adobe Caslon Pro Bold" pitchFamily="18" charset="0"/>
                <a:cs typeface="Arial" charset="0"/>
              </a:rPr>
              <a:t>Hal yang </a:t>
            </a:r>
            <a:r>
              <a:rPr lang="en-US" sz="2400" b="1" dirty="0" err="1">
                <a:latin typeface="Adobe Caslon Pro Bold" pitchFamily="18" charset="0"/>
                <a:cs typeface="Arial" charset="0"/>
              </a:rPr>
              <a:t>harus</a:t>
            </a:r>
            <a:r>
              <a:rPr lang="en-US" sz="2400" b="1" dirty="0">
                <a:latin typeface="Adobe Caslon Pro Bold" pitchFamily="18" charset="0"/>
                <a:cs typeface="Arial" charset="0"/>
              </a:rPr>
              <a:t> </a:t>
            </a:r>
            <a:r>
              <a:rPr lang="en-US" sz="2400" b="1" dirty="0" err="1">
                <a:latin typeface="Adobe Caslon Pro Bold" pitchFamily="18" charset="0"/>
                <a:cs typeface="Arial" charset="0"/>
              </a:rPr>
              <a:t>diperhatikan</a:t>
            </a:r>
            <a:r>
              <a:rPr lang="en-US" sz="2400" b="1" dirty="0">
                <a:latin typeface="Adobe Caslon Pro Bold" pitchFamily="18" charset="0"/>
                <a:cs typeface="Arial" charset="0"/>
              </a:rPr>
              <a:t> </a:t>
            </a:r>
            <a:r>
              <a:rPr lang="en-US" sz="2400" b="1" dirty="0" err="1">
                <a:latin typeface="Adobe Caslon Pro Bold" pitchFamily="18" charset="0"/>
                <a:cs typeface="Arial" charset="0"/>
              </a:rPr>
              <a:t>dalam</a:t>
            </a:r>
            <a:r>
              <a:rPr lang="en-US" sz="2400" b="1" dirty="0">
                <a:latin typeface="Adobe Caslon Pro Bold" pitchFamily="18" charset="0"/>
                <a:cs typeface="Arial" charset="0"/>
              </a:rPr>
              <a:t> </a:t>
            </a:r>
            <a:r>
              <a:rPr lang="en-US" sz="2400" b="1" dirty="0" err="1">
                <a:latin typeface="Adobe Caslon Pro Bold" pitchFamily="18" charset="0"/>
                <a:cs typeface="Arial" charset="0"/>
              </a:rPr>
              <a:t>Mengutip</a:t>
            </a:r>
            <a:endParaRPr lang="en-US" sz="2400" b="1" dirty="0">
              <a:latin typeface="Adobe Caslon Pro Bold" pitchFamily="18" charset="0"/>
              <a:cs typeface="Arial" charset="0"/>
            </a:endParaRPr>
          </a:p>
          <a:p>
            <a:pPr>
              <a:defRPr/>
            </a:pPr>
            <a:endParaRPr lang="en-US" sz="2400" b="1" dirty="0">
              <a:latin typeface="Adobe Caslon Pro Bold" pitchFamily="18" charset="0"/>
              <a:cs typeface="Arial" charset="0"/>
            </a:endParaRPr>
          </a:p>
          <a:p>
            <a:pPr marL="341313" indent="-341313">
              <a:defRPr/>
            </a:pPr>
            <a:r>
              <a:rPr lang="en-US" sz="2400" dirty="0">
                <a:latin typeface="Adobe Caslon Pro Bold" pitchFamily="18" charset="0"/>
                <a:cs typeface="Arial" charset="0"/>
              </a:rPr>
              <a:t>1. </a:t>
            </a:r>
            <a:r>
              <a:rPr lang="en-US" sz="2400" dirty="0" err="1">
                <a:latin typeface="Adobe Caslon Pro Bold" pitchFamily="18" charset="0"/>
                <a:cs typeface="Arial" charset="0"/>
              </a:rPr>
              <a:t>Penulis</a:t>
            </a:r>
            <a:r>
              <a:rPr lang="en-US" sz="2400" dirty="0">
                <a:latin typeface="Adobe Caslon Pro Bold" pitchFamily="18" charset="0"/>
                <a:cs typeface="Arial" charset="0"/>
              </a:rPr>
              <a:t> </a:t>
            </a:r>
            <a:r>
              <a:rPr lang="en-US" sz="2400" dirty="0" err="1">
                <a:latin typeface="Adobe Caslon Pro Bold" pitchFamily="18" charset="0"/>
                <a:cs typeface="Arial" charset="0"/>
              </a:rPr>
              <a:t>harus</a:t>
            </a:r>
            <a:r>
              <a:rPr lang="en-US" sz="2400" dirty="0">
                <a:latin typeface="Adobe Caslon Pro Bold" pitchFamily="18" charset="0"/>
                <a:cs typeface="Arial" charset="0"/>
              </a:rPr>
              <a:t> </a:t>
            </a:r>
            <a:r>
              <a:rPr lang="en-US" sz="2400" dirty="0" err="1">
                <a:latin typeface="Adobe Caslon Pro Bold" pitchFamily="18" charset="0"/>
                <a:cs typeface="Arial" charset="0"/>
              </a:rPr>
              <a:t>mempertimbangkan</a:t>
            </a:r>
            <a:r>
              <a:rPr lang="en-US" sz="2400" dirty="0">
                <a:latin typeface="Adobe Caslon Pro Bold" pitchFamily="18" charset="0"/>
                <a:cs typeface="Arial" charset="0"/>
              </a:rPr>
              <a:t> </a:t>
            </a:r>
            <a:r>
              <a:rPr lang="en-US" sz="2400" dirty="0" err="1">
                <a:latin typeface="Adobe Caslon Pro Bold" pitchFamily="18" charset="0"/>
                <a:cs typeface="Arial" charset="0"/>
              </a:rPr>
              <a:t>bahwa</a:t>
            </a:r>
            <a:r>
              <a:rPr lang="en-US" sz="2400" dirty="0">
                <a:latin typeface="Adobe Caslon Pro Bold" pitchFamily="18" charset="0"/>
                <a:cs typeface="Arial" charset="0"/>
              </a:rPr>
              <a:t> </a:t>
            </a:r>
            <a:r>
              <a:rPr lang="en-US" sz="2400" dirty="0" err="1">
                <a:latin typeface="Adobe Caslon Pro Bold" pitchFamily="18" charset="0"/>
                <a:cs typeface="Arial" charset="0"/>
              </a:rPr>
              <a:t>kutipan</a:t>
            </a:r>
            <a:r>
              <a:rPr lang="en-US" sz="2400" dirty="0">
                <a:latin typeface="Adobe Caslon Pro Bold" pitchFamily="18" charset="0"/>
                <a:cs typeface="Arial" charset="0"/>
              </a:rPr>
              <a:t> </a:t>
            </a:r>
            <a:r>
              <a:rPr lang="en-US" sz="2400" dirty="0" err="1">
                <a:latin typeface="Adobe Caslon Pro Bold" pitchFamily="18" charset="0"/>
                <a:cs typeface="Arial" charset="0"/>
              </a:rPr>
              <a:t>tersebut</a:t>
            </a:r>
            <a:r>
              <a:rPr lang="en-US" sz="2400" dirty="0">
                <a:latin typeface="Adobe Caslon Pro Bold" pitchFamily="18" charset="0"/>
                <a:cs typeface="Arial" charset="0"/>
              </a:rPr>
              <a:t> </a:t>
            </a:r>
            <a:r>
              <a:rPr lang="en-US" sz="2400" dirty="0" err="1">
                <a:latin typeface="Adobe Caslon Pro Bold" pitchFamily="18" charset="0"/>
                <a:cs typeface="Arial" charset="0"/>
              </a:rPr>
              <a:t>diperlukan</a:t>
            </a:r>
            <a:endParaRPr lang="en-US" sz="2400" dirty="0">
              <a:latin typeface="Adobe Caslon Pro Bold" pitchFamily="18" charset="0"/>
              <a:cs typeface="Arial" charset="0"/>
            </a:endParaRPr>
          </a:p>
          <a:p>
            <a:pPr marL="341313" indent="-341313">
              <a:defRPr/>
            </a:pPr>
            <a:r>
              <a:rPr lang="en-US" sz="2400" dirty="0">
                <a:latin typeface="Adobe Caslon Pro Bold" pitchFamily="18" charset="0"/>
                <a:cs typeface="Arial" charset="0"/>
              </a:rPr>
              <a:t>2. </a:t>
            </a:r>
            <a:r>
              <a:rPr lang="en-US" sz="2400" dirty="0" err="1">
                <a:latin typeface="Adobe Caslon Pro Bold" pitchFamily="18" charset="0"/>
                <a:cs typeface="Arial" charset="0"/>
              </a:rPr>
              <a:t>Penulis</a:t>
            </a:r>
            <a:r>
              <a:rPr lang="en-US" sz="2400" dirty="0">
                <a:latin typeface="Adobe Caslon Pro Bold" pitchFamily="18" charset="0"/>
                <a:cs typeface="Arial" charset="0"/>
              </a:rPr>
              <a:t> </a:t>
            </a:r>
            <a:r>
              <a:rPr lang="en-US" sz="2400" dirty="0" err="1">
                <a:latin typeface="Adobe Caslon Pro Bold" pitchFamily="18" charset="0"/>
                <a:cs typeface="Arial" charset="0"/>
              </a:rPr>
              <a:t>harus</a:t>
            </a:r>
            <a:r>
              <a:rPr lang="en-US" sz="2400" dirty="0">
                <a:latin typeface="Adobe Caslon Pro Bold" pitchFamily="18" charset="0"/>
                <a:cs typeface="Arial" charset="0"/>
              </a:rPr>
              <a:t> </a:t>
            </a:r>
            <a:r>
              <a:rPr lang="en-US" sz="2400" dirty="0" err="1">
                <a:latin typeface="Adobe Caslon Pro Bold" pitchFamily="18" charset="0"/>
                <a:cs typeface="Arial" charset="0"/>
              </a:rPr>
              <a:t>bertanggung</a:t>
            </a:r>
            <a:r>
              <a:rPr lang="en-US" sz="2400" dirty="0">
                <a:latin typeface="Adobe Caslon Pro Bold" pitchFamily="18" charset="0"/>
                <a:cs typeface="Arial" charset="0"/>
              </a:rPr>
              <a:t> </a:t>
            </a:r>
            <a:r>
              <a:rPr lang="en-US" sz="2400" dirty="0" err="1">
                <a:latin typeface="Adobe Caslon Pro Bold" pitchFamily="18" charset="0"/>
                <a:cs typeface="Arial" charset="0"/>
              </a:rPr>
              <a:t>jawab</a:t>
            </a:r>
            <a:r>
              <a:rPr lang="en-US" sz="2400" dirty="0">
                <a:latin typeface="Adobe Caslon Pro Bold" pitchFamily="18" charset="0"/>
                <a:cs typeface="Arial" charset="0"/>
              </a:rPr>
              <a:t> </a:t>
            </a:r>
            <a:r>
              <a:rPr lang="en-US" sz="2400" dirty="0" err="1">
                <a:latin typeface="Adobe Caslon Pro Bold" pitchFamily="18" charset="0"/>
                <a:cs typeface="Arial" charset="0"/>
              </a:rPr>
              <a:t>secara</a:t>
            </a:r>
            <a:r>
              <a:rPr lang="en-US" sz="2400" dirty="0">
                <a:latin typeface="Adobe Caslon Pro Bold" pitchFamily="18" charset="0"/>
                <a:cs typeface="Arial" charset="0"/>
              </a:rPr>
              <a:t> </a:t>
            </a:r>
            <a:r>
              <a:rPr lang="en-US" sz="2400" dirty="0" err="1">
                <a:latin typeface="Adobe Caslon Pro Bold" pitchFamily="18" charset="0"/>
                <a:cs typeface="Arial" charset="0"/>
              </a:rPr>
              <a:t>penuh</a:t>
            </a:r>
            <a:r>
              <a:rPr lang="en-US" sz="2400" dirty="0">
                <a:latin typeface="Adobe Caslon Pro Bold" pitchFamily="18" charset="0"/>
                <a:cs typeface="Arial" charset="0"/>
              </a:rPr>
              <a:t> </a:t>
            </a:r>
            <a:r>
              <a:rPr lang="en-US" sz="2400" dirty="0" err="1">
                <a:latin typeface="Adobe Caslon Pro Bold" pitchFamily="18" charset="0"/>
                <a:cs typeface="Arial" charset="0"/>
              </a:rPr>
              <a:t>terhadap</a:t>
            </a:r>
            <a:r>
              <a:rPr lang="en-US" sz="2400" dirty="0">
                <a:latin typeface="Adobe Caslon Pro Bold" pitchFamily="18" charset="0"/>
                <a:cs typeface="Arial" charset="0"/>
              </a:rPr>
              <a:t> </a:t>
            </a:r>
            <a:r>
              <a:rPr lang="en-US" sz="2400" dirty="0" err="1">
                <a:latin typeface="Adobe Caslon Pro Bold" pitchFamily="18" charset="0"/>
                <a:cs typeface="Arial" charset="0"/>
              </a:rPr>
              <a:t>ketepatan</a:t>
            </a:r>
            <a:r>
              <a:rPr lang="en-US" sz="2400" dirty="0">
                <a:latin typeface="Adobe Caslon Pro Bold" pitchFamily="18" charset="0"/>
                <a:cs typeface="Arial" charset="0"/>
              </a:rPr>
              <a:t> </a:t>
            </a:r>
            <a:r>
              <a:rPr lang="en-US" sz="2400" dirty="0" err="1">
                <a:latin typeface="Adobe Caslon Pro Bold" pitchFamily="18" charset="0"/>
                <a:cs typeface="Arial" charset="0"/>
              </a:rPr>
              <a:t>kutipan</a:t>
            </a:r>
            <a:endParaRPr lang="en-US" sz="2400" dirty="0">
              <a:latin typeface="Adobe Caslon Pro Bold" pitchFamily="18" charset="0"/>
              <a:cs typeface="Arial" charset="0"/>
            </a:endParaRPr>
          </a:p>
          <a:p>
            <a:pPr marL="341313" indent="-341313">
              <a:defRPr/>
            </a:pPr>
            <a:r>
              <a:rPr lang="en-US" sz="2400" dirty="0">
                <a:latin typeface="Adobe Caslon Pro Bold" pitchFamily="18" charset="0"/>
                <a:cs typeface="Arial" charset="0"/>
              </a:rPr>
              <a:t>3. </a:t>
            </a:r>
            <a:r>
              <a:rPr lang="en-US" sz="2400" dirty="0" err="1">
                <a:latin typeface="Adobe Caslon Pro Bold" pitchFamily="18" charset="0"/>
                <a:cs typeface="Arial" charset="0"/>
              </a:rPr>
              <a:t>Penulis</a:t>
            </a:r>
            <a:r>
              <a:rPr lang="en-US" sz="2400" dirty="0">
                <a:latin typeface="Adobe Caslon Pro Bold" pitchFamily="18" charset="0"/>
                <a:cs typeface="Arial" charset="0"/>
              </a:rPr>
              <a:t> </a:t>
            </a:r>
            <a:r>
              <a:rPr lang="en-US" sz="2400" dirty="0" err="1">
                <a:latin typeface="Adobe Caslon Pro Bold" pitchFamily="18" charset="0"/>
                <a:cs typeface="Arial" charset="0"/>
              </a:rPr>
              <a:t>harus</a:t>
            </a:r>
            <a:r>
              <a:rPr lang="en-US" sz="2400" dirty="0">
                <a:latin typeface="Adobe Caslon Pro Bold" pitchFamily="18" charset="0"/>
                <a:cs typeface="Arial" charset="0"/>
              </a:rPr>
              <a:t> </a:t>
            </a:r>
            <a:r>
              <a:rPr lang="en-US" sz="2400" dirty="0" err="1">
                <a:latin typeface="Adobe Caslon Pro Bold" pitchFamily="18" charset="0"/>
                <a:cs typeface="Arial" charset="0"/>
              </a:rPr>
              <a:t>mempertimbangkan</a:t>
            </a:r>
            <a:r>
              <a:rPr lang="en-US" sz="2400" dirty="0">
                <a:latin typeface="Adobe Caslon Pro Bold" pitchFamily="18" charset="0"/>
                <a:cs typeface="Arial" charset="0"/>
              </a:rPr>
              <a:t> </a:t>
            </a:r>
            <a:r>
              <a:rPr lang="en-US" sz="2400" dirty="0" err="1">
                <a:latin typeface="Adobe Caslon Pro Bold" pitchFamily="18" charset="0"/>
                <a:cs typeface="Arial" charset="0"/>
              </a:rPr>
              <a:t>jenis</a:t>
            </a:r>
            <a:r>
              <a:rPr lang="en-US" sz="2400" dirty="0">
                <a:latin typeface="Adobe Caslon Pro Bold" pitchFamily="18" charset="0"/>
                <a:cs typeface="Arial" charset="0"/>
              </a:rPr>
              <a:t> </a:t>
            </a:r>
            <a:r>
              <a:rPr lang="en-US" sz="2400" dirty="0" err="1">
                <a:latin typeface="Adobe Caslon Pro Bold" pitchFamily="18" charset="0"/>
                <a:cs typeface="Arial" charset="0"/>
              </a:rPr>
              <a:t>kutipan</a:t>
            </a:r>
            <a:r>
              <a:rPr lang="en-US" sz="2400" dirty="0">
                <a:latin typeface="Adobe Caslon Pro Bold" pitchFamily="18" charset="0"/>
                <a:cs typeface="Arial" charset="0"/>
              </a:rPr>
              <a:t>, </a:t>
            </a:r>
            <a:r>
              <a:rPr lang="en-US" sz="2400" dirty="0" err="1">
                <a:latin typeface="Adobe Caslon Pro Bold" pitchFamily="18" charset="0"/>
                <a:cs typeface="Arial" charset="0"/>
              </a:rPr>
              <a:t>entah</a:t>
            </a:r>
            <a:r>
              <a:rPr lang="en-US" sz="2400" dirty="0">
                <a:latin typeface="Adobe Caslon Pro Bold" pitchFamily="18" charset="0"/>
                <a:cs typeface="Arial" charset="0"/>
              </a:rPr>
              <a:t> </a:t>
            </a:r>
            <a:r>
              <a:rPr lang="en-US" sz="2400" dirty="0" err="1">
                <a:latin typeface="Adobe Caslon Pro Bold" pitchFamily="18" charset="0"/>
                <a:cs typeface="Arial" charset="0"/>
              </a:rPr>
              <a:t>itu</a:t>
            </a:r>
            <a:r>
              <a:rPr lang="en-US" sz="2400" dirty="0">
                <a:latin typeface="Adobe Caslon Pro Bold" pitchFamily="18" charset="0"/>
                <a:cs typeface="Arial" charset="0"/>
              </a:rPr>
              <a:t> </a:t>
            </a:r>
            <a:r>
              <a:rPr lang="en-US" sz="2400" dirty="0" err="1">
                <a:latin typeface="Adobe Caslon Pro Bold" pitchFamily="18" charset="0"/>
                <a:cs typeface="Arial" charset="0"/>
              </a:rPr>
              <a:t>kutipan</a:t>
            </a:r>
            <a:r>
              <a:rPr lang="en-US" sz="2400" dirty="0">
                <a:latin typeface="Adobe Caslon Pro Bold" pitchFamily="18" charset="0"/>
                <a:cs typeface="Arial" charset="0"/>
              </a:rPr>
              <a:t> </a:t>
            </a:r>
            <a:r>
              <a:rPr lang="en-US" sz="2400" dirty="0" err="1">
                <a:latin typeface="Adobe Caslon Pro Bold" pitchFamily="18" charset="0"/>
                <a:cs typeface="Arial" charset="0"/>
              </a:rPr>
              <a:t>langsung</a:t>
            </a:r>
            <a:r>
              <a:rPr lang="en-US" sz="2400" dirty="0">
                <a:latin typeface="Adobe Caslon Pro Bold" pitchFamily="18" charset="0"/>
                <a:cs typeface="Arial" charset="0"/>
              </a:rPr>
              <a:t> </a:t>
            </a:r>
            <a:r>
              <a:rPr lang="en-US" sz="2400" dirty="0" err="1">
                <a:latin typeface="Adobe Caslon Pro Bold" pitchFamily="18" charset="0"/>
                <a:cs typeface="Arial" charset="0"/>
              </a:rPr>
              <a:t>atau</a:t>
            </a:r>
            <a:r>
              <a:rPr lang="en-US" sz="2400" dirty="0">
                <a:latin typeface="Adobe Caslon Pro Bold" pitchFamily="18" charset="0"/>
                <a:cs typeface="Arial" charset="0"/>
              </a:rPr>
              <a:t> </a:t>
            </a:r>
            <a:r>
              <a:rPr lang="en-US" sz="2400" dirty="0" err="1">
                <a:latin typeface="Adobe Caslon Pro Bold" pitchFamily="18" charset="0"/>
                <a:cs typeface="Arial" charset="0"/>
              </a:rPr>
              <a:t>kutipan</a:t>
            </a:r>
            <a:r>
              <a:rPr lang="en-US" sz="2400" dirty="0">
                <a:latin typeface="Adobe Caslon Pro Bold" pitchFamily="18" charset="0"/>
                <a:cs typeface="Arial" charset="0"/>
              </a:rPr>
              <a:t> </a:t>
            </a:r>
            <a:r>
              <a:rPr lang="en-US" sz="2400" dirty="0" err="1">
                <a:latin typeface="Adobe Caslon Pro Bold" pitchFamily="18" charset="0"/>
                <a:cs typeface="Arial" charset="0"/>
              </a:rPr>
              <a:t>tidak</a:t>
            </a:r>
            <a:r>
              <a:rPr lang="en-US" sz="2400" dirty="0">
                <a:latin typeface="Adobe Caslon Pro Bold" pitchFamily="18" charset="0"/>
                <a:cs typeface="Arial" charset="0"/>
              </a:rPr>
              <a:t> </a:t>
            </a:r>
            <a:r>
              <a:rPr lang="en-US" sz="2400" dirty="0" err="1">
                <a:latin typeface="Adobe Caslon Pro Bold" pitchFamily="18" charset="0"/>
                <a:cs typeface="Arial" charset="0"/>
              </a:rPr>
              <a:t>langsung</a:t>
            </a:r>
            <a:endParaRPr lang="en-US" sz="2400" dirty="0">
              <a:latin typeface="Adobe Caslon Pro Bold" pitchFamily="18" charset="0"/>
              <a:cs typeface="Arial" charset="0"/>
            </a:endParaRPr>
          </a:p>
          <a:p>
            <a:pPr marL="287338" indent="-287338">
              <a:defRPr/>
            </a:pPr>
            <a:r>
              <a:rPr lang="en-US" sz="2400" dirty="0">
                <a:latin typeface="Adobe Caslon Pro Bold" pitchFamily="18" charset="0"/>
                <a:cs typeface="Arial" charset="0"/>
              </a:rPr>
              <a:t>4. </a:t>
            </a:r>
            <a:r>
              <a:rPr lang="en-US" sz="2400" dirty="0" err="1">
                <a:latin typeface="Adobe Caslon Pro Bold" pitchFamily="18" charset="0"/>
                <a:cs typeface="Arial" charset="0"/>
              </a:rPr>
              <a:t>Jangan</a:t>
            </a:r>
            <a:r>
              <a:rPr lang="en-US" sz="2400" dirty="0">
                <a:latin typeface="Adobe Caslon Pro Bold" pitchFamily="18" charset="0"/>
                <a:cs typeface="Arial" charset="0"/>
              </a:rPr>
              <a:t> </a:t>
            </a:r>
            <a:r>
              <a:rPr lang="en-US" sz="2400" dirty="0" err="1">
                <a:latin typeface="Adobe Caslon Pro Bold" pitchFamily="18" charset="0"/>
                <a:cs typeface="Arial" charset="0"/>
              </a:rPr>
              <a:t>terlalu</a:t>
            </a:r>
            <a:r>
              <a:rPr lang="en-US" sz="2400" dirty="0">
                <a:latin typeface="Adobe Caslon Pro Bold" pitchFamily="18" charset="0"/>
                <a:cs typeface="Arial" charset="0"/>
              </a:rPr>
              <a:t> </a:t>
            </a:r>
            <a:r>
              <a:rPr lang="en-US" sz="2400" dirty="0" err="1">
                <a:latin typeface="Adobe Caslon Pro Bold" pitchFamily="18" charset="0"/>
                <a:cs typeface="Arial" charset="0"/>
              </a:rPr>
              <a:t>banyak</a:t>
            </a:r>
            <a:r>
              <a:rPr lang="en-US" sz="2400" dirty="0">
                <a:latin typeface="Adobe Caslon Pro Bold" pitchFamily="18" charset="0"/>
                <a:cs typeface="Arial" charset="0"/>
              </a:rPr>
              <a:t> </a:t>
            </a:r>
            <a:r>
              <a:rPr lang="en-US" sz="2400" dirty="0" err="1">
                <a:latin typeface="Adobe Caslon Pro Bold" pitchFamily="18" charset="0"/>
                <a:cs typeface="Arial" charset="0"/>
              </a:rPr>
              <a:t>menggunakan</a:t>
            </a:r>
            <a:r>
              <a:rPr lang="en-US" sz="2400" dirty="0">
                <a:latin typeface="Adobe Caslon Pro Bold" pitchFamily="18" charset="0"/>
                <a:cs typeface="Arial" charset="0"/>
              </a:rPr>
              <a:t> </a:t>
            </a:r>
            <a:r>
              <a:rPr lang="en-US" sz="2400" dirty="0" err="1">
                <a:latin typeface="Adobe Caslon Pro Bold" pitchFamily="18" charset="0"/>
                <a:cs typeface="Arial" charset="0"/>
              </a:rPr>
              <a:t>kutipan</a:t>
            </a:r>
            <a:r>
              <a:rPr lang="en-US" sz="2400" dirty="0">
                <a:latin typeface="Adobe Caslon Pro Bold" pitchFamily="18" charset="0"/>
                <a:cs typeface="Arial" charset="0"/>
              </a:rPr>
              <a:t> </a:t>
            </a:r>
            <a:r>
              <a:rPr lang="en-US" sz="2400" dirty="0" err="1">
                <a:latin typeface="Adobe Caslon Pro Bold" pitchFamily="18" charset="0"/>
                <a:cs typeface="Arial" charset="0"/>
              </a:rPr>
              <a:t>langsung</a:t>
            </a:r>
            <a:endParaRPr lang="en-US" sz="2400" dirty="0">
              <a:latin typeface="Adobe Caslon Pro Bold" pitchFamily="18" charset="0"/>
              <a:cs typeface="Arial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457200" y="2603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endParaRPr lang="id-ID" sz="3600" b="1" dirty="0">
              <a:ea typeface="+mj-ea"/>
            </a:endParaRPr>
          </a:p>
        </p:txBody>
      </p:sp>
      <p:sp>
        <p:nvSpPr>
          <p:cNvPr id="18435" name="Footer Placeholder 1"/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</a:t>
            </a:r>
            <a:r>
              <a:rPr lang="en-US" altLang="en-US" sz="1200"/>
              <a:t>Bahasa Indonesia</a:t>
            </a:r>
            <a:endParaRPr lang="id-ID" altLang="en-US" sz="1200"/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</a:t>
            </a:r>
            <a:r>
              <a:rPr lang="en-US" altLang="en-US" sz="1200"/>
              <a:t>IBI19202</a:t>
            </a:r>
            <a:endParaRPr lang="id-ID" altLang="en-US" sz="1200"/>
          </a:p>
        </p:txBody>
      </p:sp>
      <p:sp>
        <p:nvSpPr>
          <p:cNvPr id="18436" name="Date Placeholder 2"/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23-03-2020</a:t>
            </a:r>
            <a:endParaRPr lang="en-US" altLang="en-US" sz="1200"/>
          </a:p>
          <a:p>
            <a:pPr eaLnBrk="1" hangingPunct="1"/>
            <a:endParaRPr lang="en-US" altLang="en-US" sz="1200"/>
          </a:p>
        </p:txBody>
      </p:sp>
      <p:sp>
        <p:nvSpPr>
          <p:cNvPr id="18437" name="AutoShape 7" descr="Hasil gambar untuk DISIPLIN KER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8438" name="AutoShape 9" descr="Hasil gambar untuk DISIPLIN KERJA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8439" name="AutoShape 11" descr="Hasil gambar untuk DISIPLIN KERJA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" name="Snip Single Corner Rectangle 6"/>
          <p:cNvSpPr/>
          <p:nvPr/>
        </p:nvSpPr>
        <p:spPr>
          <a:xfrm>
            <a:off x="10117138" y="5732463"/>
            <a:ext cx="914400" cy="914400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buFont typeface="Wingdings" pitchFamily="2" charset="2"/>
              <a:buChar char="Ø"/>
              <a:defRPr/>
            </a:pPr>
            <a:endParaRPr lang="id-ID" dirty="0"/>
          </a:p>
        </p:txBody>
      </p:sp>
      <p:sp>
        <p:nvSpPr>
          <p:cNvPr id="18441" name="Rectangle 8"/>
          <p:cNvSpPr>
            <a:spLocks noChangeArrowheads="1"/>
          </p:cNvSpPr>
          <p:nvPr/>
        </p:nvSpPr>
        <p:spPr bwMode="auto">
          <a:xfrm>
            <a:off x="460375" y="196850"/>
            <a:ext cx="7712075" cy="674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400">
                <a:latin typeface="Adobe Caslon Pro Bold" panose="0205070206050A020403" pitchFamily="18" charset="0"/>
              </a:rPr>
              <a:t>Jenis Kutipan</a:t>
            </a:r>
          </a:p>
          <a:p>
            <a:r>
              <a:rPr lang="en-US" sz="2400">
                <a:latin typeface="Adobe Caslon Pro Bold" panose="0205070206050A020403" pitchFamily="18" charset="0"/>
              </a:rPr>
              <a:t>1. Kutipan Langsung</a:t>
            </a:r>
          </a:p>
          <a:p>
            <a:endParaRPr lang="en-US" sz="2400">
              <a:latin typeface="Adobe Caslon Pro Bold" panose="0205070206050A020403" pitchFamily="18" charset="0"/>
            </a:endParaRPr>
          </a:p>
          <a:p>
            <a:r>
              <a:rPr lang="en-US" sz="2400">
                <a:latin typeface="Adobe Caslon Pro Bold" panose="0205070206050A020403" pitchFamily="18" charset="0"/>
              </a:rPr>
              <a:t>merupakan kutipan yang diambil secara identik atau sama persis dari sumber aslinya.</a:t>
            </a:r>
          </a:p>
          <a:p>
            <a:endParaRPr lang="en-US" sz="2400">
              <a:latin typeface="Adobe Caslon Pro Bold" panose="0205070206050A020403" pitchFamily="18" charset="0"/>
            </a:endParaRPr>
          </a:p>
          <a:p>
            <a:r>
              <a:rPr lang="en-US" sz="2400">
                <a:latin typeface="Adobe Caslon Pro Bold" panose="0205070206050A020403" pitchFamily="18" charset="0"/>
              </a:rPr>
              <a:t>Kutipan langsung dapat dibagi lagi menjadi beberapa jenis.</a:t>
            </a:r>
          </a:p>
          <a:p>
            <a:endParaRPr lang="en-US" sz="2400">
              <a:latin typeface="Adobe Caslon Pro Bold" panose="0205070206050A020403" pitchFamily="18" charset="0"/>
            </a:endParaRPr>
          </a:p>
          <a:p>
            <a:r>
              <a:rPr lang="en-US" sz="2400">
                <a:latin typeface="Adobe Caslon Pro Bold" panose="0205070206050A020403" pitchFamily="18" charset="0"/>
              </a:rPr>
              <a:t>2 di antaranya adalah kutipan langsung yang kurang dari 4 baris dan kutipan langsung yang lebih dari 4 baris.</a:t>
            </a:r>
          </a:p>
          <a:p>
            <a:r>
              <a:rPr lang="en-US" sz="2400">
                <a:latin typeface="Adobe Caslon Pro Bold" panose="0205070206050A020403" pitchFamily="18" charset="0"/>
              </a:rPr>
              <a:t>Cara Menulis Kutipan Langsung &lt; 4 Baris</a:t>
            </a:r>
          </a:p>
          <a:p>
            <a:endParaRPr lang="en-US" sz="2400">
              <a:latin typeface="Adobe Caslon Pro Bold" panose="0205070206050A020403" pitchFamily="18" charset="0"/>
            </a:endParaRPr>
          </a:p>
          <a:p>
            <a:r>
              <a:rPr lang="en-US" sz="2400">
                <a:latin typeface="Adobe Caslon Pro Bold" panose="0205070206050A020403" pitchFamily="18" charset="0"/>
              </a:rPr>
              <a:t>    Kalimat kutipan harus diintegrasikan dengan teks</a:t>
            </a:r>
          </a:p>
          <a:p>
            <a:r>
              <a:rPr lang="en-US" sz="2400">
                <a:latin typeface="Adobe Caslon Pro Bold" panose="0205070206050A020403" pitchFamily="18" charset="0"/>
              </a:rPr>
              <a:t>    Jarak antar baris kutipan adalah 2 spasi</a:t>
            </a:r>
          </a:p>
          <a:p>
            <a:r>
              <a:rPr lang="en-US" sz="2400">
                <a:latin typeface="Adobe Caslon Pro Bold" panose="0205070206050A020403" pitchFamily="18" charset="0"/>
              </a:rPr>
              <a:t>    Kutipan diapit dengan tanda kutip/petik dua (“…”)</a:t>
            </a:r>
          </a:p>
          <a:p>
            <a:r>
              <a:rPr lang="en-US" sz="2400">
                <a:latin typeface="Adobe Caslon Pro Bold" panose="0205070206050A020403" pitchFamily="18" charset="0"/>
              </a:rPr>
              <a:t>    Setelah kutipan, tulis sumber yang berupa nama pengarang, tahun terbit, dan nomor halaman di dalam tanda kurung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457200" y="2603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endParaRPr lang="id-ID" sz="3600" b="1" dirty="0">
              <a:ea typeface="+mj-ea"/>
            </a:endParaRPr>
          </a:p>
        </p:txBody>
      </p:sp>
      <p:sp>
        <p:nvSpPr>
          <p:cNvPr id="19459" name="Footer Placeholder 1"/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</a:t>
            </a:r>
            <a:r>
              <a:rPr lang="en-US" altLang="en-US" sz="1200"/>
              <a:t>Bahasa Indonesia</a:t>
            </a:r>
            <a:endParaRPr lang="id-ID" altLang="en-US" sz="1200"/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</a:t>
            </a:r>
            <a:r>
              <a:rPr lang="en-US" altLang="en-US" sz="1200"/>
              <a:t>IBI19202</a:t>
            </a:r>
            <a:endParaRPr lang="id-ID" altLang="en-US" sz="1200"/>
          </a:p>
        </p:txBody>
      </p:sp>
      <p:sp>
        <p:nvSpPr>
          <p:cNvPr id="19460" name="Date Placeholder 2"/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23-03-2020</a:t>
            </a:r>
            <a:endParaRPr lang="en-US" altLang="en-US" sz="1200"/>
          </a:p>
          <a:p>
            <a:pPr eaLnBrk="1" hangingPunct="1"/>
            <a:endParaRPr lang="en-US" altLang="en-US" sz="1200"/>
          </a:p>
        </p:txBody>
      </p:sp>
      <p:sp>
        <p:nvSpPr>
          <p:cNvPr id="6" name="Rectangle 1"/>
          <p:cNvSpPr/>
          <p:nvPr/>
        </p:nvSpPr>
        <p:spPr>
          <a:xfrm>
            <a:off x="107505" y="175508"/>
            <a:ext cx="6912767" cy="805219"/>
          </a:xfrm>
          <a:custGeom>
            <a:avLst/>
            <a:gdLst>
              <a:gd name="connsiteX0" fmla="*/ 0 w 8280920"/>
              <a:gd name="connsiteY0" fmla="*/ 0 h 792088"/>
              <a:gd name="connsiteX1" fmla="*/ 8280920 w 8280920"/>
              <a:gd name="connsiteY1" fmla="*/ 0 h 792088"/>
              <a:gd name="connsiteX2" fmla="*/ 8280920 w 8280920"/>
              <a:gd name="connsiteY2" fmla="*/ 792088 h 792088"/>
              <a:gd name="connsiteX3" fmla="*/ 0 w 8280920"/>
              <a:gd name="connsiteY3" fmla="*/ 792088 h 792088"/>
              <a:gd name="connsiteX4" fmla="*/ 0 w 8280920"/>
              <a:gd name="connsiteY4" fmla="*/ 0 h 792088"/>
              <a:gd name="connsiteX0" fmla="*/ 0 w 8294568"/>
              <a:gd name="connsiteY0" fmla="*/ 0 h 792088"/>
              <a:gd name="connsiteX1" fmla="*/ 8280920 w 8294568"/>
              <a:gd name="connsiteY1" fmla="*/ 0 h 792088"/>
              <a:gd name="connsiteX2" fmla="*/ 8294568 w 8294568"/>
              <a:gd name="connsiteY2" fmla="*/ 792088 h 792088"/>
              <a:gd name="connsiteX3" fmla="*/ 0 w 8294568"/>
              <a:gd name="connsiteY3" fmla="*/ 792088 h 792088"/>
              <a:gd name="connsiteX4" fmla="*/ 0 w 8294568"/>
              <a:gd name="connsiteY4" fmla="*/ 0 h 792088"/>
              <a:gd name="connsiteX0" fmla="*/ 0 w 8294568"/>
              <a:gd name="connsiteY0" fmla="*/ 0 h 792088"/>
              <a:gd name="connsiteX1" fmla="*/ 8280920 w 8294568"/>
              <a:gd name="connsiteY1" fmla="*/ 0 h 792088"/>
              <a:gd name="connsiteX2" fmla="*/ 8294568 w 8294568"/>
              <a:gd name="connsiteY2" fmla="*/ 409950 h 792088"/>
              <a:gd name="connsiteX3" fmla="*/ 0 w 8294568"/>
              <a:gd name="connsiteY3" fmla="*/ 792088 h 792088"/>
              <a:gd name="connsiteX4" fmla="*/ 0 w 8294568"/>
              <a:gd name="connsiteY4" fmla="*/ 0 h 792088"/>
              <a:gd name="connsiteX0" fmla="*/ 0 w 8294568"/>
              <a:gd name="connsiteY0" fmla="*/ 0 h 792088"/>
              <a:gd name="connsiteX1" fmla="*/ 8280920 w 8294568"/>
              <a:gd name="connsiteY1" fmla="*/ 0 h 792088"/>
              <a:gd name="connsiteX2" fmla="*/ 8294568 w 8294568"/>
              <a:gd name="connsiteY2" fmla="*/ 409950 h 792088"/>
              <a:gd name="connsiteX3" fmla="*/ 5595706 w 8294568"/>
              <a:gd name="connsiteY3" fmla="*/ 712112 h 792088"/>
              <a:gd name="connsiteX4" fmla="*/ 0 w 8294568"/>
              <a:gd name="connsiteY4" fmla="*/ 792088 h 792088"/>
              <a:gd name="connsiteX5" fmla="*/ 0 w 8294568"/>
              <a:gd name="connsiteY5" fmla="*/ 0 h 792088"/>
              <a:gd name="connsiteX0" fmla="*/ 0 w 8349159"/>
              <a:gd name="connsiteY0" fmla="*/ 13131 h 805219"/>
              <a:gd name="connsiteX1" fmla="*/ 8280920 w 8349159"/>
              <a:gd name="connsiteY1" fmla="*/ 13131 h 805219"/>
              <a:gd name="connsiteX2" fmla="*/ 8349159 w 8349159"/>
              <a:gd name="connsiteY2" fmla="*/ 0 h 805219"/>
              <a:gd name="connsiteX3" fmla="*/ 5595706 w 8349159"/>
              <a:gd name="connsiteY3" fmla="*/ 725243 h 805219"/>
              <a:gd name="connsiteX4" fmla="*/ 0 w 8349159"/>
              <a:gd name="connsiteY4" fmla="*/ 805219 h 805219"/>
              <a:gd name="connsiteX5" fmla="*/ 0 w 8349159"/>
              <a:gd name="connsiteY5" fmla="*/ 13131 h 805219"/>
              <a:gd name="connsiteX0" fmla="*/ 0 w 8349159"/>
              <a:gd name="connsiteY0" fmla="*/ 13131 h 805219"/>
              <a:gd name="connsiteX1" fmla="*/ 8280920 w 8349159"/>
              <a:gd name="connsiteY1" fmla="*/ 13131 h 805219"/>
              <a:gd name="connsiteX2" fmla="*/ 8349159 w 8349159"/>
              <a:gd name="connsiteY2" fmla="*/ 0 h 805219"/>
              <a:gd name="connsiteX3" fmla="*/ 6864948 w 8349159"/>
              <a:gd name="connsiteY3" fmla="*/ 534176 h 805219"/>
              <a:gd name="connsiteX4" fmla="*/ 5595706 w 8349159"/>
              <a:gd name="connsiteY4" fmla="*/ 725243 h 805219"/>
              <a:gd name="connsiteX5" fmla="*/ 0 w 8349159"/>
              <a:gd name="connsiteY5" fmla="*/ 805219 h 805219"/>
              <a:gd name="connsiteX6" fmla="*/ 0 w 8349159"/>
              <a:gd name="connsiteY6" fmla="*/ 13131 h 805219"/>
              <a:gd name="connsiteX0" fmla="*/ 0 w 8349159"/>
              <a:gd name="connsiteY0" fmla="*/ 13131 h 805219"/>
              <a:gd name="connsiteX1" fmla="*/ 8280920 w 8349159"/>
              <a:gd name="connsiteY1" fmla="*/ 13131 h 805219"/>
              <a:gd name="connsiteX2" fmla="*/ 8349159 w 8349159"/>
              <a:gd name="connsiteY2" fmla="*/ 0 h 805219"/>
              <a:gd name="connsiteX3" fmla="*/ 8099594 w 8349159"/>
              <a:gd name="connsiteY3" fmla="*/ 679319 h 805219"/>
              <a:gd name="connsiteX4" fmla="*/ 5595706 w 8349159"/>
              <a:gd name="connsiteY4" fmla="*/ 725243 h 805219"/>
              <a:gd name="connsiteX5" fmla="*/ 0 w 8349159"/>
              <a:gd name="connsiteY5" fmla="*/ 805219 h 805219"/>
              <a:gd name="connsiteX6" fmla="*/ 0 w 8349159"/>
              <a:gd name="connsiteY6" fmla="*/ 13131 h 805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49159" h="805219">
                <a:moveTo>
                  <a:pt x="0" y="13131"/>
                </a:moveTo>
                <a:lnTo>
                  <a:pt x="8280920" y="13131"/>
                </a:lnTo>
                <a:lnTo>
                  <a:pt x="8349159" y="0"/>
                </a:lnTo>
                <a:cubicBezTo>
                  <a:pt x="8094967" y="68644"/>
                  <a:pt x="8558503" y="558445"/>
                  <a:pt x="8099594" y="679319"/>
                </a:cubicBezTo>
                <a:cubicBezTo>
                  <a:pt x="7640685" y="800193"/>
                  <a:pt x="6721667" y="661872"/>
                  <a:pt x="5595706" y="725243"/>
                </a:cubicBezTo>
                <a:lnTo>
                  <a:pt x="0" y="805219"/>
                </a:lnTo>
                <a:lnTo>
                  <a:pt x="0" y="13131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id-ID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464" name="AutoShape 7" descr="Hasil gambar untuk DISIPLIN KER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9465" name="AutoShape 9" descr="Hasil gambar untuk DISIPLIN KERJA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9466" name="AutoShape 11" descr="Hasil gambar untuk DISIPLIN KERJA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19467" name="Picture 14" descr="C:\Users\ASUS\Pictures\download (2).jf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0"/>
            <a:ext cx="2449512" cy="163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nip Single Corner Rectangle 6"/>
          <p:cNvSpPr/>
          <p:nvPr/>
        </p:nvSpPr>
        <p:spPr>
          <a:xfrm>
            <a:off x="10117138" y="5732463"/>
            <a:ext cx="914400" cy="914400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buFont typeface="Wingdings" pitchFamily="2" charset="2"/>
              <a:buChar char="Ø"/>
              <a:defRPr/>
            </a:pPr>
            <a:endParaRPr lang="id-ID" dirty="0"/>
          </a:p>
        </p:txBody>
      </p:sp>
      <p:pic>
        <p:nvPicPr>
          <p:cNvPr id="19469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2060575"/>
            <a:ext cx="1816100" cy="316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470" name="Rectangle 3"/>
          <p:cNvSpPr>
            <a:spLocks noChangeArrowheads="1"/>
          </p:cNvSpPr>
          <p:nvPr/>
        </p:nvSpPr>
        <p:spPr bwMode="auto">
          <a:xfrm>
            <a:off x="2286000" y="1582738"/>
            <a:ext cx="4572000" cy="369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/>
              <a:t>Contoh:</a:t>
            </a:r>
          </a:p>
          <a:p>
            <a:r>
              <a:rPr lang="en-US"/>
              <a:t>“Dalam membuat sebuah karya ilmiah jenis penelitian, eksplorasi pustaka merupakan sesuatu yang harus dilakukan untuk mendapatkan kebenaran data yang ingin diteliti” (Agung Hermanto, 2009: 15-16).</a:t>
            </a:r>
          </a:p>
          <a:p>
            <a:endParaRPr lang="en-US"/>
          </a:p>
          <a:p>
            <a:r>
              <a:rPr lang="en-US"/>
              <a:t>atau bisa juga dengan menaruh sumber kutipan di depan seperti berikut ini:</a:t>
            </a:r>
          </a:p>
          <a:p>
            <a:r>
              <a:rPr lang="en-US"/>
              <a:t>Siswanto (1990:20) menegaskan, “keputusan ilmiah merupakan sebuah kemungkinan atau probabilitas, sehingga bukan suatu kebenaran yang mutlak”.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nip Single Corner Rectangle 12"/>
          <p:cNvSpPr/>
          <p:nvPr/>
        </p:nvSpPr>
        <p:spPr>
          <a:xfrm>
            <a:off x="0" y="0"/>
            <a:ext cx="6215106" cy="692696"/>
          </a:xfrm>
          <a:prstGeom prst="snip1Rect">
            <a:avLst/>
          </a:prstGeom>
          <a:solidFill>
            <a:schemeClr val="tx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3200" b="1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46" name="Pentagon 45"/>
          <p:cNvSpPr/>
          <p:nvPr/>
        </p:nvSpPr>
        <p:spPr>
          <a:xfrm>
            <a:off x="179512" y="1196752"/>
            <a:ext cx="8568952" cy="3528392"/>
          </a:xfrm>
          <a:prstGeom prst="homePlate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69875" indent="-269875">
              <a:defRPr/>
            </a:pPr>
            <a:r>
              <a:rPr lang="en-US" sz="2400" b="1" dirty="0">
                <a:solidFill>
                  <a:schemeClr val="tx1"/>
                </a:solidFill>
              </a:rPr>
              <a:t>Cara </a:t>
            </a:r>
            <a:r>
              <a:rPr lang="en-US" sz="2400" b="1" dirty="0" err="1">
                <a:solidFill>
                  <a:schemeClr val="tx1"/>
                </a:solidFill>
              </a:rPr>
              <a:t>Menulis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Kutipan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Langsung</a:t>
            </a:r>
            <a:r>
              <a:rPr lang="en-US" sz="2400" b="1" dirty="0">
                <a:solidFill>
                  <a:schemeClr val="tx1"/>
                </a:solidFill>
              </a:rPr>
              <a:t> &gt; 4 </a:t>
            </a:r>
            <a:r>
              <a:rPr lang="en-US" sz="2400" b="1" dirty="0" err="1">
                <a:solidFill>
                  <a:schemeClr val="tx1"/>
                </a:solidFill>
              </a:rPr>
              <a:t>Baris</a:t>
            </a:r>
            <a:endParaRPr lang="en-US" sz="2400" b="1" dirty="0">
              <a:solidFill>
                <a:schemeClr val="tx1"/>
              </a:solidFill>
            </a:endParaRPr>
          </a:p>
          <a:p>
            <a:pPr marL="269875" indent="-269875">
              <a:defRPr/>
            </a:pPr>
            <a:endParaRPr lang="en-US" sz="2400" b="1" dirty="0">
              <a:solidFill>
                <a:schemeClr val="tx1"/>
              </a:solidFill>
            </a:endParaRPr>
          </a:p>
          <a:p>
            <a:pPr marL="269875" indent="-269875">
              <a:defRPr/>
            </a:pPr>
            <a:r>
              <a:rPr lang="en-US" sz="2400" b="1" dirty="0">
                <a:solidFill>
                  <a:schemeClr val="tx1"/>
                </a:solidFill>
              </a:rPr>
              <a:t>    </a:t>
            </a:r>
            <a:r>
              <a:rPr lang="en-US" sz="2400" b="1" dirty="0" err="1">
                <a:solidFill>
                  <a:schemeClr val="tx1"/>
                </a:solidFill>
              </a:rPr>
              <a:t>Penulisan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kutipan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dipisahkan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dengan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jarak</a:t>
            </a:r>
            <a:r>
              <a:rPr lang="en-US" sz="2400" b="1" dirty="0">
                <a:solidFill>
                  <a:schemeClr val="tx1"/>
                </a:solidFill>
              </a:rPr>
              <a:t> 3 </a:t>
            </a:r>
            <a:r>
              <a:rPr lang="en-US" sz="2400" b="1" dirty="0" err="1">
                <a:solidFill>
                  <a:schemeClr val="tx1"/>
                </a:solidFill>
              </a:rPr>
              <a:t>spasi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dari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teks</a:t>
            </a:r>
            <a:endParaRPr lang="en-US" sz="2400" b="1" dirty="0">
              <a:solidFill>
                <a:schemeClr val="tx1"/>
              </a:solidFill>
            </a:endParaRPr>
          </a:p>
          <a:p>
            <a:pPr marL="269875" indent="-269875">
              <a:defRPr/>
            </a:pPr>
            <a:r>
              <a:rPr lang="en-US" sz="2400" b="1" dirty="0">
                <a:solidFill>
                  <a:schemeClr val="tx1"/>
                </a:solidFill>
              </a:rPr>
              <a:t>    </a:t>
            </a:r>
            <a:r>
              <a:rPr lang="en-US" sz="2400" b="1" dirty="0" err="1">
                <a:solidFill>
                  <a:schemeClr val="tx1"/>
                </a:solidFill>
              </a:rPr>
              <a:t>Jarak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antar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baris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kutipan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adalah</a:t>
            </a:r>
            <a:r>
              <a:rPr lang="en-US" sz="2400" b="1" dirty="0">
                <a:solidFill>
                  <a:schemeClr val="tx1"/>
                </a:solidFill>
              </a:rPr>
              <a:t> 1 </a:t>
            </a:r>
            <a:r>
              <a:rPr lang="en-US" sz="2400" b="1" dirty="0" err="1">
                <a:solidFill>
                  <a:schemeClr val="tx1"/>
                </a:solidFill>
              </a:rPr>
              <a:t>spasi</a:t>
            </a:r>
            <a:endParaRPr lang="en-US" sz="2400" b="1" dirty="0">
              <a:solidFill>
                <a:schemeClr val="tx1"/>
              </a:solidFill>
            </a:endParaRPr>
          </a:p>
          <a:p>
            <a:pPr marL="269875" indent="-269875">
              <a:defRPr/>
            </a:pPr>
            <a:r>
              <a:rPr lang="en-US" sz="2400" b="1" dirty="0">
                <a:solidFill>
                  <a:schemeClr val="tx1"/>
                </a:solidFill>
              </a:rPr>
              <a:t>    </a:t>
            </a:r>
            <a:r>
              <a:rPr lang="en-US" sz="2400" b="1" dirty="0" err="1">
                <a:solidFill>
                  <a:schemeClr val="tx1"/>
                </a:solidFill>
              </a:rPr>
              <a:t>Kutipan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boleh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diapit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dengan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tanda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kutip</a:t>
            </a:r>
            <a:r>
              <a:rPr lang="en-US" sz="2400" b="1" dirty="0">
                <a:solidFill>
                  <a:schemeClr val="tx1"/>
                </a:solidFill>
              </a:rPr>
              <a:t>/</a:t>
            </a:r>
            <a:r>
              <a:rPr lang="en-US" sz="2400" b="1" dirty="0" err="1">
                <a:solidFill>
                  <a:schemeClr val="tx1"/>
                </a:solidFill>
              </a:rPr>
              <a:t>petik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dua</a:t>
            </a:r>
            <a:r>
              <a:rPr lang="en-US" sz="2400" b="1" dirty="0">
                <a:solidFill>
                  <a:schemeClr val="tx1"/>
                </a:solidFill>
              </a:rPr>
              <a:t> (“…”) </a:t>
            </a:r>
            <a:r>
              <a:rPr lang="en-US" sz="2400" b="1" dirty="0" err="1">
                <a:solidFill>
                  <a:schemeClr val="tx1"/>
                </a:solidFill>
              </a:rPr>
              <a:t>atau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tidak</a:t>
            </a:r>
            <a:endParaRPr lang="en-US" sz="2400" b="1" dirty="0">
              <a:solidFill>
                <a:schemeClr val="tx1"/>
              </a:solidFill>
            </a:endParaRPr>
          </a:p>
          <a:p>
            <a:pPr marL="269875" indent="-269875">
              <a:defRPr/>
            </a:pPr>
            <a:r>
              <a:rPr lang="en-US" sz="2400" b="1" dirty="0">
                <a:solidFill>
                  <a:schemeClr val="tx1"/>
                </a:solidFill>
              </a:rPr>
              <a:t>    </a:t>
            </a:r>
            <a:r>
              <a:rPr lang="en-US" sz="2400" b="1" dirty="0" err="1">
                <a:solidFill>
                  <a:schemeClr val="tx1"/>
                </a:solidFill>
              </a:rPr>
              <a:t>Setelah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kutipan</a:t>
            </a:r>
            <a:r>
              <a:rPr lang="en-US" sz="2400" b="1" dirty="0">
                <a:solidFill>
                  <a:schemeClr val="tx1"/>
                </a:solidFill>
              </a:rPr>
              <a:t>, </a:t>
            </a:r>
            <a:r>
              <a:rPr lang="en-US" sz="2400" b="1" dirty="0" err="1">
                <a:solidFill>
                  <a:schemeClr val="tx1"/>
                </a:solidFill>
              </a:rPr>
              <a:t>diberi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keterangan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sumber</a:t>
            </a:r>
            <a:endParaRPr lang="id-ID" sz="2400" b="1" dirty="0">
              <a:solidFill>
                <a:schemeClr val="tx1"/>
              </a:solidFill>
            </a:endParaRPr>
          </a:p>
        </p:txBody>
      </p:sp>
      <p:sp>
        <p:nvSpPr>
          <p:cNvPr id="48" name="Pentagon 47"/>
          <p:cNvSpPr/>
          <p:nvPr/>
        </p:nvSpPr>
        <p:spPr>
          <a:xfrm>
            <a:off x="179512" y="5229200"/>
            <a:ext cx="8568952" cy="1512168"/>
          </a:xfrm>
          <a:prstGeom prst="homePlate">
            <a:avLst/>
          </a:pr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400" b="1" dirty="0" err="1">
                <a:solidFill>
                  <a:schemeClr val="tx1"/>
                </a:solidFill>
              </a:rPr>
              <a:t>Setelah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kutipan</a:t>
            </a:r>
            <a:r>
              <a:rPr lang="en-US" sz="2400" b="1" dirty="0">
                <a:solidFill>
                  <a:schemeClr val="tx1"/>
                </a:solidFill>
              </a:rPr>
              <a:t>, </a:t>
            </a:r>
            <a:r>
              <a:rPr lang="en-US" sz="2400" b="1" dirty="0" err="1">
                <a:solidFill>
                  <a:schemeClr val="tx1"/>
                </a:solidFill>
              </a:rPr>
              <a:t>diberi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keterangan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sumber</a:t>
            </a:r>
            <a:endParaRPr lang="id-ID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457200" y="2603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endParaRPr lang="id-ID" sz="3600" b="1" dirty="0">
              <a:ea typeface="+mj-ea"/>
            </a:endParaRPr>
          </a:p>
        </p:txBody>
      </p:sp>
      <p:sp>
        <p:nvSpPr>
          <p:cNvPr id="21507" name="Footer Placeholder 1"/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</a:t>
            </a:r>
            <a:r>
              <a:rPr lang="en-US" altLang="en-US" sz="1200"/>
              <a:t>Bahasa Indonesia</a:t>
            </a:r>
            <a:endParaRPr lang="id-ID" altLang="en-US" sz="1200"/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</a:t>
            </a:r>
            <a:r>
              <a:rPr lang="en-US" altLang="en-US" sz="1200"/>
              <a:t>IBI19202</a:t>
            </a:r>
            <a:endParaRPr lang="id-ID" altLang="en-US" sz="1200"/>
          </a:p>
        </p:txBody>
      </p:sp>
      <p:sp>
        <p:nvSpPr>
          <p:cNvPr id="21508" name="Date Placeholder 2"/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23-03-2020</a:t>
            </a:r>
            <a:endParaRPr lang="en-US" altLang="en-US" sz="1200"/>
          </a:p>
          <a:p>
            <a:pPr eaLnBrk="1" hangingPunct="1"/>
            <a:endParaRPr lang="en-US" altLang="en-US" sz="1200"/>
          </a:p>
        </p:txBody>
      </p:sp>
      <p:sp>
        <p:nvSpPr>
          <p:cNvPr id="21509" name="AutoShape 7" descr="Hasil gambar untuk DISIPLIN KER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1510" name="AutoShape 9" descr="Hasil gambar untuk DISIPLIN KERJA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1511" name="AutoShape 11" descr="Hasil gambar untuk DISIPLIN KERJA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" name="Snip Single Corner Rectangle 6"/>
          <p:cNvSpPr/>
          <p:nvPr/>
        </p:nvSpPr>
        <p:spPr>
          <a:xfrm>
            <a:off x="10117138" y="5732463"/>
            <a:ext cx="914400" cy="914400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buFont typeface="Wingdings" pitchFamily="2" charset="2"/>
              <a:buChar char="Ø"/>
              <a:defRPr/>
            </a:pPr>
            <a:endParaRPr lang="id-ID" dirty="0"/>
          </a:p>
        </p:txBody>
      </p:sp>
      <p:pic>
        <p:nvPicPr>
          <p:cNvPr id="2151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428625"/>
            <a:ext cx="8988425" cy="592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457200" y="2603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endParaRPr lang="id-ID" sz="3600" b="1" dirty="0">
              <a:ea typeface="+mj-ea"/>
            </a:endParaRPr>
          </a:p>
        </p:txBody>
      </p:sp>
      <p:sp>
        <p:nvSpPr>
          <p:cNvPr id="22531" name="Footer Placeholder 1"/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</a:t>
            </a:r>
            <a:r>
              <a:rPr lang="en-US" altLang="en-US" sz="1200"/>
              <a:t>Bahasa Indonesia</a:t>
            </a:r>
            <a:endParaRPr lang="id-ID" altLang="en-US" sz="1200"/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</a:t>
            </a:r>
            <a:r>
              <a:rPr lang="en-US" altLang="en-US" sz="1200"/>
              <a:t>IBI19202</a:t>
            </a:r>
            <a:endParaRPr lang="id-ID" altLang="en-US" sz="1200"/>
          </a:p>
        </p:txBody>
      </p:sp>
      <p:sp>
        <p:nvSpPr>
          <p:cNvPr id="22532" name="Date Placeholder 2"/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23-03-2020</a:t>
            </a:r>
            <a:endParaRPr lang="en-US" altLang="en-US" sz="1200"/>
          </a:p>
          <a:p>
            <a:pPr eaLnBrk="1" hangingPunct="1"/>
            <a:endParaRPr lang="en-US" altLang="en-US" sz="1200"/>
          </a:p>
        </p:txBody>
      </p:sp>
      <p:sp>
        <p:nvSpPr>
          <p:cNvPr id="6" name="Rectangle 1"/>
          <p:cNvSpPr/>
          <p:nvPr/>
        </p:nvSpPr>
        <p:spPr>
          <a:xfrm>
            <a:off x="107505" y="175508"/>
            <a:ext cx="6912767" cy="805219"/>
          </a:xfrm>
          <a:custGeom>
            <a:avLst/>
            <a:gdLst>
              <a:gd name="connsiteX0" fmla="*/ 0 w 8280920"/>
              <a:gd name="connsiteY0" fmla="*/ 0 h 792088"/>
              <a:gd name="connsiteX1" fmla="*/ 8280920 w 8280920"/>
              <a:gd name="connsiteY1" fmla="*/ 0 h 792088"/>
              <a:gd name="connsiteX2" fmla="*/ 8280920 w 8280920"/>
              <a:gd name="connsiteY2" fmla="*/ 792088 h 792088"/>
              <a:gd name="connsiteX3" fmla="*/ 0 w 8280920"/>
              <a:gd name="connsiteY3" fmla="*/ 792088 h 792088"/>
              <a:gd name="connsiteX4" fmla="*/ 0 w 8280920"/>
              <a:gd name="connsiteY4" fmla="*/ 0 h 792088"/>
              <a:gd name="connsiteX0" fmla="*/ 0 w 8294568"/>
              <a:gd name="connsiteY0" fmla="*/ 0 h 792088"/>
              <a:gd name="connsiteX1" fmla="*/ 8280920 w 8294568"/>
              <a:gd name="connsiteY1" fmla="*/ 0 h 792088"/>
              <a:gd name="connsiteX2" fmla="*/ 8294568 w 8294568"/>
              <a:gd name="connsiteY2" fmla="*/ 792088 h 792088"/>
              <a:gd name="connsiteX3" fmla="*/ 0 w 8294568"/>
              <a:gd name="connsiteY3" fmla="*/ 792088 h 792088"/>
              <a:gd name="connsiteX4" fmla="*/ 0 w 8294568"/>
              <a:gd name="connsiteY4" fmla="*/ 0 h 792088"/>
              <a:gd name="connsiteX0" fmla="*/ 0 w 8294568"/>
              <a:gd name="connsiteY0" fmla="*/ 0 h 792088"/>
              <a:gd name="connsiteX1" fmla="*/ 8280920 w 8294568"/>
              <a:gd name="connsiteY1" fmla="*/ 0 h 792088"/>
              <a:gd name="connsiteX2" fmla="*/ 8294568 w 8294568"/>
              <a:gd name="connsiteY2" fmla="*/ 409950 h 792088"/>
              <a:gd name="connsiteX3" fmla="*/ 0 w 8294568"/>
              <a:gd name="connsiteY3" fmla="*/ 792088 h 792088"/>
              <a:gd name="connsiteX4" fmla="*/ 0 w 8294568"/>
              <a:gd name="connsiteY4" fmla="*/ 0 h 792088"/>
              <a:gd name="connsiteX0" fmla="*/ 0 w 8294568"/>
              <a:gd name="connsiteY0" fmla="*/ 0 h 792088"/>
              <a:gd name="connsiteX1" fmla="*/ 8280920 w 8294568"/>
              <a:gd name="connsiteY1" fmla="*/ 0 h 792088"/>
              <a:gd name="connsiteX2" fmla="*/ 8294568 w 8294568"/>
              <a:gd name="connsiteY2" fmla="*/ 409950 h 792088"/>
              <a:gd name="connsiteX3" fmla="*/ 5595706 w 8294568"/>
              <a:gd name="connsiteY3" fmla="*/ 712112 h 792088"/>
              <a:gd name="connsiteX4" fmla="*/ 0 w 8294568"/>
              <a:gd name="connsiteY4" fmla="*/ 792088 h 792088"/>
              <a:gd name="connsiteX5" fmla="*/ 0 w 8294568"/>
              <a:gd name="connsiteY5" fmla="*/ 0 h 792088"/>
              <a:gd name="connsiteX0" fmla="*/ 0 w 8349159"/>
              <a:gd name="connsiteY0" fmla="*/ 13131 h 805219"/>
              <a:gd name="connsiteX1" fmla="*/ 8280920 w 8349159"/>
              <a:gd name="connsiteY1" fmla="*/ 13131 h 805219"/>
              <a:gd name="connsiteX2" fmla="*/ 8349159 w 8349159"/>
              <a:gd name="connsiteY2" fmla="*/ 0 h 805219"/>
              <a:gd name="connsiteX3" fmla="*/ 5595706 w 8349159"/>
              <a:gd name="connsiteY3" fmla="*/ 725243 h 805219"/>
              <a:gd name="connsiteX4" fmla="*/ 0 w 8349159"/>
              <a:gd name="connsiteY4" fmla="*/ 805219 h 805219"/>
              <a:gd name="connsiteX5" fmla="*/ 0 w 8349159"/>
              <a:gd name="connsiteY5" fmla="*/ 13131 h 805219"/>
              <a:gd name="connsiteX0" fmla="*/ 0 w 8349159"/>
              <a:gd name="connsiteY0" fmla="*/ 13131 h 805219"/>
              <a:gd name="connsiteX1" fmla="*/ 8280920 w 8349159"/>
              <a:gd name="connsiteY1" fmla="*/ 13131 h 805219"/>
              <a:gd name="connsiteX2" fmla="*/ 8349159 w 8349159"/>
              <a:gd name="connsiteY2" fmla="*/ 0 h 805219"/>
              <a:gd name="connsiteX3" fmla="*/ 6864948 w 8349159"/>
              <a:gd name="connsiteY3" fmla="*/ 534176 h 805219"/>
              <a:gd name="connsiteX4" fmla="*/ 5595706 w 8349159"/>
              <a:gd name="connsiteY4" fmla="*/ 725243 h 805219"/>
              <a:gd name="connsiteX5" fmla="*/ 0 w 8349159"/>
              <a:gd name="connsiteY5" fmla="*/ 805219 h 805219"/>
              <a:gd name="connsiteX6" fmla="*/ 0 w 8349159"/>
              <a:gd name="connsiteY6" fmla="*/ 13131 h 805219"/>
              <a:gd name="connsiteX0" fmla="*/ 0 w 8349159"/>
              <a:gd name="connsiteY0" fmla="*/ 13131 h 805219"/>
              <a:gd name="connsiteX1" fmla="*/ 8280920 w 8349159"/>
              <a:gd name="connsiteY1" fmla="*/ 13131 h 805219"/>
              <a:gd name="connsiteX2" fmla="*/ 8349159 w 8349159"/>
              <a:gd name="connsiteY2" fmla="*/ 0 h 805219"/>
              <a:gd name="connsiteX3" fmla="*/ 8099594 w 8349159"/>
              <a:gd name="connsiteY3" fmla="*/ 679319 h 805219"/>
              <a:gd name="connsiteX4" fmla="*/ 5595706 w 8349159"/>
              <a:gd name="connsiteY4" fmla="*/ 725243 h 805219"/>
              <a:gd name="connsiteX5" fmla="*/ 0 w 8349159"/>
              <a:gd name="connsiteY5" fmla="*/ 805219 h 805219"/>
              <a:gd name="connsiteX6" fmla="*/ 0 w 8349159"/>
              <a:gd name="connsiteY6" fmla="*/ 13131 h 805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49159" h="805219">
                <a:moveTo>
                  <a:pt x="0" y="13131"/>
                </a:moveTo>
                <a:lnTo>
                  <a:pt x="8280920" y="13131"/>
                </a:lnTo>
                <a:lnTo>
                  <a:pt x="8349159" y="0"/>
                </a:lnTo>
                <a:cubicBezTo>
                  <a:pt x="8094967" y="68644"/>
                  <a:pt x="8558503" y="558445"/>
                  <a:pt x="8099594" y="679319"/>
                </a:cubicBezTo>
                <a:cubicBezTo>
                  <a:pt x="7640685" y="800193"/>
                  <a:pt x="6721667" y="661872"/>
                  <a:pt x="5595706" y="725243"/>
                </a:cubicBezTo>
                <a:lnTo>
                  <a:pt x="0" y="805219"/>
                </a:lnTo>
                <a:lnTo>
                  <a:pt x="0" y="13131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id-ID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536" name="AutoShape 7" descr="Hasil gambar untuk DISIPLIN KER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2537" name="AutoShape 9" descr="Hasil gambar untuk DISIPLIN KERJA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2538" name="AutoShape 11" descr="Hasil gambar untuk DISIPLIN KERJA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22539" name="Picture 14" descr="C:\Users\ASUS\Pictures\download (2).jf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0"/>
            <a:ext cx="2449512" cy="163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nip Single Corner Rectangle 6"/>
          <p:cNvSpPr/>
          <p:nvPr/>
        </p:nvSpPr>
        <p:spPr>
          <a:xfrm>
            <a:off x="10117138" y="5732463"/>
            <a:ext cx="914400" cy="914400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buFont typeface="Wingdings" pitchFamily="2" charset="2"/>
              <a:buChar char="Ø"/>
              <a:defRPr/>
            </a:pPr>
            <a:endParaRPr lang="id-ID" dirty="0"/>
          </a:p>
        </p:txBody>
      </p:sp>
      <p:pic>
        <p:nvPicPr>
          <p:cNvPr id="22541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2060575"/>
            <a:ext cx="1816100" cy="316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542" name="Rectangle 3"/>
          <p:cNvSpPr>
            <a:spLocks noChangeArrowheads="1"/>
          </p:cNvSpPr>
          <p:nvPr/>
        </p:nvSpPr>
        <p:spPr bwMode="auto">
          <a:xfrm>
            <a:off x="2286000" y="1582738"/>
            <a:ext cx="4572000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dirty="0" err="1"/>
              <a:t>Kutipan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Langsung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Kutipan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langsung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kutipan</a:t>
            </a:r>
            <a:r>
              <a:rPr lang="en-US" dirty="0"/>
              <a:t> yang </a:t>
            </a:r>
            <a:r>
              <a:rPr lang="en-US" dirty="0" err="1"/>
              <a:t>mengambil</a:t>
            </a:r>
            <a:r>
              <a:rPr lang="en-US" dirty="0"/>
              <a:t> </a:t>
            </a:r>
            <a:r>
              <a:rPr lang="en-US" dirty="0" err="1"/>
              <a:t>inti</a:t>
            </a:r>
            <a:r>
              <a:rPr lang="en-US" dirty="0"/>
              <a:t> </a:t>
            </a:r>
            <a:r>
              <a:rPr lang="en-US" dirty="0" err="1"/>
              <a:t>sarinya</a:t>
            </a:r>
            <a:r>
              <a:rPr lang="en-US" dirty="0"/>
              <a:t> </a:t>
            </a:r>
            <a:r>
              <a:rPr lang="en-US" dirty="0" err="1"/>
              <a:t>saja</a:t>
            </a:r>
            <a:r>
              <a:rPr lang="en-US" dirty="0"/>
              <a:t>,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mengurangi</a:t>
            </a:r>
            <a:r>
              <a:rPr lang="en-US" dirty="0"/>
              <a:t> </a:t>
            </a:r>
            <a:r>
              <a:rPr lang="en-US" dirty="0" err="1"/>
              <a:t>makna</a:t>
            </a:r>
            <a:r>
              <a:rPr lang="en-US" dirty="0"/>
              <a:t> </a:t>
            </a:r>
            <a:r>
              <a:rPr lang="en-US" dirty="0" err="1"/>
              <a:t>sebenarnya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Kamu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menulis</a:t>
            </a:r>
            <a:r>
              <a:rPr lang="en-US" dirty="0"/>
              <a:t> </a:t>
            </a:r>
            <a:r>
              <a:rPr lang="en-US" dirty="0" err="1"/>
              <a:t>kutipan</a:t>
            </a:r>
            <a:r>
              <a:rPr lang="en-US" dirty="0"/>
              <a:t>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meringkas</a:t>
            </a:r>
            <a:r>
              <a:rPr lang="en-US" dirty="0"/>
              <a:t>/</a:t>
            </a:r>
            <a:r>
              <a:rPr lang="en-US" dirty="0" err="1"/>
              <a:t>menyimpulkan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pendapat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menulis</a:t>
            </a:r>
            <a:r>
              <a:rPr lang="en-US" dirty="0"/>
              <a:t> </a:t>
            </a:r>
            <a:r>
              <a:rPr lang="en-US" dirty="0" err="1"/>
              <a:t>inti</a:t>
            </a:r>
            <a:r>
              <a:rPr lang="en-US" dirty="0"/>
              <a:t> </a:t>
            </a:r>
            <a:r>
              <a:rPr lang="en-US" dirty="0" err="1"/>
              <a:t>sarinya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gaya</a:t>
            </a:r>
            <a:r>
              <a:rPr lang="en-US" dirty="0"/>
              <a:t> </a:t>
            </a:r>
            <a:r>
              <a:rPr lang="en-US" dirty="0" err="1"/>
              <a:t>bahasamu</a:t>
            </a:r>
            <a:r>
              <a:rPr lang="en-US" dirty="0"/>
              <a:t> </a:t>
            </a:r>
            <a:r>
              <a:rPr lang="en-US" dirty="0" err="1"/>
              <a:t>sendiri</a:t>
            </a:r>
            <a:r>
              <a:rPr lang="en-US" dirty="0"/>
              <a:t>.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457200" y="2603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endParaRPr lang="id-ID" sz="3600" b="1" dirty="0">
              <a:ea typeface="+mj-ea"/>
            </a:endParaRPr>
          </a:p>
        </p:txBody>
      </p:sp>
      <p:sp>
        <p:nvSpPr>
          <p:cNvPr id="23555" name="Footer Placeholder 1"/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</a:t>
            </a:r>
            <a:r>
              <a:rPr lang="en-US" altLang="en-US" sz="1200"/>
              <a:t>Bahasa Indonesia</a:t>
            </a:r>
            <a:endParaRPr lang="id-ID" altLang="en-US" sz="1200"/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</a:t>
            </a:r>
            <a:r>
              <a:rPr lang="en-US" altLang="en-US" sz="1200"/>
              <a:t>IBI19202</a:t>
            </a:r>
            <a:endParaRPr lang="id-ID" altLang="en-US" sz="1200"/>
          </a:p>
        </p:txBody>
      </p:sp>
      <p:sp>
        <p:nvSpPr>
          <p:cNvPr id="23556" name="Date Placeholder 2"/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23-03-2020</a:t>
            </a:r>
            <a:endParaRPr lang="en-US" altLang="en-US" sz="1200"/>
          </a:p>
          <a:p>
            <a:pPr eaLnBrk="1" hangingPunct="1"/>
            <a:endParaRPr lang="en-US" altLang="en-US" sz="1200"/>
          </a:p>
        </p:txBody>
      </p:sp>
      <p:sp>
        <p:nvSpPr>
          <p:cNvPr id="23557" name="AutoShape 7" descr="Hasil gambar untuk DISIPLIN KER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558" name="AutoShape 9" descr="Hasil gambar untuk DISIPLIN KERJA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559" name="AutoShape 11" descr="Hasil gambar untuk DISIPLIN KERJA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" name="Snip Single Corner Rectangle 6"/>
          <p:cNvSpPr/>
          <p:nvPr/>
        </p:nvSpPr>
        <p:spPr>
          <a:xfrm>
            <a:off x="10117138" y="5732463"/>
            <a:ext cx="914400" cy="914400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buFont typeface="Wingdings" pitchFamily="2" charset="2"/>
              <a:buChar char="Ø"/>
              <a:defRPr/>
            </a:pPr>
            <a:endParaRPr lang="id-ID" dirty="0"/>
          </a:p>
        </p:txBody>
      </p:sp>
      <p:sp>
        <p:nvSpPr>
          <p:cNvPr id="23561" name="Rectangle 1"/>
          <p:cNvSpPr>
            <a:spLocks noChangeArrowheads="1"/>
          </p:cNvSpPr>
          <p:nvPr/>
        </p:nvSpPr>
        <p:spPr bwMode="auto">
          <a:xfrm>
            <a:off x="307975" y="58738"/>
            <a:ext cx="8151813" cy="480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/>
              <a:t>Cara Menulis Kutipan Tidak Langsung</a:t>
            </a:r>
          </a:p>
          <a:p>
            <a:endParaRPr lang="en-US"/>
          </a:p>
          <a:p>
            <a:r>
              <a:rPr lang="en-US"/>
              <a:t>    Kutipan diintegrasikan dengan teks</a:t>
            </a:r>
          </a:p>
          <a:p>
            <a:r>
              <a:rPr lang="en-US"/>
              <a:t>    Jarak antar baris kutipan adalah spasi ganda</a:t>
            </a:r>
          </a:p>
          <a:p>
            <a:r>
              <a:rPr lang="en-US"/>
              <a:t>    Kutipan tidak diapit dengan tanda kutip/petik dua (“…”)</a:t>
            </a:r>
          </a:p>
          <a:p>
            <a:r>
              <a:rPr lang="en-US"/>
              <a:t>    Setelah kutipan, ditulis sumber kutipan</a:t>
            </a:r>
          </a:p>
          <a:p>
            <a:endParaRPr lang="en-US"/>
          </a:p>
          <a:p>
            <a:r>
              <a:rPr lang="en-US"/>
              <a:t>Contoh:</a:t>
            </a:r>
          </a:p>
          <a:p>
            <a:r>
              <a:rPr lang="en-US"/>
              <a:t>Kecerdasan buatan merupakan suatu sistem yang di dalamnya terdapat entitas ilmiah yang berfungsi untuk memproses data eksternal secara cepat dan akurat (Michelle Doe, 2016: 27).</a:t>
            </a:r>
          </a:p>
          <a:p>
            <a:endParaRPr lang="en-US"/>
          </a:p>
          <a:p>
            <a:r>
              <a:rPr lang="en-US"/>
              <a:t>atau bisa juga dengan menyebutkan sumber di depan kutipan seperti berikut ini:</a:t>
            </a:r>
          </a:p>
          <a:p>
            <a:r>
              <a:rPr lang="en-US"/>
              <a:t>Michelle Doe (2016: 27) berpendapat bahwa kecerdasan buatan merupakan suatu sistem yang di dalamnya terdapat entitas ilmiah yang berfungsi untuk memproses data eksternal secara cepat dan akurat.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21235</TotalTime>
  <Words>1032</Words>
  <Application>Microsoft Office PowerPoint</Application>
  <PresentationFormat>On-screen Show (4:3)</PresentationFormat>
  <Paragraphs>157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Adobe Caslon Pro Bold</vt:lpstr>
      <vt:lpstr>Arial</vt:lpstr>
      <vt:lpstr>Arial Black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546</cp:revision>
  <cp:lastPrinted>2015-09-17T08:41:14Z</cp:lastPrinted>
  <dcterms:created xsi:type="dcterms:W3CDTF">2010-04-18T12:06:30Z</dcterms:created>
  <dcterms:modified xsi:type="dcterms:W3CDTF">2023-12-19T04:07:10Z</dcterms:modified>
</cp:coreProperties>
</file>