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handoutMasterIdLst>
    <p:handoutMasterId r:id="rId21"/>
  </p:handoutMasterIdLst>
  <p:sldIdLst>
    <p:sldId id="256" r:id="rId2"/>
    <p:sldId id="318" r:id="rId3"/>
    <p:sldId id="325" r:id="rId4"/>
    <p:sldId id="346" r:id="rId5"/>
    <p:sldId id="351" r:id="rId6"/>
    <p:sldId id="353" r:id="rId7"/>
    <p:sldId id="352" r:id="rId8"/>
    <p:sldId id="347" r:id="rId9"/>
    <p:sldId id="348" r:id="rId10"/>
    <p:sldId id="349" r:id="rId11"/>
    <p:sldId id="326" r:id="rId12"/>
    <p:sldId id="350" r:id="rId13"/>
    <p:sldId id="354" r:id="rId14"/>
    <p:sldId id="355" r:id="rId15"/>
    <p:sldId id="356" r:id="rId16"/>
    <p:sldId id="344" r:id="rId17"/>
    <p:sldId id="357" r:id="rId18"/>
    <p:sldId id="300" r:id="rId19"/>
  </p:sldIdLst>
  <p:sldSz cx="9144000" cy="6858000" type="screen4x3"/>
  <p:notesSz cx="7045325" cy="9345613"/>
  <p:custDataLst>
    <p:tags r:id="rId22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43" userDrawn="1">
          <p15:clr>
            <a:srgbClr val="A4A3A4"/>
          </p15:clr>
        </p15:guide>
        <p15:guide id="2" pos="221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userId="Ray" providerId="None"/>
      </p:ext>
    </p:extLst>
  </p:cmAuthor>
  <p:cmAuthor id="2" name="user" initials="u" lastIdx="1" clrIdx="1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816" autoAdjust="0"/>
    <p:restoredTop sz="94580" autoAdjust="0"/>
  </p:normalViewPr>
  <p:slideViewPr>
    <p:cSldViewPr>
      <p:cViewPr varScale="1">
        <p:scale>
          <a:sx n="51" d="100"/>
          <a:sy n="51" d="100"/>
        </p:scale>
        <p:origin x="68" y="2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946" y="-96"/>
      </p:cViewPr>
      <p:guideLst>
        <p:guide orient="horz" pos="2943"/>
        <p:guide pos="221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gs" Target="tags/tag1.xml"/><Relationship Id="rId27" Type="http://schemas.openxmlformats.org/officeDocument/2006/relationships/tableStyles" Target="tableStyle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1-04-30T14:37:44.232" idx="1">
    <p:pos x="10" y="10"/>
    <p:text/>
    <p:extLst>
      <p:ext uri="{C676402C-5697-4E1C-873F-D02D1690AC5C}">
        <p15:threadingInfo xmlns:p15="http://schemas.microsoft.com/office/powerpoint/2012/main" timeZoneBias="-420"/>
      </p:ext>
    </p:extLst>
  </p:cm>
</p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7450" y="701675"/>
            <a:ext cx="4670425" cy="3503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56" tIns="46278" rIns="92556" bIns="462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4533" y="4439167"/>
            <a:ext cx="5636260" cy="4205526"/>
          </a:xfrm>
          <a:prstGeom prst="rect">
            <a:avLst/>
          </a:prstGeom>
        </p:spPr>
        <p:txBody>
          <a:bodyPr vert="horz" lIns="92556" tIns="46278" rIns="92556" bIns="4627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Niat</a:t>
            </a:r>
            <a:r>
              <a:rPr lang="en-US" dirty="0"/>
              <a:t> </a:t>
            </a:r>
            <a:r>
              <a:rPr lang="en-US" dirty="0" err="1"/>
              <a:t>dibuktikan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ID" dirty="0" err="1"/>
              <a:t>menyampaikan</a:t>
            </a:r>
            <a:r>
              <a:rPr lang="en-ID" dirty="0"/>
              <a:t> </a:t>
            </a:r>
            <a:r>
              <a:rPr lang="en-ID" dirty="0" err="1"/>
              <a:t>pernyataan</a:t>
            </a:r>
            <a:r>
              <a:rPr lang="en-ID" dirty="0"/>
              <a:t> </a:t>
            </a:r>
            <a:r>
              <a:rPr lang="en-ID" dirty="0" err="1"/>
              <a:t>kepada</a:t>
            </a:r>
            <a:r>
              <a:rPr lang="en-ID" dirty="0"/>
              <a:t> </a:t>
            </a:r>
            <a:r>
              <a:rPr lang="en-ID" dirty="0" err="1"/>
              <a:t>Kepala</a:t>
            </a:r>
            <a:r>
              <a:rPr lang="en-ID" dirty="0"/>
              <a:t> </a:t>
            </a:r>
            <a:r>
              <a:rPr lang="en-ID" dirty="0" err="1"/>
              <a:t>Pemerintahan</a:t>
            </a:r>
            <a:r>
              <a:rPr lang="en-ID" dirty="0"/>
              <a:t>, </a:t>
            </a:r>
            <a:r>
              <a:rPr lang="en-ID" dirty="0" err="1"/>
              <a:t>baik</a:t>
            </a:r>
            <a:r>
              <a:rPr lang="en-ID" dirty="0"/>
              <a:t> di </a:t>
            </a:r>
            <a:r>
              <a:rPr lang="en-ID" dirty="0" err="1"/>
              <a:t>tempat</a:t>
            </a:r>
            <a:r>
              <a:rPr lang="en-ID" dirty="0"/>
              <a:t> yang </a:t>
            </a:r>
            <a:r>
              <a:rPr lang="en-ID" dirty="0" err="1"/>
              <a:t>ditinggalkan</a:t>
            </a:r>
            <a:r>
              <a:rPr lang="en-ID" dirty="0"/>
              <a:t>, </a:t>
            </a:r>
            <a:r>
              <a:rPr lang="en-ID" dirty="0" err="1"/>
              <a:t>maupun</a:t>
            </a:r>
            <a:r>
              <a:rPr lang="en-ID" dirty="0"/>
              <a:t> di </a:t>
            </a:r>
            <a:r>
              <a:rPr lang="en-ID" dirty="0" err="1"/>
              <a:t>tempat</a:t>
            </a:r>
            <a:r>
              <a:rPr lang="en-ID" dirty="0"/>
              <a:t> </a:t>
            </a:r>
            <a:r>
              <a:rPr lang="en-ID" dirty="0" err="1"/>
              <a:t>tujuan</a:t>
            </a:r>
            <a:r>
              <a:rPr lang="en-ID" dirty="0"/>
              <a:t> </a:t>
            </a:r>
            <a:r>
              <a:rPr lang="en-ID" dirty="0" err="1"/>
              <a:t>pindah</a:t>
            </a:r>
            <a:r>
              <a:rPr lang="en-ID" dirty="0"/>
              <a:t> </a:t>
            </a:r>
            <a:r>
              <a:rPr lang="en-ID" dirty="0" err="1"/>
              <a:t>rumah</a:t>
            </a:r>
            <a:r>
              <a:rPr lang="en-ID" dirty="0"/>
              <a:t> </a:t>
            </a:r>
            <a:r>
              <a:rPr lang="en-ID" dirty="0" err="1"/>
              <a:t>kediaman</a:t>
            </a:r>
            <a:r>
              <a:rPr lang="en-ID" dirty="0"/>
              <a:t>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293426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83226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482601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63920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Panitera</a:t>
            </a:r>
            <a:r>
              <a:rPr lang="en-US" dirty="0"/>
              <a:t> </a:t>
            </a:r>
            <a:r>
              <a:rPr lang="en-US" dirty="0" err="1"/>
              <a:t>kemudian</a:t>
            </a:r>
            <a:r>
              <a:rPr lang="en-US" dirty="0"/>
              <a:t> </a:t>
            </a:r>
            <a:r>
              <a:rPr lang="en-US" dirty="0" err="1"/>
              <a:t>membuat</a:t>
            </a:r>
            <a:r>
              <a:rPr lang="en-US" dirty="0"/>
              <a:t> BA </a:t>
            </a:r>
            <a:r>
              <a:rPr lang="en-US" dirty="0" err="1"/>
              <a:t>sidang</a:t>
            </a:r>
            <a:r>
              <a:rPr lang="en-US" dirty="0"/>
              <a:t> dan </a:t>
            </a:r>
            <a:r>
              <a:rPr lang="en-US" dirty="0" err="1"/>
              <a:t>menandatanganinya</a:t>
            </a:r>
            <a:r>
              <a:rPr lang="en-US" dirty="0"/>
              <a:t> </a:t>
            </a:r>
            <a:r>
              <a:rPr lang="en-US" dirty="0" err="1"/>
              <a:t>bersama-sama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ketua</a:t>
            </a:r>
            <a:r>
              <a:rPr lang="en-US" dirty="0"/>
              <a:t> </a:t>
            </a:r>
            <a:r>
              <a:rPr lang="en-US" dirty="0" err="1"/>
              <a:t>sidang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70493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8450512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40950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25052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424986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222592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ID" b="0" i="0" dirty="0" err="1">
                <a:solidFill>
                  <a:srgbClr val="ECECEC"/>
                </a:solidFill>
                <a:effectLst/>
                <a:latin typeface="Google Sans"/>
              </a:rPr>
              <a:t>Prorogasi</a:t>
            </a:r>
            <a:r>
              <a:rPr lang="en-ID" b="0" i="0" dirty="0">
                <a:solidFill>
                  <a:srgbClr val="ECECEC"/>
                </a:solidFill>
                <a:effectLst/>
                <a:latin typeface="Google Sans"/>
              </a:rPr>
              <a:t> </a:t>
            </a:r>
            <a:r>
              <a:rPr lang="en-ID" b="0" i="0" dirty="0" err="1">
                <a:solidFill>
                  <a:srgbClr val="ECECEC"/>
                </a:solidFill>
                <a:effectLst/>
                <a:latin typeface="Google Sans"/>
              </a:rPr>
              <a:t>adalah</a:t>
            </a:r>
            <a:r>
              <a:rPr lang="en-ID" b="0" i="0" dirty="0">
                <a:solidFill>
                  <a:srgbClr val="ECECEC"/>
                </a:solidFill>
                <a:effectLst/>
                <a:latin typeface="Google Sans"/>
              </a:rPr>
              <a:t> </a:t>
            </a:r>
            <a:r>
              <a:rPr lang="en-ID" b="0" i="0" dirty="0" err="1">
                <a:solidFill>
                  <a:srgbClr val="FFFFFF"/>
                </a:solidFill>
                <a:effectLst/>
                <a:latin typeface="Google Sans"/>
              </a:rPr>
              <a:t>tuntutan</a:t>
            </a:r>
            <a:r>
              <a:rPr lang="en-ID" b="0" i="0" dirty="0">
                <a:solidFill>
                  <a:srgbClr val="FFFFFF"/>
                </a:solidFill>
                <a:effectLst/>
                <a:latin typeface="Google Sans"/>
              </a:rPr>
              <a:t> </a:t>
            </a:r>
            <a:r>
              <a:rPr lang="en-ID" b="0" i="0" dirty="0" err="1">
                <a:solidFill>
                  <a:srgbClr val="FFFFFF"/>
                </a:solidFill>
                <a:effectLst/>
                <a:latin typeface="Google Sans"/>
              </a:rPr>
              <a:t>hak</a:t>
            </a:r>
            <a:r>
              <a:rPr lang="en-ID" b="0" i="0" dirty="0">
                <a:solidFill>
                  <a:srgbClr val="FFFFFF"/>
                </a:solidFill>
                <a:effectLst/>
                <a:latin typeface="Google Sans"/>
              </a:rPr>
              <a:t> yang </a:t>
            </a:r>
            <a:r>
              <a:rPr lang="en-ID" b="0" i="0" dirty="0" err="1">
                <a:solidFill>
                  <a:srgbClr val="FFFFFF"/>
                </a:solidFill>
                <a:effectLst/>
                <a:latin typeface="Google Sans"/>
              </a:rPr>
              <a:t>berbentuk</a:t>
            </a:r>
            <a:r>
              <a:rPr lang="en-ID" b="0" i="0" dirty="0">
                <a:solidFill>
                  <a:srgbClr val="FFFFFF"/>
                </a:solidFill>
                <a:effectLst/>
                <a:latin typeface="Google Sans"/>
              </a:rPr>
              <a:t> </a:t>
            </a:r>
            <a:r>
              <a:rPr lang="en-ID" b="0" i="0" dirty="0" err="1">
                <a:solidFill>
                  <a:srgbClr val="FFFFFF"/>
                </a:solidFill>
                <a:effectLst/>
                <a:latin typeface="Google Sans"/>
              </a:rPr>
              <a:t>Gugatan</a:t>
            </a:r>
            <a:r>
              <a:rPr lang="en-ID" b="0" i="0" dirty="0">
                <a:solidFill>
                  <a:srgbClr val="FFFFFF"/>
                </a:solidFill>
                <a:effectLst/>
                <a:latin typeface="Google Sans"/>
              </a:rPr>
              <a:t> </a:t>
            </a:r>
            <a:r>
              <a:rPr lang="en-ID" b="0" i="0" dirty="0" err="1">
                <a:solidFill>
                  <a:srgbClr val="FFFFFF"/>
                </a:solidFill>
                <a:effectLst/>
                <a:latin typeface="Google Sans"/>
              </a:rPr>
              <a:t>langsung</a:t>
            </a:r>
            <a:r>
              <a:rPr lang="en-ID" b="0" i="0" dirty="0">
                <a:solidFill>
                  <a:srgbClr val="FFFFFF"/>
                </a:solidFill>
                <a:effectLst/>
                <a:latin typeface="Google Sans"/>
              </a:rPr>
              <a:t> </a:t>
            </a:r>
            <a:r>
              <a:rPr lang="en-ID" b="0" i="0" dirty="0" err="1">
                <a:solidFill>
                  <a:srgbClr val="FFFFFF"/>
                </a:solidFill>
                <a:effectLst/>
                <a:latin typeface="Google Sans"/>
              </a:rPr>
              <a:t>kepada</a:t>
            </a:r>
            <a:r>
              <a:rPr lang="en-ID" b="0" i="0" dirty="0">
                <a:solidFill>
                  <a:srgbClr val="FFFFFF"/>
                </a:solidFill>
                <a:effectLst/>
                <a:latin typeface="Google Sans"/>
              </a:rPr>
              <a:t> </a:t>
            </a:r>
            <a:r>
              <a:rPr lang="en-ID" b="0" i="0" dirty="0" err="1">
                <a:solidFill>
                  <a:srgbClr val="FFFFFF"/>
                </a:solidFill>
                <a:effectLst/>
                <a:latin typeface="Google Sans"/>
              </a:rPr>
              <a:t>Ketua</a:t>
            </a:r>
            <a:r>
              <a:rPr lang="en-ID" b="0" i="0" dirty="0">
                <a:solidFill>
                  <a:srgbClr val="FFFFFF"/>
                </a:solidFill>
                <a:effectLst/>
                <a:latin typeface="Google Sans"/>
              </a:rPr>
              <a:t> </a:t>
            </a:r>
            <a:r>
              <a:rPr lang="en-ID" b="0" i="0" dirty="0" err="1">
                <a:solidFill>
                  <a:srgbClr val="FFFFFF"/>
                </a:solidFill>
                <a:effectLst/>
                <a:latin typeface="Google Sans"/>
              </a:rPr>
              <a:t>Pengadilan</a:t>
            </a:r>
            <a:r>
              <a:rPr lang="en-ID" b="0" i="0" dirty="0">
                <a:solidFill>
                  <a:srgbClr val="FFFFFF"/>
                </a:solidFill>
                <a:effectLst/>
                <a:latin typeface="Google Sans"/>
              </a:rPr>
              <a:t> Tinggi yang </a:t>
            </a:r>
            <a:r>
              <a:rPr lang="en-ID" b="0" i="0" dirty="0" err="1">
                <a:solidFill>
                  <a:srgbClr val="FFFFFF"/>
                </a:solidFill>
                <a:effectLst/>
                <a:latin typeface="Google Sans"/>
              </a:rPr>
              <a:t>bertindak</a:t>
            </a:r>
            <a:r>
              <a:rPr lang="en-ID" b="0" i="0" dirty="0">
                <a:solidFill>
                  <a:srgbClr val="FFFFFF"/>
                </a:solidFill>
                <a:effectLst/>
                <a:latin typeface="Google Sans"/>
              </a:rPr>
              <a:t> </a:t>
            </a:r>
            <a:r>
              <a:rPr lang="en-ID" b="0" i="0" dirty="0" err="1">
                <a:solidFill>
                  <a:srgbClr val="FFFFFF"/>
                </a:solidFill>
                <a:effectLst/>
                <a:latin typeface="Google Sans"/>
              </a:rPr>
              <a:t>sebagai</a:t>
            </a:r>
            <a:r>
              <a:rPr lang="en-ID" b="0" i="0" dirty="0">
                <a:solidFill>
                  <a:srgbClr val="FFFFFF"/>
                </a:solidFill>
                <a:effectLst/>
                <a:latin typeface="Google Sans"/>
              </a:rPr>
              <a:t> </a:t>
            </a:r>
            <a:r>
              <a:rPr lang="en-ID" b="0" i="0" dirty="0" err="1">
                <a:solidFill>
                  <a:srgbClr val="FFFFFF"/>
                </a:solidFill>
                <a:effectLst/>
                <a:latin typeface="Google Sans"/>
              </a:rPr>
              <a:t>Pengadilan</a:t>
            </a:r>
            <a:r>
              <a:rPr lang="en-ID" b="0" i="0" dirty="0">
                <a:solidFill>
                  <a:srgbClr val="FFFFFF"/>
                </a:solidFill>
                <a:effectLst/>
                <a:latin typeface="Google Sans"/>
              </a:rPr>
              <a:t> Tingkat </a:t>
            </a:r>
            <a:r>
              <a:rPr lang="en-ID" b="0" i="0" dirty="0" err="1">
                <a:solidFill>
                  <a:srgbClr val="FFFFFF"/>
                </a:solidFill>
                <a:effectLst/>
                <a:latin typeface="Google Sans"/>
              </a:rPr>
              <a:t>Pertama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380690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615967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583761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ID" dirty="0" err="1"/>
              <a:t>Pengecualian</a:t>
            </a:r>
            <a:r>
              <a:rPr lang="en-ID" dirty="0"/>
              <a:t> </a:t>
            </a:r>
            <a:r>
              <a:rPr lang="en-ID" dirty="0" err="1"/>
              <a:t>terhadap</a:t>
            </a:r>
            <a:r>
              <a:rPr lang="en-ID" dirty="0"/>
              <a:t> </a:t>
            </a:r>
            <a:r>
              <a:rPr lang="en-ID" dirty="0" err="1"/>
              <a:t>Hak</a:t>
            </a:r>
            <a:r>
              <a:rPr lang="en-ID" dirty="0"/>
              <a:t> </a:t>
            </a:r>
            <a:r>
              <a:rPr lang="en-ID" dirty="0" err="1"/>
              <a:t>Opsi</a:t>
            </a:r>
            <a:r>
              <a:rPr lang="en-ID" dirty="0"/>
              <a:t> </a:t>
            </a:r>
            <a:r>
              <a:rPr lang="en-ID" dirty="0" err="1"/>
              <a:t>ini</a:t>
            </a:r>
            <a:r>
              <a:rPr lang="en-ID" dirty="0"/>
              <a:t> </a:t>
            </a:r>
            <a:r>
              <a:rPr lang="en-ID" dirty="0" err="1"/>
              <a:t>adalah</a:t>
            </a:r>
            <a:r>
              <a:rPr lang="en-ID" dirty="0"/>
              <a:t> </a:t>
            </a:r>
            <a:r>
              <a:rPr lang="en-ID" dirty="0" err="1"/>
              <a:t>jika</a:t>
            </a:r>
            <a:r>
              <a:rPr lang="en-ID" dirty="0"/>
              <a:t> </a:t>
            </a:r>
            <a:r>
              <a:rPr lang="en-ID" dirty="0" err="1"/>
              <a:t>terdapat</a:t>
            </a:r>
            <a:r>
              <a:rPr lang="en-ID" dirty="0"/>
              <a:t> </a:t>
            </a:r>
            <a:r>
              <a:rPr lang="en-ID" dirty="0" err="1"/>
              <a:t>perbedaan</a:t>
            </a:r>
            <a:r>
              <a:rPr lang="en-ID" dirty="0"/>
              <a:t> </a:t>
            </a:r>
            <a:r>
              <a:rPr lang="en-ID" dirty="0" err="1"/>
              <a:t>kedudukan</a:t>
            </a:r>
            <a:r>
              <a:rPr lang="en-ID" dirty="0"/>
              <a:t> di </a:t>
            </a:r>
            <a:r>
              <a:rPr lang="en-ID" dirty="0" err="1"/>
              <a:t>antara</a:t>
            </a:r>
            <a:r>
              <a:rPr lang="en-ID" dirty="0"/>
              <a:t> masing-masing </a:t>
            </a:r>
            <a:r>
              <a:rPr lang="en-ID" dirty="0" err="1"/>
              <a:t>Tergugat</a:t>
            </a:r>
            <a:r>
              <a:rPr lang="en-ID" dirty="0"/>
              <a:t> (</a:t>
            </a:r>
            <a:r>
              <a:rPr lang="en-ID" dirty="0" err="1"/>
              <a:t>Debitur</a:t>
            </a:r>
            <a:r>
              <a:rPr lang="en-ID" dirty="0"/>
              <a:t> – </a:t>
            </a:r>
            <a:r>
              <a:rPr lang="en-ID" dirty="0" err="1"/>
              <a:t>Penjamin</a:t>
            </a:r>
            <a:r>
              <a:rPr lang="en-ID" dirty="0"/>
              <a:t>), </a:t>
            </a:r>
            <a:r>
              <a:rPr lang="en-ID" dirty="0" err="1"/>
              <a:t>maka</a:t>
            </a:r>
            <a:r>
              <a:rPr lang="en-ID" dirty="0"/>
              <a:t> </a:t>
            </a:r>
            <a:r>
              <a:rPr lang="en-ID" dirty="0" err="1"/>
              <a:t>gugatan</a:t>
            </a:r>
            <a:r>
              <a:rPr lang="en-ID" dirty="0"/>
              <a:t> </a:t>
            </a:r>
            <a:r>
              <a:rPr lang="en-ID" dirty="0" err="1"/>
              <a:t>diajukan</a:t>
            </a:r>
            <a:r>
              <a:rPr lang="en-ID" dirty="0"/>
              <a:t> </a:t>
            </a:r>
            <a:r>
              <a:rPr lang="en-ID" dirty="0" err="1"/>
              <a:t>ke</a:t>
            </a:r>
            <a:r>
              <a:rPr lang="en-ID" dirty="0"/>
              <a:t> wilayah </a:t>
            </a:r>
            <a:r>
              <a:rPr lang="en-ID" dirty="0" err="1"/>
              <a:t>hukum</a:t>
            </a:r>
            <a:r>
              <a:rPr lang="en-ID" dirty="0"/>
              <a:t> </a:t>
            </a:r>
            <a:r>
              <a:rPr lang="en-ID" dirty="0" err="1"/>
              <a:t>pengadilan</a:t>
            </a:r>
            <a:r>
              <a:rPr lang="en-ID" dirty="0"/>
              <a:t> </a:t>
            </a:r>
            <a:r>
              <a:rPr lang="en-ID" dirty="0" err="1"/>
              <a:t>Debitur</a:t>
            </a:r>
            <a:r>
              <a:rPr lang="en-ID" dirty="0"/>
              <a:t> </a:t>
            </a:r>
            <a:r>
              <a:rPr lang="en-ID" dirty="0" err="1"/>
              <a:t>Pokok</a:t>
            </a:r>
            <a:r>
              <a:rPr lang="en-ID" dirty="0"/>
              <a:t>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915127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26066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en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HKB24418:</a:t>
            </a: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HUKUM ACARA PERDATA – KOMPETENSI MENGADILI</a:t>
            </a: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en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HKB24418:</a:t>
            </a: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HUKUM ACARA PERDATA – KOMPETENSI MENGADILI</a:t>
            </a: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7E5F97AF-CD45-40DE-9BCE-3C60148170F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4BD782C2-0B6B-41B6-B032-B4AAE7AFA99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1605E9BE-0D9A-4E76-8D6C-56DE4E94803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0" r:id="rId3"/>
    <p:sldLayoutId id="2147483652" r:id="rId4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6" Type="http://schemas.openxmlformats.org/officeDocument/2006/relationships/comments" Target="../comments/comment1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2571744"/>
            <a:ext cx="9144000" cy="113877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ID" sz="3600" b="1" dirty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KOMPETENSI MENGADILI</a:t>
            </a:r>
            <a:endParaRPr lang="id-ID" sz="3600" b="1" dirty="0"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ctr"/>
            <a:r>
              <a:rPr lang="id-ID" sz="32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PERTEMUAN KE</a:t>
            </a:r>
            <a:r>
              <a:rPr lang="en-US" sz="32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 3</a:t>
            </a:r>
            <a:endParaRPr lang="en-US" sz="320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pic>
        <p:nvPicPr>
          <p:cNvPr id="5" name="Picture 4" descr="D:\!!!DATA RETNO_QAC\ARSIP Internal Memo\LOGO IM.png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9" t="15303" r="72530" b="16026"/>
          <a:stretch>
            <a:fillRect/>
          </a:stretch>
        </p:blipFill>
        <p:spPr bwMode="auto">
          <a:xfrm>
            <a:off x="7812360" y="60608"/>
            <a:ext cx="1276350" cy="128016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 thruBlk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6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Kompetensi Relatif</a:t>
            </a:r>
            <a:endParaRPr kumimoji="0" lang="id-ID" sz="3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l">
              <a:buFont typeface="+mj-lt"/>
              <a:buAutoNum type="arabicParenR" startAt="3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kondisi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tempat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tinggal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maupun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tempat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kediaman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Tergugat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diketahui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gugatan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diajukan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wilayah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pengadilan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Penggugat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/salah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satu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Para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Penggugat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</a:p>
          <a:p>
            <a:pPr marL="514350" indent="-514350" algn="l">
              <a:buFont typeface="+mj-lt"/>
              <a:buAutoNum type="arabicParenR" startAt="3"/>
            </a:pP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Jika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Penggugat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Tergugat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telah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menyepakati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suatu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pilihan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tempat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tinggal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suatu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akta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maka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Penggugat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mengajukan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gugatan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kepada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ketua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Pengadilan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 wilayah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tempat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telah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disepakati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tersebut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514350" indent="-514350" algn="l">
              <a:buFont typeface="+mj-lt"/>
              <a:buAutoNum type="arabicParenR" startAt="3"/>
            </a:pP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Jika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gugatan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diajukan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mengenai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suatu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barang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tetap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maka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gugatan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diajukan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Pengadilan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 wilayah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barang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tetap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tersebut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Jika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terdapat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lebih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1 (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satu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)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barang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tetap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berada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lebih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1 (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satu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) wilayah,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Penggugat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memilih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salah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satu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wilayah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tempat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barang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tetap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tersebut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15835895"/>
      </p:ext>
    </p:extLst>
  </p:cSld>
  <p:clrMapOvr>
    <a:masterClrMapping/>
  </p:clrMapOvr>
  <p:transition spd="slow">
    <p:fade thruBlk="1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28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Memahami Domisili/Tempat Kediaman Tergugat</a:t>
            </a:r>
            <a:endParaRPr kumimoji="0" lang="id-ID" sz="2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Mengenai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tempat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kediaman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Tergugat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sendiri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merujuk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pada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ketentuan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Bab III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Buku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Kesatu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KUHPerdata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antara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lain:</a:t>
            </a:r>
          </a:p>
          <a:p>
            <a:pPr marL="514350" indent="-514350" algn="l">
              <a:buFont typeface="+mj-lt"/>
              <a:buAutoNum type="alphaLcPeriod"/>
            </a:pP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Setiap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orang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dianggap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bertempat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tinggal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tempat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dijadikan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pusat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kediamannya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Bila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tempat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kediaman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demikian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maka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tempat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kediaman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sesungguhnya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dianggap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sebagai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tempat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tinggalnya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514350" indent="-514350" algn="l">
              <a:buFont typeface="+mj-lt"/>
              <a:buAutoNum type="alphaLcPeriod"/>
            </a:pP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Perubahan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tempat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tinggal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terjadi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pindah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rumah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secara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nyata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tempat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lain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disertai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niat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menempatkan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pusat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kediamannya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sana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491628798"/>
      </p:ext>
    </p:extLst>
  </p:cSld>
  <p:clrMapOvr>
    <a:masterClrMapping/>
  </p:clrMapOvr>
  <p:transition spd="slow">
    <p:fade thruBlk="1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28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Memahami Domisili/Tempat Kediaman Tergugat</a:t>
            </a:r>
            <a:endParaRPr kumimoji="0" lang="id-ID" sz="2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l">
              <a:buFont typeface="+mj-lt"/>
              <a:buAutoNum type="alphaLcPeriod" startAt="3"/>
            </a:pP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Mereka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ditugaskan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menjalankan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dinas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umum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dianggap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bertempat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tinggal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tempat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mereka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melaksanakan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dinas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514350" indent="-514350" algn="l">
              <a:buFont typeface="+mj-lt"/>
              <a:buAutoNum type="alphaLcPeriod" startAt="3"/>
            </a:pP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Anak dan orang yang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berada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bawah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pengampuan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berada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tempat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tinggal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orang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tua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/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wali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/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pengampu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514350" indent="-514350" algn="l">
              <a:buFont typeface="+mj-lt"/>
              <a:buAutoNum type="alphaLcPeriod" startAt="3"/>
            </a:pP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Buruh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tinggal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rumah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majikan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berdomisili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rumah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majikan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222344833"/>
      </p:ext>
    </p:extLst>
  </p:cSld>
  <p:clrMapOvr>
    <a:masterClrMapping/>
  </p:clrMapOvr>
  <p:transition spd="slow">
    <p:fade thruBlk="1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4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Tempat Kedudukan Pengadilan</a:t>
            </a:r>
            <a:endParaRPr kumimoji="0" lang="id-ID" sz="34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l">
              <a:buFont typeface="+mj-lt"/>
              <a:buAutoNum type="arabicPeriod"/>
            </a:pP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Tempat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kedudukan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PN pada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prinsipnya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berada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tiap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Ibukota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Kabupaten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namun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luar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Pulau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Jawa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masih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terdapat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PN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yg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wilayah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hukumnya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meliputi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lebih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satu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kabupaten</a:t>
            </a:r>
            <a:endParaRPr lang="en-ID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514350" indent="-514350" algn="l">
              <a:buFont typeface="+mj-lt"/>
              <a:buAutoNum type="arabicPeriod"/>
            </a:pP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Tempat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kedudukan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PT pada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prinsipnya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berada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tiap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Ibukota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Provinsi</a:t>
            </a:r>
            <a:endParaRPr lang="en-ID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514350" indent="-514350" algn="l">
              <a:buFont typeface="+mj-lt"/>
              <a:buAutoNum type="arabicPeriod"/>
            </a:pP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samping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tiap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PN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sebuah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Kejaksaan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Negeri dan di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samping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tiap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PT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Kejaksaan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Tinggi</a:t>
            </a:r>
          </a:p>
          <a:p>
            <a:pPr marL="514350" indent="-514350" algn="l">
              <a:buFont typeface="+mj-lt"/>
              <a:buAutoNum type="arabicPeriod"/>
            </a:pP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Khusus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Ibukota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Jakarta,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5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buah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PN.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Demikian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pula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Kejaksaan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Negerinya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020062849"/>
      </p:ext>
    </p:extLst>
  </p:cSld>
  <p:clrMapOvr>
    <a:masterClrMapping/>
  </p:clrMapOvr>
  <p:transition spd="slow">
    <p:fade thruBlk="1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Susunan Pejabat pada Suatu Pengadilan</a:t>
            </a: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l">
              <a:buFont typeface="+mj-lt"/>
              <a:buAutoNum type="arabicPeriod"/>
            </a:pP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tiap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pengadilan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terdapat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beberapa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hakim.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Diantaranya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menjabat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sebagai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Ketua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Pengadilan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Wakil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Ketua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514350" indent="-514350" algn="l">
              <a:buFont typeface="+mj-lt"/>
              <a:buAutoNum type="arabicPeriod"/>
            </a:pP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Para hakim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bertugas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utk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memeriksa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mengadili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perkara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persidangan</a:t>
            </a:r>
            <a:endParaRPr lang="en-ID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514350" indent="-514350" algn="l">
              <a:buFont typeface="+mj-lt"/>
              <a:buAutoNum type="arabicPeriod"/>
            </a:pP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samping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itu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Panitera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yg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bertugas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memimpin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bagian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administrasi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tata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usaha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dibantu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oleh wakil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Panitera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beberapa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panitera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pengganti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karyawan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lain</a:t>
            </a:r>
          </a:p>
        </p:txBody>
      </p:sp>
    </p:spTree>
    <p:extLst>
      <p:ext uri="{BB962C8B-B14F-4D97-AF65-F5344CB8AC3E}">
        <p14:creationId xmlns:p14="http://schemas.microsoft.com/office/powerpoint/2010/main" val="2444524884"/>
      </p:ext>
    </p:extLst>
  </p:cSld>
  <p:clrMapOvr>
    <a:masterClrMapping/>
  </p:clrMapOvr>
  <p:transition spd="slow">
    <p:fade thruBlk="1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Susunan Pejabat pada Suatu Pengadilan</a:t>
            </a: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l">
              <a:buFont typeface="+mj-lt"/>
              <a:buAutoNum type="arabicPeriod" startAt="4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Tugas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Panitera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adl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menyelenggarakan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administrasi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perkara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serta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mengikuti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semua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sidang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serta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musyawarah-musyawarah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pengadilan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mencatat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secara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teliti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semua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hal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yg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dibicarakan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514350" indent="-514350" algn="l">
              <a:buFont typeface="+mj-lt"/>
              <a:buAutoNum type="arabicPeriod" startAt="4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Petugas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dinamakan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juru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sita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juru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sita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pengganti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yg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bertugas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melaksanakan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perintah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ketua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sidang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menyampaikan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pengumuman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teguran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pemberitahuan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putusan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pengadila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panggilan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resmi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para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Tergugat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Penggugat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perkara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perdata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para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saksi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dan juga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melakukan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penyitaan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atas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perintah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hakim.</a:t>
            </a:r>
          </a:p>
        </p:txBody>
      </p:sp>
    </p:spTree>
    <p:extLst>
      <p:ext uri="{BB962C8B-B14F-4D97-AF65-F5344CB8AC3E}">
        <p14:creationId xmlns:p14="http://schemas.microsoft.com/office/powerpoint/2010/main" val="3691488588"/>
      </p:ext>
    </p:extLst>
  </p:cSld>
  <p:clrMapOvr>
    <a:masterClrMapping/>
  </p:clrMapOvr>
  <p:transition spd="slow">
    <p:fade thruBlk="1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Proses Penentuan Kompetensi</a:t>
            </a: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AutoNum type="arabicPeriod"/>
            </a:pP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Penggugat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menentukan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pengadilan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berwenang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berdasarkan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kompetensi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absolut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relatif</a:t>
            </a:r>
            <a:endParaRPr lang="en-US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l">
              <a:buAutoNum type="arabicPeriod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Tergugat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dapat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mengajukan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eksepsi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jika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merasa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pengadilan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tidak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berwenang</a:t>
            </a:r>
            <a:endParaRPr lang="en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  <a:sym typeface="Wingdings" panose="05000000000000000000" pitchFamily="2" charset="2"/>
            </a:endParaRPr>
          </a:p>
          <a:p>
            <a:pPr marL="457200" indent="-457200" algn="l">
              <a:buAutoNum type="arabicPeriod"/>
            </a:pP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Hakim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memeriksa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dan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memutuskan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apakah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pengadilan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berwenang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mengadili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perkara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tsb</a:t>
            </a:r>
            <a:endParaRPr lang="en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  <a:sym typeface="Wingdings" panose="05000000000000000000" pitchFamily="2" charset="2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B6C523E0-3393-22AC-85F7-CA396AB355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solidFill>
            <a:srgbClr val="101218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63480" rIns="0" bIns="12696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rgbClr val="EEF0FF"/>
                </a:solidFill>
                <a:effectLst/>
                <a:latin typeface="Google Sans"/>
              </a:rPr>
              <a:t>Kedua belah pihak diberi kesempatan menyelesaikan perkara secara damai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9302021"/>
      </p:ext>
    </p:extLst>
  </p:cSld>
  <p:clrMapOvr>
    <a:masterClrMapping/>
  </p:clrMapOvr>
  <p:transition spd="slow">
    <p:fade thruBlk="1"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Tergugat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dapat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mengajukan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eksepsi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apabila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ada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kesalahan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terhadap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kompetensi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yg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diajukan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.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Eksepsi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merupakan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keberatan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yang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diajukan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oleh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tergugat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terkait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kewenangan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pengadilan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untuk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mengadili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perkara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.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Tujuannya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adl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memastikan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bahwa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perkara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diperiksa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oleh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pengadilan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berwenang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sesuai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dengan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hukum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.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Kompetensi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mengadili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memastikan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bahwa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setiap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perkara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perdata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ditangani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oleh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pengadilan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tepat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,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baik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dari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kompetensi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absolut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maupun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relatifnya</a:t>
            </a:r>
            <a:r>
              <a:rPr lang="en-ID" sz="240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.</a:t>
            </a:r>
            <a:endParaRPr lang="en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  <a:sym typeface="Wingdings" panose="05000000000000000000" pitchFamily="2" charset="2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B6C523E0-3393-22AC-85F7-CA396AB355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solidFill>
            <a:srgbClr val="101218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63480" rIns="0" bIns="12696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rgbClr val="EEF0FF"/>
                </a:solidFill>
                <a:effectLst/>
                <a:latin typeface="Google Sans"/>
              </a:rPr>
              <a:t>Kedua belah pihak diberi kesempatan menyelesaikan perkara secara damai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71000122"/>
      </p:ext>
    </p:extLst>
  </p:cSld>
  <p:clrMapOvr>
    <a:masterClrMapping/>
  </p:clrMapOvr>
  <p:transition spd="slow">
    <p:fade thruBlk="1"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b="1"/>
              <a:t>	</a:t>
            </a:r>
          </a:p>
          <a:p>
            <a:endParaRPr lang="en-US" sz="4000" b="1"/>
          </a:p>
          <a:p>
            <a:endParaRPr lang="id-ID" sz="2400" b="1">
              <a:sym typeface="Wingdings" panose="05000000000000000000" pitchFamily="2" charset="2"/>
            </a:endParaRPr>
          </a:p>
          <a:p>
            <a:r>
              <a:rPr lang="id-ID" sz="4000" b="1">
                <a:sym typeface="Wingdings" panose="05000000000000000000" pitchFamily="2" charset="2"/>
              </a:rPr>
              <a:t> </a:t>
            </a:r>
            <a:r>
              <a:rPr lang="en-US" sz="4000" b="1"/>
              <a:t>END</a:t>
            </a:r>
            <a:r>
              <a:rPr lang="id-ID" sz="4000" b="1"/>
              <a:t> </a:t>
            </a:r>
            <a:r>
              <a:rPr lang="id-ID" sz="4000" b="1">
                <a:sym typeface="Wingdings" panose="05000000000000000000" pitchFamily="2" charset="2"/>
              </a:rPr>
              <a:t></a:t>
            </a: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383296963"/>
      </p:ext>
    </p:extLst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endParaRPr lang="id-ID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11560" y="1052736"/>
            <a:ext cx="7992888" cy="4781128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Font typeface="Arial" pitchFamily="34" charset="0"/>
              <a:buChar char="•"/>
            </a:pP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Salah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satu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muatan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diatur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acara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perdata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baik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HIR,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RBg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maupun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Rv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adalah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mengenai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kewenangan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kompetensi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pengadilan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memeriksa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memutus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suatu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perkara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diajukan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kepadanya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</a:p>
          <a:p>
            <a:pPr marL="457200" indent="-457200" algn="l">
              <a:buFont typeface="Arial" pitchFamily="34" charset="0"/>
              <a:buChar char="•"/>
            </a:pP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Jika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dilihat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sudut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pandang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pencari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keadilan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maka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kompetensi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pengadilan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berbicara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mengenai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pengadilan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apa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serta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pengadilan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mana, yang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harus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dituju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ketika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hendak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mengajukan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suatu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gugatan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</a:p>
          <a:p>
            <a:pPr marL="457200" indent="-457200" algn="l">
              <a:buFont typeface="Arial" pitchFamily="34" charset="0"/>
              <a:buChar char="•"/>
            </a:pP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Secara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umum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kompetensi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pengadilan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dibagi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menjadi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dua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yaitu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kompetensi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absolut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kompetensi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relatif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375893150"/>
      </p:ext>
    </p:extLst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6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Kompetensi Absolut</a:t>
            </a:r>
            <a:endParaRPr kumimoji="0" lang="id-ID" sz="3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l">
              <a:buFont typeface="Arial" panose="020B0604020202020204" pitchFamily="34" charset="0"/>
              <a:buChar char="•"/>
            </a:pP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Kompetensi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absolut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merupakan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kompetensi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pengadilan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berhubungan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jenis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perkara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menjadi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kewenangannya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</a:p>
          <a:p>
            <a:pPr marL="514350" indent="-514350" algn="l">
              <a:buFont typeface="Arial" panose="020B0604020202020204" pitchFamily="34" charset="0"/>
              <a:buChar char="•"/>
            </a:pP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Secara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sederhana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kompetensi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absolut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berbicara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tentang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pengadilan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apa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keempat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jenis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pengadilan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 Indonesia. </a:t>
            </a:r>
          </a:p>
          <a:p>
            <a:pPr marL="514350" indent="-514350" algn="l">
              <a:buFont typeface="Arial" panose="020B0604020202020204" pitchFamily="34" charset="0"/>
              <a:buChar char="•"/>
            </a:pP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Jadi,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kompetensi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absolut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merupakan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kewenangan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badan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peradilan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memeriksa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jenis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perkara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tertentu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secara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mutlak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/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absolut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tdk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diperiksa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oleh badan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peradilan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lain,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baik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lingkungan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peradilan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sama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maupun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berbeda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595137970"/>
      </p:ext>
    </p:extLst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6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Kompetensi Absolut</a:t>
            </a:r>
            <a:endParaRPr kumimoji="0" lang="id-ID" sz="3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l">
              <a:buFont typeface="Arial" panose="020B0604020202020204" pitchFamily="34" charset="0"/>
              <a:buChar char="•"/>
            </a:pP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Kompetensi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absolut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didefinisikan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secara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tegas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ketentuan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acara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perdata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514350" indent="-514350" algn="l">
              <a:buFont typeface="Arial" panose="020B0604020202020204" pitchFamily="34" charset="0"/>
              <a:buChar char="•"/>
            </a:pP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Secara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implisit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Pasal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134 HIR,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Pasal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160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RBg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dan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Pasal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132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Rv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yang pada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dasarnya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mengatur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bahwa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Hakim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secara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ex-officio 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(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karena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jabatannya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)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menyatakan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bahwa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pokok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perkara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diajukan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bukan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merupakan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kewenangannya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514350" indent="-514350" algn="l">
              <a:buFont typeface="Arial" panose="020B0604020202020204" pitchFamily="34" charset="0"/>
              <a:buChar char="•"/>
            </a:pP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Biasanya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kompetensi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absolut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ini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tergantung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pada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isi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gugatan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nilai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gugatan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169432782"/>
      </p:ext>
    </p:extLst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6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Susunan Pengadilan Umum</a:t>
            </a:r>
            <a:endParaRPr kumimoji="0" lang="id-ID" sz="3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l">
              <a:buAutoNum type="alphaLcPeriod"/>
            </a:pP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Pengadilan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Negeri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sbg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pengadilan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tingkat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pertama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yg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berwenang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mengadili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semua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perkara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baik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perdata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maupun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pidana</a:t>
            </a:r>
            <a:endParaRPr lang="en-US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514350" indent="-514350" algn="l">
              <a:buAutoNum type="alphaLcPeriod"/>
            </a:pP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Pengadilan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Tinggi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pengadilan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tingkat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Banding/Tingkat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kedua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Dinamakan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pengadilan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tingkat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kedua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krn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cara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pemeriksaannya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sama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seperti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pemeriksaan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Pengadilan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tingkat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pertama</a:t>
            </a:r>
            <a:endParaRPr lang="en-US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514350" indent="-514350" algn="l">
              <a:buAutoNum type="alphaLcPeriod"/>
            </a:pP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Mahkamah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Agung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merupakan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pengadilan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tingkat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akhir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bukan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pengadilan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tingkat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ketiga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MA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memeriksa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perkara-perkara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yg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dimintakan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kasasi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  <a:endParaRPr lang="en-ID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69548913"/>
      </p:ext>
    </p:extLst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3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Wewenang Absolut Pengadilan Tinggi</a:t>
            </a:r>
            <a:endParaRPr kumimoji="0" lang="id-ID" sz="33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l">
              <a:buAutoNum type="alphaLcPeriod"/>
            </a:pP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Pemeriksaan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ulang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semua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perkara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perdata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pidana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sepanjang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dimungkinkan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utk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dimintakan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banding</a:t>
            </a:r>
          </a:p>
          <a:p>
            <a:pPr marL="514350" indent="-514350" algn="l">
              <a:buAutoNum type="alphaLcPeriod"/>
            </a:pP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Memutus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tingkat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pertama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terakhir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sengketa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wewenang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mengadili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antara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PN di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wilayahnya</a:t>
            </a:r>
            <a:endParaRPr lang="en-US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514350" indent="-514350" algn="l">
              <a:buAutoNum type="alphaLcPeriod"/>
            </a:pP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Prorogasi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mengenai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perkara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perdata</a:t>
            </a:r>
            <a:endParaRPr lang="en-ID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58659366"/>
      </p:ext>
    </p:extLst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6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Macam-macam Pengadilan</a:t>
            </a:r>
            <a:endParaRPr kumimoji="0" lang="id-ID" sz="3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Disamping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Pengadilan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Umum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di Indonesia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terdapat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pula:</a:t>
            </a:r>
          </a:p>
          <a:p>
            <a:pPr marL="514350" indent="-514350" algn="l">
              <a:buAutoNum type="alphaLcPeriod"/>
            </a:pP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Pengadilan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Militer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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hanya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berwenang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utk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mengadili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perkara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pidana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yang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tertuduhnya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berstatus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anggota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TNI</a:t>
            </a:r>
          </a:p>
          <a:p>
            <a:pPr marL="514350" indent="-514350" algn="l">
              <a:buAutoNum type="alphaLcPeriod"/>
            </a:pP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Pengadilan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Agama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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kewenangannya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mengadili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perkara-perkara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perdata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yg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kedua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belah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pihaknya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beragama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Islam dan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menurut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hukum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yang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dikuasai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hukum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Islam </a:t>
            </a:r>
          </a:p>
          <a:p>
            <a:pPr marL="514350" indent="-514350" algn="l">
              <a:buAutoNum type="alphaLcPeriod"/>
            </a:pP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Pengadilan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Administrasi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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perkara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yg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Tergugatnya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Pemerintah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dan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Penggugatnya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perorangan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.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Pemerintah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itu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digugat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atas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alasan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kesalahan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dalam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menjalankan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administrasi</a:t>
            </a:r>
            <a:endParaRPr lang="en-ID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78914261"/>
      </p:ext>
    </p:extLst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6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Kompetensi Relatif</a:t>
            </a:r>
            <a:endParaRPr kumimoji="0" lang="id-ID" sz="3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l">
              <a:buFont typeface="Arial" panose="020B0604020202020204" pitchFamily="34" charset="0"/>
              <a:buChar char="•"/>
            </a:pP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Kompetensi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relatif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merupakan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kompetensi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pengadilan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berhubungan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wilayah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perkara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menjadi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kewenangannya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(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kewenangan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nisbi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). </a:t>
            </a:r>
          </a:p>
          <a:p>
            <a:pPr marL="514350" indent="-514350" algn="l">
              <a:buFont typeface="Arial" panose="020B0604020202020204" pitchFamily="34" charset="0"/>
              <a:buChar char="•"/>
            </a:pP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Kompetensi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relatif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berbicara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mengenai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pengadilan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 wilayah mana yang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dituju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mengajukan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suatu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gugatan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514350" indent="-514350" algn="l">
              <a:buFont typeface="Arial" panose="020B0604020202020204" pitchFamily="34" charset="0"/>
              <a:buChar char="•"/>
            </a:pP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Suatu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pengadilan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hanya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berwenang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mengadili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perkara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subjeknya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objeknya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berada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pada wilayah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pengadilan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bersangkutan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653751167"/>
      </p:ext>
    </p:extLst>
  </p:cSld>
  <p:clrMapOvr>
    <a:masterClrMapping/>
  </p:clrMapOvr>
  <p:transition spd="slow"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6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Kompetensi Relatif</a:t>
            </a:r>
            <a:endParaRPr kumimoji="0" lang="id-ID" sz="3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Kompetensi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relatif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secara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umum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diatur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Pasal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118 HIR,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Pasal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142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RBg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dan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Pasal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99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Rv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yang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mengatur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antara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lain:</a:t>
            </a:r>
          </a:p>
          <a:p>
            <a:pPr marL="514350" indent="-514350" algn="l">
              <a:buAutoNum type="arabicParenR"/>
            </a:pP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Gugatan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diajukan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pengadilan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menguasai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wilayah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tempat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tinggal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Tergugat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—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jika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tempat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tinggal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diketahui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gugatan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diajukan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pengadilan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 wilayah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tempat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kediaman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Tergugat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514350" indent="-514350" algn="l">
              <a:buAutoNum type="arabicParenR"/>
            </a:pP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Jika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lebih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1 (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satu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)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Tergugat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maka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penggugat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memilih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mengajukan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gugatan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pengadilan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 wilayah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salah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satu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Tergugat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(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disebut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juga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sebagai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Hak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Opsi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3842895646"/>
      </p:ext>
    </p:extLst>
  </p:cSld>
  <p:clrMapOvr>
    <a:masterClrMapping/>
  </p:clrMapOvr>
  <p:transition spd="slow">
    <p:fade thruBlk="1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6091</TotalTime>
  <Words>1159</Words>
  <Application>Microsoft Office PowerPoint</Application>
  <PresentationFormat>On-screen Show (4:3)</PresentationFormat>
  <Paragraphs>78</Paragraphs>
  <Slides>18</Slides>
  <Notes>16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4" baseType="lpstr">
      <vt:lpstr>Arial</vt:lpstr>
      <vt:lpstr>Calibri</vt:lpstr>
      <vt:lpstr>Cambria</vt:lpstr>
      <vt:lpstr>Google Sans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IBI Darmajaya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Dinda Anna Zatika</cp:lastModifiedBy>
  <cp:revision>500</cp:revision>
  <cp:lastPrinted>2017-08-29T02:54:51Z</cp:lastPrinted>
  <dcterms:created xsi:type="dcterms:W3CDTF">2010-04-18T12:06:30Z</dcterms:created>
  <dcterms:modified xsi:type="dcterms:W3CDTF">2025-04-09T04:02:19Z</dcterms:modified>
</cp:coreProperties>
</file>