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7" r:id="rId2"/>
    <p:sldId id="273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5" r:id="rId16"/>
    <p:sldId id="269" r:id="rId17"/>
    <p:sldId id="276" r:id="rId18"/>
    <p:sldId id="271" r:id="rId19"/>
    <p:sldId id="277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60"/>
  </p:normalViewPr>
  <p:slideViewPr>
    <p:cSldViewPr>
      <p:cViewPr varScale="1">
        <p:scale>
          <a:sx n="70" d="100"/>
          <a:sy n="70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C7A1702-1334-46B1-B103-0CC2E9D116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7A57AA-2D29-4871-8410-B086C5069EE5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64EAE14-C2E0-4348-8EE6-86DCF09D9C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114800" cy="6858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Mengembangkan</a:t>
            </a:r>
            <a:r>
              <a:rPr lang="en-US" sz="4000" dirty="0" smtClean="0"/>
              <a:t> </a:t>
            </a:r>
            <a:r>
              <a:rPr lang="en-US" sz="4000" dirty="0" err="1" smtClean="0"/>
              <a:t>Strategi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Rencana</a:t>
            </a:r>
            <a:r>
              <a:rPr lang="en-US" sz="4000" dirty="0" smtClean="0"/>
              <a:t> </a:t>
            </a:r>
            <a:r>
              <a:rPr lang="en-US" sz="4000" dirty="0" err="1" smtClean="0"/>
              <a:t>Pemasaran</a:t>
            </a:r>
            <a:endParaRPr lang="en-US" sz="40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9144000" cy="42973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en-US" dirty="0" smtClean="0"/>
          </a:p>
          <a:p>
            <a:pPr marL="609600" indent="-609600" eaLnBrk="1" hangingPunct="1"/>
            <a:endParaRPr lang="en-US" dirty="0" smtClean="0"/>
          </a:p>
        </p:txBody>
      </p:sp>
      <p:pic>
        <p:nvPicPr>
          <p:cNvPr id="2052" name="Picture 5" descr="gambar bab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 unit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r>
              <a:rPr lang="en-US" dirty="0" smtClean="0"/>
              <a:t>:</a:t>
            </a:r>
          </a:p>
          <a:p>
            <a:pPr marL="971550" lvl="1" indent="-514350">
              <a:buFontTx/>
              <a:buAutoNum type="arabicPeriod"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ayng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direncanakan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lain</a:t>
            </a:r>
          </a:p>
          <a:p>
            <a:pPr marL="971550" lvl="1" indent="-514350">
              <a:buFontTx/>
              <a:buAutoNum type="arabicPeriod"/>
            </a:pP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pPr marL="971550" lvl="1" indent="-514350">
              <a:buFontTx/>
              <a:buAutoNum type="arabicPeriod"/>
            </a:pP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yang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,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Perusahaan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unit </a:t>
            </a:r>
            <a:r>
              <a:rPr lang="en-US" dirty="0" err="1" smtClean="0"/>
              <a:t>bisnisnya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pakaian</a:t>
            </a:r>
            <a:r>
              <a:rPr lang="en-US" dirty="0" smtClean="0"/>
              <a:t>,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otomotif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Levitt,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bisnisnya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memuaskan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kekal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Transportasi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kuda</a:t>
            </a:r>
            <a:r>
              <a:rPr lang="en-US" dirty="0" smtClean="0"/>
              <a:t>, </a:t>
            </a:r>
            <a:r>
              <a:rPr lang="en-US" dirty="0" err="1" smtClean="0"/>
              <a:t>gerobak</a:t>
            </a:r>
            <a:r>
              <a:rPr lang="en-US" dirty="0" smtClean="0"/>
              <a:t>, </a:t>
            </a:r>
            <a:r>
              <a:rPr lang="en-US" dirty="0" err="1" smtClean="0"/>
              <a:t>mobil</a:t>
            </a:r>
            <a:r>
              <a:rPr lang="en-US" dirty="0" smtClean="0"/>
              <a:t>, </a:t>
            </a:r>
            <a:r>
              <a:rPr lang="en-US" dirty="0" err="1" smtClean="0"/>
              <a:t>pesawat</a:t>
            </a:r>
            <a:r>
              <a:rPr lang="en-US" dirty="0" smtClean="0"/>
              <a:t>,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menuhi</a:t>
            </a:r>
            <a:r>
              <a:rPr lang="en-US" dirty="0" smtClean="0"/>
              <a:t> </a:t>
            </a:r>
            <a:r>
              <a:rPr lang="en-US" dirty="0" err="1" smtClean="0"/>
              <a:t>kebutuan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SBU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SBU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SBU. </a:t>
            </a:r>
          </a:p>
          <a:p>
            <a:r>
              <a:rPr lang="en-US" dirty="0" smtClean="0"/>
              <a:t>Model yang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diantaranya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model </a:t>
            </a:r>
            <a:r>
              <a:rPr lang="en-US" dirty="0" err="1" smtClean="0"/>
              <a:t>matriks</a:t>
            </a:r>
            <a:r>
              <a:rPr lang="en-US" dirty="0" smtClean="0"/>
              <a:t> BCG ( Boston Consulting </a:t>
            </a:r>
            <a:r>
              <a:rPr lang="en-US" dirty="0"/>
              <a:t>G</a:t>
            </a:r>
            <a:r>
              <a:rPr lang="en-US" dirty="0" smtClean="0"/>
              <a:t>roup) yang </a:t>
            </a:r>
            <a:r>
              <a:rPr lang="en-US" dirty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model </a:t>
            </a:r>
            <a:r>
              <a:rPr lang="en-US" dirty="0" err="1" smtClean="0"/>
              <a:t>matriks</a:t>
            </a:r>
            <a:r>
              <a:rPr lang="en-US" dirty="0" smtClean="0"/>
              <a:t> GE/Mc Kinsey yang </a:t>
            </a:r>
            <a:r>
              <a:rPr lang="en-US" dirty="0" err="1" smtClean="0"/>
              <a:t>mengklasifikasikan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SBU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perluasan</a:t>
            </a:r>
            <a:r>
              <a:rPr lang="en-US" dirty="0" smtClean="0"/>
              <a:t>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kompetitifnya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r>
              <a:rPr lang="en-US" dirty="0" smtClean="0"/>
              <a:t> </a:t>
            </a:r>
            <a:r>
              <a:rPr lang="en-US" dirty="0" err="1" smtClean="0"/>
              <a:t>industrinya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Matriks</a:t>
            </a:r>
            <a:r>
              <a:rPr lang="en-US" dirty="0" smtClean="0"/>
              <a:t> BCG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matriks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penganalisaan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/>
              <a:t> </a:t>
            </a:r>
            <a:r>
              <a:rPr lang="en-US" dirty="0" err="1" smtClean="0"/>
              <a:t>portofolio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relative.</a:t>
            </a:r>
          </a:p>
          <a:p>
            <a:r>
              <a:rPr lang="en-US" dirty="0" err="1" smtClean="0"/>
              <a:t>Matriks</a:t>
            </a:r>
            <a:r>
              <a:rPr lang="en-US" dirty="0" smtClean="0"/>
              <a:t> BCG:</a:t>
            </a:r>
          </a:p>
          <a:p>
            <a:pPr lvl="1"/>
            <a:r>
              <a:rPr lang="en-US" dirty="0" err="1" smtClean="0"/>
              <a:t>Sumbu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,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0 </a:t>
            </a:r>
            <a:r>
              <a:rPr lang="en-US" dirty="0" err="1" smtClean="0"/>
              <a:t>hingga</a:t>
            </a:r>
            <a:r>
              <a:rPr lang="en-US" dirty="0" smtClean="0"/>
              <a:t> 20 %.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pertumbuhannya</a:t>
            </a:r>
            <a:r>
              <a:rPr lang="en-US" dirty="0" smtClean="0"/>
              <a:t> 10%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Sumbu</a:t>
            </a:r>
            <a:r>
              <a:rPr lang="en-US" dirty="0" smtClean="0"/>
              <a:t> horizontal ( </a:t>
            </a:r>
            <a:r>
              <a:rPr lang="en-US" dirty="0" err="1" smtClean="0"/>
              <a:t>datar</a:t>
            </a:r>
            <a:r>
              <a:rPr lang="en-US" dirty="0" smtClean="0"/>
              <a:t>)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SBU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kompetitor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0,1x </a:t>
            </a:r>
            <a:r>
              <a:rPr lang="en-US" dirty="0" err="1" smtClean="0"/>
              <a:t>hingga</a:t>
            </a:r>
            <a:r>
              <a:rPr lang="en-US" dirty="0" smtClean="0"/>
              <a:t> 10 x.</a:t>
            </a:r>
          </a:p>
          <a:p>
            <a:pPr lvl="1"/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0.1 </a:t>
            </a:r>
            <a:r>
              <a:rPr lang="en-US" dirty="0" err="1" smtClean="0"/>
              <a:t>berarti</a:t>
            </a:r>
            <a:r>
              <a:rPr lang="en-US" dirty="0" smtClean="0"/>
              <a:t> volume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10%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10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volume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10x </a:t>
            </a:r>
            <a:r>
              <a:rPr lang="en-US" dirty="0" err="1" smtClean="0"/>
              <a:t>lipat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kompetitor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relative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pembatasnya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1.0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Matriks</a:t>
            </a:r>
            <a:r>
              <a:rPr lang="en-US" dirty="0" smtClean="0"/>
              <a:t> BCG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Matriks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tanya</a:t>
            </a:r>
            <a:r>
              <a:rPr lang="en-US" dirty="0" smtClean="0"/>
              <a:t> (question mark), </a:t>
            </a:r>
            <a:r>
              <a:rPr lang="en-US" dirty="0" err="1" smtClean="0"/>
              <a:t>merupakan</a:t>
            </a:r>
            <a:r>
              <a:rPr lang="en-US" dirty="0" smtClean="0"/>
              <a:t> unit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pasarnya</a:t>
            </a:r>
            <a:r>
              <a:rPr lang="en-US" dirty="0" smtClean="0"/>
              <a:t> </a:t>
            </a:r>
            <a:r>
              <a:rPr lang="en-US" dirty="0" err="1" smtClean="0"/>
              <a:t>relatip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.</a:t>
            </a:r>
          </a:p>
          <a:p>
            <a:pPr marL="914400" lvl="1" indent="-514350">
              <a:buNone/>
            </a:pPr>
            <a:r>
              <a:rPr lang="en-US" dirty="0"/>
              <a:t>	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pabrik</a:t>
            </a:r>
            <a:r>
              <a:rPr lang="en-US" dirty="0" smtClean="0"/>
              <a:t>, </a:t>
            </a:r>
            <a:r>
              <a:rPr lang="en-US" dirty="0" err="1" smtClean="0"/>
              <a:t>peralatan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personalia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mengejar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yang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.</a:t>
            </a:r>
          </a:p>
          <a:p>
            <a:pPr marL="914400" lvl="1" indent="-514350">
              <a:buFont typeface="+mj-lt"/>
              <a:buAutoNum type="arabicPeriod" startAt="2"/>
            </a:pPr>
            <a:r>
              <a:rPr lang="en-US" dirty="0" err="1" smtClean="0"/>
              <a:t>Bintang</a:t>
            </a:r>
            <a:r>
              <a:rPr lang="en-US" dirty="0" smtClean="0"/>
              <a:t> (stars),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yang </a:t>
            </a:r>
            <a:r>
              <a:rPr lang="en-US" dirty="0" err="1" smtClean="0"/>
              <a:t>pertumbuhannya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 Perusahaan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menyesuaiakan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serangan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.</a:t>
            </a:r>
          </a:p>
          <a:p>
            <a:pPr marL="914400" lvl="1" indent="-514350">
              <a:buFont typeface="+mj-lt"/>
              <a:buAutoNum type="arabicPeriod" startAt="2"/>
            </a:pP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(cash cows),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kasnya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menikmati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margin </a:t>
            </a:r>
            <a:r>
              <a:rPr lang="en-US" smtClean="0"/>
              <a:t>yang besar.</a:t>
            </a:r>
          </a:p>
          <a:p>
            <a:pPr marL="914400" lvl="1" indent="-514350">
              <a:buFont typeface="+mj-lt"/>
              <a:buAutoNum type="arabicPeriod" startAt="2"/>
            </a:pPr>
            <a:r>
              <a:rPr lang="en-US" smtClean="0"/>
              <a:t>Anjing (dogs), posisi dimana perusahaan berada pada pasar yang pertumbuhannya rendah serta pangsa pasarnya relatip rendah. 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914400" lvl="1" indent="-514350">
              <a:buFont typeface="+mj-lt"/>
              <a:buAutoNum type="arabicPeriod" startAt="2"/>
            </a:pPr>
            <a:endParaRPr lang="en-US" dirty="0" smtClean="0"/>
          </a:p>
          <a:p>
            <a:pPr marL="914400" lvl="1" indent="-51435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762000"/>
            <a:ext cx="8229600" cy="5821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eluang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penyusutan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lama. 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yang </a:t>
            </a:r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yang </a:t>
            </a:r>
            <a:r>
              <a:rPr lang="en-US" dirty="0" err="1" smtClean="0"/>
              <a:t>diproyeksikan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(strategic planning gap),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mengisinya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Unit Bisnis Strategis</a:t>
            </a:r>
          </a:p>
        </p:txBody>
      </p:sp>
      <p:pic>
        <p:nvPicPr>
          <p:cNvPr id="11267" name="Content Placeholder 3" descr="Scan1007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33613" y="1219200"/>
            <a:ext cx="5843587" cy="2905125"/>
          </a:xfrm>
        </p:spPr>
      </p:pic>
      <p:pic>
        <p:nvPicPr>
          <p:cNvPr id="11268" name="Picture 4" descr="Scan1007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267200"/>
            <a:ext cx="443706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762000" y="6248400"/>
            <a:ext cx="7315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Tiga Strategi Pertumbuhan Intensif : Kisi-kisi Pasar-Produk Ansoff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667000" y="3886200"/>
            <a:ext cx="396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Kesenjangan Perencanaan Strategis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intensif</a:t>
            </a:r>
            <a:endParaRPr lang="en-US" dirty="0" smtClean="0"/>
          </a:p>
          <a:p>
            <a:pPr lvl="1"/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meninjau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meningkatkn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: </a:t>
            </a:r>
          </a:p>
          <a:p>
            <a:pPr lvl="2"/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penetrasi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pangsa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lamanya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. </a:t>
            </a:r>
          </a:p>
          <a:p>
            <a:pPr lvl="2"/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lamanya</a:t>
            </a:r>
            <a:endParaRPr lang="en-US" dirty="0" smtClean="0"/>
          </a:p>
          <a:p>
            <a:pPr lvl="2"/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diminati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. </a:t>
            </a:r>
          </a:p>
          <a:p>
            <a:pPr lvl="2"/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diversifikasi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457200"/>
            <a:ext cx="8610600" cy="5715000"/>
          </a:xfrm>
        </p:spPr>
        <p:txBody>
          <a:bodyPr/>
          <a:lstStyle/>
          <a:p>
            <a:pPr lvl="3">
              <a:buNone/>
            </a:pPr>
            <a:endParaRPr lang="en-US" sz="1700" dirty="0" smtClean="0"/>
          </a:p>
          <a:p>
            <a:pPr lvl="3">
              <a:buNone/>
            </a:pPr>
            <a:endParaRPr lang="en-US" sz="1700" dirty="0"/>
          </a:p>
          <a:p>
            <a:pPr lvl="3">
              <a:buNone/>
            </a:pPr>
            <a:r>
              <a:rPr lang="en-US" sz="3200" dirty="0" err="1" smtClean="0"/>
              <a:t>Strategi</a:t>
            </a:r>
            <a:r>
              <a:rPr lang="en-US" sz="3200" dirty="0" smtClean="0"/>
              <a:t>  </a:t>
            </a:r>
            <a:r>
              <a:rPr lang="en-US" sz="3200" dirty="0" err="1" smtClean="0"/>
              <a:t>pertumbuhan</a:t>
            </a:r>
            <a:r>
              <a:rPr lang="en-US" sz="3200" dirty="0" smtClean="0"/>
              <a:t> </a:t>
            </a:r>
            <a:r>
              <a:rPr lang="en-US" sz="3200" dirty="0" err="1" smtClean="0"/>
              <a:t>intensif</a:t>
            </a:r>
            <a:endParaRPr lang="en-US" sz="3200" dirty="0"/>
          </a:p>
          <a:p>
            <a:pPr lvl="3"/>
            <a:endParaRPr lang="en-US" sz="1700" dirty="0" smtClean="0"/>
          </a:p>
          <a:p>
            <a:pPr lvl="3"/>
            <a:endParaRPr lang="en-US" sz="1700" dirty="0"/>
          </a:p>
          <a:p>
            <a:pPr lvl="3"/>
            <a:endParaRPr lang="en-US" sz="1700" dirty="0" smtClean="0"/>
          </a:p>
          <a:p>
            <a:pPr lvl="3"/>
            <a:endParaRPr lang="en-US" sz="1700" dirty="0"/>
          </a:p>
          <a:p>
            <a:pPr lvl="3"/>
            <a:endParaRPr lang="en-US" sz="1700" dirty="0" smtClean="0"/>
          </a:p>
          <a:p>
            <a:pPr lvl="3"/>
            <a:endParaRPr lang="en-US" sz="1700" dirty="0"/>
          </a:p>
          <a:p>
            <a:pPr lvl="3"/>
            <a:endParaRPr lang="en-US" sz="1700" dirty="0" smtClean="0"/>
          </a:p>
          <a:p>
            <a:pPr lvl="3"/>
            <a:endParaRPr lang="en-US" sz="1700" dirty="0"/>
          </a:p>
          <a:p>
            <a:pPr lvl="3"/>
            <a:r>
              <a:rPr lang="en-US" sz="1700" dirty="0" err="1" smtClean="0"/>
              <a:t>Sumber</a:t>
            </a:r>
            <a:r>
              <a:rPr lang="en-US" sz="1700" dirty="0" smtClean="0"/>
              <a:t> : </a:t>
            </a:r>
            <a:r>
              <a:rPr lang="en-US" sz="1700" dirty="0" err="1" smtClean="0"/>
              <a:t>Ansoff</a:t>
            </a:r>
            <a:endParaRPr lang="en-US" sz="1700" dirty="0"/>
          </a:p>
          <a:p>
            <a:pPr lvl="3"/>
            <a:endParaRPr lang="en-US" sz="1700" dirty="0"/>
          </a:p>
          <a:p>
            <a:pPr lvl="3"/>
            <a:endParaRPr lang="en-US" sz="1700" dirty="0"/>
          </a:p>
          <a:p>
            <a:pPr lvl="3"/>
            <a:endParaRPr lang="en-US" sz="1700" dirty="0"/>
          </a:p>
          <a:p>
            <a:pPr lvl="3"/>
            <a:endParaRPr lang="en-US" sz="1700" dirty="0"/>
          </a:p>
        </p:txBody>
      </p:sp>
      <p:graphicFrame>
        <p:nvGraphicFramePr>
          <p:cNvPr id="12321" name="Group 33"/>
          <p:cNvGraphicFramePr>
            <a:graphicFrameLocks noGrp="1"/>
          </p:cNvGraphicFramePr>
          <p:nvPr>
            <p:ph sz="half" idx="2"/>
          </p:nvPr>
        </p:nvGraphicFramePr>
        <p:xfrm>
          <a:off x="1676400" y="2057400"/>
          <a:ext cx="5767387" cy="1920240"/>
        </p:xfrm>
        <a:graphic>
          <a:graphicData uri="http://schemas.openxmlformats.org/drawingml/2006/table">
            <a:tbl>
              <a:tblPr/>
              <a:tblGrid>
                <a:gridCol w="2601912"/>
                <a:gridCol w="3165475"/>
              </a:tblGrid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 Market penetration    strategy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3. Product development strategy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 Market development strategy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4. Diversification strategy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Pertanyaan yang akan dijawab 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1523999"/>
          </a:xfrm>
        </p:spPr>
        <p:txBody>
          <a:bodyPr>
            <a:normAutofit/>
          </a:bodyPr>
          <a:lstStyle/>
          <a:p>
            <a:pPr marL="609600" indent="-609600" eaLnBrk="1" hangingPunct="1">
              <a:buNone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endParaRPr lang="en-US" dirty="0"/>
          </a:p>
          <a:p>
            <a:pPr marL="609600" indent="-609600" eaLnBrk="1" hangingPunct="1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1"/>
            <a:ext cx="8229600" cy="4419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diversifikasi</a:t>
            </a:r>
            <a:endParaRPr lang="en-US" dirty="0" smtClean="0"/>
          </a:p>
          <a:p>
            <a:pPr lvl="1"/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diversifikasi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ditempuh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bauran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memadai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Misalnya</a:t>
            </a:r>
            <a:r>
              <a:rPr lang="en-US" dirty="0" smtClean="0"/>
              <a:t> : “Walt </a:t>
            </a:r>
            <a:r>
              <a:rPr lang="en-US" dirty="0"/>
              <a:t>D</a:t>
            </a:r>
            <a:r>
              <a:rPr lang="en-US" dirty="0" smtClean="0"/>
              <a:t>isney Companies”, </a:t>
            </a:r>
            <a:r>
              <a:rPr lang="en-US" dirty="0" err="1" smtClean="0"/>
              <a:t>semula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produser</a:t>
            </a:r>
            <a:r>
              <a:rPr lang="en-US" dirty="0" smtClean="0"/>
              <a:t> film </a:t>
            </a:r>
            <a:r>
              <a:rPr lang="en-US" dirty="0" err="1" smtClean="0"/>
              <a:t>animasi</a:t>
            </a:r>
            <a:r>
              <a:rPr lang="en-US" dirty="0" smtClean="0"/>
              <a:t>, </a:t>
            </a:r>
            <a:r>
              <a:rPr lang="en-US" dirty="0" err="1" smtClean="0"/>
              <a:t>kemudia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bisnisnya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penyiaran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bendera</a:t>
            </a:r>
            <a:r>
              <a:rPr lang="en-US" dirty="0" smtClean="0"/>
              <a:t> “Disk Channel”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Perencanan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, Area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ingkatan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area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pemasar</a:t>
            </a:r>
            <a:r>
              <a:rPr lang="en-US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portofolio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.</a:t>
            </a:r>
          </a:p>
          <a:p>
            <a:pPr marL="571500" indent="-514350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Empat tingkat Organisasi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229600" cy="48006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Tingkat </a:t>
            </a:r>
            <a:r>
              <a:rPr lang="en-US" sz="2400" dirty="0" err="1" smtClean="0"/>
              <a:t>Korporat</a:t>
            </a:r>
            <a:r>
              <a:rPr lang="en-US" sz="2400" dirty="0" smtClean="0"/>
              <a:t> : </a:t>
            </a: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merancang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</a:t>
            </a:r>
            <a:r>
              <a:rPr lang="en-US" sz="2400" dirty="0" smtClean="0"/>
              <a:t> </a:t>
            </a:r>
            <a:r>
              <a:rPr lang="en-US" sz="2400" dirty="0" err="1" smtClean="0"/>
              <a:t>korporat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 </a:t>
            </a:r>
            <a:r>
              <a:rPr lang="en-US" sz="2400" dirty="0" err="1" smtClean="0"/>
              <a:t>panduan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, </a:t>
            </a:r>
            <a:r>
              <a:rPr lang="en-US" sz="2400" dirty="0" err="1" smtClean="0"/>
              <a:t>berwenang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alokasi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divisi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menilai</a:t>
            </a:r>
            <a:r>
              <a:rPr lang="en-US" sz="2400" dirty="0" smtClean="0"/>
              <a:t> </a:t>
            </a:r>
            <a:r>
              <a:rPr lang="en-US" sz="2400" dirty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eliminasi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dikembangkan</a:t>
            </a:r>
            <a:endParaRPr lang="en-US" sz="24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Tingkat </a:t>
            </a:r>
            <a:r>
              <a:rPr lang="en-US" sz="2400" dirty="0" err="1" smtClean="0"/>
              <a:t>Divisi</a:t>
            </a:r>
            <a:r>
              <a:rPr lang="en-US" sz="2400" dirty="0" smtClean="0"/>
              <a:t> :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alokasi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</a:t>
            </a:r>
            <a:r>
              <a:rPr lang="en-US" sz="2400" dirty="0" err="1" smtClean="0"/>
              <a:t>tiap</a:t>
            </a:r>
            <a:r>
              <a:rPr lang="en-US" sz="2400" dirty="0" smtClean="0"/>
              <a:t> unit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divisi</a:t>
            </a:r>
            <a:endParaRPr lang="en-US" sz="24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Tingkat Unit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: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menghantarkan</a:t>
            </a:r>
            <a:r>
              <a:rPr lang="en-US" sz="2400" dirty="0" smtClean="0"/>
              <a:t> unit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menuju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depan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menguntungkan</a:t>
            </a:r>
            <a:endParaRPr lang="en-US" sz="24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Tingkat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: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pemasaran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mencapai</a:t>
            </a:r>
            <a:r>
              <a:rPr lang="en-US" sz="2400" dirty="0" smtClean="0"/>
              <a:t> </a:t>
            </a:r>
            <a:r>
              <a:rPr lang="en-US" sz="2400" dirty="0" err="1" smtClean="0"/>
              <a:t>tujuannya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emasaran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sentral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mengarahkan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beroperasi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: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proposisi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ditawarkan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taktis</a:t>
            </a:r>
            <a:r>
              <a:rPr lang="en-US" dirty="0" smtClean="0"/>
              <a:t>: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: </a:t>
            </a:r>
            <a:r>
              <a:rPr lang="en-US" dirty="0" err="1" smtClean="0"/>
              <a:t>fitur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promosi</a:t>
            </a:r>
            <a:r>
              <a:rPr lang="en-US" dirty="0" smtClean="0"/>
              <a:t>, </a:t>
            </a: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,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, </a:t>
            </a: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layanannya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Dan </a:t>
            </a:r>
            <a:r>
              <a:rPr lang="en-US" dirty="0" err="1" smtClean="0"/>
              <a:t>Divisi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txBody>
          <a:bodyPr/>
          <a:lstStyle/>
          <a:p>
            <a:r>
              <a:rPr lang="en-US" dirty="0" smtClean="0"/>
              <a:t>Kantor </a:t>
            </a:r>
            <a:r>
              <a:rPr lang="en-US" dirty="0" err="1" smtClean="0"/>
              <a:t>pusat</a:t>
            </a:r>
            <a:r>
              <a:rPr lang="en-US" dirty="0" smtClean="0"/>
              <a:t> (</a:t>
            </a:r>
            <a:r>
              <a:rPr lang="en-US" dirty="0" err="1" smtClean="0"/>
              <a:t>korporat</a:t>
            </a:r>
            <a:r>
              <a:rPr lang="en-US" dirty="0" smtClean="0"/>
              <a:t>)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Menentukan</a:t>
            </a:r>
            <a:r>
              <a:rPr lang="en-US" dirty="0" smtClean="0"/>
              <a:t> unit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r>
              <a:rPr lang="en-US" dirty="0" smtClean="0"/>
              <a:t> (SBU)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Menugaskan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SBU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Misi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(manager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)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yang </a:t>
            </a:r>
            <a:r>
              <a:rPr lang="en-US" dirty="0" err="1" smtClean="0"/>
              <a:t>logis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arah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misinya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Peter </a:t>
            </a:r>
            <a:r>
              <a:rPr lang="en-US" dirty="0" err="1" smtClean="0"/>
              <a:t>Drucker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?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pelanggannya</a:t>
            </a:r>
            <a:r>
              <a:rPr lang="en-US" dirty="0" smtClean="0"/>
              <a:t>?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pelanggannya</a:t>
            </a:r>
            <a:r>
              <a:rPr lang="en-US" dirty="0" smtClean="0"/>
              <a:t>?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?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nanti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Seiring</a:t>
            </a:r>
            <a:r>
              <a:rPr lang="en-US" dirty="0" smtClean="0"/>
              <a:t> </a:t>
            </a:r>
            <a:r>
              <a:rPr lang="en-US" dirty="0" err="1" smtClean="0"/>
              <a:t>berjalannya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misi</a:t>
            </a:r>
            <a:r>
              <a:rPr lang="en-US" dirty="0" smtClean="0"/>
              <a:t> 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rumuskan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merespon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Misalnya</a:t>
            </a:r>
            <a:r>
              <a:rPr lang="en-US" dirty="0" smtClean="0"/>
              <a:t>: amazone.com  </a:t>
            </a:r>
            <a:r>
              <a:rPr lang="en-US" dirty="0" err="1" smtClean="0"/>
              <a:t>merubah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bisnisnya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online </a:t>
            </a:r>
            <a:r>
              <a:rPr lang="en-US" dirty="0" err="1" smtClean="0"/>
              <a:t>terbesar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online </a:t>
            </a:r>
            <a:r>
              <a:rPr lang="en-US" dirty="0" err="1" smtClean="0"/>
              <a:t>terbesar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yang paling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impian</a:t>
            </a:r>
            <a:r>
              <a:rPr lang="en-US" dirty="0" smtClean="0"/>
              <a:t> yang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mustahil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10 – 20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mendatang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Misalnya</a:t>
            </a:r>
            <a:r>
              <a:rPr lang="en-US" dirty="0" smtClean="0"/>
              <a:t>: </a:t>
            </a:r>
            <a:r>
              <a:rPr lang="en-US" dirty="0" err="1" smtClean="0"/>
              <a:t>presiden</a:t>
            </a:r>
            <a:r>
              <a:rPr lang="en-US" dirty="0" smtClean="0"/>
              <a:t> Sony, Akio Morita yang </a:t>
            </a:r>
            <a:r>
              <a:rPr lang="en-US" dirty="0" err="1" smtClean="0"/>
              <a:t>memimpikan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mendebgarkan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pemutar</a:t>
            </a:r>
            <a:r>
              <a:rPr lang="en-US" dirty="0" smtClean="0"/>
              <a:t> CD portable.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impian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google</a:t>
            </a:r>
            <a:r>
              <a:rPr lang="en-US" dirty="0" smtClean="0"/>
              <a:t>? </a:t>
            </a:r>
            <a:r>
              <a:rPr lang="en-US" dirty="0" err="1" smtClean="0"/>
              <a:t>Pemilik</a:t>
            </a:r>
            <a:r>
              <a:rPr lang="en-US" dirty="0" smtClean="0"/>
              <a:t> Yahoo?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Lima </a:t>
            </a:r>
            <a:r>
              <a:rPr lang="en-US" dirty="0" err="1" smtClean="0"/>
              <a:t>karakteristik</a:t>
            </a:r>
            <a:r>
              <a:rPr lang="en-US" dirty="0" smtClean="0"/>
              <a:t> 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terbatas</a:t>
            </a:r>
            <a:r>
              <a:rPr lang="en-US" dirty="0" smtClean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kompetitif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beroperasi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industri</a:t>
            </a:r>
            <a:r>
              <a:rPr lang="en-US" dirty="0" smtClean="0"/>
              <a:t>,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, </a:t>
            </a:r>
            <a:r>
              <a:rPr lang="en-US" dirty="0" err="1" smtClean="0"/>
              <a:t>kompetensi</a:t>
            </a:r>
            <a:r>
              <a:rPr lang="en-US" dirty="0" smtClean="0"/>
              <a:t>, </a:t>
            </a:r>
            <a:r>
              <a:rPr lang="en-US" dirty="0" err="1" smtClean="0"/>
              <a:t>segmen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geografis</a:t>
            </a:r>
            <a:r>
              <a:rPr lang="en-US" dirty="0" smtClean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,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diingat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Menurut</a:t>
            </a:r>
            <a:r>
              <a:rPr lang="en-US" dirty="0" smtClean="0"/>
              <a:t> Guy Kawasaki,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hendaknya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yang </a:t>
            </a:r>
            <a:r>
              <a:rPr lang="en-US" dirty="0" err="1" smtClean="0"/>
              <a:t>dirumuskan</a:t>
            </a:r>
            <a:r>
              <a:rPr lang="en-US" dirty="0" smtClean="0"/>
              <a:t> Federal Express: “peace of mind”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1120</Words>
  <Application>Microsoft Office PowerPoint</Application>
  <PresentationFormat>On-screen Show (4:3)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Times New Roman</vt:lpstr>
      <vt:lpstr>Verdana</vt:lpstr>
      <vt:lpstr>Wingdings</vt:lpstr>
      <vt:lpstr>Wingdings 2</vt:lpstr>
      <vt:lpstr>Trek</vt:lpstr>
      <vt:lpstr> Mengembangkan Strategi dan Rencana Pemasaran</vt:lpstr>
      <vt:lpstr>Pertanyaan yang akan dijawab :</vt:lpstr>
      <vt:lpstr>Perencanan Stratejik, Area kunci serta Tingkatan organisasi</vt:lpstr>
      <vt:lpstr>Empat tingkat Organisasi</vt:lpstr>
      <vt:lpstr>Rencana Pemasaran</vt:lpstr>
      <vt:lpstr>Perencanaan Strategi Korporat Dan Divisi</vt:lpstr>
      <vt:lpstr>Mendefinisikan Misi Korporat</vt:lpstr>
      <vt:lpstr>PowerPoint Presentation</vt:lpstr>
      <vt:lpstr>PowerPoint Presentation</vt:lpstr>
      <vt:lpstr>Menentukan Bisnis Strategik</vt:lpstr>
      <vt:lpstr>PowerPoint Presentation</vt:lpstr>
      <vt:lpstr>Menentukan Sumberdaya Bagi Setiap SBU</vt:lpstr>
      <vt:lpstr>Matriks BCG</vt:lpstr>
      <vt:lpstr>Matriks BCG</vt:lpstr>
      <vt:lpstr>PowerPoint Presentation</vt:lpstr>
      <vt:lpstr>Menilai Peluang Pertumbuhan</vt:lpstr>
      <vt:lpstr>Unit Bisnis Strategis</vt:lpstr>
      <vt:lpstr>Mengatasi kesenjangan perencanaan strategis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2 Mengembangkan Strategi dan Rencana Pemasaran</dc:title>
  <dc:creator>eepc</dc:creator>
  <cp:lastModifiedBy>ASUS</cp:lastModifiedBy>
  <cp:revision>20</cp:revision>
  <dcterms:created xsi:type="dcterms:W3CDTF">2010-10-11T04:52:05Z</dcterms:created>
  <dcterms:modified xsi:type="dcterms:W3CDTF">2024-03-26T03:14:49Z</dcterms:modified>
</cp:coreProperties>
</file>