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84" r:id="rId3"/>
    <p:sldId id="285" r:id="rId4"/>
    <p:sldId id="286" r:id="rId5"/>
    <p:sldId id="287" r:id="rId6"/>
    <p:sldId id="257" r:id="rId7"/>
    <p:sldId id="274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59" autoAdjust="0"/>
    <p:restoredTop sz="94660"/>
  </p:normalViewPr>
  <p:slideViewPr>
    <p:cSldViewPr snapToGrid="0">
      <p:cViewPr varScale="1">
        <p:scale>
          <a:sx n="70" d="100"/>
          <a:sy n="70" d="100"/>
        </p:scale>
        <p:origin x="-57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ID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16528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481800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12658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53404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7924897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98808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205680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176269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51459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159728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4922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5368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71207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60250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20524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26038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562677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072C0503-5A10-462F-88A7-531A961C84B4}" type="datetimeFigureOut">
              <a:rPr lang="en-ID" smtClean="0"/>
              <a:t>10/11/2024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ID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EEBC24AC-4C13-4B8D-ABAA-0B320EAD9D7D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0580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  <p:sldLayoutId id="2147483739" r:id="rId13"/>
    <p:sldLayoutId id="2147483740" r:id="rId14"/>
    <p:sldLayoutId id="2147483741" r:id="rId15"/>
    <p:sldLayoutId id="2147483742" r:id="rId16"/>
    <p:sldLayoutId id="214748374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5475580-DA17-4DDF-84F4-730D1FA05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83171" y="1556394"/>
            <a:ext cx="8825658" cy="2677648"/>
          </a:xfrm>
        </p:spPr>
        <p:txBody>
          <a:bodyPr/>
          <a:lstStyle/>
          <a:p>
            <a:pPr algn="ctr"/>
            <a:r>
              <a:rPr lang="en-US" b="1" dirty="0"/>
              <a:t>KONTRAK KULIAH MATEMATIKA BISNIS</a:t>
            </a:r>
            <a:endParaRPr lang="en-ID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18FDF8F-7084-42D7-A16A-C7EA1B7A70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83171" y="4591850"/>
            <a:ext cx="8825658" cy="861420"/>
          </a:xfrm>
        </p:spPr>
        <p:txBody>
          <a:bodyPr>
            <a:normAutofit fontScale="25000" lnSpcReduction="20000"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fi-FI" sz="6200" b="1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Dosen Pengampu</a:t>
            </a: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endParaRPr lang="fi-FI" sz="6200" b="0" dirty="0">
              <a:effectLst/>
            </a:endParaRPr>
          </a:p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fi-FI" sz="6200" b="1" dirty="0">
                <a:solidFill>
                  <a:srgbClr val="000000"/>
                </a:solidFill>
                <a:latin typeface="Calibri" panose="020F0502020204030204" pitchFamily="34" charset="0"/>
              </a:rPr>
              <a:t>Radhita Asfarina Annizar, S.E., M.Sc</a:t>
            </a:r>
            <a:endParaRPr lang="fi-FI" sz="6200" b="0" dirty="0">
              <a:effectLst/>
            </a:endParaRPr>
          </a:p>
          <a:p>
            <a:r>
              <a:rPr lang="fi-FI" dirty="0"/>
              <a:t/>
            </a:r>
            <a:br>
              <a:rPr lang="fi-FI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2688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2DD1D79C-3D15-4D3B-BDC2-98850EDC98F3}"/>
              </a:ext>
            </a:extLst>
          </p:cNvPr>
          <p:cNvSpPr txBox="1"/>
          <p:nvPr/>
        </p:nvSpPr>
        <p:spPr>
          <a:xfrm>
            <a:off x="708119" y="2828835"/>
            <a:ext cx="9208247" cy="13016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800" b="1" i="0" u="none" strike="noStrike" dirty="0">
                <a:effectLst/>
              </a:rPr>
              <a:t>SKS   : 4 SKS</a:t>
            </a:r>
            <a:endParaRPr lang="en-ID" sz="2800" b="1" dirty="0">
              <a:effectLst/>
            </a:endParaRPr>
          </a:p>
          <a:p>
            <a:pPr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800" b="1" i="0" u="none" strike="noStrike" dirty="0" err="1">
                <a:effectLst/>
              </a:rPr>
              <a:t>Wa</a:t>
            </a:r>
            <a:r>
              <a:rPr lang="en-ID" sz="2800" b="1" i="0" u="none" strike="noStrike" dirty="0">
                <a:effectLst/>
              </a:rPr>
              <a:t> </a:t>
            </a:r>
            <a:r>
              <a:rPr lang="en-ID" sz="2800" b="1" i="0" u="none" strike="noStrike" dirty="0" err="1">
                <a:effectLst/>
              </a:rPr>
              <a:t>Dosen</a:t>
            </a:r>
            <a:r>
              <a:rPr lang="en-ID" sz="2800" b="1" i="0" u="none" strike="noStrike" dirty="0">
                <a:effectLst/>
              </a:rPr>
              <a:t> : 085836633229</a:t>
            </a:r>
            <a:endParaRPr lang="en-ID" sz="2800" b="1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67127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96F42F85-41D4-4F8A-A093-1092DAD7D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6834" y="2468032"/>
            <a:ext cx="11158331" cy="3416300"/>
          </a:xfrm>
        </p:spPr>
        <p:txBody>
          <a:bodyPr>
            <a:noAutofit/>
          </a:bodyPr>
          <a:lstStyle/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Membaca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sebelum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perkuliahan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berlangsung</a:t>
            </a:r>
            <a:endParaRPr lang="en-ID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Mengisi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presensi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online pada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laman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yang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tersedia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(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presensi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diisi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maksimal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15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menit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setelah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dosen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membuka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perkuliahan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lewat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dari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itu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dianggap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tidak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hadir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Mengikuti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perkulihan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dengan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aktif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tertib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dan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bertanggung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jawab</a:t>
            </a:r>
            <a:endParaRPr lang="en-ID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Ikut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serta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aktif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dalam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perkuliahan</a:t>
            </a:r>
            <a:endParaRPr lang="en-ID" sz="2000" b="0" dirty="0">
              <a:effectLst/>
            </a:endParaRP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Jika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kendala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selama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perkuliahan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atau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materi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belum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dipahami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silahkan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tanyakan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kepada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dosen</a:t>
            </a:r>
            <a:endParaRPr lang="en-ID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Tugas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dikumpulkan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tepat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pada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waktunya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, (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jika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terlambat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pengurangan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nilai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)</a:t>
            </a: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5"/>
            </a:pP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Izin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bisa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melalui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wa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pribadi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10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menit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sebelum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perkuliahan</a:t>
            </a:r>
            <a:r>
              <a:rPr lang="en-ID" sz="20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</a:t>
            </a:r>
            <a:r>
              <a:rPr lang="en-ID" sz="2000" b="0" i="0" u="none" strike="noStrike" dirty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berlangsung</a:t>
            </a:r>
            <a:endParaRPr lang="en-ID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 rtl="0" fontAlgn="base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endParaRPr lang="en-ID" sz="20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algn="just">
              <a:lnSpc>
                <a:spcPct val="150000"/>
              </a:lnSpc>
            </a:pPr>
            <a:endParaRPr lang="en-ID" sz="20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B9815FE1-CAD9-4DBB-9642-575EB7A40D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5292" y="973668"/>
            <a:ext cx="8761413" cy="706964"/>
          </a:xfrm>
        </p:spPr>
        <p:txBody>
          <a:bodyPr/>
          <a:lstStyle/>
          <a:p>
            <a:pPr algn="ctr"/>
            <a:r>
              <a:rPr lang="en-US" b="1" dirty="0" err="1"/>
              <a:t>Ketentuan</a:t>
            </a:r>
            <a:r>
              <a:rPr lang="en-US" b="1" dirty="0"/>
              <a:t> </a:t>
            </a:r>
            <a:r>
              <a:rPr lang="en-US" b="1" dirty="0" err="1"/>
              <a:t>Selama</a:t>
            </a:r>
            <a:r>
              <a:rPr lang="en-US" b="1" dirty="0"/>
              <a:t> </a:t>
            </a:r>
            <a:r>
              <a:rPr lang="en-US" b="1" dirty="0" err="1"/>
              <a:t>Perkuliahan</a:t>
            </a:r>
            <a:endParaRPr lang="en-ID" b="1" dirty="0"/>
          </a:p>
        </p:txBody>
      </p:sp>
    </p:spTree>
    <p:extLst>
      <p:ext uri="{BB962C8B-B14F-4D97-AF65-F5344CB8AC3E}">
        <p14:creationId xmlns:p14="http://schemas.microsoft.com/office/powerpoint/2010/main" val="1757824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7E51352-7948-4B05-A9DC-DCA5D1E8B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/>
              <a:t>Komponen</a:t>
            </a:r>
            <a:r>
              <a:rPr lang="en-US" b="1" dirty="0"/>
              <a:t> </a:t>
            </a:r>
            <a:r>
              <a:rPr lang="en-US" b="1" dirty="0" err="1"/>
              <a:t>Perkuliahan</a:t>
            </a:r>
            <a:endParaRPr lang="en-ID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937C9ACF-2E17-4614-89B1-32DDB094670D}"/>
              </a:ext>
            </a:extLst>
          </p:cNvPr>
          <p:cNvSpPr txBox="1"/>
          <p:nvPr/>
        </p:nvSpPr>
        <p:spPr>
          <a:xfrm>
            <a:off x="596348" y="2725483"/>
            <a:ext cx="7460974" cy="23419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000" b="1" i="0" u="none" strike="noStrike" dirty="0">
                <a:solidFill>
                  <a:srgbClr val="000000"/>
                </a:solidFill>
                <a:effectLst/>
              </a:rPr>
              <a:t>UTS 					= 20 %</a:t>
            </a:r>
          </a:p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000" b="1" dirty="0">
                <a:solidFill>
                  <a:srgbClr val="000000"/>
                </a:solidFill>
              </a:rPr>
              <a:t>UAS 					= 20%</a:t>
            </a:r>
          </a:p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000" b="1" dirty="0" err="1">
                <a:solidFill>
                  <a:srgbClr val="000000"/>
                </a:solidFill>
                <a:effectLst/>
              </a:rPr>
              <a:t>Tugas</a:t>
            </a:r>
            <a:r>
              <a:rPr lang="en-ID" sz="2000" b="1" dirty="0">
                <a:solidFill>
                  <a:srgbClr val="000000"/>
                </a:solidFill>
                <a:effectLst/>
              </a:rPr>
              <a:t>					= 20%</a:t>
            </a:r>
          </a:p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000" b="1" dirty="0">
                <a:solidFill>
                  <a:srgbClr val="000000"/>
                </a:solidFill>
              </a:rPr>
              <a:t>Etika					= 20%</a:t>
            </a:r>
          </a:p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000" b="1" dirty="0" err="1">
                <a:solidFill>
                  <a:srgbClr val="000000"/>
                </a:solidFill>
                <a:effectLst/>
              </a:rPr>
              <a:t>Presensi</a:t>
            </a:r>
            <a:r>
              <a:rPr lang="en-ID" sz="2000" b="1" dirty="0">
                <a:solidFill>
                  <a:srgbClr val="000000"/>
                </a:solidFill>
                <a:effectLst/>
              </a:rPr>
              <a:t> </a:t>
            </a:r>
            <a:r>
              <a:rPr lang="en-ID" sz="2000" b="1" dirty="0" err="1">
                <a:solidFill>
                  <a:srgbClr val="000000"/>
                </a:solidFill>
                <a:effectLst/>
              </a:rPr>
              <a:t>Kehadiran</a:t>
            </a:r>
            <a:r>
              <a:rPr lang="en-ID" sz="2000" b="1" dirty="0">
                <a:solidFill>
                  <a:srgbClr val="000000"/>
                </a:solidFill>
                <a:effectLst/>
              </a:rPr>
              <a:t> 	= 20%</a:t>
            </a:r>
            <a:endParaRPr lang="en-ID" sz="20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88240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89460A4-450D-4505-BA9C-BB519AF7B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742" y="933910"/>
            <a:ext cx="9310515" cy="775619"/>
          </a:xfrm>
        </p:spPr>
        <p:txBody>
          <a:bodyPr/>
          <a:lstStyle/>
          <a:p>
            <a:pPr algn="ctr"/>
            <a:r>
              <a:rPr lang="en-US" b="1" dirty="0" err="1"/>
              <a:t>Keterangan</a:t>
            </a:r>
            <a:endParaRPr lang="en-ID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E6E4B97-CAB7-4782-8FA9-3CEA21A40C8F}"/>
              </a:ext>
            </a:extLst>
          </p:cNvPr>
          <p:cNvSpPr txBox="1"/>
          <p:nvPr/>
        </p:nvSpPr>
        <p:spPr>
          <a:xfrm>
            <a:off x="789511" y="2576324"/>
            <a:ext cx="10612978" cy="3898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Nilai UTS dan UAS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diperoleh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dari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hasil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jujur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siswa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dalam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mengerjakan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UTS dan UAS</a:t>
            </a:r>
            <a:endParaRPr lang="en-ID" sz="2400" b="1" dirty="0">
              <a:effectLst/>
            </a:endParaRPr>
          </a:p>
          <a:p>
            <a:pPr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ID" sz="2400" b="1" dirty="0">
                <a:effectLst/>
              </a:rPr>
              <a:t/>
            </a:r>
            <a:br>
              <a:rPr lang="en-ID" sz="2400" b="1" dirty="0">
                <a:effectLst/>
              </a:rPr>
            </a:b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Nilai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Tugas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diambil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dari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tugas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individu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dan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keaktifan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siswa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selama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proses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perkuliahan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, (Jika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hanya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mengisi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absen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tanpa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aktif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dalam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perkuliahan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nilai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en-ID" sz="2400" b="1" i="0" u="none" strike="noStrike" dirty="0" err="1">
                <a:solidFill>
                  <a:srgbClr val="000000"/>
                </a:solidFill>
                <a:effectLst/>
              </a:rPr>
              <a:t>tugasnya</a:t>
            </a:r>
            <a:r>
              <a:rPr lang="en-ID" sz="2400" b="1" i="0" u="none" strike="noStrike" dirty="0">
                <a:solidFill>
                  <a:srgbClr val="000000"/>
                </a:solidFill>
                <a:effectLst/>
              </a:rPr>
              <a:t> 0)</a:t>
            </a:r>
            <a:endParaRPr lang="en-ID" sz="2400" b="1" dirty="0">
              <a:effectLst/>
            </a:endParaRPr>
          </a:p>
          <a:p>
            <a:pPr algn="just">
              <a:lnSpc>
                <a:spcPct val="150000"/>
              </a:lnSpc>
            </a:pPr>
            <a:endParaRPr lang="en-ID" sz="2400" b="1" dirty="0"/>
          </a:p>
        </p:txBody>
      </p:sp>
    </p:spTree>
    <p:extLst>
      <p:ext uri="{BB962C8B-B14F-4D97-AF65-F5344CB8AC3E}">
        <p14:creationId xmlns:p14="http://schemas.microsoft.com/office/powerpoint/2010/main" val="34495574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01148" y="1828800"/>
            <a:ext cx="10389704" cy="3954138"/>
          </a:xfrm>
        </p:spPr>
        <p:txBody>
          <a:bodyPr>
            <a:noAutofit/>
          </a:bodyPr>
          <a:lstStyle/>
          <a:p>
            <a:r>
              <a:rPr lang="en-US" sz="1800" dirty="0"/>
              <a:t>1. </a:t>
            </a:r>
            <a:r>
              <a:rPr lang="en-US" sz="1800" dirty="0" err="1"/>
              <a:t>Kontrak</a:t>
            </a:r>
            <a:r>
              <a:rPr lang="en-US" sz="1800" dirty="0"/>
              <a:t> </a:t>
            </a:r>
            <a:r>
              <a:rPr lang="en-US" sz="1800" dirty="0" err="1"/>
              <a:t>Perkuliahan</a:t>
            </a:r>
            <a:r>
              <a:rPr lang="en-US" sz="1800" dirty="0"/>
              <a:t> dan </a:t>
            </a:r>
            <a:r>
              <a:rPr lang="en-US" sz="1800" dirty="0" err="1"/>
              <a:t>Konsep</a:t>
            </a:r>
            <a:r>
              <a:rPr lang="en-US" sz="1800" dirty="0"/>
              <a:t> Dasar </a:t>
            </a:r>
            <a:r>
              <a:rPr lang="en-US" sz="1800" dirty="0" err="1"/>
              <a:t>Matematika</a:t>
            </a:r>
            <a:r>
              <a:rPr lang="en-US" sz="1800" dirty="0"/>
              <a:t> </a:t>
            </a:r>
            <a:r>
              <a:rPr lang="en-US" sz="1800" dirty="0" err="1"/>
              <a:t>Bisnis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2. </a:t>
            </a:r>
            <a:r>
              <a:rPr lang="en-US" sz="1800" dirty="0" err="1"/>
              <a:t>Relasi</a:t>
            </a:r>
            <a:r>
              <a:rPr lang="en-US" sz="1800" dirty="0"/>
              <a:t> dan </a:t>
            </a:r>
            <a:r>
              <a:rPr lang="en-US" sz="1800" dirty="0" err="1"/>
              <a:t>Fungsi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3. </a:t>
            </a:r>
            <a:r>
              <a:rPr lang="en-US" sz="1800" dirty="0" err="1"/>
              <a:t>Fungsi</a:t>
            </a:r>
            <a:r>
              <a:rPr lang="en-US" sz="1800" dirty="0"/>
              <a:t> Liner</a:t>
            </a:r>
            <a:br>
              <a:rPr lang="en-US" sz="1800" dirty="0"/>
            </a:br>
            <a:r>
              <a:rPr lang="en-US" sz="1800" dirty="0"/>
              <a:t>4. </a:t>
            </a:r>
            <a:r>
              <a:rPr lang="en-US" sz="1800" dirty="0" err="1"/>
              <a:t>Sistem</a:t>
            </a:r>
            <a:r>
              <a:rPr lang="en-US" sz="1800" dirty="0"/>
              <a:t> </a:t>
            </a:r>
            <a:r>
              <a:rPr lang="en-US" sz="1800" dirty="0" err="1"/>
              <a:t>Persamaan</a:t>
            </a:r>
            <a:r>
              <a:rPr lang="en-US" sz="1800" dirty="0"/>
              <a:t> Linier</a:t>
            </a:r>
            <a:br>
              <a:rPr lang="en-US" sz="1800" dirty="0"/>
            </a:br>
            <a:r>
              <a:rPr lang="en-US" sz="1800" dirty="0"/>
              <a:t>5. </a:t>
            </a:r>
            <a:r>
              <a:rPr lang="en-US" sz="1800" dirty="0" err="1"/>
              <a:t>Penerapan</a:t>
            </a:r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Linier Part 1</a:t>
            </a:r>
            <a:br>
              <a:rPr lang="en-US" sz="1800" dirty="0"/>
            </a:br>
            <a:r>
              <a:rPr lang="en-US" sz="1800" dirty="0"/>
              <a:t>6. </a:t>
            </a:r>
            <a:r>
              <a:rPr lang="en-US" sz="1800" dirty="0" err="1"/>
              <a:t>Penerapan</a:t>
            </a:r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Linier Part </a:t>
            </a:r>
            <a:r>
              <a:rPr lang="en-US" sz="1800" dirty="0" smtClean="0"/>
              <a:t>2 (</a:t>
            </a:r>
            <a:r>
              <a:rPr lang="en-US" sz="1800" dirty="0" err="1" smtClean="0"/>
              <a:t>Pajak</a:t>
            </a:r>
            <a:r>
              <a:rPr lang="en-US" sz="1800" dirty="0" smtClean="0"/>
              <a:t>)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7. </a:t>
            </a:r>
            <a:r>
              <a:rPr lang="en-US" sz="1800" dirty="0" err="1"/>
              <a:t>Penerapan</a:t>
            </a:r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Linier Part 2 </a:t>
            </a:r>
            <a:r>
              <a:rPr lang="en-US" sz="1800" dirty="0" smtClean="0"/>
              <a:t>(</a:t>
            </a:r>
            <a:r>
              <a:rPr lang="en-US" sz="1800" dirty="0" err="1" smtClean="0"/>
              <a:t>Subsidi</a:t>
            </a:r>
            <a:r>
              <a:rPr lang="en-US" sz="1800" dirty="0" smtClean="0"/>
              <a:t>)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/>
              <a:t>8. </a:t>
            </a:r>
            <a:r>
              <a:rPr lang="en-US" sz="1800" dirty="0"/>
              <a:t>UTS</a:t>
            </a:r>
            <a:br>
              <a:rPr lang="en-US" sz="1800" dirty="0"/>
            </a:br>
            <a:r>
              <a:rPr lang="en-US" sz="1800" dirty="0" smtClean="0"/>
              <a:t>9. Fungi </a:t>
            </a:r>
            <a:r>
              <a:rPr lang="en-US" sz="1800" dirty="0"/>
              <a:t>Non-linier</a:t>
            </a:r>
            <a:r>
              <a:rPr lang="en-US" sz="1800" dirty="0" smtClean="0"/>
              <a:t/>
            </a:r>
            <a:br>
              <a:rPr lang="en-US" sz="1800" dirty="0" smtClean="0"/>
            </a:br>
            <a:r>
              <a:rPr lang="en-US" sz="1800" dirty="0" smtClean="0"/>
              <a:t>10. </a:t>
            </a:r>
            <a:r>
              <a:rPr lang="en-US" sz="1800" dirty="0" err="1" smtClean="0"/>
              <a:t>Penerapan</a:t>
            </a:r>
            <a:r>
              <a:rPr lang="en-US" sz="1800" dirty="0" smtClean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</a:t>
            </a:r>
            <a:r>
              <a:rPr lang="en-US" sz="1800" dirty="0" smtClean="0"/>
              <a:t>Non-Linier (Part 1)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11. </a:t>
            </a:r>
            <a:r>
              <a:rPr lang="en-US" sz="1800" dirty="0" err="1"/>
              <a:t>Penerapan</a:t>
            </a:r>
            <a:r>
              <a:rPr lang="en-US" sz="1800" dirty="0"/>
              <a:t> </a:t>
            </a:r>
            <a:r>
              <a:rPr lang="en-US" sz="1800" dirty="0" err="1"/>
              <a:t>Fungsi</a:t>
            </a:r>
            <a:r>
              <a:rPr lang="en-US" sz="1800" dirty="0"/>
              <a:t> Non-Linier (Part </a:t>
            </a:r>
            <a:r>
              <a:rPr lang="en-US" sz="1800" dirty="0" smtClean="0"/>
              <a:t>2)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12. </a:t>
            </a:r>
            <a:r>
              <a:rPr lang="en-US" sz="1800" dirty="0" err="1" smtClean="0"/>
              <a:t>Fungsi</a:t>
            </a:r>
            <a:r>
              <a:rPr lang="en-US" sz="1800" dirty="0" smtClean="0"/>
              <a:t> </a:t>
            </a:r>
            <a:r>
              <a:rPr lang="en-US" sz="1800" dirty="0" err="1"/>
              <a:t>Eksponen</a:t>
            </a:r>
            <a:r>
              <a:rPr lang="en-US" sz="1800" dirty="0"/>
              <a:t> dan </a:t>
            </a:r>
            <a:r>
              <a:rPr lang="en-US" sz="1800" dirty="0" err="1"/>
              <a:t>Logaritma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13. </a:t>
            </a:r>
            <a:r>
              <a:rPr lang="en-US" sz="1800" dirty="0" err="1"/>
              <a:t>Barisan</a:t>
            </a:r>
            <a:r>
              <a:rPr lang="en-US" sz="1800" dirty="0"/>
              <a:t> dan </a:t>
            </a:r>
            <a:r>
              <a:rPr lang="en-US" sz="1800" dirty="0" err="1"/>
              <a:t>Deret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14. </a:t>
            </a:r>
            <a:r>
              <a:rPr lang="en-US" sz="1800" dirty="0" err="1" smtClean="0"/>
              <a:t>Kalkulus</a:t>
            </a:r>
            <a:r>
              <a:rPr lang="en-US" sz="1800" dirty="0" smtClean="0"/>
              <a:t> </a:t>
            </a:r>
            <a:r>
              <a:rPr lang="en-US" sz="1800" dirty="0" err="1" smtClean="0"/>
              <a:t>Diferensial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15. </a:t>
            </a:r>
            <a:r>
              <a:rPr lang="en-US" sz="1800" dirty="0" err="1" smtClean="0"/>
              <a:t>Penerapan</a:t>
            </a:r>
            <a:r>
              <a:rPr lang="en-US" sz="1800" dirty="0" smtClean="0"/>
              <a:t> </a:t>
            </a:r>
            <a:r>
              <a:rPr lang="en-US" sz="1800" dirty="0" err="1" smtClean="0"/>
              <a:t>Kalkulus</a:t>
            </a:r>
            <a:r>
              <a:rPr lang="en-US" sz="1800" dirty="0" smtClean="0"/>
              <a:t> </a:t>
            </a:r>
            <a:r>
              <a:rPr lang="en-US" sz="1800" dirty="0" err="1"/>
              <a:t>Differensial</a:t>
            </a:r>
            <a:r>
              <a:rPr lang="en-US" sz="1800" dirty="0"/>
              <a:t/>
            </a:r>
            <a:br>
              <a:rPr lang="en-US" sz="1800" dirty="0"/>
            </a:br>
            <a:r>
              <a:rPr lang="en-US" sz="1800" dirty="0" smtClean="0"/>
              <a:t>16. UAS</a:t>
            </a:r>
            <a:endParaRPr lang="id-ID" sz="1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42610" y="836523"/>
            <a:ext cx="9162222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lvl="0" algn="ctr">
              <a:spcBef>
                <a:spcPct val="0"/>
              </a:spcBef>
            </a:pPr>
            <a:r>
              <a:rPr lang="id-ID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id-ID" sz="4400" b="1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id-ID" sz="12000" b="1" dirty="0">
                <a:solidFill>
                  <a:schemeClr val="bg1"/>
                </a:solidFill>
              </a:rPr>
              <a:t> MATERI PERKULIAHAN</a:t>
            </a:r>
            <a:endParaRPr lang="id-ID" sz="12000" b="1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571480"/>
            <a:ext cx="8229600" cy="846158"/>
          </a:xfrm>
        </p:spPr>
        <p:txBody>
          <a:bodyPr>
            <a:normAutofit fontScale="90000"/>
          </a:bodyPr>
          <a:lstStyle/>
          <a:p>
            <a:r>
              <a:rPr lang="id-ID" b="1" dirty="0"/>
              <a:t/>
            </a:r>
            <a:br>
              <a:rPr lang="id-ID" b="1" dirty="0"/>
            </a:br>
            <a:r>
              <a:rPr lang="id-ID" b="1" dirty="0"/>
              <a:t>SUMBER / REFRENSI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5" y="2603500"/>
            <a:ext cx="9857602" cy="3416300"/>
          </a:xfrm>
        </p:spPr>
        <p:txBody>
          <a:bodyPr/>
          <a:lstStyle/>
          <a:p>
            <a:pPr algn="just"/>
            <a:r>
              <a:rPr lang="en-US" b="1" i="1" dirty="0"/>
              <a:t>Mathematics for Economists (</a:t>
            </a:r>
            <a:r>
              <a:rPr lang="en-US" b="1" i="1" dirty="0" err="1"/>
              <a:t>Shaum</a:t>
            </a:r>
            <a:r>
              <a:rPr lang="en-US" b="1" i="1" dirty="0"/>
              <a:t> Series), </a:t>
            </a:r>
            <a:r>
              <a:rPr lang="en-US" b="1" dirty="0"/>
              <a:t>Mc Graw Hills</a:t>
            </a:r>
            <a:endParaRPr lang="en-US" b="1" i="1" dirty="0"/>
          </a:p>
          <a:p>
            <a:pPr algn="just"/>
            <a:r>
              <a:rPr lang="id-ID" b="1" dirty="0"/>
              <a:t>Matematika Ekonomi &amp; Bisnia by Josep Bintang Kalangi Penerbit Salemba Empat</a:t>
            </a:r>
          </a:p>
          <a:p>
            <a:pPr algn="just">
              <a:buNone/>
            </a:pPr>
            <a:endParaRPr lang="id-ID" dirty="0"/>
          </a:p>
          <a:p>
            <a:pPr algn="just"/>
            <a:r>
              <a:rPr lang="id-ID" b="1" dirty="0"/>
              <a:t>Matematika Bisnis by Rudy Badruddin, Algifari Penerbit BPFE Yogyakarta</a:t>
            </a:r>
            <a:endParaRPr lang="id-ID" dirty="0"/>
          </a:p>
          <a:p>
            <a:endParaRPr lang="id-ID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 Boardroom" id="{FC33163D-4339-46B1-8EED-24C834239D99}" vid="{A3AB87EF-B655-4FFF-8D05-F333AD7F278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608</TotalTime>
  <Words>144</Words>
  <Application>Microsoft Office PowerPoint</Application>
  <PresentationFormat>Custom</PresentationFormat>
  <Paragraphs>31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Ion Boardroom</vt:lpstr>
      <vt:lpstr>KONTRAK KULIAH MATEMATIKA BISNIS</vt:lpstr>
      <vt:lpstr>PowerPoint Presentation</vt:lpstr>
      <vt:lpstr>Ketentuan Selama Perkuliahan</vt:lpstr>
      <vt:lpstr>Komponen Perkuliahan</vt:lpstr>
      <vt:lpstr>Keterangan</vt:lpstr>
      <vt:lpstr>1. Kontrak Perkuliahan dan Konsep Dasar Matematika Bisnis 2. Relasi dan Fungsi 3. Fungsi Liner 4. Sistem Persamaan Linier 5. Penerapan Fungsi Linier Part 1 6. Penerapan Fungsi Linier Part 2 (Pajak) 7. Penerapan Fungsi Linier Part 2 (Subsidi) 8. UTS 9. Fungi Non-linier 10. Penerapan Fungsi Non-Linier (Part 1) 11. Penerapan Fungsi Non-Linier (Part 2) 12. Fungsi Eksponen dan Logaritma 13. Barisan dan Deret 14. Kalkulus Diferensial 15. Penerapan Kalkulus Differensial 16. UAS</vt:lpstr>
      <vt:lpstr> SUMBER / REFRENSI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dhita</dc:creator>
  <cp:lastModifiedBy>Admin</cp:lastModifiedBy>
  <cp:revision>20</cp:revision>
  <dcterms:created xsi:type="dcterms:W3CDTF">2024-09-23T01:09:17Z</dcterms:created>
  <dcterms:modified xsi:type="dcterms:W3CDTF">2024-11-10T10:58:42Z</dcterms:modified>
</cp:coreProperties>
</file>