
<file path=[Content_Types].xml><?xml version="1.0" encoding="utf-8"?>
<Types xmlns="http://schemas.openxmlformats.org/package/2006/content-types">
  <Default Extension="rels" ContentType="application/vnd.openxmlformats-package.relationships+xml"/>
  <Default Extension="xml" ContentType="application/xml"/>
  <Override PartName="/docProps/core.xml" ContentType="application/vnd.openxmlformats-package.core-properties+xml"/>
  <Default Extension="jpeg" ContentType="image/jpeg"/>
  <Default Extension="png" ContentType="image/png"/>
  <Override PartName="/ppt/presentation.xml" ContentType="application/vnd.openxmlformats-officedocument.presentationml.presentation.main+xml"/>
  <Override PartName="/ppt/slideMasters/slideMaster.xml" ContentType="application/vnd.openxmlformats-officedocument.presentationml.slideMaster+xml"/>
  <Override PartName="/ppt/slideLayouts/slideLayout.xml" ContentType="application/vnd.openxmlformats-officedocument.presentationml.slideLayout+xml"/>
  <Override PartName="/ppt/theme/theme.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Types>
</file>

<file path=_rels/.rels>&#65279;<?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s>
</file>

<file path=ppt/presentation.xml><?xml version="1.0" encoding="utf-8"?>
<p:presentation xmlns:p="http://schemas.openxmlformats.org/presentationml/2006/main" xmlns:a="http://schemas.openxmlformats.org/drawingml/2006/main" xmlns:r="http://schemas.openxmlformats.org/officeDocument/2006/relationships">
  <p:sldMasterIdLst>
    <p:sldMasterId id="2147483648" r:id="rId1"/>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Lst>
  <p:sldSz cx="14401800" cy="9000744"/>
  <p:notesSz cx="6858000" cy="9144000"/>
</p:presentation>
</file>

<file path=ppt/presProps.xml><?xml version="1.0" encoding="utf-8"?>
<p:presentationPr xmlns:p="http://schemas.openxmlformats.org/presentationml/2006/main" xmlns:a="http://schemas.openxmlformats.org/drawingml/2006/main" xmlns:r="http://schemas.openxmlformats.org/officeDocument/2006/relationships">
</p:presentationPr>
</file>

<file path=ppt/tableStyles.xml><?xml version="1.0" encoding="utf-8"?>
<a:tblStyleLst xmlns:a="http://schemas.openxmlformats.org/drawingml/2006/main" def="{5C22544A-7EE6-4342-B048-85BDC9FD1C3A}">
</a:tblStyleLst>
</file>

<file path=ppt/_rels/presentation.xml.rels>&#65279;<?xml version="1.0" encoding="UTF-8" standalone="yes"?>
<Relationships xmlns="http://schemas.openxmlformats.org/package/2006/relationships"><Relationship Id="rId1" Type="http://schemas.openxmlformats.org/officeDocument/2006/relationships/slideMaster" Target="slideMasters/slideMaster.xml"/><Relationship Id="rId2" Type="http://schemas.openxmlformats.org/officeDocument/2006/relationships/theme" Target="theme/theme.xml"/><Relationship Id="rId3" Type="http://schemas.openxmlformats.org/officeDocument/2006/relationships/presProps" Target="presProps.xml"/><Relationship Id="rId4" Type="http://schemas.openxmlformats.org/officeDocument/2006/relationships/tableStyles" Target="tableStyles.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s>
</file>

<file path=ppt/slideLayouts/_rels/slideLayout.xml.rels>&#65279;<?xml version="1.0" encoding="UTF-8" standalone="yes"?>
<Relationships xmlns="http://schemas.openxmlformats.org/package/2006/relationships"><Relationship Id="rId1" Type="http://schemas.openxmlformats.org/officeDocument/2006/relationships/slideMaster" Target="../slideMasters/slideMaster.xml"/></Relationships>
</file>

<file path=ppt/slideLayouts/slideLayout.xml><?xml version="1.0" encoding="utf-8"?>
<p:sldLayout xmlns:p="http://schemas.openxmlformats.org/presentationml/2006/main" xmlns:a="http://schemas.openxmlformats.org/drawingml/2006/main" xmlns:r="http://schemas.openxmlformats.org/officeDocument/2006/relationships">
  <p:cSld>
    <p:spTree>
      <p:nvGrpSpPr>
        <p:cNvPr id="1" name=""/>
        <p:cNvGrpSpPr/>
        <p:nvPr/>
      </p:nvGrpSpPr>
      <p:grpSpPr/>
    </p:spTree>
  </p:cSld>
  <p:clrMapOvr>
    <a:masterClrMapping/>
  </p:clrMapOvr>
</p:sldLayout>
</file>

<file path=ppt/slideMasters/_rels/slideMaster.xml.rels>&#65279;<?xml version="1.0" encoding="UTF-8" standalone="yes"?>
<Relationships xmlns="http://schemas.openxmlformats.org/package/2006/relationships"><Relationship Id="rId1" Type="http://schemas.openxmlformats.org/officeDocument/2006/relationships/slideLayout" Target="../slideLayouts/slideLayout.xml"/><Relationship Id="rId2" Type="http://schemas.openxmlformats.org/officeDocument/2006/relationships/theme" Target="../theme/theme.xml"/></Relationships>
</file>

<file path=ppt/slideMasters/slideMaster.xml><?xml version="1.0" encoding="utf-8"?>
<p:sldMaster xmlns:p="http://schemas.openxmlformats.org/presentationml/2006/main" xmlns:a="http://schemas.openxmlformats.org/drawingml/2006/main" xmlns:r="http://schemas.openxmlformats.org/officeDocument/2006/relationships">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txStyles>
    <p:titleStyle/>
    <p:bodyStyle/>
    <p:otherStyle/>
  </p:txStyles>
</p:sldMaster>
</file>

<file path=ppt/slides/_rels/slide1.xml.rels>&#65279;<?xml version="1.0" encoding="UTF-8" standalone="yes"?>
<Relationships xmlns="http://schemas.openxmlformats.org/package/2006/relationships"><Relationship Id="rPictId0" Type="http://schemas.openxmlformats.org/officeDocument/2006/relationships/image" Target="../media/image1.jpeg"/><Relationship Id="rPictId1" Type="http://schemas.openxmlformats.org/officeDocument/2006/relationships/image" Target="../media/image2.jpeg"/><Relationship Id="rId1" Type="http://schemas.openxmlformats.org/officeDocument/2006/relationships/slideLayout" Target="../slideLayouts/slideLayout.xml"/></Relationships>
</file>

<file path=ppt/slides/_rels/slide10.xml.rels>&#65279;<?xml version="1.0" encoding="UTF-8" standalone="yes"?>
<Relationships xmlns="http://schemas.openxmlformats.org/package/2006/relationships"><Relationship Id="rPictId0" Type="http://schemas.openxmlformats.org/officeDocument/2006/relationships/image" Target="../media/image11.jpeg"/><Relationship Id="rId1" Type="http://schemas.openxmlformats.org/officeDocument/2006/relationships/slideLayout" Target="../slideLayouts/slideLayout.xml"/></Relationships>
</file>

<file path=ppt/slides/_rels/slide11.xml.rels>&#65279;<?xml version="1.0" encoding="UTF-8" standalone="yes"?>
<Relationships xmlns="http://schemas.openxmlformats.org/package/2006/relationships"><Relationship Id="rPictId0" Type="http://schemas.openxmlformats.org/officeDocument/2006/relationships/image" Target="../media/image12.jpeg"/><Relationship Id="rId1" Type="http://schemas.openxmlformats.org/officeDocument/2006/relationships/slideLayout" Target="../slideLayouts/slideLayout.xml"/></Relationships>
</file>

<file path=ppt/slides/_rels/slide12.xml.rels>&#65279;<?xml version="1.0" encoding="UTF-8" standalone="yes"?>
<Relationships xmlns="http://schemas.openxmlformats.org/package/2006/relationships"><Relationship Id="rPictId0" Type="http://schemas.openxmlformats.org/officeDocument/2006/relationships/image" Target="../media/image13.jpeg"/><Relationship Id="rId1" Type="http://schemas.openxmlformats.org/officeDocument/2006/relationships/slideLayout" Target="../slideLayouts/slideLayout.xml"/></Relationships>
</file>

<file path=ppt/slides/_rels/slide13.xml.rels>&#65279;<?xml version="1.0" encoding="UTF-8" standalone="yes"?>
<Relationships xmlns="http://schemas.openxmlformats.org/package/2006/relationships"><Relationship Id="rPictId0" Type="http://schemas.openxmlformats.org/officeDocument/2006/relationships/image" Target="../media/image14.jpeg"/><Relationship Id="rId1" Type="http://schemas.openxmlformats.org/officeDocument/2006/relationships/slideLayout" Target="../slideLayouts/slideLayout.xml"/></Relationships>
</file>

<file path=ppt/slides/_rels/slide14.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6.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8.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19.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xml.rels>&#65279;<?xml version="1.0" encoding="UTF-8" standalone="yes"?>
<Relationships xmlns="http://schemas.openxmlformats.org/package/2006/relationships"><Relationship Id="rPictId0" Type="http://schemas.openxmlformats.org/officeDocument/2006/relationships/image" Target="../media/image3.jpeg"/><Relationship Id="rPictId1" Type="http://schemas.openxmlformats.org/officeDocument/2006/relationships/image" Target="../media/image4.jpeg"/><Relationship Id="rId1" Type="http://schemas.openxmlformats.org/officeDocument/2006/relationships/slideLayout" Target="../slideLayouts/slideLayout.xml"/></Relationships>
</file>

<file path=ppt/slides/_rels/slide20.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1.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2.xml.rels>&#65279;<?xml version="1.0" encoding="UTF-8" standalone="yes"?>
<Relationships xmlns="http://schemas.openxmlformats.org/package/2006/relationships"><Relationship Id="rPictId0" Type="http://schemas.openxmlformats.org/officeDocument/2006/relationships/image" Target="../media/image15.jpeg"/><Relationship Id="rPictId1" Type="http://schemas.openxmlformats.org/officeDocument/2006/relationships/image" Target="../media/image16.jpeg"/><Relationship Id="rId1" Type="http://schemas.openxmlformats.org/officeDocument/2006/relationships/slideLayout" Target="../slideLayouts/slideLayout.xml"/></Relationships>
</file>

<file path=ppt/slides/_rels/slide23.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24.xml.rels>&#65279;<?xml version="1.0" encoding="UTF-8" standalone="yes"?>
<Relationships xmlns="http://schemas.openxmlformats.org/package/2006/relationships"><Relationship Id="rPictId0" Type="http://schemas.openxmlformats.org/officeDocument/2006/relationships/image" Target="../media/image17.jpeg"/><Relationship Id="rPictId1" Type="http://schemas.openxmlformats.org/officeDocument/2006/relationships/image" Target="../media/image18.jpeg"/><Relationship Id="rPictId2" Type="http://schemas.openxmlformats.org/officeDocument/2006/relationships/image" Target="../media/image19.jpeg"/><Relationship Id="rPictId3" Type="http://schemas.openxmlformats.org/officeDocument/2006/relationships/image" Target="../media/image20.jpeg"/><Relationship Id="rId1" Type="http://schemas.openxmlformats.org/officeDocument/2006/relationships/slideLayout" Target="../slideLayouts/slideLayout.xml"/></Relationships>
</file>

<file path=ppt/slides/_rels/slide25.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3.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4.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5.xml.rels>&#65279;<?xml version="1.0" encoding="UTF-8" standalone="yes"?>
<Relationships xmlns="http://schemas.openxmlformats.org/package/2006/relationships"><Relationship Id="rPictId0" Type="http://schemas.openxmlformats.org/officeDocument/2006/relationships/image" Target="../media/image5.jpeg"/><Relationship Id="rId1" Type="http://schemas.openxmlformats.org/officeDocument/2006/relationships/slideLayout" Target="../slideLayouts/slideLayout.xml"/></Relationships>
</file>

<file path=ppt/slides/_rels/slide6.xml.rels>&#65279;<?xml version="1.0" encoding="UTF-8" standalone="yes"?>
<Relationships xmlns="http://schemas.openxmlformats.org/package/2006/relationships"><Relationship Id="rPictId0" Type="http://schemas.openxmlformats.org/officeDocument/2006/relationships/image" Target="../media/image6.jpeg"/><Relationship Id="rId1" Type="http://schemas.openxmlformats.org/officeDocument/2006/relationships/slideLayout" Target="../slideLayouts/slideLayout.xml"/></Relationships>
</file>

<file path=ppt/slides/_rels/slide7.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_rels/slide8.xml.rels>&#65279;<?xml version="1.0" encoding="UTF-8" standalone="yes"?>
<Relationships xmlns="http://schemas.openxmlformats.org/package/2006/relationships"><Relationship Id="rPictId0" Type="http://schemas.openxmlformats.org/officeDocument/2006/relationships/image" Target="../media/image7.jpeg"/><Relationship Id="rPictId1" Type="http://schemas.openxmlformats.org/officeDocument/2006/relationships/image" Target="../media/image8.jpeg"/><Relationship Id="rPictId2" Type="http://schemas.openxmlformats.org/officeDocument/2006/relationships/image" Target="../media/image9.jpeg"/><Relationship Id="rPictId3" Type="http://schemas.openxmlformats.org/officeDocument/2006/relationships/image" Target="../media/image10.jpeg"/><Relationship Id="rId1" Type="http://schemas.openxmlformats.org/officeDocument/2006/relationships/slideLayout" Target="../slideLayouts/slideLayout.xml"/></Relationships>
</file>

<file path=ppt/slides/_rels/slide9.xml.rels>&#65279;<?xml version="1.0" encoding="UTF-8" standalone="yes"?>
<Relationships xmlns="http://schemas.openxmlformats.org/package/2006/relationships"><Relationship Id="rId1" Type="http://schemas.openxmlformats.org/officeDocument/2006/relationships/slideLayout" Target="../slideLayouts/slideLayout.xml"/></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566928" y="701040"/>
            <a:ext cx="13051536" cy="4782312"/>
          </a:xfrm>
          <a:prstGeom prst="rect">
            <a:avLst/>
          </a:prstGeom>
        </p:spPr>
      </p:pic>
      <p:pic>
        <p:nvPicPr>
          <p:cNvPr id="3" name=""/>
          <p:cNvPicPr>
            <a:picLocks noChangeAspect="1"/>
          </p:cNvPicPr>
          <p:nvPr/>
        </p:nvPicPr>
        <p:blipFill>
          <a:blip r:embed="rPictId1"/>
          <a:stretch>
            <a:fillRect/>
          </a:stretch>
        </p:blipFill>
        <p:spPr>
          <a:xfrm>
            <a:off x="682752" y="6617208"/>
            <a:ext cx="1575816" cy="1914144"/>
          </a:xfrm>
          <a:prstGeom prst="rect">
            <a:avLst/>
          </a:prstGeom>
        </p:spPr>
      </p:pic>
      <p:sp>
        <p:nvSpPr>
          <p:cNvPr id="4" name=""/>
          <p:cNvSpPr/>
          <p:nvPr/>
        </p:nvSpPr>
        <p:spPr>
          <a:xfrm>
            <a:off x="115824" y="8534400"/>
            <a:ext cx="2499360" cy="390144"/>
          </a:xfrm>
          <a:prstGeom prst="rect">
            <a:avLst/>
          </a:prstGeom>
          <a:solidFill>
            <a:srgbClr val="FFFFFF"/>
          </a:solidFill>
        </p:spPr>
        <p:txBody>
          <a:bodyPr lIns="0" tIns="0" rIns="0" bIns="0" wrap="none">
            <a:noAutofit/>
          </a:bodyPr>
          <a:p>
            <a:pPr indent="0"/>
            <a:r>
              <a:rPr lang="id" b="1" sz="2800">
                <a:solidFill>
                  <a:srgbClr val="625B67"/>
                </a:solidFill>
                <a:latin typeface="Arial"/>
              </a:rPr>
              <a:t>•_r </a:t>
            </a:r>
            <a:r>
              <a:rPr lang="id" b="1" u="sng" sz="2800">
                <a:solidFill>
                  <a:srgbClr val="25221B"/>
                </a:solidFill>
                <a:latin typeface="Arial"/>
              </a:rPr>
              <a:t>UNPR1 </a:t>
            </a:r>
            <a:r>
              <a:rPr lang="id" b="1" u="sng" sz="2800">
                <a:solidFill>
                  <a:srgbClr val="625B67"/>
                </a:solidFill>
                <a:latin typeface="Arial"/>
              </a:rPr>
              <a:t>r</a:t>
            </a:r>
            <a:r>
              <a:rPr lang="id" b="1" sz="2800">
                <a:solidFill>
                  <a:srgbClr val="625B67"/>
                </a:solidFill>
                <a:latin typeface="Arial"/>
              </a:rPr>
              <a:t>.</a:t>
            </a:r>
          </a:p>
        </p:txBody>
      </p:sp>
      <p:sp>
        <p:nvSpPr>
          <p:cNvPr id="6" name=""/>
          <p:cNvSpPr/>
          <p:nvPr/>
        </p:nvSpPr>
        <p:spPr>
          <a:xfrm>
            <a:off x="1021080" y="6723888"/>
            <a:ext cx="12829032" cy="682752"/>
          </a:xfrm>
          <a:prstGeom prst="rect">
            <a:avLst/>
          </a:prstGeom>
          <a:solidFill>
            <a:srgbClr val="FFFFFF"/>
          </a:solidFill>
        </p:spPr>
        <p:txBody>
          <a:bodyPr lIns="0" tIns="0" rIns="0" bIns="0" wrap="none">
            <a:noAutofit/>
          </a:bodyPr>
          <a:p>
            <a:pPr algn="ctr" indent="0"/>
            <a:r>
              <a:rPr lang="id" b="1" sz="6700">
                <a:solidFill>
                  <a:srgbClr val="7030A0"/>
                </a:solidFill>
                <a:latin typeface="Times New Roman"/>
              </a:rPr>
              <a:t>Sistem Informasi Manajemen</a:t>
            </a:r>
          </a:p>
        </p:txBody>
      </p:sp>
      <p:sp>
        <p:nvSpPr>
          <p:cNvPr id="7" name=""/>
          <p:cNvSpPr/>
          <p:nvPr/>
        </p:nvSpPr>
        <p:spPr>
          <a:xfrm>
            <a:off x="5882640" y="7406640"/>
            <a:ext cx="7967472" cy="1109472"/>
          </a:xfrm>
          <a:prstGeom prst="rect">
            <a:avLst/>
          </a:prstGeom>
          <a:solidFill>
            <a:srgbClr val="FFFFFF"/>
          </a:solidFill>
        </p:spPr>
        <p:txBody>
          <a:bodyPr lIns="0" tIns="0" rIns="0" bIns="0">
            <a:noAutofit/>
          </a:bodyPr>
          <a:p>
            <a:pPr algn="ctr" indent="0">
              <a:lnSpc>
                <a:spcPct val="84000"/>
              </a:lnSpc>
            </a:pPr>
            <a:r>
              <a:rPr lang="en-US" b="1" sz="5000">
                <a:solidFill>
                  <a:srgbClr val="CC0000"/>
                </a:solidFill>
                <a:latin typeface="Times New Roman"/>
              </a:rPr>
              <a:t>Managing </a:t>
            </a:r>
            <a:r>
              <a:rPr lang="id" b="1" sz="5000">
                <a:solidFill>
                  <a:srgbClr val="CC0000"/>
                </a:solidFill>
                <a:latin typeface="Times New Roman"/>
              </a:rPr>
              <a:t>Project </a:t>
            </a:r>
            <a:r>
              <a:rPr lang="id" b="1" sz="3300">
                <a:latin typeface="Times New Roman"/>
              </a:rPr>
              <a:t>Part-14</a:t>
            </a:r>
          </a:p>
        </p:txBody>
      </p:sp>
    </p:spTree>
  </p:cSld>
  <p:clrMapOvr>
    <a:overrideClrMapping bg1="lt1" tx1="dk1" bg2="lt2" tx2="dk2" accent1="accent1" accent2="accent2" accent3="accent3" accent4="accent4" accent5="accent5" accent6="accent6" hlink="hlink" folHlink="folHlink"/>
  </p:clrMapOvr>
</p:sld>
</file>

<file path=ppt/slides/slide1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420624" y="2292096"/>
            <a:ext cx="13716000" cy="6324600"/>
          </a:xfrm>
          <a:prstGeom prst="rect">
            <a:avLst/>
          </a:prstGeom>
        </p:spPr>
      </p:pic>
      <p:sp>
        <p:nvSpPr>
          <p:cNvPr id="3" name=""/>
          <p:cNvSpPr/>
          <p:nvPr/>
        </p:nvSpPr>
        <p:spPr>
          <a:xfrm>
            <a:off x="637032" y="780288"/>
            <a:ext cx="7193280" cy="777240"/>
          </a:xfrm>
          <a:prstGeom prst="rect">
            <a:avLst/>
          </a:prstGeom>
          <a:solidFill>
            <a:srgbClr val="2222A0"/>
          </a:solidFill>
        </p:spPr>
        <p:txBody>
          <a:bodyPr lIns="0" tIns="0" rIns="0" bIns="0" wrap="none">
            <a:noAutofit/>
          </a:bodyPr>
          <a:p>
            <a:pPr indent="0"/>
            <a:r>
              <a:rPr lang="id" sz="6900">
                <a:solidFill>
                  <a:srgbClr val="FFFFFF"/>
                </a:solidFill>
                <a:latin typeface="Times New Roman"/>
              </a:rPr>
              <a:t>Struktur Organisasi</a:t>
            </a:r>
          </a:p>
        </p:txBody>
      </p:sp>
    </p:spTree>
  </p:cSld>
  <p:clrMapOvr>
    <a:overrideClrMapping bg1="lt1" tx1="dk1" bg2="lt2" tx2="dk2" accent1="accent1" accent2="accent2" accent3="accent3" accent4="accent4" accent5="accent5" accent6="accent6" hlink="hlink" folHlink="folHlink"/>
  </p:clrMapOvr>
</p:sld>
</file>

<file path=ppt/slides/slide1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676656" y="2429256"/>
            <a:ext cx="13121640" cy="6013704"/>
          </a:xfrm>
          <a:prstGeom prst="rect">
            <a:avLst/>
          </a:prstGeom>
        </p:spPr>
      </p:pic>
      <p:sp>
        <p:nvSpPr>
          <p:cNvPr id="3" name=""/>
          <p:cNvSpPr/>
          <p:nvPr/>
        </p:nvSpPr>
        <p:spPr>
          <a:xfrm>
            <a:off x="621792" y="780288"/>
            <a:ext cx="5568696" cy="606552"/>
          </a:xfrm>
          <a:prstGeom prst="rect">
            <a:avLst/>
          </a:prstGeom>
          <a:solidFill>
            <a:srgbClr val="2222A0"/>
          </a:solidFill>
        </p:spPr>
        <p:txBody>
          <a:bodyPr lIns="0" tIns="0" rIns="0" bIns="0" wrap="none">
            <a:noAutofit/>
          </a:bodyPr>
          <a:p>
            <a:pPr indent="0"/>
            <a:r>
              <a:rPr lang="id" sz="6900">
                <a:solidFill>
                  <a:srgbClr val="FFFFFF"/>
                </a:solidFill>
                <a:latin typeface="Times New Roman"/>
              </a:rPr>
              <a:t>Kolaborasi </a:t>
            </a:r>
            <a:r>
              <a:rPr lang="en-US" sz="6900">
                <a:solidFill>
                  <a:srgbClr val="FFFFFF"/>
                </a:solidFill>
                <a:latin typeface="Times New Roman"/>
              </a:rPr>
              <a:t>Tim</a:t>
            </a:r>
          </a:p>
        </p:txBody>
      </p:sp>
    </p:spTree>
  </p:cSld>
  <p:clrMapOvr>
    <a:overrideClrMapping bg1="lt1" tx1="dk1" bg2="lt2" tx2="dk2" accent1="accent1" accent2="accent2" accent3="accent3" accent4="accent4" accent5="accent5" accent6="accent6" hlink="hlink" folHlink="folHlink"/>
  </p:clrMapOvr>
</p:sld>
</file>

<file path=ppt/slides/slide1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652272" y="2286000"/>
            <a:ext cx="12987528" cy="6156960"/>
          </a:xfrm>
          <a:prstGeom prst="rect">
            <a:avLst/>
          </a:prstGeom>
        </p:spPr>
      </p:pic>
      <p:sp>
        <p:nvSpPr>
          <p:cNvPr id="3" name=""/>
          <p:cNvSpPr/>
          <p:nvPr/>
        </p:nvSpPr>
        <p:spPr>
          <a:xfrm>
            <a:off x="94488" y="923544"/>
            <a:ext cx="14176248" cy="594360"/>
          </a:xfrm>
          <a:prstGeom prst="rect">
            <a:avLst/>
          </a:prstGeom>
          <a:solidFill>
            <a:srgbClr val="FFFFFF"/>
          </a:solidFill>
        </p:spPr>
        <p:txBody>
          <a:bodyPr lIns="0" tIns="0" rIns="0" bIns="0" wrap="none">
            <a:noAutofit/>
          </a:bodyPr>
          <a:p>
            <a:pPr algn="ctr" indent="0"/>
            <a:r>
              <a:rPr lang="id" b="1" sz="4500">
                <a:latin typeface="Bookman Old Style"/>
              </a:rPr>
              <a:t>5 Kategori Pelaku di dalam Manajemen Proyek</a:t>
            </a:r>
          </a:p>
        </p:txBody>
      </p:sp>
    </p:spTree>
  </p:cSld>
  <p:clrMapOvr>
    <a:overrideClrMapping bg1="lt1" tx1="dk1" bg2="lt2" tx2="dk2" accent1="accent1" accent2="accent2" accent3="accent3" accent4="accent4" accent5="accent5" accent6="accent6" hlink="hlink" folHlink="folHlink"/>
  </p:clrMapOvr>
</p:sld>
</file>

<file path=ppt/slides/slide1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1652016" y="1911096"/>
            <a:ext cx="11295888" cy="7089648"/>
          </a:xfrm>
          <a:prstGeom prst="rect">
            <a:avLst/>
          </a:prstGeom>
        </p:spPr>
      </p:pic>
      <p:sp>
        <p:nvSpPr>
          <p:cNvPr id="3" name=""/>
          <p:cNvSpPr/>
          <p:nvPr/>
        </p:nvSpPr>
        <p:spPr>
          <a:xfrm>
            <a:off x="4395216" y="847344"/>
            <a:ext cx="5620512" cy="594360"/>
          </a:xfrm>
          <a:prstGeom prst="rect">
            <a:avLst/>
          </a:prstGeom>
          <a:solidFill>
            <a:srgbClr val="FFFFFF"/>
          </a:solidFill>
        </p:spPr>
        <p:txBody>
          <a:bodyPr lIns="0" tIns="0" rIns="0" bIns="0" wrap="none">
            <a:noAutofit/>
          </a:bodyPr>
          <a:p>
            <a:pPr indent="0"/>
            <a:r>
              <a:rPr lang="id" b="1" sz="4500">
                <a:latin typeface="Bookman Old Style"/>
              </a:rPr>
              <a:t>Bentuk Organisasi</a:t>
            </a:r>
          </a:p>
        </p:txBody>
      </p:sp>
    </p:spTree>
  </p:cSld>
  <p:clrMapOvr>
    <a:overrideClrMapping bg1="lt1" tx1="dk1" bg2="lt2" tx2="dk2" accent1="accent1" accent2="accent2" accent3="accent3" accent4="accent4" accent5="accent5" accent6="accent6" hlink="hlink" folHlink="folHlink"/>
  </p:clrMapOvr>
</p:sld>
</file>

<file path=ppt/slides/slide1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18744" y="780288"/>
            <a:ext cx="9750552" cy="606552"/>
          </a:xfrm>
          <a:prstGeom prst="rect">
            <a:avLst/>
          </a:prstGeom>
          <a:solidFill>
            <a:srgbClr val="FFFFFF"/>
          </a:solidFill>
        </p:spPr>
        <p:txBody>
          <a:bodyPr lIns="0" tIns="0" rIns="0" bIns="0" wrap="none">
            <a:noAutofit/>
          </a:bodyPr>
          <a:p>
            <a:pPr indent="0"/>
            <a:r>
              <a:rPr lang="en-US" sz="6900">
                <a:latin typeface="Times New Roman"/>
              </a:rPr>
              <a:t>Democratic Decentralized</a:t>
            </a:r>
          </a:p>
        </p:txBody>
      </p:sp>
      <p:sp>
        <p:nvSpPr>
          <p:cNvPr id="3" name=""/>
          <p:cNvSpPr/>
          <p:nvPr/>
        </p:nvSpPr>
        <p:spPr>
          <a:xfrm>
            <a:off x="938784" y="2721864"/>
            <a:ext cx="12313920" cy="4968240"/>
          </a:xfrm>
          <a:prstGeom prst="rect">
            <a:avLst/>
          </a:prstGeom>
          <a:solidFill>
            <a:srgbClr val="FFFFFF"/>
          </a:solidFill>
        </p:spPr>
        <p:txBody>
          <a:bodyPr lIns="0" tIns="0" rIns="0" bIns="0">
            <a:noAutofit/>
          </a:bodyPr>
          <a:p>
            <a:pPr indent="304800">
              <a:lnSpc>
                <a:spcPct val="92000"/>
              </a:lnSpc>
              <a:spcAft>
                <a:spcPts val="700"/>
              </a:spcAft>
            </a:pPr>
            <a:r>
              <a:rPr lang="en-US" sz="5000">
                <a:latin typeface="Times New Roman"/>
              </a:rPr>
              <a:t>• </a:t>
            </a:r>
            <a:r>
              <a:rPr lang="id" sz="5000">
                <a:latin typeface="Times New Roman"/>
              </a:rPr>
              <a:t>Tidak ada pemimpin yang permanen</a:t>
            </a:r>
          </a:p>
          <a:p>
            <a:pPr marL="380560" indent="-431800">
              <a:lnSpc>
                <a:spcPct val="92000"/>
              </a:lnSpc>
              <a:spcAft>
                <a:spcPts val="700"/>
              </a:spcAft>
            </a:pPr>
            <a:r>
              <a:rPr lang="id" sz="5000">
                <a:latin typeface="Times New Roman"/>
              </a:rPr>
              <a:t>• Koordinator ditunjuk untuk jangka waktu yang pendek</a:t>
            </a:r>
          </a:p>
          <a:p>
            <a:pPr marL="380560" indent="-431800">
              <a:lnSpc>
                <a:spcPct val="93000"/>
              </a:lnSpc>
              <a:spcAft>
                <a:spcPts val="700"/>
              </a:spcAft>
            </a:pPr>
            <a:r>
              <a:rPr lang="id" sz="5000">
                <a:latin typeface="Times New Roman"/>
              </a:rPr>
              <a:t>• Keputusan diambil berdasarkan konsensus bersama</a:t>
            </a:r>
          </a:p>
          <a:p>
            <a:pPr marL="380560" indent="-431800">
              <a:lnSpc>
                <a:spcPct val="91000"/>
              </a:lnSpc>
            </a:pPr>
            <a:r>
              <a:rPr lang="id" sz="5000">
                <a:latin typeface="Times New Roman"/>
              </a:rPr>
              <a:t>• Komunikasi horisontal antar anggota tim ( Posisi sejajar semua)</a:t>
            </a:r>
          </a:p>
        </p:txBody>
      </p:sp>
    </p:spTree>
  </p:cSld>
  <p:clrMapOvr>
    <a:overrideClrMapping bg1="lt1" tx1="dk1" bg2="lt2" tx2="dk2" accent1="accent1" accent2="accent2" accent3="accent3" accent4="accent4" accent5="accent5" accent6="accent6" hlink="hlink" folHlink="folHlink"/>
  </p:clrMapOvr>
</p:sld>
</file>

<file path=ppt/slides/slide1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43128" y="780288"/>
            <a:ext cx="9433560" cy="606552"/>
          </a:xfrm>
          <a:prstGeom prst="rect">
            <a:avLst/>
          </a:prstGeom>
          <a:solidFill>
            <a:srgbClr val="FFFFFF"/>
          </a:solidFill>
        </p:spPr>
        <p:txBody>
          <a:bodyPr lIns="0" tIns="0" rIns="0" bIns="0" wrap="none">
            <a:noAutofit/>
          </a:bodyPr>
          <a:p>
            <a:pPr indent="0"/>
            <a:r>
              <a:rPr lang="en-US" sz="6900">
                <a:latin typeface="Times New Roman"/>
              </a:rPr>
              <a:t>Controlled Decentralized</a:t>
            </a:r>
          </a:p>
        </p:txBody>
      </p:sp>
      <p:sp>
        <p:nvSpPr>
          <p:cNvPr id="3" name=""/>
          <p:cNvSpPr/>
          <p:nvPr/>
        </p:nvSpPr>
        <p:spPr>
          <a:xfrm>
            <a:off x="862584" y="2560320"/>
            <a:ext cx="12435840" cy="5861304"/>
          </a:xfrm>
          <a:prstGeom prst="rect">
            <a:avLst/>
          </a:prstGeom>
          <a:solidFill>
            <a:srgbClr val="FFFFFF"/>
          </a:solidFill>
        </p:spPr>
        <p:txBody>
          <a:bodyPr lIns="0" tIns="0" rIns="0" bIns="0">
            <a:noAutofit/>
          </a:bodyPr>
          <a:p>
            <a:pPr algn="just" marL="377004" indent="-431800">
              <a:lnSpc>
                <a:spcPct val="93000"/>
              </a:lnSpc>
              <a:spcAft>
                <a:spcPts val="630"/>
              </a:spcAft>
            </a:pPr>
            <a:r>
              <a:rPr lang="en-US" sz="4500">
                <a:latin typeface="Times New Roman"/>
              </a:rPr>
              <a:t>• </a:t>
            </a:r>
            <a:r>
              <a:rPr lang="id" sz="4500">
                <a:latin typeface="Times New Roman"/>
              </a:rPr>
              <a:t>Pemimpin tim ditentukan</a:t>
            </a:r>
          </a:p>
          <a:p>
            <a:pPr algn="just" marL="377004" indent="-431800">
              <a:lnSpc>
                <a:spcPct val="93000"/>
              </a:lnSpc>
              <a:spcAft>
                <a:spcPts val="630"/>
              </a:spcAft>
            </a:pPr>
            <a:r>
              <a:rPr lang="id" sz="4500">
                <a:latin typeface="Times New Roman"/>
              </a:rPr>
              <a:t>• Ada wakil pimpinan dan mereka berbagi tugas</a:t>
            </a:r>
          </a:p>
          <a:p>
            <a:pPr algn="just" marL="377004" indent="-431800">
              <a:lnSpc>
                <a:spcPct val="93000"/>
              </a:lnSpc>
              <a:spcAft>
                <a:spcPts val="630"/>
              </a:spcAft>
            </a:pPr>
            <a:r>
              <a:rPr lang="id" sz="4500">
                <a:latin typeface="Times New Roman"/>
              </a:rPr>
              <a:t>• Penyelesaian masalah adalah tugas tim &amp; implementasinya dibagi diantara beberapa sub tim oleh pemimpin</a:t>
            </a:r>
          </a:p>
          <a:p>
            <a:pPr algn="just" marL="377004" indent="-431800">
              <a:lnSpc>
                <a:spcPct val="93000"/>
              </a:lnSpc>
              <a:spcAft>
                <a:spcPts val="630"/>
              </a:spcAft>
            </a:pPr>
            <a:r>
              <a:rPr lang="id" sz="4500">
                <a:latin typeface="Times New Roman"/>
              </a:rPr>
              <a:t>• Komunikasi horisontal diantara </a:t>
            </a:r>
            <a:r>
              <a:rPr lang="en-US" sz="4500">
                <a:latin typeface="Times New Roman"/>
              </a:rPr>
              <a:t>sub </a:t>
            </a:r>
            <a:r>
              <a:rPr lang="id" sz="4500">
                <a:latin typeface="Times New Roman"/>
              </a:rPr>
              <a:t>tim &amp; diantara personel.</a:t>
            </a:r>
          </a:p>
          <a:p>
            <a:pPr algn="just" marL="377004" indent="-431800">
              <a:lnSpc>
                <a:spcPct val="94000"/>
              </a:lnSpc>
            </a:pPr>
            <a:r>
              <a:rPr lang="id" sz="4500">
                <a:latin typeface="Times New Roman"/>
              </a:rPr>
              <a:t>• Komunikasi vertikal berdasarkan struktur Hierarki -&gt; sentralisasi utk penyelesaian masalah.</a:t>
            </a:r>
          </a:p>
        </p:txBody>
      </p:sp>
    </p:spTree>
  </p:cSld>
  <p:clrMapOvr>
    <a:overrideClrMapping bg1="lt1" tx1="dk1" bg2="lt2" tx2="dk2" accent1="accent1" accent2="accent2" accent3="accent3" accent4="accent4" accent5="accent5" accent6="accent6" hlink="hlink" folHlink="folHlink"/>
  </p:clrMapOvr>
</p:sld>
</file>

<file path=ppt/slides/slide1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43128" y="780288"/>
            <a:ext cx="8567928" cy="606552"/>
          </a:xfrm>
          <a:prstGeom prst="rect">
            <a:avLst/>
          </a:prstGeom>
          <a:solidFill>
            <a:srgbClr val="FFFFFF"/>
          </a:solidFill>
        </p:spPr>
        <p:txBody>
          <a:bodyPr lIns="0" tIns="0" rIns="0" bIns="0" wrap="none">
            <a:noAutofit/>
          </a:bodyPr>
          <a:p>
            <a:pPr indent="0"/>
            <a:r>
              <a:rPr lang="en-US" sz="6900">
                <a:latin typeface="Times New Roman"/>
              </a:rPr>
              <a:t>Controlled Centralized</a:t>
            </a:r>
          </a:p>
        </p:txBody>
      </p:sp>
      <p:sp>
        <p:nvSpPr>
          <p:cNvPr id="3" name=""/>
          <p:cNvSpPr/>
          <p:nvPr/>
        </p:nvSpPr>
        <p:spPr>
          <a:xfrm>
            <a:off x="1423416" y="2956560"/>
            <a:ext cx="9881616" cy="539496"/>
          </a:xfrm>
          <a:prstGeom prst="rect">
            <a:avLst/>
          </a:prstGeom>
          <a:solidFill>
            <a:srgbClr val="FFFFFF"/>
          </a:solidFill>
        </p:spPr>
        <p:txBody>
          <a:bodyPr lIns="0" tIns="0" rIns="0" bIns="0" wrap="none">
            <a:noAutofit/>
          </a:bodyPr>
          <a:p>
            <a:pPr indent="0"/>
            <a:r>
              <a:rPr lang="id" sz="5000">
                <a:latin typeface="Times New Roman"/>
              </a:rPr>
              <a:t>Penyelesaian masalah dikerjakan oleh</a:t>
            </a:r>
          </a:p>
        </p:txBody>
      </p:sp>
      <p:sp>
        <p:nvSpPr>
          <p:cNvPr id="4" name=""/>
          <p:cNvSpPr/>
          <p:nvPr/>
        </p:nvSpPr>
        <p:spPr>
          <a:xfrm>
            <a:off x="1417320" y="3627120"/>
            <a:ext cx="2660904" cy="539496"/>
          </a:xfrm>
          <a:prstGeom prst="rect">
            <a:avLst/>
          </a:prstGeom>
          <a:solidFill>
            <a:srgbClr val="FFFFFF"/>
          </a:solidFill>
        </p:spPr>
        <p:txBody>
          <a:bodyPr lIns="0" tIns="0" rIns="0" bIns="0" wrap="none">
            <a:noAutofit/>
          </a:bodyPr>
          <a:p>
            <a:pPr indent="0"/>
            <a:r>
              <a:rPr lang="id" sz="5000">
                <a:latin typeface="Times New Roman"/>
              </a:rPr>
              <a:t>pemimpin</a:t>
            </a:r>
          </a:p>
        </p:txBody>
      </p:sp>
      <p:sp>
        <p:nvSpPr>
          <p:cNvPr id="5" name=""/>
          <p:cNvSpPr/>
          <p:nvPr/>
        </p:nvSpPr>
        <p:spPr>
          <a:xfrm>
            <a:off x="1014984" y="4431792"/>
            <a:ext cx="11984736" cy="2020824"/>
          </a:xfrm>
          <a:prstGeom prst="rect">
            <a:avLst/>
          </a:prstGeom>
          <a:solidFill>
            <a:srgbClr val="FFFFFF"/>
          </a:solidFill>
        </p:spPr>
        <p:txBody>
          <a:bodyPr lIns="0" tIns="0" rIns="0" bIns="0">
            <a:noAutofit/>
          </a:bodyPr>
          <a:p>
            <a:pPr algn="just" indent="368300">
              <a:lnSpc>
                <a:spcPct val="91000"/>
              </a:lnSpc>
              <a:spcAft>
                <a:spcPts val="700"/>
              </a:spcAft>
            </a:pPr>
            <a:r>
              <a:rPr lang="id" sz="5000">
                <a:latin typeface="Times New Roman"/>
              </a:rPr>
              <a:t>• Pemimpin melakukan koordinasi internal tim</a:t>
            </a:r>
          </a:p>
          <a:p>
            <a:pPr marL="377004" indent="-431800">
              <a:lnSpc>
                <a:spcPct val="91000"/>
              </a:lnSpc>
            </a:pPr>
            <a:r>
              <a:rPr lang="id" sz="5000">
                <a:latin typeface="Times New Roman"/>
              </a:rPr>
              <a:t>• Komunikasi lebih banyak vertikal antara pemimpin &amp; anggota tim.</a:t>
            </a:r>
          </a:p>
        </p:txBody>
      </p:sp>
    </p:spTree>
  </p:cSld>
  <p:clrMapOvr>
    <a:overrideClrMapping bg1="lt1" tx1="dk1" bg2="lt2" tx2="dk2" accent1="accent1" accent2="accent2" accent3="accent3" accent4="accent4" accent5="accent5" accent6="accent6" hlink="hlink" folHlink="folHlink"/>
  </p:clrMapOvr>
</p:sld>
</file>

<file path=ppt/slides/slide1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24840" y="749808"/>
            <a:ext cx="12170664" cy="777240"/>
          </a:xfrm>
          <a:prstGeom prst="rect">
            <a:avLst/>
          </a:prstGeom>
          <a:solidFill>
            <a:srgbClr val="FFFFFF"/>
          </a:solidFill>
        </p:spPr>
        <p:txBody>
          <a:bodyPr lIns="0" tIns="0" rIns="0" bIns="0" wrap="none">
            <a:noAutofit/>
          </a:bodyPr>
          <a:p>
            <a:pPr algn="ctr" indent="0"/>
            <a:r>
              <a:rPr lang="id" sz="6900">
                <a:latin typeface="Times New Roman"/>
              </a:rPr>
              <a:t>Perekrutan Anggota Tim Internal</a:t>
            </a:r>
          </a:p>
        </p:txBody>
      </p:sp>
      <p:sp>
        <p:nvSpPr>
          <p:cNvPr id="3" name=""/>
          <p:cNvSpPr/>
          <p:nvPr/>
        </p:nvSpPr>
        <p:spPr>
          <a:xfrm>
            <a:off x="853440" y="2499360"/>
            <a:ext cx="10881360" cy="4934712"/>
          </a:xfrm>
          <a:prstGeom prst="rect">
            <a:avLst/>
          </a:prstGeom>
          <a:solidFill>
            <a:srgbClr val="FFFFFF"/>
          </a:solidFill>
        </p:spPr>
        <p:txBody>
          <a:bodyPr lIns="0" tIns="0" rIns="0" bIns="0">
            <a:noAutofit/>
          </a:bodyPr>
          <a:p>
            <a:pPr indent="596900">
              <a:spcAft>
                <a:spcPts val="350"/>
              </a:spcAft>
            </a:pPr>
            <a:r>
              <a:rPr lang="id" b="1" sz="5000">
                <a:latin typeface="Times New Roman"/>
              </a:rPr>
              <a:t>Pertimbangan :</a:t>
            </a:r>
          </a:p>
          <a:p>
            <a:pPr indent="596900">
              <a:spcAft>
                <a:spcPts val="350"/>
              </a:spcAft>
            </a:pPr>
            <a:r>
              <a:rPr lang="id" sz="4500">
                <a:latin typeface="Times New Roman"/>
              </a:rPr>
              <a:t>• Pernah tergabung dlm proyek terdahulu</a:t>
            </a:r>
          </a:p>
          <a:p>
            <a:pPr indent="596900">
              <a:spcAft>
                <a:spcPts val="350"/>
              </a:spcAft>
            </a:pPr>
            <a:r>
              <a:rPr lang="id" sz="4500">
                <a:latin typeface="Times New Roman"/>
              </a:rPr>
              <a:t>• Kemampuan keahlian &amp; gaya personil</a:t>
            </a:r>
          </a:p>
          <a:p>
            <a:pPr indent="596900">
              <a:spcAft>
                <a:spcPts val="350"/>
              </a:spcAft>
            </a:pPr>
            <a:r>
              <a:rPr lang="id" sz="4500">
                <a:latin typeface="Times New Roman"/>
              </a:rPr>
              <a:t>• Rekomendasi dari pimpinan</a:t>
            </a:r>
          </a:p>
          <a:p>
            <a:pPr indent="596900">
              <a:spcAft>
                <a:spcPts val="350"/>
              </a:spcAft>
            </a:pPr>
            <a:r>
              <a:rPr lang="id" sz="4500">
                <a:latin typeface="Times New Roman"/>
              </a:rPr>
              <a:t>• Rekomendasi dari anggota tim lainnya</a:t>
            </a:r>
          </a:p>
          <a:p>
            <a:pPr indent="596900">
              <a:spcAft>
                <a:spcPts val="350"/>
              </a:spcAft>
            </a:pPr>
            <a:r>
              <a:rPr lang="id" sz="4500">
                <a:latin typeface="Times New Roman"/>
              </a:rPr>
              <a:t>• Penilaian terhadap kemampuan &amp; hasil kerja</a:t>
            </a:r>
          </a:p>
          <a:p>
            <a:pPr indent="596900"/>
            <a:r>
              <a:rPr lang="id" sz="4500">
                <a:latin typeface="Times New Roman"/>
              </a:rPr>
              <a:t>• Sertifikasi pelatihan, pengalaman.</a:t>
            </a:r>
          </a:p>
        </p:txBody>
      </p:sp>
    </p:spTree>
  </p:cSld>
  <p:clrMapOvr>
    <a:overrideClrMapping bg1="lt1" tx1="dk1" bg2="lt2" tx2="dk2" accent1="accent1" accent2="accent2" accent3="accent3" accent4="accent4" accent5="accent5" accent6="accent6" hlink="hlink" folHlink="folHlink"/>
  </p:clrMapOvr>
</p:sld>
</file>

<file path=ppt/slides/slide1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24840" y="740664"/>
            <a:ext cx="12667488" cy="780288"/>
          </a:xfrm>
          <a:prstGeom prst="rect">
            <a:avLst/>
          </a:prstGeom>
          <a:solidFill>
            <a:srgbClr val="FFFFFF"/>
          </a:solidFill>
        </p:spPr>
        <p:txBody>
          <a:bodyPr lIns="0" tIns="0" rIns="0" bIns="0" wrap="none">
            <a:noAutofit/>
          </a:bodyPr>
          <a:p>
            <a:pPr indent="127000"/>
            <a:r>
              <a:rPr lang="id" sz="6900">
                <a:latin typeface="Times New Roman"/>
              </a:rPr>
              <a:t>Penggunaan tenaga ahli eksternal</a:t>
            </a:r>
          </a:p>
        </p:txBody>
      </p:sp>
      <p:sp>
        <p:nvSpPr>
          <p:cNvPr id="3" name=""/>
          <p:cNvSpPr/>
          <p:nvPr/>
        </p:nvSpPr>
        <p:spPr>
          <a:xfrm>
            <a:off x="862584" y="2481072"/>
            <a:ext cx="12524232" cy="5132832"/>
          </a:xfrm>
          <a:prstGeom prst="rect">
            <a:avLst/>
          </a:prstGeom>
          <a:solidFill>
            <a:srgbClr val="FFFFFF"/>
          </a:solidFill>
        </p:spPr>
        <p:txBody>
          <a:bodyPr lIns="0" tIns="0" rIns="0" bIns="0">
            <a:noAutofit/>
          </a:bodyPr>
          <a:p>
            <a:pPr marL="372940" indent="-419100">
              <a:lnSpc>
                <a:spcPct val="92000"/>
              </a:lnSpc>
              <a:spcAft>
                <a:spcPts val="630"/>
              </a:spcAft>
            </a:pPr>
            <a:r>
              <a:rPr lang="id" sz="4500">
                <a:latin typeface="Times New Roman"/>
              </a:rPr>
              <a:t>• Mampu &amp; dapat dipercaya (Punya pengalaman &amp; Sertifikasi) untuk mengerjakan proyek sesuai dengan cakupan dan jadwal yang telah ditentukan tim.</a:t>
            </a:r>
          </a:p>
          <a:p>
            <a:pPr marL="372940" indent="-419100">
              <a:lnSpc>
                <a:spcPct val="93000"/>
              </a:lnSpc>
              <a:spcAft>
                <a:spcPts val="630"/>
              </a:spcAft>
            </a:pPr>
            <a:r>
              <a:rPr lang="id" sz="4500">
                <a:latin typeface="Times New Roman"/>
              </a:rPr>
              <a:t>• Berpengalaman dalam proyek &amp; sukses mengimplementasikannya.</a:t>
            </a:r>
          </a:p>
          <a:p>
            <a:pPr indent="355600">
              <a:lnSpc>
                <a:spcPct val="92000"/>
              </a:lnSpc>
              <a:spcAft>
                <a:spcPts val="630"/>
              </a:spcAft>
            </a:pPr>
            <a:r>
              <a:rPr lang="id" sz="4500">
                <a:latin typeface="Times New Roman"/>
              </a:rPr>
              <a:t>• Dapat menjaga kepuasan &amp; kepentingan pelanggan</a:t>
            </a:r>
          </a:p>
          <a:p>
            <a:pPr indent="355600">
              <a:lnSpc>
                <a:spcPct val="92000"/>
              </a:lnSpc>
            </a:pPr>
            <a:r>
              <a:rPr lang="id" sz="4500">
                <a:latin typeface="Times New Roman"/>
              </a:rPr>
              <a:t>• Memberikan harga yang wajar.</a:t>
            </a:r>
          </a:p>
        </p:txBody>
      </p:sp>
    </p:spTree>
  </p:cSld>
  <p:clrMapOvr>
    <a:overrideClrMapping bg1="lt1" tx1="dk1" bg2="lt2" tx2="dk2" accent1="accent1" accent2="accent2" accent3="accent3" accent4="accent4" accent5="accent5" accent6="accent6" hlink="hlink" folHlink="folHlink"/>
  </p:clrMapOvr>
</p:sld>
</file>

<file path=ppt/slides/slide1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43128" y="780288"/>
            <a:ext cx="10695432" cy="768096"/>
          </a:xfrm>
          <a:prstGeom prst="rect">
            <a:avLst/>
          </a:prstGeom>
          <a:solidFill>
            <a:srgbClr val="2222A0"/>
          </a:solidFill>
        </p:spPr>
        <p:txBody>
          <a:bodyPr lIns="0" tIns="0" rIns="0" bIns="0" wrap="none">
            <a:noAutofit/>
          </a:bodyPr>
          <a:p>
            <a:pPr indent="0"/>
            <a:r>
              <a:rPr lang="id" sz="6900">
                <a:solidFill>
                  <a:srgbClr val="FFFFFF"/>
                </a:solidFill>
                <a:latin typeface="Times New Roman"/>
              </a:rPr>
              <a:t>Cakupan Manajemen Proyek</a:t>
            </a:r>
          </a:p>
        </p:txBody>
      </p:sp>
      <p:sp>
        <p:nvSpPr>
          <p:cNvPr id="3" name=""/>
          <p:cNvSpPr/>
          <p:nvPr/>
        </p:nvSpPr>
        <p:spPr>
          <a:xfrm>
            <a:off x="938784" y="2365248"/>
            <a:ext cx="12070080" cy="5501640"/>
          </a:xfrm>
          <a:prstGeom prst="rect">
            <a:avLst/>
          </a:prstGeom>
          <a:solidFill>
            <a:srgbClr val="FFFFFF"/>
          </a:solidFill>
        </p:spPr>
        <p:txBody>
          <a:bodyPr lIns="0" tIns="0" rIns="0" bIns="0">
            <a:noAutofit/>
          </a:bodyPr>
          <a:p>
            <a:pPr indent="304800">
              <a:lnSpc>
                <a:spcPct val="93000"/>
              </a:lnSpc>
              <a:spcAft>
                <a:spcPts val="560"/>
              </a:spcAft>
            </a:pPr>
            <a:r>
              <a:rPr lang="id" sz="4100">
                <a:latin typeface="Times New Roman"/>
              </a:rPr>
              <a:t>• Latar belakang proyek</a:t>
            </a:r>
          </a:p>
          <a:p>
            <a:pPr indent="304800">
              <a:lnSpc>
                <a:spcPct val="93000"/>
              </a:lnSpc>
              <a:spcAft>
                <a:spcPts val="560"/>
              </a:spcAft>
            </a:pPr>
            <a:r>
              <a:rPr lang="id" sz="4100">
                <a:latin typeface="Times New Roman"/>
              </a:rPr>
              <a:t>• Tujuan pelaksanaan/pekerjaan proyek</a:t>
            </a:r>
          </a:p>
          <a:p>
            <a:pPr indent="304800">
              <a:lnSpc>
                <a:spcPct val="93000"/>
              </a:lnSpc>
              <a:spcAft>
                <a:spcPts val="560"/>
              </a:spcAft>
            </a:pPr>
            <a:r>
              <a:rPr lang="id" sz="4100">
                <a:latin typeface="Times New Roman"/>
              </a:rPr>
              <a:t>• Sasaran &amp; dampak dari hasil pekerjaan</a:t>
            </a:r>
          </a:p>
          <a:p>
            <a:pPr indent="304800">
              <a:lnSpc>
                <a:spcPct val="93000"/>
              </a:lnSpc>
              <a:spcAft>
                <a:spcPts val="560"/>
              </a:spcAft>
            </a:pPr>
            <a:r>
              <a:rPr lang="id" sz="4100">
                <a:latin typeface="Times New Roman"/>
              </a:rPr>
              <a:t>• Lingkup kegiatan</a:t>
            </a:r>
          </a:p>
          <a:p>
            <a:pPr indent="304800">
              <a:lnSpc>
                <a:spcPct val="93000"/>
              </a:lnSpc>
              <a:spcAft>
                <a:spcPts val="560"/>
              </a:spcAft>
            </a:pPr>
            <a:r>
              <a:rPr lang="id" sz="4100">
                <a:latin typeface="Times New Roman"/>
              </a:rPr>
              <a:t>• Pengiriman produk,termasuk dokumentasi yang terkait</a:t>
            </a:r>
          </a:p>
          <a:p>
            <a:pPr marL="377004" indent="-419100">
              <a:lnSpc>
                <a:spcPct val="93000"/>
              </a:lnSpc>
              <a:spcAft>
                <a:spcPts val="560"/>
              </a:spcAft>
            </a:pPr>
            <a:r>
              <a:rPr lang="id" sz="4100">
                <a:latin typeface="Times New Roman"/>
              </a:rPr>
              <a:t>• Sumber daya yang digunakan, rincian mengenai kemampuan anggota, perlengkapan, tools,dll</a:t>
            </a:r>
          </a:p>
          <a:p>
            <a:pPr indent="304800">
              <a:lnSpc>
                <a:spcPct val="93000"/>
              </a:lnSpc>
            </a:pPr>
            <a:r>
              <a:rPr lang="id" sz="4100">
                <a:latin typeface="Times New Roman"/>
              </a:rPr>
              <a:t>• Syarat lain yang terkait</a:t>
            </a:r>
          </a:p>
          <a:p>
            <a:pPr marL="377004" indent="0">
              <a:lnSpc>
                <a:spcPct val="93000"/>
              </a:lnSpc>
            </a:pPr>
            <a:r>
              <a:rPr lang="id" sz="4100">
                <a:latin typeface="Times New Roman"/>
              </a:rPr>
              <a:t>(Metodologi,organisasi,pelaksanaan,dll)</a:t>
            </a:r>
          </a:p>
        </p:txBody>
      </p:sp>
    </p:spTree>
  </p:cSld>
  <p:clrMapOvr>
    <a:overrideClrMapping bg1="lt1" tx1="dk1" bg2="lt2" tx2="dk2" accent1="accent1" accent2="accent2" accent3="accent3" accent4="accent4" accent5="accent5" accent6="accent6" hlink="hlink" folHlink="folHlink"/>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1594104" y="2023872"/>
            <a:ext cx="1069848" cy="1124712"/>
          </a:xfrm>
          <a:prstGeom prst="rect">
            <a:avLst/>
          </a:prstGeom>
        </p:spPr>
      </p:pic>
      <p:pic>
        <p:nvPicPr>
          <p:cNvPr id="3" name=""/>
          <p:cNvPicPr>
            <a:picLocks noChangeAspect="1"/>
          </p:cNvPicPr>
          <p:nvPr/>
        </p:nvPicPr>
        <p:blipFill>
          <a:blip r:embed="rPictId1"/>
          <a:stretch>
            <a:fillRect/>
          </a:stretch>
        </p:blipFill>
        <p:spPr>
          <a:xfrm>
            <a:off x="10716768" y="2023872"/>
            <a:ext cx="1088136" cy="1124712"/>
          </a:xfrm>
          <a:prstGeom prst="rect">
            <a:avLst/>
          </a:prstGeom>
        </p:spPr>
      </p:pic>
      <p:sp>
        <p:nvSpPr>
          <p:cNvPr id="4" name=""/>
          <p:cNvSpPr/>
          <p:nvPr/>
        </p:nvSpPr>
        <p:spPr>
          <a:xfrm>
            <a:off x="3761232" y="795528"/>
            <a:ext cx="6873240" cy="515112"/>
          </a:xfrm>
          <a:prstGeom prst="rect">
            <a:avLst/>
          </a:prstGeom>
          <a:solidFill>
            <a:srgbClr val="FFFFFF"/>
          </a:solidFill>
        </p:spPr>
        <p:txBody>
          <a:bodyPr lIns="0" tIns="0" rIns="0" bIns="0" wrap="none">
            <a:noAutofit/>
          </a:bodyPr>
          <a:p>
            <a:pPr algn="ctr" indent="0"/>
            <a:r>
              <a:rPr lang="id" b="1" sz="5900">
                <a:latin typeface="Times New Roman"/>
              </a:rPr>
              <a:t>Pada Suatu Ketika??</a:t>
            </a:r>
          </a:p>
        </p:txBody>
      </p:sp>
      <p:sp>
        <p:nvSpPr>
          <p:cNvPr id="5" name=""/>
          <p:cNvSpPr/>
          <p:nvPr/>
        </p:nvSpPr>
        <p:spPr>
          <a:xfrm>
            <a:off x="426720" y="3532632"/>
            <a:ext cx="3733800" cy="481584"/>
          </a:xfrm>
          <a:prstGeom prst="rect">
            <a:avLst/>
          </a:prstGeom>
          <a:solidFill>
            <a:srgbClr val="FFFFFF"/>
          </a:solidFill>
        </p:spPr>
        <p:txBody>
          <a:bodyPr lIns="0" tIns="0" rIns="0" bIns="0" wrap="none">
            <a:noAutofit/>
          </a:bodyPr>
          <a:p>
            <a:pPr indent="0"/>
            <a:r>
              <a:rPr lang="en-US" sz="3300">
                <a:solidFill>
                  <a:srgbClr val="625B67"/>
                </a:solidFill>
                <a:latin typeface="Arial"/>
              </a:rPr>
              <a:t>Manager </a:t>
            </a:r>
            <a:r>
              <a:rPr lang="id" sz="3300">
                <a:solidFill>
                  <a:srgbClr val="625B67"/>
                </a:solidFill>
                <a:latin typeface="Arial"/>
              </a:rPr>
              <a:t>hotel (A</a:t>
            </a:r>
          </a:p>
        </p:txBody>
      </p:sp>
      <p:sp>
        <p:nvSpPr>
          <p:cNvPr id="6" name=""/>
          <p:cNvSpPr/>
          <p:nvPr/>
        </p:nvSpPr>
        <p:spPr>
          <a:xfrm>
            <a:off x="9930384" y="3532632"/>
            <a:ext cx="2691384" cy="481584"/>
          </a:xfrm>
          <a:prstGeom prst="rect">
            <a:avLst/>
          </a:prstGeom>
          <a:solidFill>
            <a:srgbClr val="FFFFFF"/>
          </a:solidFill>
        </p:spPr>
        <p:txBody>
          <a:bodyPr lIns="0" tIns="0" rIns="0" bIns="0" wrap="none">
            <a:noAutofit/>
          </a:bodyPr>
          <a:p>
            <a:pPr algn="r" indent="0"/>
            <a:r>
              <a:rPr lang="id" sz="3300">
                <a:solidFill>
                  <a:srgbClr val="625B67"/>
                </a:solidFill>
                <a:latin typeface="Arial"/>
              </a:rPr>
              <a:t>Developer (B)</a:t>
            </a:r>
          </a:p>
        </p:txBody>
      </p:sp>
      <p:sp>
        <p:nvSpPr>
          <p:cNvPr id="7" name=""/>
          <p:cNvSpPr/>
          <p:nvPr/>
        </p:nvSpPr>
        <p:spPr>
          <a:xfrm>
            <a:off x="393192" y="4541520"/>
            <a:ext cx="13844016" cy="4203192"/>
          </a:xfrm>
          <a:prstGeom prst="rect">
            <a:avLst/>
          </a:prstGeom>
          <a:solidFill>
            <a:srgbClr val="FFFFFF"/>
          </a:solidFill>
        </p:spPr>
        <p:txBody>
          <a:bodyPr lIns="0" tIns="0" rIns="0" bIns="0">
            <a:noAutofit/>
          </a:bodyPr>
          <a:p>
            <a:pPr indent="0"/>
            <a:r>
              <a:rPr lang="id" sz="2400">
                <a:solidFill>
                  <a:srgbClr val="625B67"/>
                </a:solidFill>
                <a:latin typeface="Arial"/>
              </a:rPr>
              <a:t>A: Halo, apakah benar ini dengan CyrcumDev..?</a:t>
            </a:r>
          </a:p>
          <a:p>
            <a:pPr indent="0"/>
            <a:r>
              <a:rPr lang="id" sz="2400">
                <a:solidFill>
                  <a:srgbClr val="30299D"/>
                </a:solidFill>
                <a:latin typeface="Arial"/>
              </a:rPr>
              <a:t>B: Iya benar! Ada yang bisa kami bantu?</a:t>
            </a:r>
          </a:p>
          <a:p>
            <a:pPr indent="0"/>
            <a:r>
              <a:rPr lang="id" sz="2400">
                <a:solidFill>
                  <a:srgbClr val="625B67"/>
                </a:solidFill>
                <a:latin typeface="Arial"/>
              </a:rPr>
              <a:t>A: Bisakah CyrcumDev membuatkan sistem komputer bgi hotel kami..?</a:t>
            </a:r>
          </a:p>
          <a:p>
            <a:pPr indent="0"/>
            <a:r>
              <a:rPr lang="id" sz="2400">
                <a:solidFill>
                  <a:srgbClr val="30299D"/>
                </a:solidFill>
                <a:latin typeface="Arial"/>
              </a:rPr>
              <a:t>B: Dengan senang hati kami akan membantu pembangunan sistem hotel bapak..</a:t>
            </a:r>
          </a:p>
          <a:p>
            <a:pPr indent="0"/>
            <a:r>
              <a:rPr lang="id" sz="2400">
                <a:solidFill>
                  <a:srgbClr val="625B67"/>
                </a:solidFill>
                <a:latin typeface="Arial"/>
              </a:rPr>
              <a:t>A: Kira2 bisa cepat, gak pak.. Apa bisa Senin depan kami gunakan..? Soalnya, ini sangat mendesak dan perlu segera digunakan..?</a:t>
            </a:r>
          </a:p>
          <a:p>
            <a:pPr indent="0">
              <a:spcAft>
                <a:spcPts val="140"/>
              </a:spcAft>
            </a:pPr>
            <a:r>
              <a:rPr lang="id" sz="2400">
                <a:solidFill>
                  <a:srgbClr val="30299D"/>
                </a:solidFill>
                <a:latin typeface="Arial"/>
              </a:rPr>
              <a:t>B: (Dalam hati) Mbahmu a rek! Dataaja belum tak ambil, undah minta selesai..!</a:t>
            </a:r>
          </a:p>
          <a:p>
            <a:pPr indent="0">
              <a:lnSpc>
                <a:spcPct val="97000"/>
              </a:lnSpc>
            </a:pPr>
            <a:r>
              <a:rPr lang="id" sz="2400">
                <a:solidFill>
                  <a:srgbClr val="30299D"/>
                </a:solidFill>
                <a:latin typeface="Arial"/>
              </a:rPr>
              <a:t>B: Maaf, pak kami akan pelajari terlebih dahulu.. Kami belum bisa memutuskan sebelum tim kami melakukan observasi pada hotel bapak..</a:t>
            </a:r>
          </a:p>
          <a:p>
            <a:pPr indent="0"/>
            <a:r>
              <a:rPr lang="id" sz="2400">
                <a:solidFill>
                  <a:srgbClr val="625B67"/>
                </a:solidFill>
                <a:latin typeface="Arial"/>
              </a:rPr>
              <a:t>A: Udah, pak yang sederhana tidak apa2. Soal harga kami bisa menyediakan.</a:t>
            </a:r>
          </a:p>
          <a:p>
            <a:pPr indent="0"/>
            <a:r>
              <a:rPr lang="id" sz="2400">
                <a:solidFill>
                  <a:srgbClr val="30299D"/>
                </a:solidFill>
                <a:latin typeface="Arial"/>
              </a:rPr>
              <a:t>B: Maaf, pak kami tidak bisa membantu, silakan mencari developer yang lain.</a:t>
            </a:r>
          </a:p>
          <a:p>
            <a:pPr indent="0"/>
            <a:r>
              <a:rPr lang="id" sz="2400">
                <a:solidFill>
                  <a:srgbClr val="625B67"/>
                </a:solidFill>
                <a:latin typeface="Arial"/>
              </a:rPr>
              <a:t>A: Tut..tut..tut..</a:t>
            </a:r>
          </a:p>
        </p:txBody>
      </p:sp>
    </p:spTree>
  </p:cSld>
  <p:clrMapOvr>
    <a:overrideClrMapping bg1="lt1" tx1="dk1" bg2="lt2" tx2="dk2" accent1="accent1" accent2="accent2" accent3="accent3" accent4="accent4" accent5="accent5" accent6="accent6" hlink="hlink" folHlink="folHlink"/>
  </p:clrMapOvr>
</p:sld>
</file>

<file path=ppt/slides/slide20.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24840" y="789432"/>
            <a:ext cx="7543800" cy="758952"/>
          </a:xfrm>
          <a:prstGeom prst="rect">
            <a:avLst/>
          </a:prstGeom>
          <a:solidFill>
            <a:srgbClr val="2222A0"/>
          </a:solidFill>
        </p:spPr>
        <p:txBody>
          <a:bodyPr lIns="0" tIns="0" rIns="0" bIns="0" wrap="none">
            <a:noAutofit/>
          </a:bodyPr>
          <a:p>
            <a:pPr indent="0"/>
            <a:r>
              <a:rPr lang="id" sz="6900">
                <a:solidFill>
                  <a:srgbClr val="FFFFFF"/>
                </a:solidFill>
                <a:latin typeface="Times New Roman"/>
              </a:rPr>
              <a:t>Perencanaan Proyek</a:t>
            </a:r>
          </a:p>
        </p:txBody>
      </p:sp>
      <p:sp>
        <p:nvSpPr>
          <p:cNvPr id="3" name=""/>
          <p:cNvSpPr/>
          <p:nvPr/>
        </p:nvSpPr>
        <p:spPr>
          <a:xfrm>
            <a:off x="1011936" y="2560320"/>
            <a:ext cx="12377928" cy="5126736"/>
          </a:xfrm>
          <a:prstGeom prst="rect">
            <a:avLst/>
          </a:prstGeom>
          <a:solidFill>
            <a:srgbClr val="FFFFFF"/>
          </a:solidFill>
        </p:spPr>
        <p:txBody>
          <a:bodyPr lIns="0" tIns="0" rIns="0" bIns="0">
            <a:noAutofit/>
          </a:bodyPr>
          <a:p>
            <a:pPr indent="419100">
              <a:lnSpc>
                <a:spcPct val="93000"/>
              </a:lnSpc>
              <a:spcAft>
                <a:spcPts val="630"/>
              </a:spcAft>
            </a:pPr>
            <a:r>
              <a:rPr lang="id" sz="4500">
                <a:latin typeface="Times New Roman"/>
              </a:rPr>
              <a:t>• Memahami masalah yang akan dihadapi</a:t>
            </a:r>
          </a:p>
          <a:p>
            <a:pPr marL="379036" indent="-431800">
              <a:lnSpc>
                <a:spcPct val="93000"/>
              </a:lnSpc>
              <a:spcAft>
                <a:spcPts val="630"/>
              </a:spcAft>
            </a:pPr>
            <a:r>
              <a:rPr lang="id" sz="4500">
                <a:latin typeface="Times New Roman"/>
              </a:rPr>
              <a:t>• Menentukan cara-cara untuk mendapatkan solusi yang tepat</a:t>
            </a:r>
          </a:p>
          <a:p>
            <a:pPr marL="379036" indent="-431800">
              <a:lnSpc>
                <a:spcPct val="93000"/>
              </a:lnSpc>
              <a:spcAft>
                <a:spcPts val="630"/>
              </a:spcAft>
            </a:pPr>
            <a:r>
              <a:rPr lang="id" sz="4500">
                <a:latin typeface="Times New Roman"/>
              </a:rPr>
              <a:t>• Pengoptimalan efisiensi &amp; Keuntungan proyek</a:t>
            </a:r>
          </a:p>
          <a:p>
            <a:pPr marL="379036" indent="-431800">
              <a:lnSpc>
                <a:spcPct val="93000"/>
              </a:lnSpc>
            </a:pPr>
            <a:r>
              <a:rPr lang="id" sz="4500">
                <a:latin typeface="Times New Roman"/>
              </a:rPr>
              <a:t>• Memerlukan dokumen kebutuhan yang digunakan untuk mengambil keputusan menerima proyek/menolaknya, jika mengambil proyek tsb -&gt; penyusunan proposal proyek.</a:t>
            </a:r>
          </a:p>
        </p:txBody>
      </p:sp>
    </p:spTree>
  </p:cSld>
  <p:clrMapOvr>
    <a:overrideClrMapping bg1="lt1" tx1="dk1" bg2="lt2" tx2="dk2" accent1="accent1" accent2="accent2" accent3="accent3" accent4="accent4" accent5="accent5" accent6="accent6" hlink="hlink" folHlink="folHlink"/>
  </p:clrMapOvr>
</p:sld>
</file>

<file path=ppt/slides/slide2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576072" y="826008"/>
            <a:ext cx="13225272" cy="734568"/>
          </a:xfrm>
          <a:prstGeom prst="rect">
            <a:avLst/>
          </a:prstGeom>
          <a:solidFill>
            <a:srgbClr val="2222A0"/>
          </a:solidFill>
        </p:spPr>
        <p:txBody>
          <a:bodyPr lIns="0" tIns="0" rIns="0" bIns="0" wrap="none">
            <a:noAutofit/>
          </a:bodyPr>
          <a:p>
            <a:pPr algn="ctr" indent="0"/>
            <a:r>
              <a:rPr lang="id" sz="6600">
                <a:solidFill>
                  <a:srgbClr val="FFFFFF"/>
                </a:solidFill>
                <a:latin typeface="Times New Roman"/>
              </a:rPr>
              <a:t>Perencanaan Proyek (Segitiga Proyek)</a:t>
            </a:r>
          </a:p>
        </p:txBody>
      </p:sp>
      <p:sp>
        <p:nvSpPr>
          <p:cNvPr id="3" name=""/>
          <p:cNvSpPr/>
          <p:nvPr/>
        </p:nvSpPr>
        <p:spPr>
          <a:xfrm>
            <a:off x="6001512" y="2276856"/>
            <a:ext cx="2685288" cy="1609344"/>
          </a:xfrm>
          <a:prstGeom prst="rect">
            <a:avLst/>
          </a:prstGeom>
          <a:solidFill>
            <a:srgbClr val="FFFFFF"/>
          </a:solidFill>
        </p:spPr>
        <p:txBody>
          <a:bodyPr lIns="0" tIns="0" rIns="0" bIns="0">
            <a:noAutofit/>
          </a:bodyPr>
          <a:p>
            <a:pPr algn="ctr" indent="0">
              <a:lnSpc>
                <a:spcPct val="92000"/>
              </a:lnSpc>
            </a:pPr>
            <a:r>
              <a:rPr lang="id" b="1" sz="2400">
                <a:latin typeface="Times New Roman"/>
              </a:rPr>
              <a:t>Time </a:t>
            </a:r>
            <a:r>
              <a:rPr lang="id" sz="2400">
                <a:latin typeface="Arial"/>
              </a:rPr>
              <a:t>^</a:t>
            </a:r>
          </a:p>
          <a:p>
            <a:pPr algn="ctr" indent="0">
              <a:lnSpc>
                <a:spcPct val="89000"/>
              </a:lnSpc>
            </a:pPr>
            <a:r>
              <a:rPr lang="id" sz="2500">
                <a:latin typeface="Times New Roman"/>
              </a:rPr>
              <a:t>Penjadwalan tugas, penentuan durasi, ketergantungan tugas.</a:t>
            </a:r>
          </a:p>
        </p:txBody>
      </p:sp>
      <p:sp>
        <p:nvSpPr>
          <p:cNvPr id="4" name=""/>
          <p:cNvSpPr/>
          <p:nvPr/>
        </p:nvSpPr>
        <p:spPr>
          <a:xfrm>
            <a:off x="3672840" y="6864096"/>
            <a:ext cx="2599944" cy="643128"/>
          </a:xfrm>
          <a:prstGeom prst="rect">
            <a:avLst/>
          </a:prstGeom>
          <a:solidFill>
            <a:srgbClr val="FFFFFF"/>
          </a:solidFill>
        </p:spPr>
        <p:txBody>
          <a:bodyPr lIns="0" tIns="0" rIns="0" bIns="0">
            <a:noAutofit/>
          </a:bodyPr>
          <a:p>
            <a:pPr algn="ctr" indent="0">
              <a:lnSpc>
                <a:spcPct val="87000"/>
              </a:lnSpc>
            </a:pPr>
            <a:r>
              <a:rPr lang="en-US" b="1" sz="2400">
                <a:latin typeface="Times New Roman"/>
              </a:rPr>
              <a:t>Scope </a:t>
            </a:r>
            <a:r>
              <a:rPr lang="id" sz="2400">
                <a:latin typeface="Arial"/>
              </a:rPr>
              <a:t>^ </a:t>
            </a:r>
            <a:r>
              <a:rPr lang="id" sz="2500">
                <a:latin typeface="Times New Roman"/>
              </a:rPr>
              <a:t>Ruang lingkup pekerjaan</a:t>
            </a:r>
          </a:p>
        </p:txBody>
      </p:sp>
      <p:sp>
        <p:nvSpPr>
          <p:cNvPr id="5" name=""/>
          <p:cNvSpPr/>
          <p:nvPr/>
        </p:nvSpPr>
        <p:spPr>
          <a:xfrm>
            <a:off x="8403336" y="6702552"/>
            <a:ext cx="2606040" cy="960120"/>
          </a:xfrm>
          <a:prstGeom prst="rect">
            <a:avLst/>
          </a:prstGeom>
          <a:solidFill>
            <a:srgbClr val="FFFFFF"/>
          </a:solidFill>
        </p:spPr>
        <p:txBody>
          <a:bodyPr lIns="0" tIns="0" rIns="0" bIns="0">
            <a:noAutofit/>
          </a:bodyPr>
          <a:p>
            <a:pPr algn="ctr" indent="0">
              <a:lnSpc>
                <a:spcPct val="89000"/>
              </a:lnSpc>
            </a:pPr>
            <a:r>
              <a:rPr lang="id" b="1" sz="2400">
                <a:latin typeface="Times New Roman"/>
              </a:rPr>
              <a:t>Money </a:t>
            </a:r>
            <a:r>
              <a:rPr lang="id" sz="2400">
                <a:latin typeface="Arial"/>
              </a:rPr>
              <a:t>^</a:t>
            </a:r>
          </a:p>
          <a:p>
            <a:pPr algn="ctr" indent="0">
              <a:lnSpc>
                <a:spcPct val="86000"/>
              </a:lnSpc>
            </a:pPr>
            <a:r>
              <a:rPr lang="id" sz="2500">
                <a:latin typeface="Times New Roman"/>
              </a:rPr>
              <a:t>Anggaran belanja, sumber daya</a:t>
            </a:r>
          </a:p>
        </p:txBody>
      </p:sp>
    </p:spTree>
  </p:cSld>
  <p:clrMapOvr>
    <a:overrideClrMapping bg1="lt1" tx1="dk1" bg2="lt2" tx2="dk2" accent1="accent1" accent2="accent2" accent3="accent3" accent4="accent4" accent5="accent5" accent6="accent6" hlink="hlink" folHlink="folHlink"/>
  </p:clrMapOvr>
</p:sld>
</file>

<file path=ppt/slides/slide2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6931152" y="2831592"/>
            <a:ext cx="563880" cy="487680"/>
          </a:xfrm>
          <a:prstGeom prst="rect">
            <a:avLst/>
          </a:prstGeom>
        </p:spPr>
      </p:pic>
      <p:pic>
        <p:nvPicPr>
          <p:cNvPr id="3" name=""/>
          <p:cNvPicPr>
            <a:picLocks noChangeAspect="1"/>
          </p:cNvPicPr>
          <p:nvPr/>
        </p:nvPicPr>
        <p:blipFill>
          <a:blip r:embed="rPictId1"/>
          <a:stretch>
            <a:fillRect/>
          </a:stretch>
        </p:blipFill>
        <p:spPr>
          <a:xfrm>
            <a:off x="6931152" y="5650992"/>
            <a:ext cx="563880" cy="490728"/>
          </a:xfrm>
          <a:prstGeom prst="rect">
            <a:avLst/>
          </a:prstGeom>
        </p:spPr>
      </p:pic>
      <p:sp>
        <p:nvSpPr>
          <p:cNvPr id="4" name=""/>
          <p:cNvSpPr/>
          <p:nvPr/>
        </p:nvSpPr>
        <p:spPr>
          <a:xfrm>
            <a:off x="2752344" y="722376"/>
            <a:ext cx="8897112" cy="582168"/>
          </a:xfrm>
          <a:prstGeom prst="rect">
            <a:avLst/>
          </a:prstGeom>
          <a:solidFill>
            <a:srgbClr val="FFFFFF"/>
          </a:solidFill>
        </p:spPr>
        <p:txBody>
          <a:bodyPr lIns="0" tIns="0" rIns="0" bIns="0" wrap="none">
            <a:noAutofit/>
          </a:bodyPr>
          <a:p>
            <a:pPr indent="0"/>
            <a:r>
              <a:rPr lang="id" b="1" sz="4500">
                <a:latin typeface="Bookman Old Style"/>
              </a:rPr>
              <a:t>Tahapan Perencanaan Proyek</a:t>
            </a:r>
          </a:p>
        </p:txBody>
      </p:sp>
      <p:sp>
        <p:nvSpPr>
          <p:cNvPr id="5" name=""/>
          <p:cNvSpPr/>
          <p:nvPr/>
        </p:nvSpPr>
        <p:spPr>
          <a:xfrm>
            <a:off x="5504688" y="2240280"/>
            <a:ext cx="3425952" cy="243840"/>
          </a:xfrm>
          <a:prstGeom prst="rect">
            <a:avLst/>
          </a:prstGeom>
          <a:solidFill>
            <a:srgbClr val="FFFFFF"/>
          </a:solidFill>
        </p:spPr>
        <p:txBody>
          <a:bodyPr lIns="0" tIns="0" rIns="0" bIns="0" wrap="none">
            <a:noAutofit/>
          </a:bodyPr>
          <a:p>
            <a:pPr algn="ctr" indent="0"/>
            <a:r>
              <a:rPr lang="id" sz="1900">
                <a:latin typeface="Times New Roman"/>
              </a:rPr>
              <a:t>Penentuan area/cakupan proyek</a:t>
            </a:r>
          </a:p>
        </p:txBody>
      </p:sp>
      <p:sp>
        <p:nvSpPr>
          <p:cNvPr id="6" name=""/>
          <p:cNvSpPr/>
          <p:nvPr/>
        </p:nvSpPr>
        <p:spPr>
          <a:xfrm>
            <a:off x="4895088" y="3529584"/>
            <a:ext cx="4642104" cy="490728"/>
          </a:xfrm>
          <a:prstGeom prst="rect">
            <a:avLst/>
          </a:prstGeom>
          <a:solidFill>
            <a:srgbClr val="B7B7B7"/>
          </a:solidFill>
        </p:spPr>
        <p:txBody>
          <a:bodyPr lIns="0" tIns="0" rIns="0" bIns="0">
            <a:noAutofit/>
          </a:bodyPr>
          <a:p>
            <a:pPr algn="ctr" indent="0">
              <a:lnSpc>
                <a:spcPct val="88000"/>
              </a:lnSpc>
            </a:pPr>
            <a:r>
              <a:rPr lang="id" sz="1900">
                <a:solidFill>
                  <a:srgbClr val="FFFFFF"/>
                </a:solidFill>
                <a:latin typeface="Times New Roman"/>
              </a:rPr>
              <a:t>Pendefinisian tugas-tugas, teknik/tool : WBS, Project </a:t>
            </a:r>
            <a:r>
              <a:rPr lang="en-US" sz="1900">
                <a:solidFill>
                  <a:srgbClr val="FFFFFF"/>
                </a:solidFill>
                <a:latin typeface="Times New Roman"/>
              </a:rPr>
              <a:t>Network </a:t>
            </a:r>
            <a:r>
              <a:rPr lang="id" sz="1900">
                <a:solidFill>
                  <a:srgbClr val="FFFFFF"/>
                </a:solidFill>
                <a:latin typeface="Times New Roman"/>
              </a:rPr>
              <a:t>Diagram</a:t>
            </a:r>
          </a:p>
        </p:txBody>
      </p:sp>
      <p:sp>
        <p:nvSpPr>
          <p:cNvPr id="7" name=""/>
          <p:cNvSpPr/>
          <p:nvPr/>
        </p:nvSpPr>
        <p:spPr>
          <a:xfrm>
            <a:off x="9912096" y="4145280"/>
            <a:ext cx="76200" cy="103632"/>
          </a:xfrm>
          <a:prstGeom prst="rect">
            <a:avLst/>
          </a:prstGeom>
          <a:solidFill>
            <a:srgbClr val="FFFFFF"/>
          </a:solidFill>
        </p:spPr>
        <p:txBody>
          <a:bodyPr lIns="0" tIns="0" rIns="0" bIns="0" wrap="none">
            <a:noAutofit/>
          </a:bodyPr>
          <a:p>
            <a:pPr algn="just" indent="0"/>
            <a:r>
              <a:rPr lang="id" sz="600">
                <a:solidFill>
                  <a:srgbClr val="929292"/>
                </a:solidFill>
                <a:latin typeface="Arial"/>
              </a:rPr>
              <a:t>k</a:t>
            </a:r>
          </a:p>
        </p:txBody>
      </p:sp>
      <p:sp>
        <p:nvSpPr>
          <p:cNvPr id="8" name=""/>
          <p:cNvSpPr/>
          <p:nvPr/>
        </p:nvSpPr>
        <p:spPr>
          <a:xfrm>
            <a:off x="5782056" y="5062728"/>
            <a:ext cx="2871216" cy="243840"/>
          </a:xfrm>
          <a:prstGeom prst="rect">
            <a:avLst/>
          </a:prstGeom>
          <a:solidFill>
            <a:srgbClr val="767676"/>
          </a:solidFill>
        </p:spPr>
        <p:txBody>
          <a:bodyPr lIns="0" tIns="0" rIns="0" bIns="0" wrap="none">
            <a:noAutofit/>
          </a:bodyPr>
          <a:p>
            <a:pPr algn="ctr" indent="0"/>
            <a:r>
              <a:rPr lang="id" sz="1900">
                <a:solidFill>
                  <a:srgbClr val="FFFFFF"/>
                </a:solidFill>
                <a:latin typeface="Times New Roman"/>
              </a:rPr>
              <a:t>Pendefinisian sumber daya</a:t>
            </a:r>
          </a:p>
        </p:txBody>
      </p:sp>
      <p:sp>
        <p:nvSpPr>
          <p:cNvPr id="9" name=""/>
          <p:cNvSpPr/>
          <p:nvPr/>
        </p:nvSpPr>
        <p:spPr>
          <a:xfrm>
            <a:off x="4593336" y="6470904"/>
            <a:ext cx="5245608" cy="243840"/>
          </a:xfrm>
          <a:prstGeom prst="rect">
            <a:avLst/>
          </a:prstGeom>
          <a:solidFill>
            <a:srgbClr val="3B3B3B"/>
          </a:solidFill>
        </p:spPr>
        <p:txBody>
          <a:bodyPr lIns="0" tIns="0" rIns="0" bIns="0" wrap="none">
            <a:noAutofit/>
          </a:bodyPr>
          <a:p>
            <a:pPr algn="ctr" indent="0"/>
            <a:r>
              <a:rPr lang="id" sz="1900">
                <a:solidFill>
                  <a:srgbClr val="FFFFFF"/>
                </a:solidFill>
                <a:latin typeface="Times New Roman"/>
              </a:rPr>
              <a:t>Penjadwalan, teknik/tool ; </a:t>
            </a:r>
            <a:r>
              <a:rPr lang="en-US" sz="1900">
                <a:solidFill>
                  <a:srgbClr val="FFFFFF"/>
                </a:solidFill>
                <a:latin typeface="Times New Roman"/>
              </a:rPr>
              <a:t>PERT, </a:t>
            </a:r>
            <a:r>
              <a:rPr lang="id" sz="1900">
                <a:solidFill>
                  <a:srgbClr val="FFFFFF"/>
                </a:solidFill>
                <a:latin typeface="Times New Roman"/>
              </a:rPr>
              <a:t>CPM, </a:t>
            </a:r>
            <a:r>
              <a:rPr lang="en-US" sz="1900">
                <a:solidFill>
                  <a:srgbClr val="FFFFFF"/>
                </a:solidFill>
                <a:latin typeface="Times New Roman"/>
              </a:rPr>
              <a:t>Gantt Chart</a:t>
            </a:r>
          </a:p>
        </p:txBody>
      </p:sp>
      <p:sp>
        <p:nvSpPr>
          <p:cNvPr id="10" name=""/>
          <p:cNvSpPr/>
          <p:nvPr/>
        </p:nvSpPr>
        <p:spPr>
          <a:xfrm>
            <a:off x="6092952" y="7885176"/>
            <a:ext cx="2231136" cy="243840"/>
          </a:xfrm>
          <a:prstGeom prst="rect">
            <a:avLst/>
          </a:prstGeom>
          <a:solidFill>
            <a:srgbClr val="020202"/>
          </a:solidFill>
        </p:spPr>
        <p:txBody>
          <a:bodyPr lIns="0" tIns="0" rIns="0" bIns="0" wrap="none">
            <a:noAutofit/>
          </a:bodyPr>
          <a:p>
            <a:pPr algn="ctr" indent="0"/>
            <a:r>
              <a:rPr lang="id" sz="1900">
                <a:solidFill>
                  <a:srgbClr val="FFFFFF"/>
                </a:solidFill>
                <a:latin typeface="Times New Roman"/>
              </a:rPr>
              <a:t>Penentuan anggaran.</a:t>
            </a:r>
          </a:p>
        </p:txBody>
      </p:sp>
    </p:spTree>
  </p:cSld>
  <p:clrMapOvr>
    <a:overrideClrMapping bg1="lt1" tx1="dk1" bg2="lt2" tx2="dk2" accent1="accent1" accent2="accent2" accent3="accent3" accent4="accent4" accent5="accent5" accent6="accent6" hlink="hlink" folHlink="folHlink"/>
  </p:clrMapOvr>
</p:sld>
</file>

<file path=ppt/slides/slide2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5364480" y="716280"/>
            <a:ext cx="3681984" cy="588264"/>
          </a:xfrm>
          <a:prstGeom prst="rect">
            <a:avLst/>
          </a:prstGeom>
          <a:solidFill>
            <a:srgbClr val="FFFFFF"/>
          </a:solidFill>
        </p:spPr>
        <p:txBody>
          <a:bodyPr lIns="0" tIns="0" rIns="0" bIns="0" wrap="none">
            <a:noAutofit/>
          </a:bodyPr>
          <a:p>
            <a:pPr algn="ctr" indent="0"/>
            <a:r>
              <a:rPr lang="id" b="1" sz="4500">
                <a:latin typeface="Bookman Old Style"/>
              </a:rPr>
              <a:t>Kesimpulan</a:t>
            </a:r>
          </a:p>
        </p:txBody>
      </p:sp>
      <p:sp>
        <p:nvSpPr>
          <p:cNvPr id="3" name=""/>
          <p:cNvSpPr/>
          <p:nvPr/>
        </p:nvSpPr>
        <p:spPr>
          <a:xfrm>
            <a:off x="841248" y="2231136"/>
            <a:ext cx="12524232" cy="6156960"/>
          </a:xfrm>
          <a:prstGeom prst="rect">
            <a:avLst/>
          </a:prstGeom>
          <a:solidFill>
            <a:srgbClr val="FFFFFF"/>
          </a:solidFill>
        </p:spPr>
        <p:txBody>
          <a:bodyPr lIns="0" tIns="0" rIns="0" bIns="0">
            <a:noAutofit/>
          </a:bodyPr>
          <a:p>
            <a:pPr marL="377004" indent="-419100">
              <a:lnSpc>
                <a:spcPct val="92000"/>
              </a:lnSpc>
              <a:spcAft>
                <a:spcPts val="560"/>
              </a:spcAft>
            </a:pPr>
            <a:r>
              <a:rPr lang="id" sz="4100">
                <a:latin typeface="Times New Roman"/>
              </a:rPr>
              <a:t>• Peranti lunak manajemen proyek biasanya menampilkan kemampuan untuk mendefinisikan dan menyusun tugas, mengalokasikan sumber daya untuk tugas, menentukan tanggal mulai dan tanggal berakhir dari tugas, melacak kemajuannya, dan memfasilitasi modifikasi untuk tugas dan berbagai sumber daya.</a:t>
            </a:r>
          </a:p>
          <a:p>
            <a:pPr marL="377004" indent="-419100">
              <a:lnSpc>
                <a:spcPct val="92000"/>
              </a:lnSpc>
              <a:spcAft>
                <a:spcPts val="560"/>
              </a:spcAft>
            </a:pPr>
            <a:r>
              <a:rPr lang="id" sz="4100">
                <a:latin typeface="Times New Roman"/>
              </a:rPr>
              <a:t>• Ada banyak model </a:t>
            </a:r>
            <a:r>
              <a:rPr lang="en-US" sz="4100">
                <a:latin typeface="Times New Roman"/>
              </a:rPr>
              <a:t>tools </a:t>
            </a:r>
            <a:r>
              <a:rPr lang="id" sz="4100">
                <a:latin typeface="Times New Roman"/>
              </a:rPr>
              <a:t>yang digunakan dalam merencanakan project sistem informasi, seperti Microsoft project dan lainnya.</a:t>
            </a:r>
          </a:p>
          <a:p>
            <a:pPr marL="377004" indent="-419100">
              <a:lnSpc>
                <a:spcPct val="92000"/>
              </a:lnSpc>
            </a:pPr>
            <a:r>
              <a:rPr lang="id" sz="4100">
                <a:latin typeface="Times New Roman"/>
              </a:rPr>
              <a:t>• Studi Kelayakan dan Analisis Keberhasilan merupakan kunci sukses dalam manajeman project.</a:t>
            </a:r>
          </a:p>
        </p:txBody>
      </p:sp>
    </p:spTree>
  </p:cSld>
  <p:clrMapOvr>
    <a:overrideClrMapping bg1="lt1" tx1="dk1" bg2="lt2" tx2="dk2" accent1="accent1" accent2="accent2" accent3="accent3" accent4="accent4" accent5="accent5" accent6="accent6" hlink="hlink" folHlink="folHlink"/>
  </p:clrMapOvr>
</p:sld>
</file>

<file path=ppt/slides/slide24.xml><?xml version="1.0" encoding="utf-8"?>
<p:sld xmlns:p="http://schemas.openxmlformats.org/presentationml/2006/main" xmlns:a="http://schemas.openxmlformats.org/drawingml/2006/main" xmlns:r="http://schemas.openxmlformats.org/officeDocument/2006/relationships">
  <p:cSld>
    <p:bg>
      <p:bgPr>
        <a:solidFill>
          <a:srgbClr val="FEFFFE"/>
        </a:solidFill>
        <a:effectLst/>
      </p:bgPr>
    </p:bg>
    <p:spTree>
      <p:nvGrpSpPr>
        <p:cNvPr id="1" name=""/>
        <p:cNvGrpSpPr/>
        <p:nvPr/>
      </p:nvGrpSpPr>
      <p:grpSpPr/>
      <p:pic>
        <p:nvPicPr>
          <p:cNvPr id="2" name=""/>
          <p:cNvPicPr>
            <a:picLocks noChangeAspect="1"/>
          </p:cNvPicPr>
          <p:nvPr/>
        </p:nvPicPr>
        <p:blipFill>
          <a:blip r:embed="rPictId0"/>
          <a:stretch>
            <a:fillRect/>
          </a:stretch>
        </p:blipFill>
        <p:spPr>
          <a:xfrm>
            <a:off x="9241536" y="1167384"/>
            <a:ext cx="3142488" cy="2346960"/>
          </a:xfrm>
          <a:prstGeom prst="rect">
            <a:avLst/>
          </a:prstGeom>
        </p:spPr>
      </p:pic>
      <p:pic>
        <p:nvPicPr>
          <p:cNvPr id="3" name=""/>
          <p:cNvPicPr>
            <a:picLocks noChangeAspect="1"/>
          </p:cNvPicPr>
          <p:nvPr/>
        </p:nvPicPr>
        <p:blipFill>
          <a:blip r:embed="rPictId1"/>
          <a:stretch>
            <a:fillRect/>
          </a:stretch>
        </p:blipFill>
        <p:spPr>
          <a:xfrm>
            <a:off x="7571232" y="3700272"/>
            <a:ext cx="268224" cy="216408"/>
          </a:xfrm>
          <a:prstGeom prst="rect">
            <a:avLst/>
          </a:prstGeom>
        </p:spPr>
      </p:pic>
      <p:pic>
        <p:nvPicPr>
          <p:cNvPr id="4" name=""/>
          <p:cNvPicPr>
            <a:picLocks noChangeAspect="1"/>
          </p:cNvPicPr>
          <p:nvPr/>
        </p:nvPicPr>
        <p:blipFill>
          <a:blip r:embed="rPictId2"/>
          <a:stretch>
            <a:fillRect/>
          </a:stretch>
        </p:blipFill>
        <p:spPr>
          <a:xfrm>
            <a:off x="7056120" y="3938016"/>
            <a:ext cx="2679192" cy="1719072"/>
          </a:xfrm>
          <a:prstGeom prst="rect">
            <a:avLst/>
          </a:prstGeom>
        </p:spPr>
      </p:pic>
      <p:pic>
        <p:nvPicPr>
          <p:cNvPr id="5" name=""/>
          <p:cNvPicPr>
            <a:picLocks noChangeAspect="1"/>
          </p:cNvPicPr>
          <p:nvPr/>
        </p:nvPicPr>
        <p:blipFill>
          <a:blip r:embed="rPictId3"/>
          <a:stretch>
            <a:fillRect/>
          </a:stretch>
        </p:blipFill>
        <p:spPr>
          <a:xfrm>
            <a:off x="7723632" y="5754624"/>
            <a:ext cx="2225040" cy="262128"/>
          </a:xfrm>
          <a:prstGeom prst="rect">
            <a:avLst/>
          </a:prstGeom>
        </p:spPr>
      </p:pic>
    </p:spTree>
  </p:cSld>
  <p:clrMapOvr>
    <a:overrideClrMapping bg1="lt1" tx1="dk1" bg2="lt2" tx2="dk2" accent1="accent1" accent2="accent2" accent3="accent3" accent4="accent4" accent5="accent5" accent6="accent6" hlink="hlink" folHlink="folHlink"/>
  </p:clrMapOvr>
</p:sld>
</file>

<file path=ppt/slides/slide2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5867400" y="734568"/>
            <a:ext cx="2688336" cy="536448"/>
          </a:xfrm>
          <a:prstGeom prst="rect">
            <a:avLst/>
          </a:prstGeom>
          <a:solidFill>
            <a:srgbClr val="FFFFFF"/>
          </a:solidFill>
        </p:spPr>
        <p:txBody>
          <a:bodyPr lIns="0" tIns="0" rIns="0" bIns="0" wrap="none">
            <a:noAutofit/>
          </a:bodyPr>
          <a:p>
            <a:pPr indent="0"/>
            <a:r>
              <a:rPr lang="id" b="1" sz="5000">
                <a:latin typeface="Georgia"/>
              </a:rPr>
              <a:t>Latihan</a:t>
            </a:r>
          </a:p>
        </p:txBody>
      </p:sp>
      <p:sp>
        <p:nvSpPr>
          <p:cNvPr id="3" name=""/>
          <p:cNvSpPr/>
          <p:nvPr/>
        </p:nvSpPr>
        <p:spPr>
          <a:xfrm>
            <a:off x="170688" y="2103120"/>
            <a:ext cx="12688824" cy="5209032"/>
          </a:xfrm>
          <a:prstGeom prst="rect">
            <a:avLst/>
          </a:prstGeom>
          <a:solidFill>
            <a:srgbClr val="FFFFFF"/>
          </a:solidFill>
        </p:spPr>
        <p:txBody>
          <a:bodyPr lIns="0" tIns="0" rIns="0" bIns="0">
            <a:noAutofit/>
          </a:bodyPr>
          <a:p>
            <a:pPr marL="631512" indent="-685800">
              <a:lnSpc>
                <a:spcPct val="84000"/>
              </a:lnSpc>
              <a:spcAft>
                <a:spcPts val="560"/>
              </a:spcAft>
            </a:pPr>
            <a:r>
              <a:rPr lang="id" sz="4500">
                <a:latin typeface="Times New Roman"/>
              </a:rPr>
              <a:t>1. Coba Anda buatkan Proposal Penawaran untuk pembuatan Sistem Informasi dengan kaidah-kaidah Rekayasa Perangkat Lunak?</a:t>
            </a:r>
          </a:p>
          <a:p>
            <a:pPr indent="0">
              <a:lnSpc>
                <a:spcPct val="84000"/>
              </a:lnSpc>
            </a:pPr>
            <a:r>
              <a:rPr lang="id" sz="4500">
                <a:latin typeface="Times New Roman"/>
              </a:rPr>
              <a:t>2. Kategori penawaran;</a:t>
            </a:r>
          </a:p>
          <a:p>
            <a:pPr indent="558800"/>
            <a:r>
              <a:rPr lang="id" sz="3300">
                <a:latin typeface="Times New Roman"/>
              </a:rPr>
              <a:t>- Sistem Informasi PMB</a:t>
            </a:r>
          </a:p>
          <a:p>
            <a:pPr indent="558800"/>
            <a:r>
              <a:rPr lang="id" sz="3300">
                <a:latin typeface="Times New Roman"/>
              </a:rPr>
              <a:t>-  Sistem Informasi Klinik</a:t>
            </a:r>
          </a:p>
          <a:p>
            <a:pPr indent="558800"/>
            <a:r>
              <a:rPr lang="id" sz="3300">
                <a:latin typeface="Times New Roman"/>
              </a:rPr>
              <a:t>- Sistem Informasi Bengkel</a:t>
            </a:r>
          </a:p>
          <a:p>
            <a:pPr indent="558800"/>
            <a:r>
              <a:rPr lang="id" sz="3300">
                <a:latin typeface="Times New Roman"/>
              </a:rPr>
              <a:t>- Sistem Informasi Toko</a:t>
            </a:r>
          </a:p>
          <a:p>
            <a:pPr indent="558800"/>
            <a:r>
              <a:rPr lang="id" sz="3300">
                <a:latin typeface="Times New Roman"/>
              </a:rPr>
              <a:t>-  Sistem Informasi Apotik</a:t>
            </a:r>
          </a:p>
          <a:p>
            <a:pPr indent="558800"/>
            <a:r>
              <a:rPr lang="id" sz="3300">
                <a:latin typeface="Times New Roman"/>
              </a:rPr>
              <a:t>-  Sistem Informasi Rental Mobil</a:t>
            </a:r>
          </a:p>
        </p:txBody>
      </p:sp>
    </p:spTree>
  </p:cSld>
  <p:clrMapOvr>
    <a:overrideClrMapping bg1="lt1" tx1="dk1" bg2="lt2" tx2="dk2" accent1="accent1" accent2="accent2" accent3="accent3" accent4="accent4" accent5="accent5" accent6="accent6" hlink="hlink" folHlink="folHlink"/>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999744" y="795528"/>
            <a:ext cx="12393168" cy="661416"/>
          </a:xfrm>
          <a:prstGeom prst="rect">
            <a:avLst/>
          </a:prstGeom>
          <a:solidFill>
            <a:srgbClr val="FFFFFF"/>
          </a:solidFill>
        </p:spPr>
        <p:txBody>
          <a:bodyPr lIns="0" tIns="0" rIns="0" bIns="0" wrap="none">
            <a:noAutofit/>
          </a:bodyPr>
          <a:p>
            <a:pPr algn="ctr" indent="0"/>
            <a:r>
              <a:rPr lang="id" b="1" sz="5900">
                <a:latin typeface="Times New Roman"/>
              </a:rPr>
              <a:t>Bukti Pentingnya; Studi Kelayakan??</a:t>
            </a:r>
          </a:p>
        </p:txBody>
      </p:sp>
      <p:sp>
        <p:nvSpPr>
          <p:cNvPr id="3" name=""/>
          <p:cNvSpPr/>
          <p:nvPr/>
        </p:nvSpPr>
        <p:spPr>
          <a:xfrm>
            <a:off x="847344" y="2414016"/>
            <a:ext cx="11844528" cy="4773168"/>
          </a:xfrm>
          <a:prstGeom prst="rect">
            <a:avLst/>
          </a:prstGeom>
          <a:solidFill>
            <a:srgbClr val="FFFFFF"/>
          </a:solidFill>
        </p:spPr>
        <p:txBody>
          <a:bodyPr lIns="0" tIns="0" rIns="0" bIns="0">
            <a:noAutofit/>
          </a:bodyPr>
          <a:p>
            <a:pPr algn="just" marL="373956" indent="-431800">
              <a:lnSpc>
                <a:spcPct val="92000"/>
              </a:lnSpc>
              <a:spcAft>
                <a:spcPts val="700"/>
              </a:spcAft>
            </a:pPr>
            <a:r>
              <a:rPr lang="id" sz="5000">
                <a:latin typeface="Times New Roman"/>
              </a:rPr>
              <a:t>• Studi kelayakan merupakan usaha untuk menentukan kadar atau pertimbangan terhadap sebuah proyek.</a:t>
            </a:r>
          </a:p>
          <a:p>
            <a:pPr indent="444500">
              <a:lnSpc>
                <a:spcPct val="92000"/>
              </a:lnSpc>
              <a:spcAft>
                <a:spcPts val="280"/>
              </a:spcAft>
            </a:pPr>
            <a:r>
              <a:rPr lang="id" sz="5000">
                <a:latin typeface="Times New Roman"/>
              </a:rPr>
              <a:t>• Kelayakan proyek perangkat lunak meliputi:</a:t>
            </a:r>
          </a:p>
          <a:p>
            <a:pPr marL="513656" indent="0">
              <a:spcAft>
                <a:spcPts val="280"/>
              </a:spcAft>
            </a:pPr>
            <a:r>
              <a:rPr lang="id" sz="4400">
                <a:latin typeface="Times New Roman"/>
              </a:rPr>
              <a:t>- Kelogisan sebuah proyek</a:t>
            </a:r>
          </a:p>
          <a:p>
            <a:pPr marL="513656" indent="0">
              <a:spcAft>
                <a:spcPts val="280"/>
              </a:spcAft>
            </a:pPr>
            <a:r>
              <a:rPr lang="id" sz="4400">
                <a:latin typeface="Times New Roman"/>
              </a:rPr>
              <a:t>- Jangkauan/cakupan perangkat lunak</a:t>
            </a:r>
          </a:p>
          <a:p>
            <a:pPr marL="513656" indent="0"/>
            <a:r>
              <a:rPr lang="id" sz="4400">
                <a:latin typeface="Times New Roman"/>
              </a:rPr>
              <a:t>- Estimasi (SDM, Waktu dan Biaya)</a:t>
            </a:r>
          </a:p>
        </p:txBody>
      </p:sp>
    </p:spTree>
  </p:cSld>
  <p:clrMapOvr>
    <a:overrideClrMapping bg1="lt1" tx1="dk1" bg2="lt2" tx2="dk2" accent1="accent1" accent2="accent2" accent3="accent3" accent4="accent4" accent5="accent5" accent6="accent6" hlink="hlink" folHlink="folHlink"/>
  </p:clrMapOvr>
</p:sld>
</file>

<file path=ppt/slides/slide4.xml><?xml version="1.0" encoding="utf-8"?>
<p:sld xmlns:p="http://schemas.openxmlformats.org/presentationml/2006/main" xmlns:a="http://schemas.openxmlformats.org/drawingml/2006/main" xmlns:r="http://schemas.openxmlformats.org/officeDocument/2006/relationships">
  <p:cSld>
    <p:bg>
      <p:bgPr>
        <a:solidFill>
          <a:srgbClr val="FDFDFD"/>
        </a:solidFill>
        <a:effectLst/>
      </p:bgPr>
    </p:bg>
    <p:spTree>
      <p:nvGrpSpPr>
        <p:cNvPr id="1" name=""/>
        <p:cNvGrpSpPr/>
        <p:nvPr/>
      </p:nvGrpSpPr>
      <p:grpSpPr/>
      <p:sp>
        <p:nvSpPr>
          <p:cNvPr id="2" name=""/>
          <p:cNvSpPr/>
          <p:nvPr/>
        </p:nvSpPr>
        <p:spPr>
          <a:xfrm>
            <a:off x="4053840" y="795528"/>
            <a:ext cx="6300216" cy="661416"/>
          </a:xfrm>
          <a:prstGeom prst="rect">
            <a:avLst/>
          </a:prstGeom>
          <a:solidFill>
            <a:srgbClr val="FFFFFF"/>
          </a:solidFill>
        </p:spPr>
        <p:txBody>
          <a:bodyPr lIns="0" tIns="0" rIns="0" bIns="0" wrap="none">
            <a:noAutofit/>
          </a:bodyPr>
          <a:p>
            <a:pPr algn="ctr" indent="0"/>
            <a:r>
              <a:rPr lang="id" b="1" sz="5900">
                <a:latin typeface="Times New Roman"/>
              </a:rPr>
              <a:t>Pengertian Project</a:t>
            </a:r>
          </a:p>
        </p:txBody>
      </p:sp>
      <p:sp>
        <p:nvSpPr>
          <p:cNvPr id="3" name=""/>
          <p:cNvSpPr/>
          <p:nvPr/>
        </p:nvSpPr>
        <p:spPr>
          <a:xfrm>
            <a:off x="865632" y="2310384"/>
            <a:ext cx="12240768" cy="5352288"/>
          </a:xfrm>
          <a:prstGeom prst="rect">
            <a:avLst/>
          </a:prstGeom>
          <a:solidFill>
            <a:srgbClr val="FFFFFF"/>
          </a:solidFill>
        </p:spPr>
        <p:txBody>
          <a:bodyPr lIns="0" tIns="0" rIns="0" bIns="0">
            <a:noAutofit/>
          </a:bodyPr>
          <a:p>
            <a:pPr indent="469900">
              <a:spcAft>
                <a:spcPts val="560"/>
              </a:spcAft>
            </a:pPr>
            <a:r>
              <a:rPr lang="id" sz="5000">
                <a:latin typeface="Times New Roman"/>
              </a:rPr>
              <a:t>• Proyek</a:t>
            </a:r>
          </a:p>
          <a:p>
            <a:pPr marL="876368" indent="0">
              <a:lnSpc>
                <a:spcPct val="90000"/>
              </a:lnSpc>
              <a:spcAft>
                <a:spcPts val="1330"/>
              </a:spcAft>
            </a:pPr>
            <a:r>
              <a:rPr lang="id" sz="4400">
                <a:latin typeface="Times New Roman"/>
              </a:rPr>
              <a:t>Pekerjaan yang perlu pengkoordinasian segala hal yang menggunakan perpaduan antara :</a:t>
            </a:r>
          </a:p>
          <a:p>
            <a:pPr marL="5181668" indent="0">
              <a:spcAft>
                <a:spcPts val="1120"/>
              </a:spcAft>
            </a:pPr>
            <a:r>
              <a:rPr lang="id" sz="3300">
                <a:latin typeface="Arial"/>
              </a:rPr>
              <a:t>Sumber daya manusia,</a:t>
            </a:r>
          </a:p>
          <a:p>
            <a:pPr marL="6731068" indent="0">
              <a:spcAft>
                <a:spcPts val="1120"/>
              </a:spcAft>
            </a:pPr>
            <a:r>
              <a:rPr lang="id" sz="3300">
                <a:latin typeface="Arial"/>
              </a:rPr>
              <a:t>Teknik</a:t>
            </a:r>
          </a:p>
          <a:p>
            <a:pPr marL="4902268" indent="0">
              <a:spcAft>
                <a:spcPts val="1120"/>
              </a:spcAft>
            </a:pPr>
            <a:r>
              <a:rPr lang="id" sz="3300">
                <a:latin typeface="Arial"/>
              </a:rPr>
              <a:t>Perlengkapan &amp; peralatan</a:t>
            </a:r>
          </a:p>
          <a:p>
            <a:pPr marL="2717868" indent="0">
              <a:spcAft>
                <a:spcPts val="1120"/>
              </a:spcAft>
            </a:pPr>
            <a:r>
              <a:rPr lang="id" sz="3300">
                <a:latin typeface="Arial"/>
              </a:rPr>
              <a:t>l                   Administrasi</a:t>
            </a:r>
          </a:p>
          <a:p>
            <a:pPr marL="2717868" indent="0"/>
            <a:r>
              <a:rPr lang="id" sz="3300">
                <a:latin typeface="Arial"/>
              </a:rPr>
              <a:t>\ \             Keuangan</a:t>
            </a:r>
          </a:p>
        </p:txBody>
      </p:sp>
    </p:spTree>
  </p:cSld>
  <p:clrMapOvr>
    <a:overrideClrMapping bg1="lt1" tx1="dk1" bg2="lt2" tx2="dk2" accent1="accent1" accent2="accent2" accent3="accent3" accent4="accent4" accent5="accent5" accent6="accent6" hlink="hlink" folHlink="folHlink"/>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3758184" y="2307336"/>
            <a:ext cx="7159752" cy="6352032"/>
          </a:xfrm>
          <a:prstGeom prst="rect">
            <a:avLst/>
          </a:prstGeom>
        </p:spPr>
      </p:pic>
      <p:sp>
        <p:nvSpPr>
          <p:cNvPr id="3" name=""/>
          <p:cNvSpPr/>
          <p:nvPr/>
        </p:nvSpPr>
        <p:spPr>
          <a:xfrm>
            <a:off x="3169920" y="896112"/>
            <a:ext cx="8037576" cy="655320"/>
          </a:xfrm>
          <a:prstGeom prst="rect">
            <a:avLst/>
          </a:prstGeom>
          <a:solidFill>
            <a:srgbClr val="FFFFFF"/>
          </a:solidFill>
        </p:spPr>
        <p:txBody>
          <a:bodyPr lIns="0" tIns="0" rIns="0" bIns="0" wrap="none">
            <a:noAutofit/>
          </a:bodyPr>
          <a:p>
            <a:pPr algn="ctr" indent="0"/>
            <a:r>
              <a:rPr lang="id" b="1" sz="5900">
                <a:latin typeface="Times New Roman"/>
              </a:rPr>
              <a:t>Jenis-jenis Proyek SI/IT</a:t>
            </a:r>
          </a:p>
        </p:txBody>
      </p:sp>
    </p:spTree>
  </p:cSld>
  <p:clrMapOvr>
    <a:overrideClrMapping bg1="lt1" tx1="dk1" bg2="lt2" tx2="dk2" accent1="accent1" accent2="accent2" accent3="accent3" accent4="accent4" accent5="accent5" accent6="accent6" hlink="hlink" folHlink="folHlink"/>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6702552" y="2892552"/>
            <a:ext cx="7248144" cy="5184648"/>
          </a:xfrm>
          <a:prstGeom prst="rect">
            <a:avLst/>
          </a:prstGeom>
        </p:spPr>
      </p:pic>
      <p:sp>
        <p:nvSpPr>
          <p:cNvPr id="3" name=""/>
          <p:cNvSpPr/>
          <p:nvPr/>
        </p:nvSpPr>
        <p:spPr>
          <a:xfrm>
            <a:off x="3870960" y="896112"/>
            <a:ext cx="6665976" cy="652272"/>
          </a:xfrm>
          <a:prstGeom prst="rect">
            <a:avLst/>
          </a:prstGeom>
          <a:solidFill>
            <a:srgbClr val="FFFFFF"/>
          </a:solidFill>
        </p:spPr>
        <p:txBody>
          <a:bodyPr lIns="0" tIns="0" rIns="0" bIns="0" wrap="none">
            <a:noAutofit/>
          </a:bodyPr>
          <a:p>
            <a:pPr algn="ctr" indent="0"/>
            <a:r>
              <a:rPr lang="id" b="1" sz="5900">
                <a:latin typeface="Times New Roman"/>
              </a:rPr>
              <a:t>Manajemen Project</a:t>
            </a:r>
          </a:p>
        </p:txBody>
      </p:sp>
      <p:sp>
        <p:nvSpPr>
          <p:cNvPr id="4" name=""/>
          <p:cNvSpPr/>
          <p:nvPr/>
        </p:nvSpPr>
        <p:spPr>
          <a:xfrm>
            <a:off x="737616" y="2770632"/>
            <a:ext cx="5443728" cy="3297936"/>
          </a:xfrm>
          <a:prstGeom prst="rect">
            <a:avLst/>
          </a:prstGeom>
          <a:solidFill>
            <a:srgbClr val="FFFFFF"/>
          </a:solidFill>
        </p:spPr>
        <p:txBody>
          <a:bodyPr lIns="0" tIns="0" rIns="0" bIns="0">
            <a:noAutofit/>
          </a:bodyPr>
          <a:p>
            <a:pPr indent="368300">
              <a:lnSpc>
                <a:spcPct val="92000"/>
              </a:lnSpc>
              <a:spcAft>
                <a:spcPts val="630"/>
              </a:spcAft>
            </a:pPr>
            <a:r>
              <a:rPr lang="id" sz="4100">
                <a:latin typeface="Times New Roman"/>
              </a:rPr>
              <a:t>adalah :</a:t>
            </a:r>
          </a:p>
          <a:p>
            <a:pPr indent="0">
              <a:lnSpc>
                <a:spcPct val="92000"/>
              </a:lnSpc>
            </a:pPr>
            <a:r>
              <a:rPr lang="id" sz="4100">
                <a:latin typeface="Times New Roman"/>
              </a:rPr>
              <a:t>Suatu proses dalam mencapai tujuan bersama dengan menggunakan 4 fungsi utama manajemen, yaitu :</a:t>
            </a:r>
          </a:p>
        </p:txBody>
      </p:sp>
    </p:spTree>
  </p:cSld>
  <p:clrMapOvr>
    <a:overrideClrMapping bg1="lt1" tx1="dk1" bg2="lt2" tx2="dk2" accent1="accent1" accent2="accent2" accent3="accent3" accent4="accent4" accent5="accent5" accent6="accent6" hlink="hlink" folHlink="folHlink"/>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6138672" y="868680"/>
            <a:ext cx="1822704" cy="530352"/>
          </a:xfrm>
          <a:prstGeom prst="rect">
            <a:avLst/>
          </a:prstGeom>
          <a:solidFill>
            <a:srgbClr val="FFFFFF"/>
          </a:solidFill>
        </p:spPr>
        <p:txBody>
          <a:bodyPr lIns="0" tIns="0" rIns="0" bIns="0" wrap="none">
            <a:noAutofit/>
          </a:bodyPr>
          <a:p>
            <a:pPr algn="ctr" indent="0"/>
            <a:r>
              <a:rPr lang="en-US" b="1" sz="5000">
                <a:latin typeface="Georgia"/>
              </a:rPr>
              <a:t>Note!</a:t>
            </a:r>
          </a:p>
        </p:txBody>
      </p:sp>
      <p:sp>
        <p:nvSpPr>
          <p:cNvPr id="3" name=""/>
          <p:cNvSpPr/>
          <p:nvPr/>
        </p:nvSpPr>
        <p:spPr>
          <a:xfrm>
            <a:off x="1130808" y="2968752"/>
            <a:ext cx="12444984" cy="2785872"/>
          </a:xfrm>
          <a:prstGeom prst="rect">
            <a:avLst/>
          </a:prstGeom>
          <a:solidFill>
            <a:srgbClr val="FFFFFF"/>
          </a:solidFill>
        </p:spPr>
        <p:txBody>
          <a:bodyPr lIns="0" tIns="0" rIns="0" bIns="0">
            <a:noAutofit/>
          </a:bodyPr>
          <a:p>
            <a:pPr algn="ctr" indent="0"/>
            <a:r>
              <a:rPr lang="id" sz="4900">
                <a:latin typeface="Times New Roman"/>
              </a:rPr>
              <a:t>Manajemen Proyek merupakan bagian yang penting dalam pembangunan Sistem</a:t>
            </a:r>
          </a:p>
          <a:p>
            <a:pPr algn="ctr" indent="0"/>
            <a:r>
              <a:rPr lang="id" sz="4900">
                <a:latin typeface="Times New Roman"/>
              </a:rPr>
              <a:t>INformasi. Sekalipun tidak bersifat teknis seperti pengkodean.</a:t>
            </a:r>
          </a:p>
        </p:txBody>
      </p:sp>
    </p:spTree>
  </p:cSld>
  <p:clrMapOvr>
    <a:overrideClrMapping bg1="lt1" tx1="dk1" bg2="lt2" tx2="dk2" accent1="accent1" accent2="accent2" accent3="accent3" accent4="accent4" accent5="accent5" accent6="accent6" hlink="hlink" folHlink="folHlink"/>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pic>
        <p:nvPicPr>
          <p:cNvPr id="2" name=""/>
          <p:cNvPicPr>
            <a:picLocks noChangeAspect="1"/>
          </p:cNvPicPr>
          <p:nvPr/>
        </p:nvPicPr>
        <p:blipFill>
          <a:blip r:embed="rPictId0"/>
          <a:stretch>
            <a:fillRect/>
          </a:stretch>
        </p:blipFill>
        <p:spPr>
          <a:xfrm>
            <a:off x="832104" y="2770632"/>
            <a:ext cx="2993136" cy="1984248"/>
          </a:xfrm>
          <a:prstGeom prst="rect">
            <a:avLst/>
          </a:prstGeom>
        </p:spPr>
      </p:pic>
      <p:pic>
        <p:nvPicPr>
          <p:cNvPr id="3" name=""/>
          <p:cNvPicPr>
            <a:picLocks noChangeAspect="1"/>
          </p:cNvPicPr>
          <p:nvPr/>
        </p:nvPicPr>
        <p:blipFill>
          <a:blip r:embed="rPictId1"/>
          <a:stretch>
            <a:fillRect/>
          </a:stretch>
        </p:blipFill>
        <p:spPr>
          <a:xfrm>
            <a:off x="4230624" y="2855976"/>
            <a:ext cx="2724912" cy="1801368"/>
          </a:xfrm>
          <a:prstGeom prst="rect">
            <a:avLst/>
          </a:prstGeom>
        </p:spPr>
      </p:pic>
      <p:pic>
        <p:nvPicPr>
          <p:cNvPr id="4" name=""/>
          <p:cNvPicPr>
            <a:picLocks noChangeAspect="1"/>
          </p:cNvPicPr>
          <p:nvPr/>
        </p:nvPicPr>
        <p:blipFill>
          <a:blip r:embed="rPictId2"/>
          <a:stretch>
            <a:fillRect/>
          </a:stretch>
        </p:blipFill>
        <p:spPr>
          <a:xfrm>
            <a:off x="7370064" y="2770632"/>
            <a:ext cx="2993136" cy="1984248"/>
          </a:xfrm>
          <a:prstGeom prst="rect">
            <a:avLst/>
          </a:prstGeom>
        </p:spPr>
      </p:pic>
      <p:pic>
        <p:nvPicPr>
          <p:cNvPr id="5" name=""/>
          <p:cNvPicPr>
            <a:picLocks noChangeAspect="1"/>
          </p:cNvPicPr>
          <p:nvPr/>
        </p:nvPicPr>
        <p:blipFill>
          <a:blip r:embed="rPictId3"/>
          <a:stretch>
            <a:fillRect/>
          </a:stretch>
        </p:blipFill>
        <p:spPr>
          <a:xfrm>
            <a:off x="10640568" y="2770632"/>
            <a:ext cx="2993136" cy="1984248"/>
          </a:xfrm>
          <a:prstGeom prst="rect">
            <a:avLst/>
          </a:prstGeom>
        </p:spPr>
      </p:pic>
      <p:sp>
        <p:nvSpPr>
          <p:cNvPr id="6" name=""/>
          <p:cNvSpPr/>
          <p:nvPr/>
        </p:nvSpPr>
        <p:spPr>
          <a:xfrm>
            <a:off x="1066800" y="871728"/>
            <a:ext cx="12262104" cy="655320"/>
          </a:xfrm>
          <a:prstGeom prst="rect">
            <a:avLst/>
          </a:prstGeom>
          <a:solidFill>
            <a:srgbClr val="FFFFFF"/>
          </a:solidFill>
        </p:spPr>
        <p:txBody>
          <a:bodyPr lIns="0" tIns="0" rIns="0" bIns="0" wrap="none">
            <a:noAutofit/>
          </a:bodyPr>
          <a:p>
            <a:pPr algn="ctr" indent="0"/>
            <a:r>
              <a:rPr lang="id" b="1" sz="5900">
                <a:latin typeface="Times New Roman"/>
              </a:rPr>
              <a:t>Faktor 4P dalam Manajemen Proyek</a:t>
            </a:r>
          </a:p>
        </p:txBody>
      </p:sp>
      <p:sp>
        <p:nvSpPr>
          <p:cNvPr id="7" name=""/>
          <p:cNvSpPr/>
          <p:nvPr/>
        </p:nvSpPr>
        <p:spPr>
          <a:xfrm>
            <a:off x="1216152" y="5285232"/>
            <a:ext cx="2231136" cy="1319784"/>
          </a:xfrm>
          <a:prstGeom prst="rect">
            <a:avLst/>
          </a:prstGeom>
          <a:solidFill>
            <a:srgbClr val="020202"/>
          </a:solidFill>
        </p:spPr>
        <p:txBody>
          <a:bodyPr lIns="0" tIns="0" rIns="0" bIns="0">
            <a:noAutofit/>
          </a:bodyPr>
          <a:p>
            <a:pPr algn="ctr" indent="0">
              <a:lnSpc>
                <a:spcPct val="71000"/>
              </a:lnSpc>
            </a:pPr>
            <a:r>
              <a:rPr lang="en-US" b="1" sz="2400">
                <a:solidFill>
                  <a:srgbClr val="FFFFFF"/>
                </a:solidFill>
                <a:latin typeface="Arial"/>
              </a:rPr>
              <a:t>People </a:t>
            </a:r>
            <a:r>
              <a:rPr lang="id" sz="1900">
                <a:solidFill>
                  <a:srgbClr val="FFFFFF"/>
                </a:solidFill>
                <a:latin typeface="Arial"/>
              </a:rPr>
              <a:t>Elemen</a:t>
            </a:r>
          </a:p>
          <a:p>
            <a:pPr algn="ctr" indent="0">
              <a:lnSpc>
                <a:spcPct val="90000"/>
              </a:lnSpc>
            </a:pPr>
            <a:r>
              <a:rPr lang="id" sz="1900">
                <a:solidFill>
                  <a:srgbClr val="FFFFFF"/>
                </a:solidFill>
                <a:latin typeface="Arial"/>
              </a:rPr>
              <a:t>terpenting dalam mendukung keberhasilan sebuah proyek</a:t>
            </a:r>
          </a:p>
        </p:txBody>
      </p:sp>
      <p:sp>
        <p:nvSpPr>
          <p:cNvPr id="8" name=""/>
          <p:cNvSpPr/>
          <p:nvPr/>
        </p:nvSpPr>
        <p:spPr>
          <a:xfrm>
            <a:off x="4523232" y="5285232"/>
            <a:ext cx="2161032" cy="990600"/>
          </a:xfrm>
          <a:prstGeom prst="rect">
            <a:avLst/>
          </a:prstGeom>
          <a:solidFill>
            <a:srgbClr val="020202"/>
          </a:solidFill>
        </p:spPr>
        <p:txBody>
          <a:bodyPr lIns="0" tIns="0" rIns="0" bIns="0">
            <a:noAutofit/>
          </a:bodyPr>
          <a:p>
            <a:pPr algn="ctr" indent="0"/>
            <a:r>
              <a:rPr lang="en-US" b="1" sz="2400">
                <a:solidFill>
                  <a:srgbClr val="FFFFFF"/>
                </a:solidFill>
                <a:latin typeface="Arial"/>
              </a:rPr>
              <a:t>Process </a:t>
            </a:r>
            <a:r>
              <a:rPr lang="id" sz="1700">
                <a:solidFill>
                  <a:srgbClr val="FFFFFF"/>
                </a:solidFill>
                <a:latin typeface="Arial"/>
              </a:rPr>
              <a:t>Suatu</a:t>
            </a:r>
          </a:p>
          <a:p>
            <a:pPr algn="ctr" indent="0">
              <a:lnSpc>
                <a:spcPct val="90000"/>
              </a:lnSpc>
            </a:pPr>
            <a:r>
              <a:rPr lang="id" sz="1700">
                <a:solidFill>
                  <a:srgbClr val="FFFFFF"/>
                </a:solidFill>
                <a:latin typeface="Arial"/>
              </a:rPr>
              <a:t>serangkaian kerangka kerja dalam pengembangan PL</a:t>
            </a:r>
          </a:p>
        </p:txBody>
      </p:sp>
      <p:sp>
        <p:nvSpPr>
          <p:cNvPr id="9" name=""/>
          <p:cNvSpPr/>
          <p:nvPr/>
        </p:nvSpPr>
        <p:spPr>
          <a:xfrm>
            <a:off x="7732776" y="5285232"/>
            <a:ext cx="2295144" cy="545592"/>
          </a:xfrm>
          <a:prstGeom prst="rect">
            <a:avLst/>
          </a:prstGeom>
          <a:solidFill>
            <a:srgbClr val="020202"/>
          </a:solidFill>
        </p:spPr>
        <p:txBody>
          <a:bodyPr lIns="0" tIns="0" rIns="0" bIns="0">
            <a:noAutofit/>
          </a:bodyPr>
          <a:p>
            <a:pPr algn="ctr" indent="0">
              <a:lnSpc>
                <a:spcPct val="80000"/>
              </a:lnSpc>
            </a:pPr>
            <a:r>
              <a:rPr lang="en-US" b="1" sz="2400">
                <a:solidFill>
                  <a:srgbClr val="FFFFFF"/>
                </a:solidFill>
                <a:latin typeface="Arial"/>
              </a:rPr>
              <a:t>Product </a:t>
            </a:r>
            <a:r>
              <a:rPr lang="id" sz="1700">
                <a:solidFill>
                  <a:srgbClr val="FFFFFF"/>
                </a:solidFill>
                <a:latin typeface="Arial"/>
              </a:rPr>
              <a:t>Perangkat Lunak yang dibangun</a:t>
            </a:r>
          </a:p>
        </p:txBody>
      </p:sp>
      <p:sp>
        <p:nvSpPr>
          <p:cNvPr id="10" name=""/>
          <p:cNvSpPr/>
          <p:nvPr/>
        </p:nvSpPr>
        <p:spPr>
          <a:xfrm>
            <a:off x="11061192" y="5285232"/>
            <a:ext cx="2157984" cy="990600"/>
          </a:xfrm>
          <a:prstGeom prst="rect">
            <a:avLst/>
          </a:prstGeom>
          <a:solidFill>
            <a:srgbClr val="020202"/>
          </a:solidFill>
        </p:spPr>
        <p:txBody>
          <a:bodyPr lIns="0" tIns="0" rIns="0" bIns="0">
            <a:noAutofit/>
          </a:bodyPr>
          <a:p>
            <a:pPr algn="ctr" indent="0">
              <a:lnSpc>
                <a:spcPct val="84000"/>
              </a:lnSpc>
            </a:pPr>
            <a:r>
              <a:rPr lang="id" b="1" sz="2400">
                <a:solidFill>
                  <a:srgbClr val="FFFFFF"/>
                </a:solidFill>
                <a:latin typeface="Arial"/>
              </a:rPr>
              <a:t>Project </a:t>
            </a:r>
            <a:r>
              <a:rPr lang="id" sz="1700">
                <a:solidFill>
                  <a:srgbClr val="FFFFFF"/>
                </a:solidFill>
                <a:latin typeface="Arial"/>
              </a:rPr>
              <a:t>Semua kebutuhan kerja untuk membuat produk yang nyata</a:t>
            </a:r>
          </a:p>
        </p:txBody>
      </p:sp>
    </p:spTree>
  </p:cSld>
  <p:clrMapOvr>
    <a:overrideClrMapping bg1="lt1" tx1="dk1" bg2="lt2" tx2="dk2" accent1="accent1" accent2="accent2" accent3="accent3" accent4="accent4" accent5="accent5" accent6="accent6" hlink="hlink" folHlink="folHlink"/>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p:sp>
        <p:nvSpPr>
          <p:cNvPr id="2" name=""/>
          <p:cNvSpPr/>
          <p:nvPr/>
        </p:nvSpPr>
        <p:spPr>
          <a:xfrm>
            <a:off x="438912" y="871728"/>
            <a:ext cx="13536168" cy="661416"/>
          </a:xfrm>
          <a:prstGeom prst="rect">
            <a:avLst/>
          </a:prstGeom>
          <a:solidFill>
            <a:srgbClr val="FFFFFF"/>
          </a:solidFill>
        </p:spPr>
        <p:txBody>
          <a:bodyPr lIns="0" tIns="0" rIns="0" bIns="0" wrap="none">
            <a:noAutofit/>
          </a:bodyPr>
          <a:p>
            <a:pPr indent="0"/>
            <a:r>
              <a:rPr lang="id" b="1" sz="5900">
                <a:latin typeface="Times New Roman"/>
              </a:rPr>
              <a:t>Sumber Daya Untuk Mendukung Project</a:t>
            </a:r>
          </a:p>
        </p:txBody>
      </p:sp>
      <p:sp>
        <p:nvSpPr>
          <p:cNvPr id="3" name=""/>
          <p:cNvSpPr/>
          <p:nvPr/>
        </p:nvSpPr>
        <p:spPr>
          <a:xfrm>
            <a:off x="868680" y="2880360"/>
            <a:ext cx="10924032" cy="2706624"/>
          </a:xfrm>
          <a:prstGeom prst="rect">
            <a:avLst/>
          </a:prstGeom>
          <a:solidFill>
            <a:srgbClr val="FFFFFF"/>
          </a:solidFill>
        </p:spPr>
        <p:txBody>
          <a:bodyPr lIns="0" tIns="0" rIns="0" bIns="0">
            <a:noAutofit/>
          </a:bodyPr>
          <a:p>
            <a:pPr indent="419100">
              <a:lnSpc>
                <a:spcPct val="92000"/>
              </a:lnSpc>
              <a:spcAft>
                <a:spcPts val="700"/>
              </a:spcAft>
            </a:pPr>
            <a:r>
              <a:rPr lang="id" sz="5000">
                <a:latin typeface="Times New Roman"/>
              </a:rPr>
              <a:t>• Manusia</a:t>
            </a:r>
          </a:p>
          <a:p>
            <a:pPr indent="419100">
              <a:lnSpc>
                <a:spcPct val="92000"/>
              </a:lnSpc>
              <a:spcAft>
                <a:spcPts val="700"/>
              </a:spcAft>
            </a:pPr>
            <a:r>
              <a:rPr lang="id" sz="5000">
                <a:latin typeface="Times New Roman"/>
              </a:rPr>
              <a:t>• Aturan Bisnis dan Standarnisasi</a:t>
            </a:r>
          </a:p>
          <a:p>
            <a:pPr marL="375988" indent="-431800">
              <a:lnSpc>
                <a:spcPct val="92000"/>
              </a:lnSpc>
            </a:pPr>
            <a:r>
              <a:rPr lang="id" sz="5000">
                <a:latin typeface="Times New Roman"/>
              </a:rPr>
              <a:t>• Tool/Perlengkapan teknologi informasi / Infrastruktur</a:t>
            </a:r>
          </a:p>
        </p:txBody>
      </p:sp>
    </p:spTree>
  </p:cSld>
  <p:clrMapOvr>
    <a:overrideClrMapping bg1="lt1" tx1="dk1" bg2="lt2" tx2="dk2" accent1="accent1" accent2="accent2" accent3="accent3" accent4="accent4" accent5="accent5" accent6="accent6" hlink="hlink" folHlink="folHlink"/>
  </p:clrMapOvr>
</p:sld>
</file>

<file path=ppt/theme/theme.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core.xml><?xml version="1.0" encoding="utf-8"?>
<cp:coreProperties xmlns:cp="http://schemas.openxmlformats.org/package/2006/metadata/core-properties" xmlns:dc="http://purl.org/dc/elements/1.1/">
  <dc:title>Perkembangan Sistem Informasi Sebagai Peluang di Masa Depan</dc:title>
  <dc:subject/>
  <dc:creator>DANI</dc:creator>
  <cp:keywords/>
</cp:coreProperties>
</file>