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5" r:id="rId2"/>
    <p:sldMasterId id="2147483661" r:id="rId3"/>
    <p:sldMasterId id="2147483663" r:id="rId4"/>
    <p:sldMasterId id="2147483707" r:id="rId5"/>
    <p:sldMasterId id="2147483719" r:id="rId6"/>
  </p:sldMasterIdLst>
  <p:sldIdLst>
    <p:sldId id="256" r:id="rId7"/>
    <p:sldId id="257" r:id="rId8"/>
    <p:sldId id="258" r:id="rId9"/>
    <p:sldId id="259" r:id="rId10"/>
    <p:sldId id="261" r:id="rId11"/>
    <p:sldId id="271" r:id="rId12"/>
    <p:sldId id="266" r:id="rId13"/>
    <p:sldId id="267" r:id="rId14"/>
    <p:sldId id="270" r:id="rId15"/>
    <p:sldId id="273" r:id="rId16"/>
    <p:sldId id="274" r:id="rId17"/>
    <p:sldId id="276" r:id="rId18"/>
    <p:sldId id="277" r:id="rId19"/>
    <p:sldId id="278" r:id="rId20"/>
    <p:sldId id="279" r:id="rId21"/>
    <p:sldId id="268" r:id="rId22"/>
    <p:sldId id="269" r:id="rId2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1110B"/>
    <a:srgbClr val="FFFF00"/>
    <a:srgbClr val="67F567"/>
    <a:srgbClr val="FF33CC"/>
    <a:srgbClr val="FFCC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7" autoAdjust="0"/>
    <p:restoredTop sz="94660"/>
  </p:normalViewPr>
  <p:slideViewPr>
    <p:cSldViewPr>
      <p:cViewPr>
        <p:scale>
          <a:sx n="72" d="100"/>
          <a:sy n="72" d="100"/>
        </p:scale>
        <p:origin x="-129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1024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24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24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24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24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24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024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AE7CF7B-2D81-4DB4-BA26-EE7989523BF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4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5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BC2B3-ACF9-4FEA-A831-EDC5F16684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46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E7CAD-A9F5-48EB-A05F-8D0BDB905D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26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C91DF98-9637-42E4-934D-4903D8EF52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788B4-DF74-4B43-A2A5-E5F9860793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266809"/>
      </p:ext>
    </p:extLst>
  </p:cSld>
  <p:clrMapOvr>
    <a:masterClrMapping/>
  </p:clrMapOvr>
  <p:transition spd="slow">
    <p:wheel spokes="8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11A521-FBFC-4480-BD30-54F5DDD59C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73199"/>
      </p:ext>
    </p:extLst>
  </p:cSld>
  <p:clrMapOvr>
    <a:masterClrMapping/>
  </p:clrMapOvr>
  <p:transition spd="slow">
    <p:wheel spokes="8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BBCDE6-47C8-4B84-A925-12557604E9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287031"/>
      </p:ext>
    </p:extLst>
  </p:cSld>
  <p:clrMapOvr>
    <a:masterClrMapping/>
  </p:clrMapOvr>
  <p:transition spd="slow">
    <p:wheel spokes="8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882727-0C36-45E1-85BC-9058A91FD7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870666"/>
      </p:ext>
    </p:extLst>
  </p:cSld>
  <p:clrMapOvr>
    <a:masterClrMapping/>
  </p:clrMapOvr>
  <p:transition spd="slow">
    <p:wheel spokes="8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DC526-F3B1-417B-8357-601CBCF77D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51818"/>
      </p:ext>
    </p:extLst>
  </p:cSld>
  <p:clrMapOvr>
    <a:masterClrMapping/>
  </p:clrMapOvr>
  <p:transition spd="slow">
    <p:wheel spokes="8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474C8-0D79-4964-8589-D0CCC71B45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98087"/>
      </p:ext>
    </p:extLst>
  </p:cSld>
  <p:clrMapOvr>
    <a:masterClrMapping/>
  </p:clrMapOvr>
  <p:transition spd="slow">
    <p:wheel spokes="8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AF317A-79FF-413E-B660-128AA73F48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17855"/>
      </p:ext>
    </p:extLst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E9AC75-23B0-4DF8-BDBB-C84FD04597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44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67EC-2162-4902-8CB5-517ADB6CD2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80531"/>
      </p:ext>
    </p:extLst>
  </p:cSld>
  <p:clrMapOvr>
    <a:masterClrMapping/>
  </p:clrMapOvr>
  <p:transition spd="slow">
    <p:wheel spokes="8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63F97-13E0-4611-8B59-DEFDB7805B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41933"/>
      </p:ext>
    </p:extLst>
  </p:cSld>
  <p:clrMapOvr>
    <a:masterClrMapping/>
  </p:clrMapOvr>
  <p:transition spd="slow">
    <p:wheel spokes="8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348E3D-4251-495D-972F-29B48B614F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37135"/>
      </p:ext>
    </p:extLst>
  </p:cSld>
  <p:clrMapOvr>
    <a:masterClrMapping/>
  </p:clrMapOvr>
  <p:transition spd="slow">
    <p:wheel spokes="8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9471FC-266E-4102-8DDA-05300FE525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435520"/>
      </p:ext>
    </p:extLst>
  </p:cSld>
  <p:clrMapOvr>
    <a:masterClrMapping/>
  </p:clrMapOvr>
  <p:transition spd="slow">
    <p:wheel spokes="8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-633411" y="798517"/>
            <a:ext cx="7542213" cy="6029325"/>
            <a:chOff x="-384" y="480"/>
            <a:chExt cx="4751" cy="3798"/>
          </a:xfrm>
        </p:grpSpPr>
        <p:grpSp>
          <p:nvGrpSpPr>
            <p:cNvPr id="39939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39940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39941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9942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39943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944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945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9946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39947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39948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39949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39950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39951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52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53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54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55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56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57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58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59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60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61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62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63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64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65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66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67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68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69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70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71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72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73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74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75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76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77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78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79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80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81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82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83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84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85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986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39987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39988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9989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9990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9991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9992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9993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9994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9995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9996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9997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9998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9999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40000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01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02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03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04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05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06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07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08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09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10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11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12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13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14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15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16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17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18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19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20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21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22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23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24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25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26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27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28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29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30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31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32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33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34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0035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40036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40037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038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0039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40040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41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42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43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44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45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46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47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48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40049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40050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1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52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53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54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55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0056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40057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058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059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060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061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0062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4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0063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0064" name="Rectangle 12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40065" name="Rectangle 1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40066" name="Rectangle 1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4E18A420-A7D0-4D13-9810-3D2A9712A8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B06C35-CDF9-4BF0-A53C-CE0FFD7892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713653"/>
      </p:ext>
    </p:extLst>
  </p:cSld>
  <p:clrMapOvr>
    <a:masterClrMapping/>
  </p:clrMapOvr>
  <p:transition spd="slow">
    <p:wheel spokes="8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4BC7DD-B70C-4559-910D-8EBAFF8749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90495"/>
      </p:ext>
    </p:extLst>
  </p:cSld>
  <p:clrMapOvr>
    <a:masterClrMapping/>
  </p:clrMapOvr>
  <p:transition spd="slow">
    <p:wheel spokes="8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57CA6-6814-4BE6-A4EC-812C39E996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42607"/>
      </p:ext>
    </p:extLst>
  </p:cSld>
  <p:clrMapOvr>
    <a:masterClrMapping/>
  </p:clrMapOvr>
  <p:transition spd="slow">
    <p:wheel spokes="8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6F379-4A95-47A7-A960-2DC7BF84E9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83050"/>
      </p:ext>
    </p:extLst>
  </p:cSld>
  <p:clrMapOvr>
    <a:masterClrMapping/>
  </p:clrMapOvr>
  <p:transition spd="slow">
    <p:wheel spokes="8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BE63C8-30B7-4FE4-8A7D-25E6251D3F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80509"/>
      </p:ext>
    </p:extLst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C7D91-0471-4549-9572-B382718385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6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60958-480C-43C9-9F13-7AEED0D8A7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21125"/>
      </p:ext>
    </p:extLst>
  </p:cSld>
  <p:clrMapOvr>
    <a:masterClrMapping/>
  </p:clrMapOvr>
  <p:transition spd="slow">
    <p:wheel spokes="8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A79C3-E18B-4375-BFCB-DBB3124E89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06564"/>
      </p:ext>
    </p:extLst>
  </p:cSld>
  <p:clrMapOvr>
    <a:masterClrMapping/>
  </p:clrMapOvr>
  <p:transition spd="slow">
    <p:wheel spokes="8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53A72-50D8-4545-9D07-ED10DD4DC2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629481"/>
      </p:ext>
    </p:extLst>
  </p:cSld>
  <p:clrMapOvr>
    <a:masterClrMapping/>
  </p:clrMapOvr>
  <p:transition spd="slow">
    <p:wheel spokes="8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FA2DA-F95A-4A5F-81CD-3DD5F385A5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1574"/>
      </p:ext>
    </p:extLst>
  </p:cSld>
  <p:clrMapOvr>
    <a:masterClrMapping/>
  </p:clrMapOvr>
  <p:transition spd="slow">
    <p:wheel spokes="8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D699A-B258-435C-8F74-65011FB144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78170"/>
      </p:ext>
    </p:extLst>
  </p:cSld>
  <p:clrMapOvr>
    <a:masterClrMapping/>
  </p:clrMapOvr>
  <p:transition spd="slow">
    <p:wheel spokes="8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reeform 2"/>
          <p:cNvSpPr>
            <a:spLocks/>
          </p:cNvSpPr>
          <p:nvPr/>
        </p:nvSpPr>
        <p:spPr bwMode="blackWhite">
          <a:xfrm>
            <a:off x="20640" y="12704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F2BA5E9-C4FE-40C6-93D9-852F0EA69150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51208" name="Group 8"/>
          <p:cNvGrpSpPr>
            <a:grpSpLocks/>
          </p:cNvGrpSpPr>
          <p:nvPr/>
        </p:nvGrpSpPr>
        <p:grpSpPr bwMode="auto">
          <a:xfrm>
            <a:off x="195265" y="234950"/>
            <a:ext cx="3787775" cy="1778000"/>
            <a:chOff x="123" y="148"/>
            <a:chExt cx="2386" cy="1120"/>
          </a:xfrm>
        </p:grpSpPr>
        <p:sp>
          <p:nvSpPr>
            <p:cNvPr id="51209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10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11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212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51213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14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15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16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17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1218" name="Group 18"/>
          <p:cNvGrpSpPr>
            <a:grpSpLocks/>
          </p:cNvGrpSpPr>
          <p:nvPr/>
        </p:nvGrpSpPr>
        <p:grpSpPr bwMode="auto">
          <a:xfrm>
            <a:off x="7915275" y="4368804"/>
            <a:ext cx="742950" cy="1058863"/>
            <a:chOff x="4986" y="2752"/>
            <a:chExt cx="468" cy="667"/>
          </a:xfrm>
        </p:grpSpPr>
        <p:sp>
          <p:nvSpPr>
            <p:cNvPr id="51219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0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1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222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51223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24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25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26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27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1228" name="Freeform 28"/>
          <p:cNvSpPr>
            <a:spLocks/>
          </p:cNvSpPr>
          <p:nvPr/>
        </p:nvSpPr>
        <p:spPr bwMode="auto">
          <a:xfrm>
            <a:off x="901702" y="5054604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9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973C2-5FB2-43DE-9E03-010CF78FE2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915580"/>
      </p:ext>
    </p:extLst>
  </p:cSld>
  <p:clrMapOvr>
    <a:masterClrMapping/>
  </p:clrMapOvr>
  <p:transition spd="slow">
    <p:wheel spokes="8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E32CC-C20A-4575-8525-5DFB7EE03E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017856"/>
      </p:ext>
    </p:extLst>
  </p:cSld>
  <p:clrMapOvr>
    <a:masterClrMapping/>
  </p:clrMapOvr>
  <p:transition spd="slow">
    <p:wheel spokes="8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745B8C-8048-433F-84F8-0235B801AB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05579"/>
      </p:ext>
    </p:extLst>
  </p:cSld>
  <p:clrMapOvr>
    <a:masterClrMapping/>
  </p:clrMapOvr>
  <p:transition spd="slow">
    <p:wheel spokes="8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7C9588-744F-4BD4-ADD1-57363F2BA4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578"/>
      </p:ext>
    </p:extLst>
  </p:cSld>
  <p:clrMapOvr>
    <a:masterClrMapping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C90C0-AE36-4AA6-9E0B-283F5728E9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970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EEBCA2-2BB7-4D32-A854-8A14066E91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52344"/>
      </p:ext>
    </p:extLst>
  </p:cSld>
  <p:clrMapOvr>
    <a:masterClrMapping/>
  </p:clrMapOvr>
  <p:transition spd="slow">
    <p:wheel spokes="8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2F9A2A-E489-498B-832E-B1343F7881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21730"/>
      </p:ext>
    </p:extLst>
  </p:cSld>
  <p:clrMapOvr>
    <a:masterClrMapping/>
  </p:clrMapOvr>
  <p:transition spd="slow">
    <p:wheel spokes="8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AA1E5A-45F2-43F8-9767-96E30DF4DD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25183"/>
      </p:ext>
    </p:extLst>
  </p:cSld>
  <p:clrMapOvr>
    <a:masterClrMapping/>
  </p:clrMapOvr>
  <p:transition spd="slow">
    <p:wheel spokes="8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3DACE-18CC-4FB5-B892-6A8027679F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57989"/>
      </p:ext>
    </p:extLst>
  </p:cSld>
  <p:clrMapOvr>
    <a:masterClrMapping/>
  </p:clrMapOvr>
  <p:transition spd="slow">
    <p:wheel spokes="8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8CCC31-3875-4A23-A024-47EC1A69E5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89633"/>
      </p:ext>
    </p:extLst>
  </p:cSld>
  <p:clrMapOvr>
    <a:masterClrMapping/>
  </p:clrMapOvr>
  <p:transition spd="slow">
    <p:wheel spokes="8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2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EFEEB-45E9-4D8B-88AC-ADDE18B182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134165"/>
      </p:ext>
    </p:extLst>
  </p:cSld>
  <p:clrMapOvr>
    <a:masterClrMapping/>
  </p:clrMapOvr>
  <p:transition spd="slow">
    <p:wheel spokes="8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277EEDA-2B72-48FE-89E4-771400B28D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27612"/>
      </p:ext>
    </p:extLst>
  </p:cSld>
  <p:clrMapOvr>
    <a:masterClrMapping/>
  </p:clrMapOvr>
  <p:transition spd="slow">
    <p:wheel spokes="8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778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06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152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5C09-71EA-47E8-8368-A82180667C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8874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1676400"/>
            <a:ext cx="3815862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8" y="1676400"/>
            <a:ext cx="3815862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541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2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2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569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21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4867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38" y="273055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0017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09427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17640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52400"/>
            <a:ext cx="21336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2" y="152400"/>
            <a:ext cx="6260123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0887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297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4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4DFC9-5F7F-4E2C-9D50-6445CE2BCE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85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49337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5862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8" y="1676400"/>
            <a:ext cx="3815862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8544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4359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165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9305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34550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34728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1097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52400"/>
            <a:ext cx="21336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260123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70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18406B-BAFD-4ECB-A449-2D3378EE2A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01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EEA6A-E0EB-444F-A20B-08E2081672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4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9197AB-BB9B-4CA1-8106-6D093A15DD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042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1071565" y="304800"/>
            <a:ext cx="7615237" cy="1106488"/>
            <a:chOff x="675" y="192"/>
            <a:chExt cx="4797" cy="697"/>
          </a:xfrm>
        </p:grpSpPr>
        <p:sp>
          <p:nvSpPr>
            <p:cNvPr id="921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22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22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22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22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922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92B1890-EC01-48E2-BB43-0BE59F8A6F3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CFB896E-5A34-4D21-A49E-EACC3FE12435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705" r:id="rId12"/>
  </p:sldLayoutIdLst>
  <p:transition spd="slow">
    <p:wheel spokes="8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-609599" y="762004"/>
            <a:ext cx="7542213" cy="6029325"/>
            <a:chOff x="-384" y="480"/>
            <a:chExt cx="4751" cy="3798"/>
          </a:xfrm>
        </p:grpSpPr>
        <p:grpSp>
          <p:nvGrpSpPr>
            <p:cNvPr id="3891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38916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38917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8918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38919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920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921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8922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38923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38924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38925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38926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38927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28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29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30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31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32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33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34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35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36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37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38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39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40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41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42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43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44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45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46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47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48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49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50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51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52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53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54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55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56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57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58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59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60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61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62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38963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38964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8965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8966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8967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8968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8969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8970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8971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8972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8973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8974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38975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38976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77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78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79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80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81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82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83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84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85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86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87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88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89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90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91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92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93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94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95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96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97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98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8999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00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01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02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03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04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05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06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07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08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09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10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9011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39012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39013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014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9015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39016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017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018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019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020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021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022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023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024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39025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39026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027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028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029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030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031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9032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39033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034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035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036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037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9038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9039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9040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95BCB046-D759-4AA1-B07E-36B3A19B395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9041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9042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7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 spd="slow">
    <p:wheel spokes="8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8BCBB4A7-B540-4300-9977-6C0766FDCF1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0184" name="Freeform 8"/>
          <p:cNvSpPr>
            <a:spLocks/>
          </p:cNvSpPr>
          <p:nvPr/>
        </p:nvSpPr>
        <p:spPr bwMode="auto">
          <a:xfrm rot="-3172564">
            <a:off x="7865271" y="24609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5" name="Freeform 9"/>
          <p:cNvSpPr>
            <a:spLocks/>
          </p:cNvSpPr>
          <p:nvPr/>
        </p:nvSpPr>
        <p:spPr bwMode="auto">
          <a:xfrm rot="-3172564">
            <a:off x="7831140" y="192089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0186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5018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8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019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5019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5019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19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020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0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0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0204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5020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50213" name="Group 37"/>
          <p:cNvGrpSpPr>
            <a:grpSpLocks/>
          </p:cNvGrpSpPr>
          <p:nvPr/>
        </p:nvGrpSpPr>
        <p:grpSpPr bwMode="auto">
          <a:xfrm>
            <a:off x="8680450" y="2116142"/>
            <a:ext cx="385763" cy="4308475"/>
            <a:chOff x="5468" y="1333"/>
            <a:chExt cx="243" cy="2714"/>
          </a:xfrm>
        </p:grpSpPr>
        <p:sp>
          <p:nvSpPr>
            <p:cNvPr id="5021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1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021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5021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5021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021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5022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5022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transition spd="slow">
    <p:wheel spokes="8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71628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algn="r" eaLnBrk="0" hangingPunct="0">
              <a:defRPr/>
            </a:pPr>
            <a:r>
              <a:rPr lang="en-US" sz="1400" b="1">
                <a:solidFill>
                  <a:srgbClr val="FFFF99"/>
                </a:solidFill>
                <a:latin typeface="Arial" pitchFamily="34" charset="0"/>
                <a:cs typeface="+mn-cs"/>
              </a:rPr>
              <a:t>1-</a:t>
            </a:r>
            <a:fld id="{F5A44CC7-6E15-456D-972B-42A33AB279E4}" type="slidenum">
              <a:rPr lang="en-US" sz="1400" b="1">
                <a:solidFill>
                  <a:srgbClr val="FFFF99"/>
                </a:solidFill>
                <a:latin typeface="Arial" pitchFamily="34" charset="0"/>
                <a:cs typeface="+mn-cs"/>
              </a:rPr>
              <a:pPr algn="r" eaLnBrk="0" hangingPunct="0">
                <a:defRPr/>
              </a:pPr>
              <a:t>‹#›</a:t>
            </a:fld>
            <a:endParaRPr lang="en-US" sz="1400" b="1">
              <a:solidFill>
                <a:srgbClr val="FFFF99"/>
              </a:solidFill>
              <a:latin typeface="Arial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50954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4000"/>
        <a:buFont typeface="Monotype Sorts" charset="2"/>
        <a:buChar char="v"/>
        <a:defRPr sz="3200"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8572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Marlett" pitchFamily="2" charset="2"/>
        <a:buChar char="v"/>
        <a:defRPr sz="2800" b="1" i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2001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®"/>
        <a:defRPr sz="2000"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71628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algn="r" eaLnBrk="0" hangingPunct="0">
              <a:defRPr/>
            </a:pPr>
            <a:r>
              <a:rPr lang="en-US" sz="1400" b="1">
                <a:solidFill>
                  <a:srgbClr val="FFFF99"/>
                </a:solidFill>
                <a:latin typeface="Arial" pitchFamily="34" charset="0"/>
                <a:cs typeface="+mn-cs"/>
              </a:rPr>
              <a:t>1-</a:t>
            </a:r>
            <a:fld id="{F5A44CC7-6E15-456D-972B-42A33AB279E4}" type="slidenum">
              <a:rPr lang="en-US" sz="1400" b="1">
                <a:solidFill>
                  <a:srgbClr val="FFFF99"/>
                </a:solidFill>
                <a:latin typeface="Arial" pitchFamily="34" charset="0"/>
                <a:cs typeface="+mn-cs"/>
              </a:rPr>
              <a:pPr algn="r" eaLnBrk="0" hangingPunct="0">
                <a:defRPr/>
              </a:pPr>
              <a:t>‹#›</a:t>
            </a:fld>
            <a:endParaRPr lang="en-US" sz="1400" b="1">
              <a:solidFill>
                <a:srgbClr val="FFFF99"/>
              </a:solidFill>
              <a:latin typeface="Arial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16236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4000"/>
        <a:buFont typeface="Monotype Sorts" charset="2"/>
        <a:buChar char="v"/>
        <a:defRPr sz="3200"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8572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Marlett" pitchFamily="2" charset="2"/>
        <a:buChar char="v"/>
        <a:defRPr sz="2800" b="1" i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2001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®"/>
        <a:defRPr sz="2000"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b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1752600" y="2133600"/>
            <a:ext cx="6172200" cy="1143000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 Black" pitchFamily="34" charset="0"/>
                <a:ea typeface="MingLiU" pitchFamily="49" charset="-120"/>
              </a:rPr>
              <a:t>3.  LINGKUNGAN </a:t>
            </a:r>
            <a:r>
              <a:rPr lang="en-US" sz="3600" b="1" dirty="0">
                <a:solidFill>
                  <a:schemeClr val="bg1"/>
                </a:solidFill>
                <a:latin typeface="Arial Black" pitchFamily="34" charset="0"/>
                <a:ea typeface="MingLiU" pitchFamily="49" charset="-120"/>
              </a:rPr>
              <a:t>&amp; BUDAYA PERUSAHAAN</a:t>
            </a:r>
          </a:p>
        </p:txBody>
      </p:sp>
      <p:pic>
        <p:nvPicPr>
          <p:cNvPr id="2055" name="Picture 7" descr="j028536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4038600"/>
            <a:ext cx="1474788" cy="1817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8" name="Picture 10" descr="j0234687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95600" y="4724404"/>
            <a:ext cx="1828800" cy="1077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err="1" smtClean="0">
                <a:solidFill>
                  <a:srgbClr val="0000FF"/>
                </a:solidFill>
              </a:rPr>
              <a:t>Lingkungan</a:t>
            </a:r>
            <a:r>
              <a:rPr lang="en-US" sz="3600" dirty="0" smtClean="0">
                <a:solidFill>
                  <a:srgbClr val="0000FF"/>
                </a:solidFill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</a:rPr>
              <a:t>Eksternal</a:t>
            </a:r>
            <a:r>
              <a:rPr lang="en-US" sz="3600" dirty="0" smtClean="0">
                <a:solidFill>
                  <a:srgbClr val="0000FF"/>
                </a:solidFill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</a:rPr>
              <a:t>Organisasi</a:t>
            </a:r>
            <a:r>
              <a:rPr lang="en-US" sz="3600" dirty="0" smtClean="0">
                <a:solidFill>
                  <a:srgbClr val="0000FF"/>
                </a:solidFill>
              </a:rPr>
              <a:t> (</a:t>
            </a:r>
            <a:r>
              <a:rPr lang="en-US" sz="3600" dirty="0" err="1" smtClean="0">
                <a:solidFill>
                  <a:srgbClr val="0000FF"/>
                </a:solidFill>
              </a:rPr>
              <a:t>lanjutan</a:t>
            </a:r>
            <a:r>
              <a:rPr lang="en-US" sz="3600" dirty="0" smtClean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000" dirty="0" smtClean="0">
                <a:solidFill>
                  <a:srgbClr val="11110B"/>
                </a:solidFill>
              </a:rPr>
              <a:t>Regulator</a:t>
            </a: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r>
              <a:rPr lang="en-US" sz="2000" dirty="0" smtClean="0">
                <a:solidFill>
                  <a:srgbClr val="11110B"/>
                </a:solidFill>
              </a:rPr>
              <a:t>	</a:t>
            </a:r>
            <a:r>
              <a:rPr lang="en-US" sz="2000" b="0" dirty="0" err="1" smtClean="0">
                <a:solidFill>
                  <a:srgbClr val="11110B"/>
                </a:solidFill>
              </a:rPr>
              <a:t>adalah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pihak-pihak</a:t>
            </a:r>
            <a:r>
              <a:rPr lang="en-US" sz="2000" b="0" dirty="0" smtClean="0">
                <a:solidFill>
                  <a:srgbClr val="11110B"/>
                </a:solidFill>
              </a:rPr>
              <a:t> yang </a:t>
            </a:r>
            <a:r>
              <a:rPr lang="en-US" sz="2000" b="0" dirty="0" err="1" smtClean="0">
                <a:solidFill>
                  <a:srgbClr val="11110B"/>
                </a:solidFill>
              </a:rPr>
              <a:t>berkepentingan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dalam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menciptakan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keadaan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dan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kegiatan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bisnis</a:t>
            </a:r>
            <a:r>
              <a:rPr lang="en-US" sz="2000" b="0" dirty="0" smtClean="0">
                <a:solidFill>
                  <a:srgbClr val="11110B"/>
                </a:solidFill>
              </a:rPr>
              <a:t> yang fair </a:t>
            </a:r>
            <a:r>
              <a:rPr lang="en-US" sz="2000" b="0" dirty="0" err="1" smtClean="0">
                <a:solidFill>
                  <a:srgbClr val="11110B"/>
                </a:solidFill>
              </a:rPr>
              <a:t>dan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aman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bagi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semua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pihak</a:t>
            </a:r>
            <a:r>
              <a:rPr lang="en-US" sz="2000" b="0" dirty="0" smtClean="0">
                <a:solidFill>
                  <a:srgbClr val="11110B"/>
                </a:solidFill>
              </a:rPr>
              <a:t> yang </a:t>
            </a:r>
            <a:r>
              <a:rPr lang="en-US" sz="2000" b="0" dirty="0" err="1" smtClean="0">
                <a:solidFill>
                  <a:srgbClr val="11110B"/>
                </a:solidFill>
              </a:rPr>
              <a:t>ingin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menjalankan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bisnis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endParaRPr lang="en-US" sz="2000" b="0" dirty="0" smtClean="0">
              <a:solidFill>
                <a:srgbClr val="11110B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US" sz="2000" dirty="0" smtClean="0">
                <a:solidFill>
                  <a:srgbClr val="11110B"/>
                </a:solidFill>
              </a:rPr>
              <a:t>Partner </a:t>
            </a:r>
            <a:r>
              <a:rPr lang="en-US" sz="2000" dirty="0" err="1" smtClean="0">
                <a:solidFill>
                  <a:srgbClr val="11110B"/>
                </a:solidFill>
              </a:rPr>
              <a:t>Strategis</a:t>
            </a:r>
            <a:endParaRPr lang="en-US" sz="2000" dirty="0" smtClean="0">
              <a:solidFill>
                <a:srgbClr val="11110B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r>
              <a:rPr lang="en-US" sz="2000" dirty="0" smtClean="0">
                <a:solidFill>
                  <a:srgbClr val="11110B"/>
                </a:solidFill>
              </a:rPr>
              <a:t>	</a:t>
            </a:r>
            <a:r>
              <a:rPr lang="en-US" sz="2000" b="0" dirty="0" err="1" smtClean="0">
                <a:solidFill>
                  <a:srgbClr val="11110B"/>
                </a:solidFill>
              </a:rPr>
              <a:t>adalah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perusahaan</a:t>
            </a:r>
            <a:r>
              <a:rPr lang="en-US" sz="2000" b="0" dirty="0" smtClean="0">
                <a:solidFill>
                  <a:srgbClr val="11110B"/>
                </a:solidFill>
              </a:rPr>
              <a:t> lain yang </a:t>
            </a:r>
            <a:r>
              <a:rPr lang="en-US" sz="2000" b="0" dirty="0" err="1" smtClean="0">
                <a:solidFill>
                  <a:srgbClr val="11110B"/>
                </a:solidFill>
              </a:rPr>
              <a:t>menjalankan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bisnis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berbeda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dengan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perusahaan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kita</a:t>
            </a:r>
            <a:r>
              <a:rPr lang="en-US" sz="2000" b="0" dirty="0" smtClean="0">
                <a:solidFill>
                  <a:srgbClr val="11110B"/>
                </a:solidFill>
              </a:rPr>
              <a:t>, </a:t>
            </a:r>
            <a:r>
              <a:rPr lang="en-US" sz="2000" b="0" dirty="0" err="1" smtClean="0">
                <a:solidFill>
                  <a:srgbClr val="11110B"/>
                </a:solidFill>
              </a:rPr>
              <a:t>akan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tetapi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dapat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secara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bersama-sama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menjadi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mitra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kita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dalam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menjalankan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bisnis</a:t>
            </a:r>
            <a:r>
              <a:rPr lang="en-US" sz="2000" b="0" dirty="0" smtClean="0">
                <a:solidFill>
                  <a:srgbClr val="11110B"/>
                </a:solidFill>
              </a:rPr>
              <a:t> yang </a:t>
            </a:r>
            <a:r>
              <a:rPr lang="en-US" sz="2000" b="0" dirty="0" err="1" smtClean="0">
                <a:solidFill>
                  <a:srgbClr val="11110B"/>
                </a:solidFill>
              </a:rPr>
              <a:t>saling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menguntungkan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kedua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belah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pihak</a:t>
            </a:r>
            <a:r>
              <a:rPr lang="en-US" sz="2000" dirty="0" smtClean="0">
                <a:solidFill>
                  <a:srgbClr val="11110B"/>
                </a:solidFill>
              </a:rPr>
              <a:t> </a:t>
            </a: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endParaRPr lang="en-US" sz="2000" b="0" dirty="0" smtClean="0">
              <a:solidFill>
                <a:srgbClr val="11110B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US" sz="2000" dirty="0" err="1" smtClean="0">
                <a:solidFill>
                  <a:srgbClr val="11110B"/>
                </a:solidFill>
              </a:rPr>
              <a:t>Pemerintah</a:t>
            </a:r>
            <a:endParaRPr lang="en-US" sz="2000" dirty="0" smtClean="0">
              <a:solidFill>
                <a:srgbClr val="11110B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r>
              <a:rPr lang="en-US" sz="2000" dirty="0" smtClean="0">
                <a:solidFill>
                  <a:srgbClr val="11110B"/>
                </a:solidFill>
              </a:rPr>
              <a:t>	</a:t>
            </a:r>
            <a:r>
              <a:rPr lang="en-US" sz="2000" b="0" dirty="0" err="1" smtClean="0">
                <a:solidFill>
                  <a:srgbClr val="11110B"/>
                </a:solidFill>
              </a:rPr>
              <a:t>adalah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pihak</a:t>
            </a:r>
            <a:r>
              <a:rPr lang="en-US" sz="2000" b="0" dirty="0" smtClean="0">
                <a:solidFill>
                  <a:srgbClr val="11110B"/>
                </a:solidFill>
              </a:rPr>
              <a:t> yang </a:t>
            </a:r>
            <a:r>
              <a:rPr lang="en-US" sz="2000" b="0" dirty="0" err="1" smtClean="0">
                <a:solidFill>
                  <a:srgbClr val="11110B"/>
                </a:solidFill>
              </a:rPr>
              <a:t>atas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legitimasi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politik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tertentu</a:t>
            </a:r>
            <a:r>
              <a:rPr lang="en-US" sz="2000" b="0" dirty="0" smtClean="0">
                <a:solidFill>
                  <a:srgbClr val="11110B"/>
                </a:solidFill>
              </a:rPr>
              <a:t> di </a:t>
            </a:r>
            <a:r>
              <a:rPr lang="en-US" sz="2000" b="0" dirty="0" err="1" smtClean="0">
                <a:solidFill>
                  <a:srgbClr val="11110B"/>
                </a:solidFill>
              </a:rPr>
              <a:t>suatu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negara</a:t>
            </a:r>
            <a:r>
              <a:rPr lang="en-US" sz="2000" b="0" dirty="0" smtClean="0">
                <a:solidFill>
                  <a:srgbClr val="11110B"/>
                </a:solidFill>
              </a:rPr>
              <a:t>, </a:t>
            </a:r>
            <a:r>
              <a:rPr lang="en-US" sz="2000" b="0" dirty="0" err="1" smtClean="0">
                <a:solidFill>
                  <a:srgbClr val="11110B"/>
                </a:solidFill>
              </a:rPr>
              <a:t>diangkat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dan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bertugas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untuk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mewujudkan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masyarakat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ke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arah</a:t>
            </a:r>
            <a:r>
              <a:rPr lang="en-US" sz="2000" b="0" dirty="0" smtClean="0">
                <a:solidFill>
                  <a:srgbClr val="11110B"/>
                </a:solidFill>
              </a:rPr>
              <a:t> yang </a:t>
            </a:r>
            <a:r>
              <a:rPr lang="en-US" sz="2000" b="0" dirty="0" err="1" smtClean="0">
                <a:solidFill>
                  <a:srgbClr val="11110B"/>
                </a:solidFill>
              </a:rPr>
              <a:t>lebih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baik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dalam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pembangunan</a:t>
            </a:r>
            <a:r>
              <a:rPr lang="en-US" sz="2000" b="0" dirty="0" smtClean="0">
                <a:solidFill>
                  <a:srgbClr val="11110B"/>
                </a:solidFill>
              </a:rPr>
              <a:t> di </a:t>
            </a:r>
            <a:r>
              <a:rPr lang="en-US" sz="2000" b="0" dirty="0" err="1" smtClean="0">
                <a:solidFill>
                  <a:srgbClr val="11110B"/>
                </a:solidFill>
              </a:rPr>
              <a:t>segala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  <a:r>
              <a:rPr lang="en-US" sz="2000" b="0" dirty="0" err="1" smtClean="0">
                <a:solidFill>
                  <a:srgbClr val="11110B"/>
                </a:solidFill>
              </a:rPr>
              <a:t>bidang</a:t>
            </a:r>
            <a:r>
              <a:rPr lang="en-US" sz="2000" b="0" dirty="0" smtClean="0">
                <a:solidFill>
                  <a:srgbClr val="11110B"/>
                </a:solidFill>
              </a:rPr>
              <a:t> </a:t>
            </a:r>
          </a:p>
          <a:p>
            <a:pPr>
              <a:lnSpc>
                <a:spcPct val="80000"/>
              </a:lnSpc>
              <a:defRPr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46496405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Lingkungan Internasional </a:t>
            </a:r>
            <a:br>
              <a:rPr lang="sv-SE" dirty="0"/>
            </a:br>
            <a:r>
              <a:rPr lang="sv-SE" dirty="0"/>
              <a:t>dan Kegiatan 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72000"/>
          </a:xfrm>
        </p:spPr>
        <p:txBody>
          <a:bodyPr/>
          <a:lstStyle/>
          <a:p>
            <a:r>
              <a:rPr lang="en-US" dirty="0" err="1"/>
              <a:t>Peluang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Penetrasi</a:t>
            </a:r>
            <a:r>
              <a:rPr lang="en-US" dirty="0" smtClean="0"/>
              <a:t> </a:t>
            </a:r>
            <a:r>
              <a:rPr lang="en-US" dirty="0" err="1"/>
              <a:t>Pasar</a:t>
            </a:r>
            <a:r>
              <a:rPr lang="en-US" dirty="0"/>
              <a:t> ,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Baku,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, </a:t>
            </a:r>
            <a:r>
              <a:rPr lang="en-US" dirty="0" err="1"/>
              <a:t>dll</a:t>
            </a:r>
            <a:endParaRPr lang="en-US" dirty="0"/>
          </a:p>
          <a:p>
            <a:r>
              <a:rPr lang="en-US" dirty="0" err="1" smtClean="0"/>
              <a:t>Tantangan</a:t>
            </a:r>
            <a:r>
              <a:rPr lang="en-US" dirty="0" smtClean="0"/>
              <a:t>/</a:t>
            </a:r>
            <a:r>
              <a:rPr lang="en-US" dirty="0" err="1" smtClean="0"/>
              <a:t>Ancaman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Pesaing</a:t>
            </a:r>
            <a:r>
              <a:rPr lang="en-US" dirty="0" smtClean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Regulasi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, Mata </a:t>
            </a:r>
            <a:r>
              <a:rPr lang="en-US" dirty="0" err="1"/>
              <a:t>Uang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,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yang </a:t>
            </a:r>
            <a:r>
              <a:rPr lang="en-US" dirty="0" err="1"/>
              <a:t>berbeda,dll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703859"/>
      </p:ext>
    </p:extLst>
  </p:cSld>
  <p:clrMapOvr>
    <a:masterClrMapping/>
  </p:clrMapOvr>
  <p:transition spd="slow"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996633"/>
                </a:solidFill>
              </a:rPr>
              <a:t>Berbagai bentuk Bisnis Internasional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0" smtClean="0">
                <a:solidFill>
                  <a:srgbClr val="996633"/>
                </a:solidFill>
              </a:rPr>
              <a:t>Pasar Produk (</a:t>
            </a:r>
            <a:r>
              <a:rPr lang="en-US" b="0" i="1" smtClean="0">
                <a:solidFill>
                  <a:srgbClr val="996633"/>
                </a:solidFill>
              </a:rPr>
              <a:t>product market</a:t>
            </a:r>
            <a:r>
              <a:rPr lang="en-US" b="0" smtClean="0">
                <a:solidFill>
                  <a:srgbClr val="996633"/>
                </a:solidFill>
              </a:rPr>
              <a:t>) melalui Ekspor dan Impor barang atau jasa</a:t>
            </a:r>
          </a:p>
          <a:p>
            <a:pPr>
              <a:defRPr/>
            </a:pPr>
            <a:r>
              <a:rPr lang="en-US" b="0" smtClean="0">
                <a:solidFill>
                  <a:srgbClr val="996633"/>
                </a:solidFill>
              </a:rPr>
              <a:t>Lisensi (</a:t>
            </a:r>
            <a:r>
              <a:rPr lang="en-US" b="0" i="1" smtClean="0">
                <a:solidFill>
                  <a:srgbClr val="996633"/>
                </a:solidFill>
              </a:rPr>
              <a:t>licensing</a:t>
            </a:r>
            <a:r>
              <a:rPr lang="en-US" b="0" smtClean="0">
                <a:solidFill>
                  <a:srgbClr val="996633"/>
                </a:solidFill>
              </a:rPr>
              <a:t>)</a:t>
            </a:r>
          </a:p>
          <a:p>
            <a:pPr>
              <a:defRPr/>
            </a:pPr>
            <a:r>
              <a:rPr lang="en-US" b="0" smtClean="0">
                <a:solidFill>
                  <a:srgbClr val="996633"/>
                </a:solidFill>
              </a:rPr>
              <a:t>Partner Strategis (</a:t>
            </a:r>
            <a:r>
              <a:rPr lang="en-US" b="0" i="1" smtClean="0">
                <a:solidFill>
                  <a:srgbClr val="996633"/>
                </a:solidFill>
              </a:rPr>
              <a:t>strategic partner</a:t>
            </a:r>
            <a:r>
              <a:rPr lang="en-US" b="0" smtClean="0">
                <a:solidFill>
                  <a:srgbClr val="996633"/>
                </a:solidFill>
              </a:rPr>
              <a:t>)</a:t>
            </a:r>
          </a:p>
          <a:p>
            <a:pPr>
              <a:defRPr/>
            </a:pPr>
            <a:r>
              <a:rPr lang="en-US" b="0" smtClean="0">
                <a:solidFill>
                  <a:srgbClr val="996633"/>
                </a:solidFill>
              </a:rPr>
              <a:t>Investasi Langsung (</a:t>
            </a:r>
            <a:r>
              <a:rPr lang="en-US" b="0" i="1" smtClean="0">
                <a:solidFill>
                  <a:srgbClr val="996633"/>
                </a:solidFill>
              </a:rPr>
              <a:t>direct investment</a:t>
            </a:r>
            <a:r>
              <a:rPr lang="en-US" b="0" smtClean="0">
                <a:solidFill>
                  <a:srgbClr val="996633"/>
                </a:solidFill>
              </a:rPr>
              <a:t>) melalui diantaranya berupa pendirian anak cabang perusahaan di berbagai negara (</a:t>
            </a:r>
            <a:r>
              <a:rPr lang="en-US" b="0" i="1" smtClean="0">
                <a:solidFill>
                  <a:srgbClr val="996633"/>
                </a:solidFill>
              </a:rPr>
              <a:t>subsidiaries</a:t>
            </a:r>
            <a:r>
              <a:rPr lang="en-US" b="0" smtClean="0">
                <a:solidFill>
                  <a:srgbClr val="996633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397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534400" cy="1447800"/>
          </a:xfrm>
        </p:spPr>
        <p:txBody>
          <a:bodyPr/>
          <a:lstStyle/>
          <a:p>
            <a:pPr algn="l">
              <a:defRPr/>
            </a:pPr>
            <a:r>
              <a:rPr lang="en-US" sz="3600" dirty="0" err="1" smtClean="0">
                <a:solidFill>
                  <a:srgbClr val="996633"/>
                </a:solidFill>
              </a:rPr>
              <a:t>Berbagai</a:t>
            </a:r>
            <a:r>
              <a:rPr lang="en-US" sz="3600" dirty="0" smtClean="0">
                <a:solidFill>
                  <a:srgbClr val="996633"/>
                </a:solidFill>
              </a:rPr>
              <a:t> </a:t>
            </a:r>
            <a:r>
              <a:rPr lang="en-US" sz="3600" dirty="0" err="1" smtClean="0">
                <a:solidFill>
                  <a:srgbClr val="996633"/>
                </a:solidFill>
              </a:rPr>
              <a:t>faktor</a:t>
            </a:r>
            <a:r>
              <a:rPr lang="en-US" sz="3600" dirty="0" smtClean="0">
                <a:solidFill>
                  <a:srgbClr val="996633"/>
                </a:solidFill>
              </a:rPr>
              <a:t> yang </a:t>
            </a:r>
            <a:r>
              <a:rPr lang="en-US" sz="3600" dirty="0" err="1" smtClean="0">
                <a:solidFill>
                  <a:srgbClr val="996633"/>
                </a:solidFill>
              </a:rPr>
              <a:t>terkait</a:t>
            </a:r>
            <a:r>
              <a:rPr lang="en-US" sz="3600" dirty="0" smtClean="0">
                <a:solidFill>
                  <a:srgbClr val="996633"/>
                </a:solidFill>
              </a:rPr>
              <a:t> </a:t>
            </a:r>
            <a:br>
              <a:rPr lang="en-US" sz="3600" dirty="0" smtClean="0">
                <a:solidFill>
                  <a:srgbClr val="996633"/>
                </a:solidFill>
              </a:rPr>
            </a:br>
            <a:r>
              <a:rPr lang="en-US" sz="3600" dirty="0" err="1" smtClean="0">
                <a:solidFill>
                  <a:srgbClr val="996633"/>
                </a:solidFill>
              </a:rPr>
              <a:t>dengan</a:t>
            </a:r>
            <a:r>
              <a:rPr lang="en-US" sz="3600" dirty="0" smtClean="0">
                <a:solidFill>
                  <a:srgbClr val="996633"/>
                </a:solidFill>
              </a:rPr>
              <a:t> </a:t>
            </a:r>
            <a:r>
              <a:rPr lang="en-US" sz="3600" dirty="0" err="1" smtClean="0">
                <a:solidFill>
                  <a:srgbClr val="996633"/>
                </a:solidFill>
              </a:rPr>
              <a:t>Bisnis</a:t>
            </a:r>
            <a:r>
              <a:rPr lang="en-US" sz="3600" dirty="0" smtClean="0">
                <a:solidFill>
                  <a:srgbClr val="996633"/>
                </a:solidFill>
              </a:rPr>
              <a:t> </a:t>
            </a:r>
            <a:r>
              <a:rPr lang="en-US" sz="3600" dirty="0" err="1" smtClean="0">
                <a:solidFill>
                  <a:srgbClr val="996633"/>
                </a:solidFill>
              </a:rPr>
              <a:t>Internasional</a:t>
            </a:r>
            <a:endParaRPr lang="en-US" sz="3600" dirty="0" smtClean="0">
              <a:solidFill>
                <a:srgbClr val="996633"/>
              </a:solidFill>
            </a:endParaRP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err="1" smtClean="0">
                <a:solidFill>
                  <a:srgbClr val="996633"/>
                </a:solidFill>
              </a:rPr>
              <a:t>Kontrol</a:t>
            </a:r>
            <a:r>
              <a:rPr lang="en-US" dirty="0" smtClean="0">
                <a:solidFill>
                  <a:srgbClr val="996633"/>
                </a:solidFill>
              </a:rPr>
              <a:t> </a:t>
            </a:r>
            <a:r>
              <a:rPr lang="en-US" dirty="0" err="1" smtClean="0">
                <a:solidFill>
                  <a:srgbClr val="996633"/>
                </a:solidFill>
              </a:rPr>
              <a:t>Perdagangan</a:t>
            </a:r>
            <a:r>
              <a:rPr lang="en-US" dirty="0" smtClean="0">
                <a:solidFill>
                  <a:srgbClr val="996633"/>
                </a:solidFill>
              </a:rPr>
              <a:t> </a:t>
            </a:r>
            <a:r>
              <a:rPr lang="en-US" dirty="0" err="1" smtClean="0">
                <a:solidFill>
                  <a:srgbClr val="996633"/>
                </a:solidFill>
              </a:rPr>
              <a:t>Internasional</a:t>
            </a:r>
            <a:endParaRPr lang="en-US" dirty="0" smtClean="0">
              <a:solidFill>
                <a:srgbClr val="996633"/>
              </a:solidFill>
            </a:endParaRPr>
          </a:p>
          <a:p>
            <a:pPr>
              <a:lnSpc>
                <a:spcPct val="90000"/>
              </a:lnSpc>
              <a:buFont typeface="Monotype Sorts" charset="2"/>
              <a:buNone/>
              <a:defRPr/>
            </a:pPr>
            <a:r>
              <a:rPr lang="en-US" dirty="0" smtClean="0">
                <a:solidFill>
                  <a:srgbClr val="996633"/>
                </a:solidFill>
              </a:rPr>
              <a:t>	</a:t>
            </a:r>
            <a:r>
              <a:rPr lang="en-US" sz="2400" dirty="0" smtClean="0">
                <a:solidFill>
                  <a:srgbClr val="996633"/>
                </a:solidFill>
              </a:rPr>
              <a:t>Tariff </a:t>
            </a:r>
            <a:r>
              <a:rPr lang="en-US" sz="2400" dirty="0" err="1" smtClean="0">
                <a:solidFill>
                  <a:srgbClr val="996633"/>
                </a:solidFill>
              </a:rPr>
              <a:t>dan</a:t>
            </a:r>
            <a:r>
              <a:rPr lang="en-US" sz="2400" dirty="0" smtClean="0">
                <a:solidFill>
                  <a:srgbClr val="996633"/>
                </a:solidFill>
              </a:rPr>
              <a:t> </a:t>
            </a:r>
            <a:r>
              <a:rPr lang="en-US" sz="2400" dirty="0" smtClean="0">
                <a:solidFill>
                  <a:srgbClr val="996633"/>
                </a:solidFill>
              </a:rPr>
              <a:t>Quota</a:t>
            </a:r>
          </a:p>
          <a:p>
            <a:pPr>
              <a:lnSpc>
                <a:spcPct val="90000"/>
              </a:lnSpc>
              <a:buFont typeface="Monotype Sorts" charset="2"/>
              <a:buNone/>
              <a:defRPr/>
            </a:pPr>
            <a:endParaRPr lang="en-US" sz="2400" dirty="0" smtClean="0">
              <a:solidFill>
                <a:srgbClr val="996633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 err="1" smtClean="0">
                <a:solidFill>
                  <a:srgbClr val="996633"/>
                </a:solidFill>
              </a:rPr>
              <a:t>Komunitas</a:t>
            </a:r>
            <a:r>
              <a:rPr lang="en-US" dirty="0" smtClean="0">
                <a:solidFill>
                  <a:srgbClr val="996633"/>
                </a:solidFill>
              </a:rPr>
              <a:t> </a:t>
            </a:r>
            <a:r>
              <a:rPr lang="en-US" dirty="0" err="1" smtClean="0">
                <a:solidFill>
                  <a:srgbClr val="996633"/>
                </a:solidFill>
              </a:rPr>
              <a:t>Ekonomi</a:t>
            </a:r>
            <a:r>
              <a:rPr lang="en-US" dirty="0" smtClean="0">
                <a:solidFill>
                  <a:srgbClr val="996633"/>
                </a:solidFill>
              </a:rPr>
              <a:t> </a:t>
            </a:r>
            <a:r>
              <a:rPr lang="en-US" dirty="0" err="1" smtClean="0">
                <a:solidFill>
                  <a:srgbClr val="996633"/>
                </a:solidFill>
              </a:rPr>
              <a:t>Internasional</a:t>
            </a:r>
            <a:endParaRPr lang="en-US" dirty="0" smtClean="0">
              <a:solidFill>
                <a:srgbClr val="996633"/>
              </a:solidFill>
            </a:endParaRPr>
          </a:p>
          <a:p>
            <a:pPr>
              <a:lnSpc>
                <a:spcPct val="90000"/>
              </a:lnSpc>
              <a:buFont typeface="Monotype Sorts" charset="2"/>
              <a:buNone/>
              <a:defRPr/>
            </a:pPr>
            <a:r>
              <a:rPr lang="en-US" sz="2400" dirty="0" smtClean="0">
                <a:solidFill>
                  <a:srgbClr val="996633"/>
                </a:solidFill>
              </a:rPr>
              <a:t>	</a:t>
            </a:r>
            <a:r>
              <a:rPr lang="en-US" sz="2400" dirty="0" err="1" smtClean="0">
                <a:solidFill>
                  <a:srgbClr val="996633"/>
                </a:solidFill>
              </a:rPr>
              <a:t>Uni</a:t>
            </a:r>
            <a:r>
              <a:rPr lang="en-US" sz="2400" dirty="0" smtClean="0">
                <a:solidFill>
                  <a:srgbClr val="996633"/>
                </a:solidFill>
              </a:rPr>
              <a:t> </a:t>
            </a:r>
            <a:r>
              <a:rPr lang="en-US" sz="2400" dirty="0" err="1" smtClean="0">
                <a:solidFill>
                  <a:srgbClr val="996633"/>
                </a:solidFill>
              </a:rPr>
              <a:t>Eropa</a:t>
            </a:r>
            <a:r>
              <a:rPr lang="en-US" sz="2400" dirty="0" smtClean="0">
                <a:solidFill>
                  <a:srgbClr val="996633"/>
                </a:solidFill>
              </a:rPr>
              <a:t>, WTO, AFTA,NAFTA, </a:t>
            </a:r>
            <a:r>
              <a:rPr lang="en-US" sz="2400" dirty="0" err="1" smtClean="0">
                <a:solidFill>
                  <a:srgbClr val="996633"/>
                </a:solidFill>
              </a:rPr>
              <a:t>dll</a:t>
            </a:r>
            <a:r>
              <a:rPr lang="en-US" dirty="0" smtClean="0">
                <a:solidFill>
                  <a:srgbClr val="996633"/>
                </a:solidFill>
              </a:rPr>
              <a:t> </a:t>
            </a:r>
            <a:endParaRPr lang="en-US" dirty="0" smtClean="0">
              <a:solidFill>
                <a:srgbClr val="996633"/>
              </a:solidFill>
            </a:endParaRPr>
          </a:p>
          <a:p>
            <a:pPr>
              <a:lnSpc>
                <a:spcPct val="90000"/>
              </a:lnSpc>
              <a:buFont typeface="Monotype Sorts" charset="2"/>
              <a:buNone/>
              <a:defRPr/>
            </a:pPr>
            <a:endParaRPr lang="en-US" dirty="0" smtClean="0">
              <a:solidFill>
                <a:srgbClr val="996633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 err="1" smtClean="0">
                <a:solidFill>
                  <a:srgbClr val="996633"/>
                </a:solidFill>
              </a:rPr>
              <a:t>Perbedaan</a:t>
            </a:r>
            <a:r>
              <a:rPr lang="en-US" dirty="0" smtClean="0">
                <a:solidFill>
                  <a:srgbClr val="996633"/>
                </a:solidFill>
              </a:rPr>
              <a:t> </a:t>
            </a:r>
            <a:r>
              <a:rPr lang="en-US" dirty="0" err="1" smtClean="0">
                <a:solidFill>
                  <a:srgbClr val="996633"/>
                </a:solidFill>
              </a:rPr>
              <a:t>budaya</a:t>
            </a:r>
            <a:r>
              <a:rPr lang="en-US" dirty="0" smtClean="0">
                <a:solidFill>
                  <a:srgbClr val="996633"/>
                </a:solidFill>
              </a:rPr>
              <a:t> </a:t>
            </a:r>
            <a:r>
              <a:rPr lang="en-US" dirty="0" err="1" smtClean="0">
                <a:solidFill>
                  <a:srgbClr val="996633"/>
                </a:solidFill>
              </a:rPr>
              <a:t>antar</a:t>
            </a:r>
            <a:r>
              <a:rPr lang="en-US" dirty="0" smtClean="0">
                <a:solidFill>
                  <a:srgbClr val="996633"/>
                </a:solidFill>
              </a:rPr>
              <a:t> </a:t>
            </a:r>
            <a:r>
              <a:rPr lang="en-US" dirty="0" err="1" smtClean="0">
                <a:solidFill>
                  <a:srgbClr val="996633"/>
                </a:solidFill>
              </a:rPr>
              <a:t>negara</a:t>
            </a:r>
            <a:endParaRPr lang="en-US" dirty="0" smtClean="0">
              <a:solidFill>
                <a:srgbClr val="996633"/>
              </a:solidFill>
            </a:endParaRPr>
          </a:p>
          <a:p>
            <a:pPr>
              <a:lnSpc>
                <a:spcPct val="90000"/>
              </a:lnSpc>
              <a:buFont typeface="Monotype Sorts" charset="2"/>
              <a:buNone/>
              <a:defRPr/>
            </a:pPr>
            <a:r>
              <a:rPr lang="en-US" dirty="0" smtClean="0">
                <a:solidFill>
                  <a:srgbClr val="996633"/>
                </a:solidFill>
              </a:rPr>
              <a:t>	</a:t>
            </a:r>
            <a:r>
              <a:rPr lang="en-US" sz="2400" dirty="0" smtClean="0">
                <a:solidFill>
                  <a:srgbClr val="996633"/>
                </a:solidFill>
              </a:rPr>
              <a:t>Cross Cultural Management, </a:t>
            </a:r>
            <a:r>
              <a:rPr lang="en-US" sz="2400" dirty="0" err="1" smtClean="0">
                <a:solidFill>
                  <a:srgbClr val="996633"/>
                </a:solidFill>
              </a:rPr>
              <a:t>Simbol</a:t>
            </a:r>
            <a:r>
              <a:rPr lang="en-US" sz="2400" dirty="0" smtClean="0">
                <a:solidFill>
                  <a:srgbClr val="996633"/>
                </a:solidFill>
              </a:rPr>
              <a:t> </a:t>
            </a:r>
            <a:r>
              <a:rPr lang="en-US" sz="2400" dirty="0" err="1" smtClean="0">
                <a:solidFill>
                  <a:srgbClr val="996633"/>
                </a:solidFill>
              </a:rPr>
              <a:t>dan</a:t>
            </a:r>
            <a:r>
              <a:rPr lang="en-US" sz="2400" dirty="0" smtClean="0">
                <a:solidFill>
                  <a:srgbClr val="996633"/>
                </a:solidFill>
              </a:rPr>
              <a:t> </a:t>
            </a:r>
            <a:r>
              <a:rPr lang="en-US" sz="2400" dirty="0" err="1" smtClean="0">
                <a:solidFill>
                  <a:srgbClr val="996633"/>
                </a:solidFill>
              </a:rPr>
              <a:t>Bahasa</a:t>
            </a:r>
            <a:r>
              <a:rPr lang="en-US" sz="2400" dirty="0" smtClean="0">
                <a:solidFill>
                  <a:srgbClr val="996633"/>
                </a:solidFill>
              </a:rPr>
              <a:t>, </a:t>
            </a:r>
            <a:r>
              <a:rPr lang="en-US" sz="2400" dirty="0" err="1" smtClean="0">
                <a:solidFill>
                  <a:srgbClr val="996633"/>
                </a:solidFill>
              </a:rPr>
              <a:t>dll</a:t>
            </a:r>
            <a:endParaRPr lang="en-US" sz="2400" dirty="0" smtClean="0">
              <a:solidFill>
                <a:srgbClr val="996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1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2192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BUDAYA ORGANISASI</a:t>
            </a:r>
            <a:endParaRPr lang="en-US" dirty="0">
              <a:solidFill>
                <a:srgbClr val="11110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696200" cy="3962400"/>
          </a:xfrm>
        </p:spPr>
        <p:txBody>
          <a:bodyPr/>
          <a:lstStyle/>
          <a:p>
            <a:pPr marL="457200" lvl="0" indent="-457200" eaLnBrk="0" hangingPunct="0">
              <a:buClr>
                <a:srgbClr val="FFCC66"/>
              </a:buClr>
              <a:buSzPct val="84000"/>
              <a:buFont typeface="Monotype Sorts" charset="2"/>
              <a:buChar char="v"/>
              <a:defRPr/>
            </a:pPr>
            <a:r>
              <a:rPr lang="en-US" sz="2800" b="1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Budaya</a:t>
            </a:r>
            <a:r>
              <a:rPr lang="en-US" sz="2800" b="1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Organisasi</a:t>
            </a:r>
            <a:r>
              <a:rPr lang="en-US" sz="2800" b="1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merupakan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Nilai-nilai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dan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norma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yang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dianut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dan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dijalankan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oleh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sebuah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organisasi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terkait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dengan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lingkungan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di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mana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organisasi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tersebut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menjalankan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kegiatannya</a:t>
            </a:r>
            <a:endParaRPr lang="en-US" sz="2800" dirty="0">
              <a:solidFill>
                <a:srgbClr val="1111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</a:endParaRPr>
          </a:p>
          <a:p>
            <a:pPr marL="457200" lvl="0" indent="-457200" eaLnBrk="0" hangingPunct="0">
              <a:buClr>
                <a:srgbClr val="FFCC66"/>
              </a:buClr>
              <a:buSzPct val="84000"/>
              <a:buFont typeface="Monotype Sorts" charset="2"/>
              <a:buChar char="v"/>
              <a:defRPr/>
            </a:pPr>
            <a:r>
              <a:rPr lang="en-US" sz="2800" b="1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Budaya</a:t>
            </a:r>
            <a:r>
              <a:rPr lang="en-US" sz="2800" b="1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organisasi</a:t>
            </a:r>
            <a:r>
              <a:rPr lang="en-US" sz="2800" b="1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merupakan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“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apa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yang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dirasakan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,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apa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yang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diyakini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,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dan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apa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yang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dijalani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”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oleh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sebuah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800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organisasi</a:t>
            </a:r>
            <a:r>
              <a:rPr lang="en-US" sz="2800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293733"/>
      </p:ext>
    </p:extLst>
  </p:cSld>
  <p:clrMapOvr>
    <a:masterClrMapping/>
  </p:clrMapOvr>
  <p:transition spd="slow"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143000"/>
          </a:xfrm>
        </p:spPr>
        <p:txBody>
          <a:bodyPr/>
          <a:lstStyle/>
          <a:p>
            <a:r>
              <a:rPr lang="en-US" sz="3600" b="1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Faktor</a:t>
            </a:r>
            <a:r>
              <a:rPr lang="en-US" sz="3600" b="1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r>
              <a:rPr lang="en-US" sz="3600" b="1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penentu</a:t>
            </a:r>
            <a:r>
              <a:rPr lang="en-US" sz="3600" b="1" dirty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r>
              <a:rPr lang="en-US" sz="3600" b="1" dirty="0" err="1" smtClean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Budaya</a:t>
            </a:r>
            <a:r>
              <a:rPr lang="en-US" sz="3600" b="1" dirty="0" smtClean="0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r>
              <a:rPr lang="en-US" sz="3600" b="1" dirty="0" err="1">
                <a:solidFill>
                  <a:srgbClr val="1111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Organisasi</a:t>
            </a:r>
            <a:endParaRPr lang="en-US" dirty="0">
              <a:solidFill>
                <a:srgbClr val="11110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696200" cy="4419600"/>
          </a:xfrm>
        </p:spPr>
        <p:txBody>
          <a:bodyPr/>
          <a:lstStyle/>
          <a:p>
            <a:pPr marL="457200" lvl="0" indent="-457200" eaLnBrk="0" hangingPunct="0">
              <a:lnSpc>
                <a:spcPct val="90000"/>
              </a:lnSpc>
              <a:buClr>
                <a:srgbClr val="FFCC66"/>
              </a:buClr>
              <a:buSzPct val="84000"/>
              <a:buFont typeface="Monotype Sorts" charset="2"/>
              <a:buChar char="v"/>
              <a:defRPr/>
            </a:pPr>
            <a:r>
              <a:rPr lang="en-US" sz="2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Pengalaman</a:t>
            </a: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Organisasi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(Organizational Experiences)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merupakan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faktor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penentu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utama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terciptanya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sebuah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Budaya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Organisasi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tertentu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 </a:t>
            </a:r>
          </a:p>
          <a:p>
            <a:pPr marL="457200" lvl="0" indent="-457200" eaLnBrk="0" hangingPunct="0">
              <a:lnSpc>
                <a:spcPct val="90000"/>
              </a:lnSpc>
              <a:buClr>
                <a:srgbClr val="FFCC66"/>
              </a:buClr>
              <a:buSzPct val="84000"/>
              <a:buNone/>
              <a:defRPr/>
            </a:pP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	</a:t>
            </a:r>
          </a:p>
          <a:p>
            <a:pPr marL="457200" lvl="0" indent="-457200" eaLnBrk="0" hangingPunct="0">
              <a:lnSpc>
                <a:spcPct val="90000"/>
              </a:lnSpc>
              <a:buClr>
                <a:srgbClr val="FFCC66"/>
              </a:buClr>
              <a:buSzPct val="84000"/>
              <a:buNone/>
              <a:defRPr/>
            </a:pP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	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Pengalaman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Organisasi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dapat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berupa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keberhasilan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maupun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kegagalan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yang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dialami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organisasi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dalam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menjalani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kegiatannya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dari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waktu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ke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waktu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</a:t>
            </a:r>
          </a:p>
          <a:p>
            <a:pPr marL="457200" lvl="0" indent="-457200" eaLnBrk="0" hangingPunct="0">
              <a:lnSpc>
                <a:spcPct val="90000"/>
              </a:lnSpc>
              <a:buClr>
                <a:srgbClr val="FFCC66"/>
              </a:buClr>
              <a:buSzPct val="84000"/>
              <a:buFont typeface="Monotype Sorts" charset="2"/>
              <a:buChar char="v"/>
              <a:defRPr/>
            </a:pPr>
            <a:endParaRPr lang="en-US" sz="2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</a:endParaRPr>
          </a:p>
          <a:p>
            <a:pPr marL="457200" lvl="0" indent="-457200" eaLnBrk="0" hangingPunct="0">
              <a:lnSpc>
                <a:spcPct val="90000"/>
              </a:lnSpc>
              <a:buClr>
                <a:srgbClr val="FFCC66"/>
              </a:buClr>
              <a:buSzPct val="84000"/>
              <a:buFont typeface="Monotype Sorts" charset="2"/>
              <a:buChar char="v"/>
              <a:defRPr/>
            </a:pPr>
            <a:r>
              <a:rPr lang="en-US" sz="2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Prinsip</a:t>
            </a: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, Norma, </a:t>
            </a:r>
            <a:r>
              <a:rPr lang="en-US" sz="2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Keyakinan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,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juga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dapat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menjadi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faktor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penentu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terbentuknya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sebuah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Budaya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Organisasi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</a:t>
            </a:r>
          </a:p>
          <a:p>
            <a:pPr marL="457200" lvl="0" indent="-457200" eaLnBrk="0" hangingPunct="0">
              <a:lnSpc>
                <a:spcPct val="90000"/>
              </a:lnSpc>
              <a:buClr>
                <a:srgbClr val="FFCC66"/>
              </a:buClr>
              <a:buSzPct val="84000"/>
              <a:buNone/>
              <a:defRPr/>
            </a:pPr>
            <a:endParaRPr lang="en-US" sz="2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</a:endParaRPr>
          </a:p>
          <a:p>
            <a:pPr marL="457200" lvl="0" indent="-457200" eaLnBrk="0" hangingPunct="0">
              <a:lnSpc>
                <a:spcPct val="90000"/>
              </a:lnSpc>
              <a:buClr>
                <a:srgbClr val="FFCC66"/>
              </a:buClr>
              <a:buSzPct val="84000"/>
              <a:buNone/>
              <a:defRPr/>
            </a:pP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	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Prinsip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, Norma,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keyakinan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tertentu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nilai-nilainya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diadopsi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sehingga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menentukan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sebuah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budaya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organisasi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016694"/>
      </p:ext>
    </p:extLst>
  </p:cSld>
  <p:clrMapOvr>
    <a:masterClrMapping/>
  </p:clrMapOvr>
  <p:transition spd="slow"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Nilai Dasar Karakteristik</a:t>
            </a:r>
            <a:br>
              <a:rPr lang="en-US" sz="3200"/>
            </a:br>
            <a:r>
              <a:rPr lang="en-US" sz="3200"/>
              <a:t>Budaya Perusahaan dapat dilihat melalui manifestasi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2133600"/>
            <a:ext cx="4572000" cy="36576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400"/>
              <a:t>	Simbol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	Cerita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	Kepahlawanan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	Slogan</a:t>
            </a:r>
          </a:p>
          <a:p>
            <a:pPr marL="609600" indent="-609600">
              <a:buFontTx/>
              <a:buAutoNum type="arabicPeriod"/>
            </a:pPr>
            <a:r>
              <a:rPr lang="en-US" sz="2400"/>
              <a:t>	Upacara Resmi</a:t>
            </a:r>
          </a:p>
        </p:txBody>
      </p:sp>
      <p:pic>
        <p:nvPicPr>
          <p:cNvPr id="49156" name="Picture 4" descr="j02870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8402" y="3429000"/>
            <a:ext cx="2043113" cy="2332038"/>
          </a:xfr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b="1"/>
              <a:t>			</a:t>
            </a:r>
            <a:r>
              <a:rPr lang="en-US" sz="2000" b="1"/>
              <a:t>Kebutuhan Lingkungan</a:t>
            </a:r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228600" y="457200"/>
            <a:ext cx="8229600" cy="6096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en-US" sz="3200" b="1">
                <a:solidFill>
                  <a:srgbClr val="11110B"/>
                </a:solidFill>
                <a:latin typeface="Comic Sans MS" pitchFamily="66" charset="0"/>
              </a:rPr>
              <a:t>Empat Jenis Budaya Perusahaan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2209800" y="3124204"/>
            <a:ext cx="1752600" cy="1203325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2286000" y="3124203"/>
            <a:ext cx="1524000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Kemampuan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Budaya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beradaptasi</a:t>
            </a: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4343400" y="3124200"/>
            <a:ext cx="1708150" cy="1147763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4419600" y="3352804"/>
            <a:ext cx="1524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Budaya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Pencapaian</a:t>
            </a: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4267200" y="4648204"/>
            <a:ext cx="1752600" cy="1158875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4419600" y="4876804"/>
            <a:ext cx="16002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Budaya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Birokrasi</a:t>
            </a:r>
          </a:p>
        </p:txBody>
      </p:sp>
      <p:sp>
        <p:nvSpPr>
          <p:cNvPr id="54283" name="Rectangle 11"/>
          <p:cNvSpPr>
            <a:spLocks noChangeArrowheads="1"/>
          </p:cNvSpPr>
          <p:nvPr/>
        </p:nvSpPr>
        <p:spPr bwMode="auto">
          <a:xfrm>
            <a:off x="2209800" y="4648204"/>
            <a:ext cx="1752600" cy="1095375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2286000" y="4876804"/>
            <a:ext cx="1439863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Budaya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</a:rPr>
              <a:t>Klan</a:t>
            </a:r>
          </a:p>
        </p:txBody>
      </p:sp>
      <p:sp>
        <p:nvSpPr>
          <p:cNvPr id="54285" name="Text Box 13"/>
          <p:cNvSpPr txBox="1">
            <a:spLocks noChangeArrowheads="1"/>
          </p:cNvSpPr>
          <p:nvPr/>
        </p:nvSpPr>
        <p:spPr bwMode="auto">
          <a:xfrm>
            <a:off x="990600" y="3048000"/>
            <a:ext cx="1143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Eksternal</a:t>
            </a:r>
          </a:p>
        </p:txBody>
      </p:sp>
      <p:sp>
        <p:nvSpPr>
          <p:cNvPr id="54286" name="Text Box 14"/>
          <p:cNvSpPr txBox="1">
            <a:spLocks noChangeArrowheads="1"/>
          </p:cNvSpPr>
          <p:nvPr/>
        </p:nvSpPr>
        <p:spPr bwMode="auto">
          <a:xfrm>
            <a:off x="1143000" y="5257800"/>
            <a:ext cx="990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Internal</a:t>
            </a:r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362200" y="2590800"/>
            <a:ext cx="1143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Fleksibel</a:t>
            </a:r>
          </a:p>
        </p:txBody>
      </p:sp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4724400" y="2667000"/>
            <a:ext cx="1143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Stabil</a:t>
            </a:r>
          </a:p>
        </p:txBody>
      </p:sp>
      <p:sp>
        <p:nvSpPr>
          <p:cNvPr id="54289" name="Text Box 17"/>
          <p:cNvSpPr txBox="1">
            <a:spLocks noChangeArrowheads="1"/>
          </p:cNvSpPr>
          <p:nvPr/>
        </p:nvSpPr>
        <p:spPr bwMode="auto">
          <a:xfrm rot="16200000">
            <a:off x="-32544" y="3993944"/>
            <a:ext cx="20780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 b="1"/>
              <a:t>Fokus Startegi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solidFill>
                  <a:srgbClr val="11110B"/>
                </a:solidFill>
                <a:latin typeface="Arial Black" pitchFamily="34" charset="0"/>
              </a:rPr>
              <a:t>Lingkungan Organisasi</a:t>
            </a:r>
            <a:br>
              <a:rPr lang="en-US" sz="3200">
                <a:solidFill>
                  <a:srgbClr val="11110B"/>
                </a:solidFill>
                <a:latin typeface="Arial Black" pitchFamily="34" charset="0"/>
              </a:rPr>
            </a:br>
            <a:r>
              <a:rPr lang="en-US" sz="3200">
                <a:solidFill>
                  <a:srgbClr val="11110B"/>
                </a:solidFill>
                <a:latin typeface="Arial Black" pitchFamily="34" charset="0"/>
              </a:rPr>
              <a:t>(Organizational Environment</a:t>
            </a:r>
            <a:r>
              <a:rPr lang="en-US" sz="2400">
                <a:solidFill>
                  <a:srgbClr val="11110B"/>
                </a:solidFill>
                <a:latin typeface="Arial Black" pitchFamily="34" charset="0"/>
              </a:rPr>
              <a:t>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800"/>
              <a:t>	</a:t>
            </a:r>
            <a:r>
              <a:rPr lang="en-US" sz="2800">
                <a:solidFill>
                  <a:srgbClr val="11110B"/>
                </a:solidFill>
              </a:rPr>
              <a:t>Merupakan lingkungan eksternal dan lingkungan internal yang memiliki potensi untuk mempengaruhi organisasi</a:t>
            </a:r>
          </a:p>
        </p:txBody>
      </p:sp>
      <p:pic>
        <p:nvPicPr>
          <p:cNvPr id="11268" name="Picture 4" descr="j0283209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2819404"/>
            <a:ext cx="2819400" cy="3046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/>
          <a:lstStyle/>
          <a:p>
            <a:r>
              <a:rPr lang="en-US" sz="3200"/>
              <a:t>Lingkungan Eksternal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219200" y="1295403"/>
            <a:ext cx="6705600" cy="64633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Merupakan seluruh elemen yang terdapat di luar batas dan memiliki potensi untuk mempengaruhi organisasi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04800" y="2743203"/>
            <a:ext cx="3886200" cy="16414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/>
              <a:t>Lingkungan Umum</a:t>
            </a:r>
          </a:p>
          <a:p>
            <a:pPr algn="l">
              <a:spcBef>
                <a:spcPct val="50000"/>
              </a:spcBef>
            </a:pPr>
            <a:r>
              <a:rPr lang="en-US"/>
              <a:t>Serangkaian dimensi dan kekuatan yang luas &amp; berada disekitar organisasi yang mempengaruhinya secara tidak langsung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800600" y="2743203"/>
            <a:ext cx="3886200" cy="16414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/>
              <a:t>Lingkungan Tugas</a:t>
            </a:r>
          </a:p>
          <a:p>
            <a:pPr algn="l">
              <a:spcBef>
                <a:spcPct val="50000"/>
              </a:spcBef>
            </a:pPr>
            <a:r>
              <a:rPr lang="en-US"/>
              <a:t>Serangkaian dimensi yang berada di sekitar organisasi yang mempengaruhi secara langsung operasi dan kinerja organisasi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609600" y="4840288"/>
            <a:ext cx="2743200" cy="201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1600"/>
              <a:t> </a:t>
            </a:r>
            <a:r>
              <a:rPr lang="en-US"/>
              <a:t>sosial-budaya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/>
              <a:t> Ekonomi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/>
              <a:t> Teknologi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/>
              <a:t> politik-Hukum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/>
              <a:t> Internasional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5791200" y="4876804"/>
            <a:ext cx="2743200" cy="160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/>
              <a:t> Pesaing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/>
              <a:t> Pemasok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/>
              <a:t> Pelanggan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/>
              <a:t> Pasar Tenaga Kerja</a:t>
            </a: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1219200" y="4419600"/>
            <a:ext cx="5334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6394" name="AutoShape 10"/>
          <p:cNvSpPr>
            <a:spLocks noChangeArrowheads="1"/>
          </p:cNvSpPr>
          <p:nvPr/>
        </p:nvSpPr>
        <p:spPr bwMode="auto">
          <a:xfrm>
            <a:off x="6324600" y="4419600"/>
            <a:ext cx="5334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1981200" y="1981200"/>
            <a:ext cx="2438400" cy="76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4419600" y="1981200"/>
            <a:ext cx="2209800" cy="76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6389" grpId="0" animBg="1"/>
      <p:bldP spid="16390" grpId="0" animBg="1"/>
      <p:bldP spid="16391" grpId="0"/>
      <p:bldP spid="16392" grpId="0"/>
      <p:bldP spid="16393" grpId="0" animBg="1"/>
      <p:bldP spid="16394" grpId="0" animBg="1"/>
      <p:bldP spid="16395" grpId="0" animBg="1"/>
      <p:bldP spid="1639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solidFill>
                  <a:srgbClr val="0000FF"/>
                </a:solidFill>
              </a:rPr>
              <a:t>Lingkungan Internal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76400"/>
            <a:ext cx="7239000" cy="990600"/>
          </a:xfrm>
          <a:noFill/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1800">
                <a:solidFill>
                  <a:srgbClr val="0000FF"/>
                </a:solidFill>
              </a:rPr>
              <a:t>	</a:t>
            </a:r>
            <a:r>
              <a:rPr lang="en-US" sz="2000">
                <a:solidFill>
                  <a:srgbClr val="0000FF"/>
                </a:solidFill>
              </a:rPr>
              <a:t>Suatu organisasi yang terdiri dari kondisi </a:t>
            </a:r>
          </a:p>
          <a:p>
            <a:pPr algn="ctr">
              <a:buFont typeface="Wingdings" pitchFamily="2" charset="2"/>
              <a:buNone/>
            </a:pPr>
            <a:r>
              <a:rPr lang="en-US" sz="2000">
                <a:solidFill>
                  <a:srgbClr val="0000FF"/>
                </a:solidFill>
              </a:rPr>
              <a:t>dan kekuatan yang berada didalam organisasi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819400" y="3581404"/>
            <a:ext cx="26670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000">
                <a:solidFill>
                  <a:srgbClr val="0000FF"/>
                </a:solidFill>
              </a:rPr>
              <a:t>Karyawan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000">
                <a:solidFill>
                  <a:srgbClr val="0000FF"/>
                </a:solidFill>
              </a:rPr>
              <a:t>Manajemen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000">
                <a:solidFill>
                  <a:srgbClr val="0000FF"/>
                </a:solidFill>
              </a:rPr>
              <a:t>Budaya Perusahaan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000">
                <a:solidFill>
                  <a:srgbClr val="0000FF"/>
                </a:solidFill>
              </a:rPr>
              <a:t>Pemilik</a:t>
            </a:r>
          </a:p>
          <a:p>
            <a:pPr algn="l">
              <a:spcBef>
                <a:spcPct val="50000"/>
              </a:spcBef>
            </a:pPr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3581400" y="2819400"/>
            <a:ext cx="533400" cy="685800"/>
          </a:xfrm>
          <a:prstGeom prst="downArrow">
            <a:avLst>
              <a:gd name="adj1" fmla="val 50000"/>
              <a:gd name="adj2" fmla="val 32143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pic>
        <p:nvPicPr>
          <p:cNvPr id="17414" name="Picture 6" descr="MCj0110697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600" y="3419479"/>
            <a:ext cx="2825750" cy="2994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12790" y="384175"/>
            <a:ext cx="7215187" cy="1371600"/>
          </a:xfrm>
        </p:spPr>
        <p:txBody>
          <a:bodyPr/>
          <a:lstStyle/>
          <a:p>
            <a:r>
              <a:rPr lang="en-US" sz="3600">
                <a:solidFill>
                  <a:srgbClr val="0000FF"/>
                </a:solidFill>
              </a:rPr>
              <a:t>Lingkungan Organisasi</a:t>
            </a:r>
          </a:p>
        </p:txBody>
      </p:sp>
      <p:sp>
        <p:nvSpPr>
          <p:cNvPr id="19459" name="Oval 3"/>
          <p:cNvSpPr>
            <a:spLocks noChangeArrowheads="1"/>
          </p:cNvSpPr>
          <p:nvPr/>
        </p:nvSpPr>
        <p:spPr bwMode="auto">
          <a:xfrm>
            <a:off x="2667002" y="2819400"/>
            <a:ext cx="2773363" cy="21955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Oval 4"/>
          <p:cNvSpPr>
            <a:spLocks noChangeArrowheads="1"/>
          </p:cNvSpPr>
          <p:nvPr/>
        </p:nvSpPr>
        <p:spPr bwMode="auto">
          <a:xfrm>
            <a:off x="1676402" y="1828801"/>
            <a:ext cx="4594225" cy="4124325"/>
          </a:xfrm>
          <a:prstGeom prst="ellipse">
            <a:avLst/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Oval 5"/>
          <p:cNvSpPr>
            <a:spLocks noChangeArrowheads="1"/>
          </p:cNvSpPr>
          <p:nvPr/>
        </p:nvSpPr>
        <p:spPr bwMode="auto">
          <a:xfrm>
            <a:off x="2667002" y="2743200"/>
            <a:ext cx="2665413" cy="249078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Oval 6"/>
          <p:cNvSpPr>
            <a:spLocks noChangeArrowheads="1"/>
          </p:cNvSpPr>
          <p:nvPr/>
        </p:nvSpPr>
        <p:spPr bwMode="auto">
          <a:xfrm>
            <a:off x="2667002" y="2743200"/>
            <a:ext cx="2676525" cy="2438400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3962400" y="5181600"/>
            <a:ext cx="26988" cy="750888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5181600" y="4495800"/>
            <a:ext cx="838200" cy="3048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V="1">
            <a:off x="4800600" y="2286000"/>
            <a:ext cx="609600" cy="649288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V="1">
            <a:off x="1752600" y="4191000"/>
            <a:ext cx="909638" cy="2286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>
            <a:off x="2743200" y="2209800"/>
            <a:ext cx="457200" cy="762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6400800" y="5638804"/>
            <a:ext cx="1727200" cy="792163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Lingkungan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Internal</a:t>
            </a: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 rot="5400000">
            <a:off x="4215608" y="3753921"/>
            <a:ext cx="14763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/>
              <a:t>Pesaing</a:t>
            </a:r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3362327" y="2882904"/>
            <a:ext cx="1514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/>
              <a:t>Konsumen</a:t>
            </a:r>
          </a:p>
        </p:txBody>
      </p:sp>
      <p:sp>
        <p:nvSpPr>
          <p:cNvPr id="19482" name="Text Box 26"/>
          <p:cNvSpPr txBox="1">
            <a:spLocks noChangeArrowheads="1"/>
          </p:cNvSpPr>
          <p:nvPr/>
        </p:nvSpPr>
        <p:spPr bwMode="auto">
          <a:xfrm rot="16200000">
            <a:off x="2142331" y="3800269"/>
            <a:ext cx="184308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 b="1"/>
              <a:t>Psr.Tenaga Kerja</a:t>
            </a:r>
          </a:p>
        </p:txBody>
      </p:sp>
      <p:sp>
        <p:nvSpPr>
          <p:cNvPr id="19483" name="Text Box 27"/>
          <p:cNvSpPr txBox="1">
            <a:spLocks noChangeArrowheads="1"/>
          </p:cNvSpPr>
          <p:nvPr/>
        </p:nvSpPr>
        <p:spPr bwMode="auto">
          <a:xfrm rot="2538614">
            <a:off x="1841502" y="4899029"/>
            <a:ext cx="177482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/>
              <a:t>Politik-Hukum</a:t>
            </a:r>
          </a:p>
          <a:p>
            <a:pPr algn="l">
              <a:spcBef>
                <a:spcPct val="50000"/>
              </a:spcBef>
            </a:pPr>
            <a:endParaRPr lang="en-US" b="1"/>
          </a:p>
        </p:txBody>
      </p:sp>
      <p:sp>
        <p:nvSpPr>
          <p:cNvPr id="19484" name="Text Box 28"/>
          <p:cNvSpPr txBox="1">
            <a:spLocks noChangeArrowheads="1"/>
          </p:cNvSpPr>
          <p:nvPr/>
        </p:nvSpPr>
        <p:spPr bwMode="auto">
          <a:xfrm rot="-2360362">
            <a:off x="4391027" y="5060954"/>
            <a:ext cx="1290638" cy="73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700" b="1"/>
              <a:t>Ekonomi</a:t>
            </a:r>
          </a:p>
          <a:p>
            <a:pPr algn="l">
              <a:spcBef>
                <a:spcPct val="50000"/>
              </a:spcBef>
            </a:pPr>
            <a:endParaRPr lang="en-US" sz="1700" b="1"/>
          </a:p>
        </p:txBody>
      </p:sp>
      <p:sp>
        <p:nvSpPr>
          <p:cNvPr id="19486" name="Text Box 30"/>
          <p:cNvSpPr txBox="1">
            <a:spLocks noChangeArrowheads="1"/>
          </p:cNvSpPr>
          <p:nvPr/>
        </p:nvSpPr>
        <p:spPr bwMode="auto">
          <a:xfrm rot="4867527">
            <a:off x="4643439" y="3432211"/>
            <a:ext cx="1731963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700"/>
              <a:t>Sosial-budaya</a:t>
            </a:r>
          </a:p>
        </p:txBody>
      </p:sp>
      <p:sp>
        <p:nvSpPr>
          <p:cNvPr id="19487" name="Text Box 31"/>
          <p:cNvSpPr txBox="1">
            <a:spLocks noChangeArrowheads="1"/>
          </p:cNvSpPr>
          <p:nvPr/>
        </p:nvSpPr>
        <p:spPr bwMode="auto">
          <a:xfrm rot="-4425312">
            <a:off x="1631157" y="3018909"/>
            <a:ext cx="152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/>
              <a:t>Internasional</a:t>
            </a:r>
          </a:p>
        </p:txBody>
      </p:sp>
      <p:sp>
        <p:nvSpPr>
          <p:cNvPr id="19488" name="Text Box 32"/>
          <p:cNvSpPr txBox="1">
            <a:spLocks noChangeArrowheads="1"/>
          </p:cNvSpPr>
          <p:nvPr/>
        </p:nvSpPr>
        <p:spPr bwMode="auto">
          <a:xfrm>
            <a:off x="6705602" y="2600329"/>
            <a:ext cx="2259013" cy="792163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Lingkungan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Umum</a:t>
            </a:r>
          </a:p>
        </p:txBody>
      </p:sp>
      <p:sp>
        <p:nvSpPr>
          <p:cNvPr id="19489" name="Text Box 33"/>
          <p:cNvSpPr txBox="1">
            <a:spLocks noChangeArrowheads="1"/>
          </p:cNvSpPr>
          <p:nvPr/>
        </p:nvSpPr>
        <p:spPr bwMode="auto">
          <a:xfrm>
            <a:off x="6911975" y="3968754"/>
            <a:ext cx="2057400" cy="792163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Lingkungan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Tugas</a:t>
            </a:r>
          </a:p>
        </p:txBody>
      </p:sp>
      <p:sp>
        <p:nvSpPr>
          <p:cNvPr id="19490" name="Text Box 34"/>
          <p:cNvSpPr txBox="1">
            <a:spLocks noChangeArrowheads="1"/>
          </p:cNvSpPr>
          <p:nvPr/>
        </p:nvSpPr>
        <p:spPr bwMode="auto">
          <a:xfrm>
            <a:off x="3276600" y="2209804"/>
            <a:ext cx="1828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000"/>
              <a:t>Teknologi</a:t>
            </a:r>
          </a:p>
        </p:txBody>
      </p:sp>
      <p:sp>
        <p:nvSpPr>
          <p:cNvPr id="19491" name="Text Box 35"/>
          <p:cNvSpPr txBox="1">
            <a:spLocks noChangeArrowheads="1"/>
          </p:cNvSpPr>
          <p:nvPr/>
        </p:nvSpPr>
        <p:spPr bwMode="auto">
          <a:xfrm>
            <a:off x="3352802" y="4572004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/>
              <a:t>Pemasok</a:t>
            </a:r>
          </a:p>
        </p:txBody>
      </p:sp>
      <p:sp>
        <p:nvSpPr>
          <p:cNvPr id="19492" name="Line 36"/>
          <p:cNvSpPr>
            <a:spLocks noChangeShapeType="1"/>
          </p:cNvSpPr>
          <p:nvPr/>
        </p:nvSpPr>
        <p:spPr bwMode="auto">
          <a:xfrm flipH="1">
            <a:off x="5715000" y="2895600"/>
            <a:ext cx="990600" cy="0"/>
          </a:xfrm>
          <a:prstGeom prst="line">
            <a:avLst/>
          </a:prstGeom>
          <a:noFill/>
          <a:ln w="38100">
            <a:solidFill>
              <a:srgbClr val="11110B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93" name="Line 37"/>
          <p:cNvSpPr>
            <a:spLocks noChangeShapeType="1"/>
          </p:cNvSpPr>
          <p:nvPr/>
        </p:nvSpPr>
        <p:spPr bwMode="auto">
          <a:xfrm flipH="1" flipV="1">
            <a:off x="5105400" y="4267200"/>
            <a:ext cx="1752600" cy="76200"/>
          </a:xfrm>
          <a:prstGeom prst="line">
            <a:avLst/>
          </a:prstGeom>
          <a:noFill/>
          <a:ln w="38100">
            <a:solidFill>
              <a:srgbClr val="11110B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94" name="Line 38"/>
          <p:cNvSpPr>
            <a:spLocks noChangeShapeType="1"/>
          </p:cNvSpPr>
          <p:nvPr/>
        </p:nvSpPr>
        <p:spPr bwMode="auto">
          <a:xfrm>
            <a:off x="7200900" y="56245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96" name="AutoShape 40"/>
          <p:cNvSpPr>
            <a:spLocks noChangeArrowheads="1"/>
          </p:cNvSpPr>
          <p:nvPr/>
        </p:nvSpPr>
        <p:spPr bwMode="auto">
          <a:xfrm>
            <a:off x="3124200" y="3124200"/>
            <a:ext cx="1905000" cy="1524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 rot="-3337611">
            <a:off x="3086100" y="3846614"/>
            <a:ext cx="12954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400" b="1">
                <a:solidFill>
                  <a:schemeClr val="bg1"/>
                </a:solidFill>
              </a:rPr>
              <a:t>Employees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3429000" y="4267200"/>
            <a:ext cx="14398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bg1"/>
                </a:solidFill>
              </a:rPr>
              <a:t>Management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 rot="3165141">
            <a:off x="3925095" y="3693420"/>
            <a:ext cx="8366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400" b="1">
                <a:solidFill>
                  <a:schemeClr val="bg1"/>
                </a:solidFill>
              </a:rPr>
              <a:t>Culture</a:t>
            </a:r>
          </a:p>
        </p:txBody>
      </p:sp>
      <p:sp>
        <p:nvSpPr>
          <p:cNvPr id="19495" name="Line 39"/>
          <p:cNvSpPr>
            <a:spLocks noChangeShapeType="1"/>
          </p:cNvSpPr>
          <p:nvPr/>
        </p:nvSpPr>
        <p:spPr bwMode="auto">
          <a:xfrm flipH="1" flipV="1">
            <a:off x="4800600" y="4495800"/>
            <a:ext cx="1600200" cy="1295400"/>
          </a:xfrm>
          <a:prstGeom prst="line">
            <a:avLst/>
          </a:prstGeom>
          <a:noFill/>
          <a:ln w="38100">
            <a:solidFill>
              <a:srgbClr val="11110B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Lingkungan</a:t>
            </a:r>
            <a:r>
              <a:rPr lang="en-US" dirty="0"/>
              <a:t> Internal </a:t>
            </a:r>
            <a:r>
              <a:rPr lang="en-US" dirty="0" err="1"/>
              <a:t>Organisasi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000" dirty="0" err="1" smtClean="0">
                <a:solidFill>
                  <a:srgbClr val="11110B"/>
                </a:solidFill>
              </a:rPr>
              <a:t>Pemilik</a:t>
            </a:r>
            <a:endParaRPr lang="en-US" sz="2000" dirty="0" smtClean="0">
              <a:solidFill>
                <a:srgbClr val="11110B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r>
              <a:rPr lang="en-US" sz="1600" dirty="0" smtClean="0">
                <a:solidFill>
                  <a:srgbClr val="11110B"/>
                </a:solidFill>
              </a:rPr>
              <a:t>	</a:t>
            </a:r>
            <a:r>
              <a:rPr lang="en-US" sz="1600" b="0" dirty="0" err="1" smtClean="0">
                <a:solidFill>
                  <a:srgbClr val="11110B"/>
                </a:solidFill>
              </a:rPr>
              <a:t>adalah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mereka</a:t>
            </a:r>
            <a:r>
              <a:rPr lang="en-US" sz="1600" b="0" dirty="0" smtClean="0">
                <a:solidFill>
                  <a:srgbClr val="11110B"/>
                </a:solidFill>
              </a:rPr>
              <a:t> yang </a:t>
            </a:r>
            <a:r>
              <a:rPr lang="en-US" sz="1600" b="0" dirty="0" err="1" smtClean="0">
                <a:solidFill>
                  <a:srgbClr val="11110B"/>
                </a:solidFill>
              </a:rPr>
              <a:t>secara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historis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maupun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hukum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dinyatakan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sebagai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pemilik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akibat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adanya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penyertaan</a:t>
            </a:r>
            <a:r>
              <a:rPr lang="en-US" sz="1600" b="0" dirty="0" smtClean="0">
                <a:solidFill>
                  <a:srgbClr val="11110B"/>
                </a:solidFill>
              </a:rPr>
              <a:t> modal, ide </a:t>
            </a:r>
            <a:r>
              <a:rPr lang="en-US" sz="1600" b="0" dirty="0" err="1" smtClean="0">
                <a:solidFill>
                  <a:srgbClr val="11110B"/>
                </a:solidFill>
              </a:rPr>
              <a:t>ataupun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berdasarkan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ketentuan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lainnya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dinyatakan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sebagai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pemilik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organisasi</a:t>
            </a:r>
            <a:r>
              <a:rPr lang="en-US" sz="1600" b="0" dirty="0" smtClean="0">
                <a:solidFill>
                  <a:srgbClr val="11110B"/>
                </a:solidFill>
              </a:rPr>
              <a:t>.</a:t>
            </a: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endParaRPr lang="en-US" sz="1600" b="0" dirty="0" smtClean="0">
              <a:solidFill>
                <a:srgbClr val="11110B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US" sz="2000" dirty="0" smtClean="0">
                <a:solidFill>
                  <a:srgbClr val="11110B"/>
                </a:solidFill>
              </a:rPr>
              <a:t>Tim </a:t>
            </a:r>
            <a:r>
              <a:rPr lang="en-US" sz="2000" dirty="0" err="1" smtClean="0">
                <a:solidFill>
                  <a:srgbClr val="11110B"/>
                </a:solidFill>
              </a:rPr>
              <a:t>Manajemen</a:t>
            </a:r>
            <a:endParaRPr lang="en-US" sz="2000" dirty="0" smtClean="0">
              <a:solidFill>
                <a:srgbClr val="11110B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r>
              <a:rPr lang="en-US" sz="1600" dirty="0" smtClean="0">
                <a:solidFill>
                  <a:srgbClr val="11110B"/>
                </a:solidFill>
              </a:rPr>
              <a:t>	</a:t>
            </a:r>
            <a:r>
              <a:rPr lang="en-US" sz="1600" b="0" dirty="0" err="1" smtClean="0">
                <a:solidFill>
                  <a:srgbClr val="11110B"/>
                </a:solidFill>
              </a:rPr>
              <a:t>adalah</a:t>
            </a:r>
            <a:r>
              <a:rPr lang="en-US" sz="1600" b="0" dirty="0" smtClean="0">
                <a:solidFill>
                  <a:srgbClr val="11110B"/>
                </a:solidFill>
              </a:rPr>
              <a:t> orang-orang yang </a:t>
            </a:r>
            <a:r>
              <a:rPr lang="en-US" sz="1600" b="0" dirty="0" err="1" smtClean="0">
                <a:solidFill>
                  <a:srgbClr val="11110B"/>
                </a:solidFill>
              </a:rPr>
              <a:t>menurut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para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pemilik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organisasi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atau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perusahaan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dinyatakan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atau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ditunjuk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sebagai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pengelola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organisasi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untuk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suatu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periode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tertentu</a:t>
            </a:r>
            <a:r>
              <a:rPr lang="en-US" sz="1600" b="0" dirty="0" smtClean="0">
                <a:solidFill>
                  <a:srgbClr val="11110B"/>
                </a:solidFill>
              </a:rPr>
              <a:t>.</a:t>
            </a: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endParaRPr lang="en-US" sz="1600" b="0" dirty="0" smtClean="0">
              <a:solidFill>
                <a:srgbClr val="11110B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US" sz="2000" dirty="0" smtClean="0">
                <a:solidFill>
                  <a:srgbClr val="11110B"/>
                </a:solidFill>
              </a:rPr>
              <a:t>Para </a:t>
            </a:r>
            <a:r>
              <a:rPr lang="en-US" sz="2000" dirty="0" err="1" smtClean="0">
                <a:solidFill>
                  <a:srgbClr val="11110B"/>
                </a:solidFill>
              </a:rPr>
              <a:t>Anggota</a:t>
            </a:r>
            <a:r>
              <a:rPr lang="en-US" sz="2000" dirty="0" smtClean="0">
                <a:solidFill>
                  <a:srgbClr val="11110B"/>
                </a:solidFill>
              </a:rPr>
              <a:t> </a:t>
            </a:r>
            <a:r>
              <a:rPr lang="en-US" sz="2000" dirty="0" err="1" smtClean="0">
                <a:solidFill>
                  <a:srgbClr val="11110B"/>
                </a:solidFill>
              </a:rPr>
              <a:t>atau</a:t>
            </a:r>
            <a:r>
              <a:rPr lang="en-US" sz="2000" dirty="0" smtClean="0">
                <a:solidFill>
                  <a:srgbClr val="11110B"/>
                </a:solidFill>
              </a:rPr>
              <a:t> </a:t>
            </a:r>
            <a:r>
              <a:rPr lang="en-US" sz="2000" dirty="0" err="1" smtClean="0">
                <a:solidFill>
                  <a:srgbClr val="11110B"/>
                </a:solidFill>
              </a:rPr>
              <a:t>Pekerja</a:t>
            </a:r>
            <a:endParaRPr lang="en-US" sz="2000" dirty="0" smtClean="0">
              <a:solidFill>
                <a:srgbClr val="11110B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r>
              <a:rPr lang="en-US" sz="1600" dirty="0" smtClean="0">
                <a:solidFill>
                  <a:srgbClr val="11110B"/>
                </a:solidFill>
              </a:rPr>
              <a:t>	</a:t>
            </a:r>
            <a:r>
              <a:rPr lang="en-US" sz="1600" b="0" dirty="0" err="1" smtClean="0">
                <a:solidFill>
                  <a:srgbClr val="11110B"/>
                </a:solidFill>
              </a:rPr>
              <a:t>adalah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sumber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daya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manusia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dari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organisasi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atau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perusahaan</a:t>
            </a:r>
            <a:r>
              <a:rPr lang="en-US" sz="1600" b="0" dirty="0" smtClean="0">
                <a:solidFill>
                  <a:srgbClr val="11110B"/>
                </a:solidFill>
              </a:rPr>
              <a:t> yang </a:t>
            </a:r>
            <a:r>
              <a:rPr lang="en-US" sz="1600" b="0" dirty="0" err="1" smtClean="0">
                <a:solidFill>
                  <a:srgbClr val="11110B"/>
                </a:solidFill>
              </a:rPr>
              <a:t>bergelut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dalam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aktivitas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operasional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perusahaan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dan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menjalankan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tugas-tugas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keseharian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organisasi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berdasarkan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apa</a:t>
            </a:r>
            <a:r>
              <a:rPr lang="en-US" sz="1600" b="0" dirty="0" smtClean="0">
                <a:solidFill>
                  <a:srgbClr val="11110B"/>
                </a:solidFill>
              </a:rPr>
              <a:t> yang </a:t>
            </a:r>
            <a:r>
              <a:rPr lang="en-US" sz="1600" b="0" dirty="0" err="1" smtClean="0">
                <a:solidFill>
                  <a:srgbClr val="11110B"/>
                </a:solidFill>
              </a:rPr>
              <a:t>telah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ditetapkan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oleh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tim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manajemen</a:t>
            </a:r>
            <a:r>
              <a:rPr lang="en-US" sz="1600" b="0" dirty="0" smtClean="0">
                <a:solidFill>
                  <a:srgbClr val="11110B"/>
                </a:solidFill>
              </a:rPr>
              <a:t>.</a:t>
            </a: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endParaRPr lang="en-US" sz="1600" b="0" dirty="0" smtClean="0">
              <a:solidFill>
                <a:srgbClr val="11110B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US" sz="2000" dirty="0" err="1" smtClean="0">
                <a:solidFill>
                  <a:srgbClr val="11110B"/>
                </a:solidFill>
              </a:rPr>
              <a:t>Lingkungan</a:t>
            </a:r>
            <a:r>
              <a:rPr lang="en-US" sz="2000" dirty="0" smtClean="0">
                <a:solidFill>
                  <a:srgbClr val="11110B"/>
                </a:solidFill>
              </a:rPr>
              <a:t> </a:t>
            </a:r>
            <a:r>
              <a:rPr lang="en-US" sz="2000" dirty="0" err="1" smtClean="0">
                <a:solidFill>
                  <a:srgbClr val="11110B"/>
                </a:solidFill>
              </a:rPr>
              <a:t>Fisik</a:t>
            </a:r>
            <a:r>
              <a:rPr lang="en-US" sz="2000" dirty="0" smtClean="0">
                <a:solidFill>
                  <a:srgbClr val="11110B"/>
                </a:solidFill>
              </a:rPr>
              <a:t> </a:t>
            </a:r>
            <a:r>
              <a:rPr lang="en-US" sz="2000" dirty="0" err="1" smtClean="0">
                <a:solidFill>
                  <a:srgbClr val="11110B"/>
                </a:solidFill>
              </a:rPr>
              <a:t>Organisasi</a:t>
            </a:r>
            <a:endParaRPr lang="en-US" sz="2000" dirty="0" smtClean="0">
              <a:solidFill>
                <a:srgbClr val="11110B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  <a:defRPr/>
            </a:pPr>
            <a:r>
              <a:rPr lang="en-US" sz="1600" dirty="0" smtClean="0">
                <a:solidFill>
                  <a:srgbClr val="11110B"/>
                </a:solidFill>
              </a:rPr>
              <a:t>	</a:t>
            </a:r>
            <a:r>
              <a:rPr lang="en-US" sz="1600" b="0" dirty="0" err="1" smtClean="0">
                <a:solidFill>
                  <a:srgbClr val="11110B"/>
                </a:solidFill>
              </a:rPr>
              <a:t>adalah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sumber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daya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selain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manusia</a:t>
            </a:r>
            <a:r>
              <a:rPr lang="en-US" sz="1600" b="0" dirty="0" smtClean="0">
                <a:solidFill>
                  <a:srgbClr val="11110B"/>
                </a:solidFill>
              </a:rPr>
              <a:t> yang </a:t>
            </a:r>
            <a:r>
              <a:rPr lang="en-US" sz="1600" b="0" dirty="0" err="1" smtClean="0">
                <a:solidFill>
                  <a:srgbClr val="11110B"/>
                </a:solidFill>
              </a:rPr>
              <a:t>dimiliki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perusahaan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dan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menjadi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faktor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pendukung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berjalannya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sebuah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aktifitas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organisasi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atau</a:t>
            </a:r>
            <a:r>
              <a:rPr lang="en-US" sz="1600" b="0" dirty="0" smtClean="0">
                <a:solidFill>
                  <a:srgbClr val="11110B"/>
                </a:solidFill>
              </a:rPr>
              <a:t> </a:t>
            </a:r>
            <a:r>
              <a:rPr lang="en-US" sz="1600" b="0" dirty="0" err="1" smtClean="0">
                <a:solidFill>
                  <a:srgbClr val="11110B"/>
                </a:solidFill>
              </a:rPr>
              <a:t>perusahaan</a:t>
            </a:r>
            <a:endParaRPr lang="en-US" sz="1600" b="0" dirty="0" smtClean="0">
              <a:solidFill>
                <a:srgbClr val="11110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00040"/>
      </p:ext>
    </p:extLst>
  </p:cSld>
  <p:clrMapOvr>
    <a:masterClrMapping/>
  </p:clrMapOvr>
  <p:transition spd="slow"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590804"/>
            <a:ext cx="2286000" cy="1139825"/>
          </a:xfr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2400">
                <a:solidFill>
                  <a:schemeClr val="tx1"/>
                </a:solidFill>
              </a:rPr>
              <a:t>Hubungan </a:t>
            </a:r>
            <a:br>
              <a:rPr lang="en-US" sz="24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Organisasi dan Lingkungan</a:t>
            </a:r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3657600" y="609600"/>
            <a:ext cx="3276600" cy="9906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>
                <a:solidFill>
                  <a:srgbClr val="FFCC00"/>
                </a:solidFill>
              </a:rPr>
              <a:t>Adanya ketidakpastian </a:t>
            </a:r>
          </a:p>
          <a:p>
            <a:r>
              <a:rPr lang="en-US">
                <a:solidFill>
                  <a:srgbClr val="FFCC00"/>
                </a:solidFill>
              </a:rPr>
              <a:t>Lingkungan</a:t>
            </a:r>
          </a:p>
          <a:p>
            <a:endParaRPr lang="en-US"/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3733800" y="3276600"/>
            <a:ext cx="3886200" cy="10668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CC00"/>
              </a:solidFill>
            </a:endParaRPr>
          </a:p>
          <a:p>
            <a:endParaRPr lang="en-US">
              <a:solidFill>
                <a:srgbClr val="FFCC00"/>
              </a:solidFill>
            </a:endParaRPr>
          </a:p>
          <a:p>
            <a:r>
              <a:rPr lang="en-US">
                <a:solidFill>
                  <a:srgbClr val="FFCC00"/>
                </a:solidFill>
              </a:rPr>
              <a:t>Adanya adaptasi </a:t>
            </a:r>
          </a:p>
          <a:p>
            <a:r>
              <a:rPr lang="en-US">
                <a:solidFill>
                  <a:srgbClr val="FFCC00"/>
                </a:solidFill>
              </a:rPr>
              <a:t>dengan Lingkungan:</a:t>
            </a:r>
          </a:p>
          <a:p>
            <a:endParaRPr lang="en-US">
              <a:solidFill>
                <a:srgbClr val="FFCC00"/>
              </a:solidFill>
            </a:endParaRPr>
          </a:p>
          <a:p>
            <a:endParaRPr lang="en-US">
              <a:solidFill>
                <a:srgbClr val="FFCC00"/>
              </a:solidFill>
            </a:endParaRP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5105400" y="5181600"/>
            <a:ext cx="3581400" cy="120173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 algn="l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/>
              <a:t>Peranan Lintas batas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/>
              <a:t>Kemitraan Antar Organisasi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/>
              <a:t>Merger dan usaha patungan</a:t>
            </a:r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>
            <a:off x="5486400" y="4419600"/>
            <a:ext cx="0" cy="685800"/>
          </a:xfrm>
          <a:prstGeom prst="line">
            <a:avLst/>
          </a:prstGeom>
          <a:noFill/>
          <a:ln w="762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>
            <a:off x="3124200" y="990600"/>
            <a:ext cx="0" cy="3124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>
            <a:off x="3124200" y="4114800"/>
            <a:ext cx="609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>
            <a:off x="3124200" y="990600"/>
            <a:ext cx="5334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>
            <a:off x="2438400" y="3200400"/>
            <a:ext cx="685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>
                <a:solidFill>
                  <a:srgbClr val="0000FF"/>
                </a:solidFill>
              </a:rPr>
              <a:t>Lingkungan Eksternal &amp; Ketidakpastian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67F567"/>
          </a:solidFill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362200" y="6096000"/>
            <a:ext cx="5410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sz="1900" b="1">
                <a:solidFill>
                  <a:srgbClr val="0000FF"/>
                </a:solidFill>
              </a:rPr>
              <a:t>Jumlah Faktor dalam Lingkungan Organisasi</a:t>
            </a: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7086600" y="2667000"/>
            <a:ext cx="1676400" cy="12192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3024190" y="4760917"/>
            <a:ext cx="1331912" cy="8413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7" name="AutoShape 9"/>
          <p:cNvSpPr>
            <a:spLocks noChangeArrowheads="1"/>
          </p:cNvSpPr>
          <p:nvPr/>
        </p:nvSpPr>
        <p:spPr bwMode="auto">
          <a:xfrm rot="-2658908">
            <a:off x="3492500" y="3933829"/>
            <a:ext cx="1754188" cy="277813"/>
          </a:xfrm>
          <a:prstGeom prst="leftRightArrow">
            <a:avLst>
              <a:gd name="adj1" fmla="val 50000"/>
              <a:gd name="adj2" fmla="val 126286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AutoShape 10"/>
          <p:cNvSpPr>
            <a:spLocks noChangeArrowheads="1"/>
          </p:cNvSpPr>
          <p:nvPr/>
        </p:nvSpPr>
        <p:spPr bwMode="auto">
          <a:xfrm>
            <a:off x="6624638" y="3068642"/>
            <a:ext cx="468312" cy="288925"/>
          </a:xfrm>
          <a:prstGeom prst="rightArrow">
            <a:avLst>
              <a:gd name="adj1" fmla="val 50000"/>
              <a:gd name="adj2" fmla="val 40522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AutoShape 12"/>
          <p:cNvSpPr>
            <a:spLocks noChangeArrowheads="1"/>
          </p:cNvSpPr>
          <p:nvPr/>
        </p:nvSpPr>
        <p:spPr bwMode="auto">
          <a:xfrm>
            <a:off x="2971802" y="5715000"/>
            <a:ext cx="3257550" cy="215900"/>
          </a:xfrm>
          <a:prstGeom prst="leftRightArrow">
            <a:avLst>
              <a:gd name="adj1" fmla="val 50000"/>
              <a:gd name="adj2" fmla="val 301765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6227763" y="5695950"/>
            <a:ext cx="7965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sz="1600" b="1">
                <a:solidFill>
                  <a:srgbClr val="0000FF"/>
                </a:solidFill>
              </a:rPr>
              <a:t>Tinggi</a:t>
            </a:r>
            <a:endParaRPr lang="en-US" sz="1600">
              <a:solidFill>
                <a:srgbClr val="0000FF"/>
              </a:solidFill>
            </a:endParaRPr>
          </a:p>
        </p:txBody>
      </p:sp>
      <p:sp>
        <p:nvSpPr>
          <p:cNvPr id="48142" name="Text Box 14"/>
          <p:cNvSpPr txBox="1">
            <a:spLocks noChangeArrowheads="1"/>
          </p:cNvSpPr>
          <p:nvPr/>
        </p:nvSpPr>
        <p:spPr bwMode="auto">
          <a:xfrm>
            <a:off x="1981202" y="5562600"/>
            <a:ext cx="9286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sz="1600" b="1">
                <a:solidFill>
                  <a:srgbClr val="0000FF"/>
                </a:solidFill>
              </a:rPr>
              <a:t>Rendah</a:t>
            </a:r>
          </a:p>
        </p:txBody>
      </p:sp>
      <p:sp>
        <p:nvSpPr>
          <p:cNvPr id="48144" name="Text Box 16"/>
          <p:cNvSpPr txBox="1">
            <a:spLocks noChangeArrowheads="1"/>
          </p:cNvSpPr>
          <p:nvPr/>
        </p:nvSpPr>
        <p:spPr bwMode="auto">
          <a:xfrm>
            <a:off x="685800" y="3810000"/>
            <a:ext cx="169545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1600" b="1">
                <a:solidFill>
                  <a:srgbClr val="0000FF"/>
                </a:solidFill>
              </a:rPr>
              <a:t>Laju perubahan faktor di dalam lingkungan</a:t>
            </a:r>
          </a:p>
        </p:txBody>
      </p:sp>
      <p:sp>
        <p:nvSpPr>
          <p:cNvPr id="48145" name="AutoShape 17"/>
          <p:cNvSpPr>
            <a:spLocks noChangeArrowheads="1"/>
          </p:cNvSpPr>
          <p:nvPr/>
        </p:nvSpPr>
        <p:spPr bwMode="auto">
          <a:xfrm>
            <a:off x="7543800" y="3886202"/>
            <a:ext cx="200025" cy="269875"/>
          </a:xfrm>
          <a:prstGeom prst="upDownArrow">
            <a:avLst>
              <a:gd name="adj1" fmla="val 50000"/>
              <a:gd name="adj2" fmla="val 269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6" name="AutoShape 18"/>
          <p:cNvSpPr>
            <a:spLocks noChangeArrowheads="1"/>
          </p:cNvSpPr>
          <p:nvPr/>
        </p:nvSpPr>
        <p:spPr bwMode="auto">
          <a:xfrm>
            <a:off x="7772402" y="3886202"/>
            <a:ext cx="198438" cy="269875"/>
          </a:xfrm>
          <a:prstGeom prst="upDownArrow">
            <a:avLst>
              <a:gd name="adj1" fmla="val 50000"/>
              <a:gd name="adj2" fmla="val 272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7" name="AutoShape 19"/>
          <p:cNvSpPr>
            <a:spLocks noChangeArrowheads="1"/>
          </p:cNvSpPr>
          <p:nvPr/>
        </p:nvSpPr>
        <p:spPr bwMode="auto">
          <a:xfrm>
            <a:off x="8001000" y="3886202"/>
            <a:ext cx="200025" cy="269875"/>
          </a:xfrm>
          <a:prstGeom prst="upDownArrow">
            <a:avLst>
              <a:gd name="adj1" fmla="val 50000"/>
              <a:gd name="adj2" fmla="val 269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8" name="AutoShape 20"/>
          <p:cNvSpPr>
            <a:spLocks noChangeArrowheads="1"/>
          </p:cNvSpPr>
          <p:nvPr/>
        </p:nvSpPr>
        <p:spPr bwMode="auto">
          <a:xfrm>
            <a:off x="7543800" y="2438404"/>
            <a:ext cx="200025" cy="269875"/>
          </a:xfrm>
          <a:prstGeom prst="upDownArrow">
            <a:avLst>
              <a:gd name="adj1" fmla="val 50000"/>
              <a:gd name="adj2" fmla="val 269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9" name="AutoShape 21"/>
          <p:cNvSpPr>
            <a:spLocks noChangeArrowheads="1"/>
          </p:cNvSpPr>
          <p:nvPr/>
        </p:nvSpPr>
        <p:spPr bwMode="auto">
          <a:xfrm>
            <a:off x="7772402" y="2438404"/>
            <a:ext cx="198438" cy="269875"/>
          </a:xfrm>
          <a:prstGeom prst="upDownArrow">
            <a:avLst>
              <a:gd name="adj1" fmla="val 50000"/>
              <a:gd name="adj2" fmla="val 272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50" name="AutoShape 22"/>
          <p:cNvSpPr>
            <a:spLocks noChangeArrowheads="1"/>
          </p:cNvSpPr>
          <p:nvPr/>
        </p:nvSpPr>
        <p:spPr bwMode="auto">
          <a:xfrm>
            <a:off x="8001000" y="2438404"/>
            <a:ext cx="200025" cy="269875"/>
          </a:xfrm>
          <a:prstGeom prst="upDownArrow">
            <a:avLst>
              <a:gd name="adj1" fmla="val 50000"/>
              <a:gd name="adj2" fmla="val 269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53" name="Text Box 25"/>
          <p:cNvSpPr txBox="1">
            <a:spLocks noChangeArrowheads="1"/>
          </p:cNvSpPr>
          <p:nvPr/>
        </p:nvSpPr>
        <p:spPr bwMode="auto">
          <a:xfrm>
            <a:off x="7010402" y="2819400"/>
            <a:ext cx="17811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7E5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b="1">
                <a:solidFill>
                  <a:srgbClr val="0000FF"/>
                </a:solidFill>
              </a:rPr>
              <a:t>Adaptasi</a:t>
            </a:r>
          </a:p>
          <a:p>
            <a:pPr eaLnBrk="0" hangingPunct="0"/>
            <a:r>
              <a:rPr lang="en-US" b="1">
                <a:solidFill>
                  <a:srgbClr val="0000FF"/>
                </a:solidFill>
              </a:rPr>
              <a:t>Dengan</a:t>
            </a:r>
          </a:p>
          <a:p>
            <a:pPr eaLnBrk="0" hangingPunct="0"/>
            <a:r>
              <a:rPr lang="en-US" b="1">
                <a:solidFill>
                  <a:srgbClr val="0000FF"/>
                </a:solidFill>
              </a:rPr>
              <a:t>Lingkungan</a:t>
            </a:r>
          </a:p>
        </p:txBody>
      </p:sp>
      <p:sp>
        <p:nvSpPr>
          <p:cNvPr id="48154" name="Rectangle 26"/>
          <p:cNvSpPr>
            <a:spLocks noChangeArrowheads="1"/>
          </p:cNvSpPr>
          <p:nvPr/>
        </p:nvSpPr>
        <p:spPr bwMode="auto">
          <a:xfrm>
            <a:off x="2971800" y="2743204"/>
            <a:ext cx="3798888" cy="29368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55" name="Rectangle 27"/>
          <p:cNvSpPr>
            <a:spLocks noChangeArrowheads="1"/>
          </p:cNvSpPr>
          <p:nvPr/>
        </p:nvSpPr>
        <p:spPr bwMode="auto">
          <a:xfrm>
            <a:off x="5029202" y="2819400"/>
            <a:ext cx="1681163" cy="8778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endParaRPr lang="en-US" sz="800"/>
          </a:p>
        </p:txBody>
      </p:sp>
      <p:sp>
        <p:nvSpPr>
          <p:cNvPr id="48156" name="Rectangle 28"/>
          <p:cNvSpPr>
            <a:spLocks noChangeArrowheads="1"/>
          </p:cNvSpPr>
          <p:nvPr/>
        </p:nvSpPr>
        <p:spPr bwMode="auto">
          <a:xfrm>
            <a:off x="3048000" y="4800604"/>
            <a:ext cx="1676400" cy="84137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57" name="AutoShape 29"/>
          <p:cNvSpPr>
            <a:spLocks noChangeArrowheads="1"/>
          </p:cNvSpPr>
          <p:nvPr/>
        </p:nvSpPr>
        <p:spPr bwMode="auto">
          <a:xfrm rot="-2658908">
            <a:off x="3765550" y="4117979"/>
            <a:ext cx="1524000" cy="277813"/>
          </a:xfrm>
          <a:prstGeom prst="leftRightArrow">
            <a:avLst>
              <a:gd name="adj1" fmla="val 50000"/>
              <a:gd name="adj2" fmla="val 109714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59" name="AutoShape 31"/>
          <p:cNvSpPr>
            <a:spLocks noChangeArrowheads="1"/>
          </p:cNvSpPr>
          <p:nvPr/>
        </p:nvSpPr>
        <p:spPr bwMode="auto">
          <a:xfrm>
            <a:off x="2636838" y="3149604"/>
            <a:ext cx="260350" cy="2519363"/>
          </a:xfrm>
          <a:prstGeom prst="upDownArrow">
            <a:avLst>
              <a:gd name="adj1" fmla="val 50000"/>
              <a:gd name="adj2" fmla="val 19353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63" name="Text Box 35"/>
          <p:cNvSpPr txBox="1">
            <a:spLocks noChangeArrowheads="1"/>
          </p:cNvSpPr>
          <p:nvPr/>
        </p:nvSpPr>
        <p:spPr bwMode="auto">
          <a:xfrm>
            <a:off x="2133600" y="2819400"/>
            <a:ext cx="1003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sz="1600" b="1">
                <a:solidFill>
                  <a:srgbClr val="0000FF"/>
                </a:solidFill>
              </a:rPr>
              <a:t>Tinggi</a:t>
            </a:r>
          </a:p>
        </p:txBody>
      </p:sp>
      <p:sp>
        <p:nvSpPr>
          <p:cNvPr id="48171" name="Text Box 43"/>
          <p:cNvSpPr txBox="1">
            <a:spLocks noChangeArrowheads="1"/>
          </p:cNvSpPr>
          <p:nvPr/>
        </p:nvSpPr>
        <p:spPr bwMode="auto">
          <a:xfrm>
            <a:off x="5055226" y="2997204"/>
            <a:ext cx="164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0000FF"/>
                </a:solidFill>
              </a:rPr>
              <a:t>Ketidakpastian</a:t>
            </a:r>
          </a:p>
          <a:p>
            <a:pPr eaLnBrk="0" hangingPunct="0"/>
            <a:r>
              <a:rPr lang="en-US" sz="1600" b="1">
                <a:solidFill>
                  <a:srgbClr val="0000FF"/>
                </a:solidFill>
              </a:rPr>
              <a:t>Tinggi</a:t>
            </a:r>
          </a:p>
        </p:txBody>
      </p:sp>
      <p:sp>
        <p:nvSpPr>
          <p:cNvPr id="48173" name="Text Box 45"/>
          <p:cNvSpPr txBox="1">
            <a:spLocks noChangeArrowheads="1"/>
          </p:cNvSpPr>
          <p:nvPr/>
        </p:nvSpPr>
        <p:spPr bwMode="auto">
          <a:xfrm>
            <a:off x="3040688" y="4953004"/>
            <a:ext cx="164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0000FF"/>
                </a:solidFill>
              </a:rPr>
              <a:t>Ketidakpastian</a:t>
            </a:r>
          </a:p>
          <a:p>
            <a:pPr eaLnBrk="0" hangingPunct="0"/>
            <a:r>
              <a:rPr lang="en-US" sz="1600" b="1">
                <a:solidFill>
                  <a:srgbClr val="0000FF"/>
                </a:solidFill>
              </a:rPr>
              <a:t>rendah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Lingkungan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Eksternal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Organisasi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 eaLnBrk="0" hangingPunct="0">
              <a:lnSpc>
                <a:spcPct val="80000"/>
              </a:lnSpc>
              <a:buClr>
                <a:srgbClr val="FFCC66"/>
              </a:buClr>
              <a:buSzPct val="84000"/>
              <a:buFont typeface="Monotype Sorts" charset="2"/>
              <a:buChar char="v"/>
              <a:defRPr/>
            </a:pPr>
            <a:r>
              <a:rPr lang="en-US" sz="2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Pelanggan</a:t>
            </a:r>
            <a:endParaRPr lang="en-US" sz="2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0" indent="-457200" eaLnBrk="0" hangingPunct="0">
              <a:lnSpc>
                <a:spcPct val="80000"/>
              </a:lnSpc>
              <a:buClr>
                <a:srgbClr val="FFCC66"/>
              </a:buClr>
              <a:buSzPct val="84000"/>
              <a:buNone/>
              <a:defRPr/>
            </a:pP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adalah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mereka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yang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secara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langsung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memanfaatkan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menggunakan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dan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mengajukan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permintaan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atas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barang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atau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jasa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yang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ditawarkan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oleh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organisasi</a:t>
            </a:r>
            <a:r>
              <a:rPr lang="en-US" sz="1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  <a:p>
            <a:pPr marL="457200" lvl="0" indent="-457200" eaLnBrk="0" hangingPunct="0">
              <a:lnSpc>
                <a:spcPct val="80000"/>
              </a:lnSpc>
              <a:buClr>
                <a:srgbClr val="FFCC66"/>
              </a:buClr>
              <a:buSzPct val="84000"/>
              <a:buNone/>
              <a:defRPr/>
            </a:pPr>
            <a:endParaRPr lang="en-US" sz="1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0" indent="-457200" eaLnBrk="0" hangingPunct="0">
              <a:lnSpc>
                <a:spcPct val="80000"/>
              </a:lnSpc>
              <a:buClr>
                <a:srgbClr val="FFCC66"/>
              </a:buClr>
              <a:buSzPct val="84000"/>
              <a:buFont typeface="Monotype Sorts" charset="2"/>
              <a:buChar char="v"/>
              <a:defRPr/>
            </a:pPr>
            <a:r>
              <a:rPr lang="en-US" sz="2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Pesaing</a:t>
            </a:r>
            <a:endParaRPr lang="en-US" sz="2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0" indent="-457200" eaLnBrk="0" hangingPunct="0">
              <a:lnSpc>
                <a:spcPct val="80000"/>
              </a:lnSpc>
              <a:buClr>
                <a:srgbClr val="FFCC66"/>
              </a:buClr>
              <a:buSzPct val="84000"/>
              <a:buNone/>
              <a:defRPr/>
            </a:pP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organisasi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bisnis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lain yang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menjalankan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bisnis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yang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sama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dengan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organisasi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yang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kita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jalankan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Karena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bisnis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yang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dijalankan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sama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maka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pesaing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merupakan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tantangan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sekaligus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ancaman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 yang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dihadapi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organisasi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dalam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meraih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pelanggan</a:t>
            </a: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457200" lvl="0" indent="-457200" eaLnBrk="0" hangingPunct="0">
              <a:lnSpc>
                <a:spcPct val="80000"/>
              </a:lnSpc>
              <a:buClr>
                <a:srgbClr val="FFCC66"/>
              </a:buClr>
              <a:buSzPct val="84000"/>
              <a:buNone/>
              <a:defRPr/>
            </a:pPr>
            <a:endParaRPr lang="en-US" sz="1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0" indent="-457200" eaLnBrk="0" hangingPunct="0">
              <a:lnSpc>
                <a:spcPct val="80000"/>
              </a:lnSpc>
              <a:buClr>
                <a:srgbClr val="FFCC66"/>
              </a:buClr>
              <a:buSzPct val="84000"/>
              <a:buFont typeface="Monotype Sorts" charset="2"/>
              <a:buChar char="v"/>
              <a:defRPr/>
            </a:pPr>
            <a:r>
              <a:rPr lang="en-US" sz="2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Pemasok</a:t>
            </a:r>
            <a:endParaRPr lang="en-US" sz="2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lvl="0" indent="-457200" eaLnBrk="0" hangingPunct="0">
              <a:lnSpc>
                <a:spcPct val="80000"/>
              </a:lnSpc>
              <a:buClr>
                <a:srgbClr val="FFCC66"/>
              </a:buClr>
              <a:buSzPct val="84000"/>
              <a:buNone/>
              <a:defRPr/>
            </a:pP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adalah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pihak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yang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terkait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langsung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dalam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kegiatan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bisnis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dari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sebuah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organisasi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khususnya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organisasi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bisnis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yang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melakukan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kegiatan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produksi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barang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jadi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dari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berbagai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jenis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bahan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baku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920172"/>
      </p:ext>
    </p:extLst>
  </p:cSld>
  <p:clrMapOvr>
    <a:masterClrMapping/>
  </p:clrMapOvr>
</p:sld>
</file>

<file path=ppt/theme/theme1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atellite Dish">
  <a:themeElements>
    <a:clrScheme name="Satellite Dish 4">
      <a:dk1>
        <a:srgbClr val="666A5C"/>
      </a:dk1>
      <a:lt1>
        <a:srgbClr val="FFFFFF"/>
      </a:lt1>
      <a:dk2>
        <a:srgbClr val="757868"/>
      </a:dk2>
      <a:lt2>
        <a:srgbClr val="C4C3AA"/>
      </a:lt2>
      <a:accent1>
        <a:srgbClr val="9AC2C0"/>
      </a:accent1>
      <a:accent2>
        <a:srgbClr val="4D4F45"/>
      </a:accent2>
      <a:accent3>
        <a:srgbClr val="BDBEB9"/>
      </a:accent3>
      <a:accent4>
        <a:srgbClr val="DADADA"/>
      </a:accent4>
      <a:accent5>
        <a:srgbClr val="CADDDC"/>
      </a:accent5>
      <a:accent6>
        <a:srgbClr val="45473E"/>
      </a:accent6>
      <a:hlink>
        <a:srgbClr val="009999"/>
      </a:hlink>
      <a:folHlink>
        <a:srgbClr val="BFCB4F"/>
      </a:folHlink>
    </a:clrScheme>
    <a:fontScheme name="Satellite Dish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atellite Dish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 Dish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 Dish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 Dish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 Dish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 Dish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tellite Dish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 Dish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tellite Dish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Blank Presentation">
  <a:themeElements>
    <a:clrScheme name="">
      <a:dk1>
        <a:srgbClr val="FFFFCC"/>
      </a:dk1>
      <a:lt1>
        <a:srgbClr val="FF9900"/>
      </a:lt1>
      <a:dk2>
        <a:srgbClr val="000099"/>
      </a:dk2>
      <a:lt2>
        <a:srgbClr val="FFFF99"/>
      </a:lt2>
      <a:accent1>
        <a:srgbClr val="FFCC66"/>
      </a:accent1>
      <a:accent2>
        <a:srgbClr val="000099"/>
      </a:accent2>
      <a:accent3>
        <a:srgbClr val="AAAACA"/>
      </a:accent3>
      <a:accent4>
        <a:srgbClr val="DA8200"/>
      </a:accent4>
      <a:accent5>
        <a:srgbClr val="FFE2B8"/>
      </a:accent5>
      <a:accent6>
        <a:srgbClr val="00008A"/>
      </a:accent6>
      <a:hlink>
        <a:srgbClr val="CC3300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000000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000000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Blank Presentation">
  <a:themeElements>
    <a:clrScheme name="">
      <a:dk1>
        <a:srgbClr val="FFFFCC"/>
      </a:dk1>
      <a:lt1>
        <a:srgbClr val="FF9900"/>
      </a:lt1>
      <a:dk2>
        <a:srgbClr val="000099"/>
      </a:dk2>
      <a:lt2>
        <a:srgbClr val="FFFF99"/>
      </a:lt2>
      <a:accent1>
        <a:srgbClr val="FFCC66"/>
      </a:accent1>
      <a:accent2>
        <a:srgbClr val="000099"/>
      </a:accent2>
      <a:accent3>
        <a:srgbClr val="AAAACA"/>
      </a:accent3>
      <a:accent4>
        <a:srgbClr val="DA8200"/>
      </a:accent4>
      <a:accent5>
        <a:srgbClr val="FFE2B8"/>
      </a:accent5>
      <a:accent6>
        <a:srgbClr val="00008A"/>
      </a:accent6>
      <a:hlink>
        <a:srgbClr val="CC3300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000000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000000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330</TotalTime>
  <Words>341</Words>
  <Application>Microsoft Office PowerPoint</Application>
  <PresentationFormat>On-screen Show (4:3)</PresentationFormat>
  <Paragraphs>149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Watermark</vt:lpstr>
      <vt:lpstr>Textured</vt:lpstr>
      <vt:lpstr>Satellite Dish</vt:lpstr>
      <vt:lpstr>Crayons</vt:lpstr>
      <vt:lpstr>Blank Presentation</vt:lpstr>
      <vt:lpstr>1_Blank Presentation</vt:lpstr>
      <vt:lpstr>3.  LINGKUNGAN &amp; BUDAYA PERUSAHAAN</vt:lpstr>
      <vt:lpstr>Lingkungan Organisasi (Organizational Environment)</vt:lpstr>
      <vt:lpstr>Lingkungan Eksternal</vt:lpstr>
      <vt:lpstr>Lingkungan Internal</vt:lpstr>
      <vt:lpstr>Lingkungan Organisasi</vt:lpstr>
      <vt:lpstr>Lingkungan Internal Organisasi</vt:lpstr>
      <vt:lpstr>Hubungan  Organisasi dan Lingkungan</vt:lpstr>
      <vt:lpstr>Lingkungan Eksternal &amp; Ketidakpastian</vt:lpstr>
      <vt:lpstr>Lingkungan Eksternal Organisasi</vt:lpstr>
      <vt:lpstr>Lingkungan Eksternal Organisasi (lanjutan)</vt:lpstr>
      <vt:lpstr>Lingkungan Internasional  dan Kegiatan Bisnis</vt:lpstr>
      <vt:lpstr>Berbagai bentuk Bisnis Internasional</vt:lpstr>
      <vt:lpstr>Berbagai faktor yang terkait  dengan Bisnis Internasional</vt:lpstr>
      <vt:lpstr>BUDAYA ORGANISASI</vt:lpstr>
      <vt:lpstr>Faktor penentu Budaya Organisasi</vt:lpstr>
      <vt:lpstr>Nilai Dasar Karakteristik Budaya Perusahaan dapat dilihat melalui manifestasi</vt:lpstr>
      <vt:lpstr>PowerPoint Presentation</vt:lpstr>
    </vt:vector>
  </TitlesOfParts>
  <Company>smg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LINGKUNGAN MANAJEMEN</dc:title>
  <dc:creator>Hendrajaya</dc:creator>
  <cp:lastModifiedBy>ok</cp:lastModifiedBy>
  <cp:revision>17</cp:revision>
  <dcterms:created xsi:type="dcterms:W3CDTF">2007-09-21T09:20:49Z</dcterms:created>
  <dcterms:modified xsi:type="dcterms:W3CDTF">2022-10-04T01:32:20Z</dcterms:modified>
</cp:coreProperties>
</file>