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6" r:id="rId2"/>
    <p:sldId id="291" r:id="rId3"/>
    <p:sldId id="302" r:id="rId4"/>
    <p:sldId id="297" r:id="rId5"/>
    <p:sldId id="296" r:id="rId6"/>
    <p:sldId id="303" r:id="rId7"/>
    <p:sldId id="304" r:id="rId8"/>
    <p:sldId id="305" r:id="rId9"/>
    <p:sldId id="300" r:id="rId10"/>
    <p:sldId id="306" r:id="rId11"/>
    <p:sldId id="307" r:id="rId12"/>
    <p:sldId id="308" r:id="rId13"/>
    <p:sldId id="309" r:id="rId14"/>
    <p:sldId id="301" r:id="rId15"/>
    <p:sldId id="310" r:id="rId16"/>
    <p:sldId id="311" r:id="rId17"/>
    <p:sldId id="312" r:id="rId18"/>
    <p:sldId id="313" r:id="rId19"/>
    <p:sldId id="318" r:id="rId20"/>
    <p:sldId id="314" r:id="rId21"/>
    <p:sldId id="315" r:id="rId22"/>
    <p:sldId id="316" r:id="rId23"/>
    <p:sldId id="317" r:id="rId24"/>
    <p:sldId id="274" r:id="rId25"/>
  </p:sldIdLst>
  <p:sldSz cx="9144000" cy="6858000" type="screen4x3"/>
  <p:notesSz cx="6761163" cy="9942513"/>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y" initials="R" lastIdx="4" clrIdx="0">
    <p:extLst>
      <p:ext uri="{19B8F6BF-5375-455C-9EA6-DF929625EA0E}">
        <p15:presenceInfo xmlns:p15="http://schemas.microsoft.com/office/powerpoint/2012/main" userId="Ra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50" autoAdjust="0"/>
    <p:restoredTop sz="94656" autoAdjust="0"/>
  </p:normalViewPr>
  <p:slideViewPr>
    <p:cSldViewPr>
      <p:cViewPr varScale="1">
        <p:scale>
          <a:sx n="56" d="100"/>
          <a:sy n="56" d="100"/>
        </p:scale>
        <p:origin x="1484" y="4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9837" cy="497126"/>
          </a:xfrm>
          <a:prstGeom prst="rect">
            <a:avLst/>
          </a:prstGeom>
        </p:spPr>
        <p:txBody>
          <a:bodyPr vert="horz" lIns="91440" tIns="45720" rIns="91440" bIns="45720" rtlCol="0"/>
          <a:lstStyle>
            <a:lvl1pPr algn="l">
              <a:defRPr sz="1200"/>
            </a:lvl1pPr>
          </a:lstStyle>
          <a:p>
            <a:r>
              <a:rPr lang="en-US"/>
              <a:t>I.1</a:t>
            </a:r>
          </a:p>
        </p:txBody>
      </p:sp>
      <p:sp>
        <p:nvSpPr>
          <p:cNvPr id="3" name="Date Placeholder 2"/>
          <p:cNvSpPr>
            <a:spLocks noGrp="1"/>
          </p:cNvSpPr>
          <p:nvPr>
            <p:ph type="dt" sz="quarter" idx="1"/>
          </p:nvPr>
        </p:nvSpPr>
        <p:spPr>
          <a:xfrm>
            <a:off x="3829761" y="0"/>
            <a:ext cx="2929837" cy="497126"/>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9443662"/>
            <a:ext cx="2929837" cy="49712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29761" y="9443662"/>
            <a:ext cx="2929837" cy="497126"/>
          </a:xfrm>
          <a:prstGeom prst="rect">
            <a:avLst/>
          </a:prstGeom>
        </p:spPr>
        <p:txBody>
          <a:bodyPr vert="horz" lIns="91440" tIns="45720" rIns="91440" bIns="45720" rtlCol="0" anchor="b"/>
          <a:lstStyle>
            <a:lvl1pPr algn="r">
              <a:defRPr sz="1200"/>
            </a:lvl1pPr>
          </a:lstStyle>
          <a:p>
            <a:fld id="{8BA5DDAD-591B-4217-B96A-323B84A14E26}" type="slidenum">
              <a:rPr lang="en-US" smtClean="0"/>
              <a:pPr/>
              <a:t>‹#›</a:t>
            </a:fld>
            <a:endParaRPr lang="en-US"/>
          </a:p>
        </p:txBody>
      </p:sp>
    </p:spTree>
    <p:extLst>
      <p:ext uri="{BB962C8B-B14F-4D97-AF65-F5344CB8AC3E}">
        <p14:creationId xmlns:p14="http://schemas.microsoft.com/office/powerpoint/2010/main" val="310736257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9837" cy="497126"/>
          </a:xfrm>
          <a:prstGeom prst="rect">
            <a:avLst/>
          </a:prstGeom>
        </p:spPr>
        <p:txBody>
          <a:bodyPr vert="horz" lIns="91440" tIns="45720" rIns="91440" bIns="45720" rtlCol="0"/>
          <a:lstStyle>
            <a:lvl1pPr algn="l">
              <a:defRPr sz="1200"/>
            </a:lvl1pPr>
          </a:lstStyle>
          <a:p>
            <a:r>
              <a:rPr lang="en-US"/>
              <a:t>I.1</a:t>
            </a:r>
          </a:p>
        </p:txBody>
      </p:sp>
      <p:sp>
        <p:nvSpPr>
          <p:cNvPr id="3" name="Date Placeholder 2"/>
          <p:cNvSpPr>
            <a:spLocks noGrp="1"/>
          </p:cNvSpPr>
          <p:nvPr>
            <p:ph type="dt" idx="1"/>
          </p:nvPr>
        </p:nvSpPr>
        <p:spPr>
          <a:xfrm>
            <a:off x="3829761" y="0"/>
            <a:ext cx="2929837" cy="497126"/>
          </a:xfrm>
          <a:prstGeom prst="rect">
            <a:avLst/>
          </a:prstGeom>
        </p:spPr>
        <p:txBody>
          <a:bodyPr vert="horz" lIns="91440" tIns="45720" rIns="91440" bIns="45720" rtlCol="0"/>
          <a:lstStyle>
            <a:lvl1pPr algn="r">
              <a:defRPr sz="1200"/>
            </a:lvl1pPr>
          </a:lstStyle>
          <a:p>
            <a:endParaRPr lang="en-US"/>
          </a:p>
        </p:txBody>
      </p:sp>
      <p:sp>
        <p:nvSpPr>
          <p:cNvPr id="4" name="Slide Image Placeholder 3"/>
          <p:cNvSpPr>
            <a:spLocks noGrp="1" noRot="1" noChangeAspect="1"/>
          </p:cNvSpPr>
          <p:nvPr>
            <p:ph type="sldImg" idx="2"/>
          </p:nvPr>
        </p:nvSpPr>
        <p:spPr>
          <a:xfrm>
            <a:off x="896938" y="746125"/>
            <a:ext cx="4967287" cy="3727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6117" y="4722694"/>
            <a:ext cx="5408930" cy="447413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3662"/>
            <a:ext cx="2929837" cy="49712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29761" y="9443662"/>
            <a:ext cx="2929837" cy="497126"/>
          </a:xfrm>
          <a:prstGeom prst="rect">
            <a:avLst/>
          </a:prstGeom>
        </p:spPr>
        <p:txBody>
          <a:bodyPr vert="horz" lIns="91440" tIns="45720" rIns="91440" bIns="45720" rtlCol="0" anchor="b"/>
          <a:lstStyle>
            <a:lvl1pPr algn="r">
              <a:defRPr sz="1200"/>
            </a:lvl1pPr>
          </a:lstStyle>
          <a:p>
            <a:fld id="{C1A58231-9198-4C99-9FBD-A70F6638DE2B}" type="slidenum">
              <a:rPr lang="en-US" smtClean="0"/>
              <a:pPr/>
              <a:t>‹#›</a:t>
            </a:fld>
            <a:endParaRPr lang="en-US"/>
          </a:p>
        </p:txBody>
      </p:sp>
    </p:spTree>
    <p:extLst>
      <p:ext uri="{BB962C8B-B14F-4D97-AF65-F5344CB8AC3E}">
        <p14:creationId xmlns:p14="http://schemas.microsoft.com/office/powerpoint/2010/main" val="12045633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251195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Tree>
    <p:extLst>
      <p:ext uri="{BB962C8B-B14F-4D97-AF65-F5344CB8AC3E}">
        <p14:creationId xmlns:p14="http://schemas.microsoft.com/office/powerpoint/2010/main" val="2473376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lvl1pPr>
              <a:defRPr/>
            </a:lvl1pPr>
          </a:lstStyle>
          <a:p>
            <a:fld id="{9AA526D9-A5A6-41AF-8A00-46949A839F48}" type="slidenum">
              <a:rPr lang="en-US" smtClean="0"/>
              <a:pPr/>
              <a:t>‹#›</a:t>
            </a:fld>
            <a:endParaRPr lang="en-US" dirty="0"/>
          </a:p>
        </p:txBody>
      </p:sp>
      <p:sp>
        <p:nvSpPr>
          <p:cNvPr id="7" name="TextBox 6"/>
          <p:cNvSpPr txBox="1"/>
          <p:nvPr userDrawn="1"/>
        </p:nvSpPr>
        <p:spPr>
          <a:xfrm>
            <a:off x="323528" y="404664"/>
            <a:ext cx="1656183" cy="276999"/>
          </a:xfrm>
          <a:prstGeom prst="rect">
            <a:avLst/>
          </a:prstGeom>
          <a:noFill/>
        </p:spPr>
        <p:txBody>
          <a:bodyPr wrap="square" rtlCol="0">
            <a:spAutoFit/>
          </a:bodyPr>
          <a:lstStyle/>
          <a:p>
            <a:r>
              <a:rPr lang="id-ID" sz="1200" b="1" dirty="0">
                <a:latin typeface="Arial" panose="020B0604020202020204" pitchFamily="34" charset="0"/>
                <a:cs typeface="Arial" panose="020B0604020202020204" pitchFamily="34" charset="0"/>
              </a:rPr>
              <a:t>I.</a:t>
            </a:r>
            <a:fld id="{4452BE83-FDDD-4C44-83F4-34328A082FE7}" type="slidenum">
              <a:rPr lang="id-ID" sz="1200" b="1" smtClean="0">
                <a:latin typeface="Arial" panose="020B0604020202020204" pitchFamily="34" charset="0"/>
                <a:cs typeface="Arial" panose="020B0604020202020204" pitchFamily="34" charset="0"/>
              </a:rPr>
              <a:pPr/>
              <a:t>‹#›</a:t>
            </a:fld>
            <a:endParaRPr lang="id-ID" sz="1200" b="1" dirty="0">
              <a:latin typeface="Arial" panose="020B0604020202020204" pitchFamily="34" charset="0"/>
              <a:cs typeface="Arial" panose="020B0604020202020204" pitchFamily="34" charset="0"/>
            </a:endParaRPr>
          </a:p>
        </p:txBody>
      </p:sp>
    </p:spTree>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EC78861-F5F1-4380-A99F-7AF3A3979A38}" type="datetime1">
              <a:rPr lang="id-ID" smtClean="0"/>
              <a:pPr/>
              <a:t>17/10/2021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Kode MK : TIF19212,  MK : Kecerdasan Buatan</a:t>
            </a:r>
            <a:endParaRPr lang="en-US" dirty="0"/>
          </a:p>
        </p:txBody>
      </p:sp>
      <p:sp>
        <p:nvSpPr>
          <p:cNvPr id="6" name="Slide Number Placeholder 5"/>
          <p:cNvSpPr>
            <a:spLocks noGrp="1"/>
          </p:cNvSpPr>
          <p:nvPr>
            <p:ph type="sldNum" sz="quarter" idx="12"/>
          </p:nvPr>
        </p:nvSpPr>
        <p:spPr/>
        <p:txBody>
          <a:bodyPr/>
          <a:lstStyle/>
          <a:p>
            <a:fld id="{DA80A70C-902A-499B-8946-FDFF5F575613}" type="slidenum">
              <a:rPr lang="en-US" smtClean="0"/>
              <a:pPr/>
              <a:t>‹#›</a:t>
            </a:fld>
            <a:endParaRPr lang="en-US"/>
          </a:p>
        </p:txBody>
      </p:sp>
    </p:spTree>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07A5172-5336-42AF-93A4-54F09B4A9D3D}" type="datetime1">
              <a:rPr lang="id-ID" smtClean="0"/>
              <a:pPr/>
              <a:t>17/10/2021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a:t>Kode MK : TIF19212,  MK : Kecerdasan Buatan</a:t>
            </a:r>
            <a:endParaRPr lang="en-US" dirty="0"/>
          </a:p>
        </p:txBody>
      </p:sp>
      <p:sp>
        <p:nvSpPr>
          <p:cNvPr id="6" name="Slide Number Placeholder 5"/>
          <p:cNvSpPr>
            <a:spLocks noGrp="1"/>
          </p:cNvSpPr>
          <p:nvPr>
            <p:ph type="sldNum" sz="quarter" idx="12"/>
          </p:nvPr>
        </p:nvSpPr>
        <p:spPr/>
        <p:txBody>
          <a:bodyPr/>
          <a:lstStyle/>
          <a:p>
            <a:fld id="{DA80A70C-902A-499B-8946-FDFF5F575613}" type="slidenum">
              <a:rPr lang="en-US" smtClean="0"/>
              <a:pPr/>
              <a:t>‹#›</a:t>
            </a:fld>
            <a:endParaRPr lang="en-US"/>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7C5AAC42-A610-4A9E-B792-1EF2B36399EB}" type="datetime1">
              <a:rPr lang="id-ID" smtClean="0"/>
              <a:pPr/>
              <a:t>17/10/2021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lgn="ctr">
              <a:defRPr sz="1200">
                <a:solidFill>
                  <a:schemeClr val="tx1"/>
                </a:solidFill>
                <a:latin typeface="Arial" panose="020B0604020202020204" pitchFamily="34" charset="0"/>
                <a:cs typeface="Arial" panose="020B0604020202020204" pitchFamily="34" charset="0"/>
              </a:defRPr>
            </a:lvl1pPr>
          </a:lstStyle>
          <a:p>
            <a:r>
              <a:rPr lang="en-US"/>
              <a:t>Kode MK : TIF19212,  MK : Kecerdasan Buatan</a:t>
            </a:r>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DA80A70C-902A-499B-8946-FDFF5F575613}" type="slidenum">
              <a:rPr lang="en-US" smtClean="0"/>
              <a:pPr/>
              <a:t>‹#›</a:t>
            </a:fld>
            <a:endParaRPr lang="en-US" dirty="0"/>
          </a:p>
        </p:txBody>
      </p:sp>
      <p:sp>
        <p:nvSpPr>
          <p:cNvPr id="7" name="TextBox 6"/>
          <p:cNvSpPr txBox="1"/>
          <p:nvPr userDrawn="1"/>
        </p:nvSpPr>
        <p:spPr>
          <a:xfrm>
            <a:off x="323528" y="404664"/>
            <a:ext cx="1656183" cy="276999"/>
          </a:xfrm>
          <a:prstGeom prst="rect">
            <a:avLst/>
          </a:prstGeom>
          <a:noFill/>
        </p:spPr>
        <p:txBody>
          <a:bodyPr wrap="square" rtlCol="0">
            <a:spAutoFit/>
          </a:bodyPr>
          <a:lstStyle/>
          <a:p>
            <a:r>
              <a:rPr lang="id-ID" sz="1200" b="1" dirty="0">
                <a:latin typeface="Arial" panose="020B0604020202020204" pitchFamily="34" charset="0"/>
                <a:cs typeface="Arial" panose="020B0604020202020204" pitchFamily="34" charset="0"/>
              </a:rPr>
              <a:t>I.</a:t>
            </a:r>
            <a:fld id="{4452BE83-FDDD-4C44-83F4-34328A082FE7}" type="slidenum">
              <a:rPr lang="id-ID" sz="1200" b="1" smtClean="0">
                <a:latin typeface="Arial" panose="020B0604020202020204" pitchFamily="34" charset="0"/>
                <a:cs typeface="Arial" panose="020B0604020202020204" pitchFamily="34" charset="0"/>
              </a:rPr>
              <a:pPr/>
              <a:t>‹#›</a:t>
            </a:fld>
            <a:endParaRPr lang="id-ID" sz="1200" b="1" dirty="0">
              <a:latin typeface="Arial" panose="020B0604020202020204" pitchFamily="34" charset="0"/>
              <a:cs typeface="Arial" panose="020B0604020202020204" pitchFamily="34" charset="0"/>
            </a:endParaRPr>
          </a:p>
        </p:txBody>
      </p:sp>
      <p:sp>
        <p:nvSpPr>
          <p:cNvPr id="8" name="TextBox 7"/>
          <p:cNvSpPr txBox="1"/>
          <p:nvPr userDrawn="1"/>
        </p:nvSpPr>
        <p:spPr>
          <a:xfrm>
            <a:off x="6553200" y="6363328"/>
            <a:ext cx="2133600" cy="276999"/>
          </a:xfrm>
          <a:prstGeom prst="rect">
            <a:avLst/>
          </a:prstGeom>
          <a:noFill/>
        </p:spPr>
        <p:txBody>
          <a:bodyPr wrap="square" rtlCol="0">
            <a:spAutoFit/>
          </a:bodyPr>
          <a:lstStyle/>
          <a:p>
            <a:pPr algn="r"/>
            <a:r>
              <a:rPr lang="id-ID" sz="1200" dirty="0">
                <a:latin typeface="Arial" panose="020B0604020202020204" pitchFamily="34" charset="0"/>
                <a:cs typeface="Arial" panose="020B0604020202020204" pitchFamily="34" charset="0"/>
              </a:rPr>
              <a:t>Versi : 01</a:t>
            </a:r>
            <a:endParaRPr lang="id-ID" sz="1600" dirty="0">
              <a:latin typeface="Arial" panose="020B0604020202020204" pitchFamily="34" charset="0"/>
              <a:cs typeface="Arial" panose="020B0604020202020204" pitchFamily="34" charset="0"/>
            </a:endParaRPr>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089CB494-373A-46E9-9216-6F79E17D8ECC}" type="datetime1">
              <a:rPr lang="id-ID" smtClean="0"/>
              <a:pPr/>
              <a:t>17/10/2021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lgn="ctr">
              <a:defRPr sz="1200">
                <a:solidFill>
                  <a:schemeClr val="tx1"/>
                </a:solidFill>
                <a:latin typeface="Arial" panose="020B0604020202020204" pitchFamily="34" charset="0"/>
                <a:cs typeface="Arial" panose="020B0604020202020204" pitchFamily="34" charset="0"/>
              </a:defRPr>
            </a:lvl1pPr>
          </a:lstStyle>
          <a:p>
            <a:r>
              <a:rPr lang="en-US"/>
              <a:t>Kode MK : TIF19212,  MK : Kecerdasan Buatan</a:t>
            </a:r>
            <a:endParaRPr lang="en-US" dirty="0"/>
          </a:p>
        </p:txBody>
      </p:sp>
      <p:sp>
        <p:nvSpPr>
          <p:cNvPr id="6" name="Slide Number Placeholder 5"/>
          <p:cNvSpPr>
            <a:spLocks noGrp="1"/>
          </p:cNvSpPr>
          <p:nvPr>
            <p:ph type="sldNum" sz="quarter" idx="12"/>
          </p:nvPr>
        </p:nvSpPr>
        <p:spPr/>
        <p:txBody>
          <a:bodyPr/>
          <a:lstStyle/>
          <a:p>
            <a:fld id="{DA80A70C-902A-499B-8946-FDFF5F575613}" type="slidenum">
              <a:rPr lang="en-US" smtClean="0"/>
              <a:pPr/>
              <a:t>‹#›</a:t>
            </a:fld>
            <a:endParaRPr lang="en-US"/>
          </a:p>
        </p:txBody>
      </p:sp>
      <p:sp>
        <p:nvSpPr>
          <p:cNvPr id="7" name="TextBox 6"/>
          <p:cNvSpPr txBox="1"/>
          <p:nvPr userDrawn="1"/>
        </p:nvSpPr>
        <p:spPr>
          <a:xfrm>
            <a:off x="323528" y="404664"/>
            <a:ext cx="1656183" cy="276999"/>
          </a:xfrm>
          <a:prstGeom prst="rect">
            <a:avLst/>
          </a:prstGeom>
          <a:noFill/>
        </p:spPr>
        <p:txBody>
          <a:bodyPr wrap="square" rtlCol="0">
            <a:spAutoFit/>
          </a:bodyPr>
          <a:lstStyle/>
          <a:p>
            <a:r>
              <a:rPr lang="id-ID" sz="1200" b="1" dirty="0">
                <a:latin typeface="Arial" panose="020B0604020202020204" pitchFamily="34" charset="0"/>
                <a:cs typeface="Arial" panose="020B0604020202020204" pitchFamily="34" charset="0"/>
              </a:rPr>
              <a:t>I.</a:t>
            </a:r>
            <a:fld id="{4452BE83-FDDD-4C44-83F4-34328A082FE7}" type="slidenum">
              <a:rPr lang="id-ID" sz="1200" b="1" smtClean="0">
                <a:latin typeface="Arial" panose="020B0604020202020204" pitchFamily="34" charset="0"/>
                <a:cs typeface="Arial" panose="020B0604020202020204" pitchFamily="34" charset="0"/>
              </a:rPr>
              <a:pPr/>
              <a:t>‹#›</a:t>
            </a:fld>
            <a:endParaRPr lang="id-ID" sz="1200" b="1" dirty="0">
              <a:latin typeface="Arial" panose="020B0604020202020204" pitchFamily="34" charset="0"/>
              <a:cs typeface="Arial" panose="020B0604020202020204" pitchFamily="34" charset="0"/>
            </a:endParaRPr>
          </a:p>
        </p:txBody>
      </p:sp>
      <p:sp>
        <p:nvSpPr>
          <p:cNvPr id="8" name="TextBox 7"/>
          <p:cNvSpPr txBox="1"/>
          <p:nvPr userDrawn="1"/>
        </p:nvSpPr>
        <p:spPr>
          <a:xfrm>
            <a:off x="6553200" y="6363328"/>
            <a:ext cx="2133600" cy="276999"/>
          </a:xfrm>
          <a:prstGeom prst="rect">
            <a:avLst/>
          </a:prstGeom>
          <a:noFill/>
        </p:spPr>
        <p:txBody>
          <a:bodyPr wrap="square" rtlCol="0">
            <a:spAutoFit/>
          </a:bodyPr>
          <a:lstStyle/>
          <a:p>
            <a:pPr algn="r"/>
            <a:r>
              <a:rPr lang="id-ID" sz="1200" dirty="0">
                <a:latin typeface="Arial" panose="020B0604020202020204" pitchFamily="34" charset="0"/>
                <a:cs typeface="Arial" panose="020B0604020202020204" pitchFamily="34" charset="0"/>
              </a:rPr>
              <a:t>Versi : 01</a:t>
            </a:r>
            <a:endParaRPr lang="id-ID" sz="1600" dirty="0">
              <a:latin typeface="Arial" panose="020B0604020202020204" pitchFamily="34" charset="0"/>
              <a:cs typeface="Arial" panose="020B0604020202020204" pitchFamily="34" charset="0"/>
            </a:endParaRPr>
          </a:p>
        </p:txBody>
      </p:sp>
    </p:spTree>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70761A0-09C5-4285-826B-C0D609FC49BE}" type="datetime1">
              <a:rPr lang="id-ID" smtClean="0"/>
              <a:pPr/>
              <a:t>17/10/2021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a:t>Kode MK : TIF19212,  MK : Kecerdasan Buatan</a:t>
            </a:r>
            <a:endParaRPr lang="en-US" dirty="0"/>
          </a:p>
        </p:txBody>
      </p:sp>
      <p:sp>
        <p:nvSpPr>
          <p:cNvPr id="7" name="Slide Number Placeholder 6"/>
          <p:cNvSpPr>
            <a:spLocks noGrp="1"/>
          </p:cNvSpPr>
          <p:nvPr>
            <p:ph type="sldNum" sz="quarter" idx="12"/>
          </p:nvPr>
        </p:nvSpPr>
        <p:spPr/>
        <p:txBody>
          <a:bodyPr/>
          <a:lstStyle/>
          <a:p>
            <a:fld id="{DA80A70C-902A-499B-8946-FDFF5F575613}" type="slidenum">
              <a:rPr lang="en-US" smtClean="0"/>
              <a:pPr/>
              <a:t>‹#›</a:t>
            </a:fld>
            <a:endParaRPr lang="en-US"/>
          </a:p>
        </p:txBody>
      </p:sp>
      <p:sp>
        <p:nvSpPr>
          <p:cNvPr id="8" name="TextBox 7"/>
          <p:cNvSpPr txBox="1"/>
          <p:nvPr userDrawn="1"/>
        </p:nvSpPr>
        <p:spPr>
          <a:xfrm>
            <a:off x="323528" y="404664"/>
            <a:ext cx="1656183" cy="369332"/>
          </a:xfrm>
          <a:prstGeom prst="rect">
            <a:avLst/>
          </a:prstGeom>
          <a:noFill/>
        </p:spPr>
        <p:txBody>
          <a:bodyPr wrap="square" rtlCol="0">
            <a:spAutoFit/>
          </a:bodyPr>
          <a:lstStyle/>
          <a:p>
            <a:r>
              <a:rPr lang="id-ID" dirty="0">
                <a:latin typeface="Arial" panose="020B0604020202020204" pitchFamily="34" charset="0"/>
                <a:cs typeface="Arial" panose="020B0604020202020204" pitchFamily="34" charset="0"/>
              </a:rPr>
              <a:t>I.</a:t>
            </a:r>
            <a:fld id="{4452BE83-FDDD-4C44-83F4-34328A082FE7}" type="slidenum">
              <a:rPr lang="id-ID" smtClean="0">
                <a:latin typeface="Arial" panose="020B0604020202020204" pitchFamily="34" charset="0"/>
                <a:cs typeface="Arial" panose="020B0604020202020204" pitchFamily="34" charset="0"/>
              </a:rPr>
              <a:pPr/>
              <a:t>‹#›</a:t>
            </a:fld>
            <a:endParaRPr lang="id-ID" dirty="0">
              <a:latin typeface="Arial" panose="020B0604020202020204" pitchFamily="34" charset="0"/>
              <a:cs typeface="Arial" panose="020B0604020202020204" pitchFamily="34" charset="0"/>
            </a:endParaRPr>
          </a:p>
        </p:txBody>
      </p:sp>
      <p:sp>
        <p:nvSpPr>
          <p:cNvPr id="9" name="TextBox 8"/>
          <p:cNvSpPr txBox="1"/>
          <p:nvPr userDrawn="1"/>
        </p:nvSpPr>
        <p:spPr>
          <a:xfrm>
            <a:off x="6553200" y="6363328"/>
            <a:ext cx="2133600" cy="276999"/>
          </a:xfrm>
          <a:prstGeom prst="rect">
            <a:avLst/>
          </a:prstGeom>
          <a:noFill/>
        </p:spPr>
        <p:txBody>
          <a:bodyPr wrap="square" rtlCol="0">
            <a:spAutoFit/>
          </a:bodyPr>
          <a:lstStyle/>
          <a:p>
            <a:pPr algn="r"/>
            <a:r>
              <a:rPr lang="id-ID" sz="1200" dirty="0">
                <a:latin typeface="Arial" panose="020B0604020202020204" pitchFamily="34" charset="0"/>
                <a:cs typeface="Arial" panose="020B0604020202020204" pitchFamily="34" charset="0"/>
              </a:rPr>
              <a:t>Versi : 01</a:t>
            </a:r>
            <a:endParaRPr lang="id-ID" sz="1600" dirty="0">
              <a:latin typeface="Arial" panose="020B0604020202020204" pitchFamily="34" charset="0"/>
              <a:cs typeface="Arial" panose="020B0604020202020204" pitchFamily="34" charset="0"/>
            </a:endParaRPr>
          </a:p>
        </p:txBody>
      </p:sp>
    </p:spTree>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475B30A7-171F-4713-9A84-42A80373F9E8}" type="datetime1">
              <a:rPr lang="id-ID" smtClean="0"/>
              <a:pPr/>
              <a:t>17/10/2021</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r>
              <a:rPr lang="en-US"/>
              <a:t>Kode MK : TIF19212,  MK : Kecerdasan Buatan</a:t>
            </a:r>
            <a:endParaRPr lang="en-US" dirty="0"/>
          </a:p>
        </p:txBody>
      </p:sp>
      <p:sp>
        <p:nvSpPr>
          <p:cNvPr id="9" name="Slide Number Placeholder 8"/>
          <p:cNvSpPr>
            <a:spLocks noGrp="1"/>
          </p:cNvSpPr>
          <p:nvPr>
            <p:ph type="sldNum" sz="quarter" idx="12"/>
          </p:nvPr>
        </p:nvSpPr>
        <p:spPr/>
        <p:txBody>
          <a:bodyPr/>
          <a:lstStyle/>
          <a:p>
            <a:fld id="{DA80A70C-902A-499B-8946-FDFF5F575613}" type="slidenum">
              <a:rPr lang="en-US" smtClean="0"/>
              <a:pPr/>
              <a:t>‹#›</a:t>
            </a:fld>
            <a:endParaRPr lang="en-US"/>
          </a:p>
        </p:txBody>
      </p:sp>
    </p:spTree>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DEBB516-CF79-404C-9963-B16C201AC251}" type="datetime1">
              <a:rPr lang="id-ID" smtClean="0"/>
              <a:pPr/>
              <a:t>17/10/2021</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r>
              <a:rPr lang="en-US"/>
              <a:t>Kode MK : TIF19212,  MK : Kecerdasan Buatan</a:t>
            </a:r>
            <a:endParaRPr lang="en-US" dirty="0"/>
          </a:p>
        </p:txBody>
      </p:sp>
      <p:sp>
        <p:nvSpPr>
          <p:cNvPr id="5" name="Slide Number Placeholder 4"/>
          <p:cNvSpPr>
            <a:spLocks noGrp="1"/>
          </p:cNvSpPr>
          <p:nvPr>
            <p:ph type="sldNum" sz="quarter" idx="12"/>
          </p:nvPr>
        </p:nvSpPr>
        <p:spPr/>
        <p:txBody>
          <a:bodyPr/>
          <a:lstStyle/>
          <a:p>
            <a:fld id="{DA80A70C-902A-499B-8946-FDFF5F575613}" type="slidenum">
              <a:rPr lang="en-US" smtClean="0"/>
              <a:pPr/>
              <a:t>‹#›</a:t>
            </a:fld>
            <a:endParaRPr lang="en-US"/>
          </a:p>
        </p:txBody>
      </p:sp>
    </p:spTree>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8A68E13-E496-4A92-BE3C-F3624FB7A306}" type="datetime1">
              <a:rPr lang="id-ID" smtClean="0"/>
              <a:pPr/>
              <a:t>17/10/2021</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r>
              <a:rPr lang="en-US"/>
              <a:t>Kode MK : TIF19212,  MK : Kecerdasan Buatan</a:t>
            </a:r>
            <a:endParaRPr lang="en-US" dirty="0"/>
          </a:p>
        </p:txBody>
      </p:sp>
      <p:sp>
        <p:nvSpPr>
          <p:cNvPr id="4" name="Slide Number Placeholder 3"/>
          <p:cNvSpPr>
            <a:spLocks noGrp="1"/>
          </p:cNvSpPr>
          <p:nvPr>
            <p:ph type="sldNum" sz="quarter" idx="12"/>
          </p:nvPr>
        </p:nvSpPr>
        <p:spPr/>
        <p:txBody>
          <a:bodyPr/>
          <a:lstStyle/>
          <a:p>
            <a:fld id="{DA80A70C-902A-499B-8946-FDFF5F575613}" type="slidenum">
              <a:rPr lang="en-US" smtClean="0"/>
              <a:pPr/>
              <a:t>‹#›</a:t>
            </a:fld>
            <a:endParaRPr lang="en-US"/>
          </a:p>
        </p:txBody>
      </p:sp>
    </p:spTree>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7C59214-B35F-49F2-91D0-07B50851784D}" type="datetime1">
              <a:rPr lang="id-ID" smtClean="0"/>
              <a:pPr/>
              <a:t>17/10/2021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a:t>Kode MK : TIF19212,  MK : Kecerdasan Buatan</a:t>
            </a:r>
            <a:endParaRPr lang="en-US" dirty="0"/>
          </a:p>
        </p:txBody>
      </p:sp>
      <p:sp>
        <p:nvSpPr>
          <p:cNvPr id="7" name="Slide Number Placeholder 6"/>
          <p:cNvSpPr>
            <a:spLocks noGrp="1"/>
          </p:cNvSpPr>
          <p:nvPr>
            <p:ph type="sldNum" sz="quarter" idx="12"/>
          </p:nvPr>
        </p:nvSpPr>
        <p:spPr/>
        <p:txBody>
          <a:bodyPr/>
          <a:lstStyle/>
          <a:p>
            <a:fld id="{DA80A70C-902A-499B-8946-FDFF5F575613}" type="slidenum">
              <a:rPr lang="en-US" smtClean="0"/>
              <a:pPr/>
              <a:t>‹#›</a:t>
            </a:fld>
            <a:endParaRPr lang="en-US"/>
          </a:p>
        </p:txBody>
      </p:sp>
    </p:spTree>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9B9A9B4-4483-419E-A69C-1FA0967B9314}" type="datetime1">
              <a:rPr lang="id-ID" smtClean="0"/>
              <a:pPr/>
              <a:t>17/10/2021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a:t>Kode MK : TIF19212,  MK : Kecerdasan Buatan</a:t>
            </a:r>
            <a:endParaRPr lang="en-US" dirty="0"/>
          </a:p>
        </p:txBody>
      </p:sp>
      <p:sp>
        <p:nvSpPr>
          <p:cNvPr id="7" name="Slide Number Placeholder 6"/>
          <p:cNvSpPr>
            <a:spLocks noGrp="1"/>
          </p:cNvSpPr>
          <p:nvPr>
            <p:ph type="sldNum" sz="quarter" idx="12"/>
          </p:nvPr>
        </p:nvSpPr>
        <p:spPr/>
        <p:txBody>
          <a:bodyPr/>
          <a:lstStyle/>
          <a:p>
            <a:fld id="{DA80A70C-902A-499B-8946-FDFF5F575613}" type="slidenum">
              <a:rPr lang="en-US" smtClean="0"/>
              <a:pPr/>
              <a:t>‹#›</a:t>
            </a:fld>
            <a:endParaRPr lang="en-US"/>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80A70C-902A-499B-8946-FDFF5F575613}" type="slidenum">
              <a:rPr lang="en-US" smtClean="0"/>
              <a:pPr/>
              <a:t>‹#›</a:t>
            </a:fld>
            <a:endParaRPr lang="en-US"/>
          </a:p>
        </p:txBody>
      </p:sp>
      <p:sp>
        <p:nvSpPr>
          <p:cNvPr id="7" name="TextBox 6"/>
          <p:cNvSpPr txBox="1"/>
          <p:nvPr userDrawn="1"/>
        </p:nvSpPr>
        <p:spPr>
          <a:xfrm>
            <a:off x="6553200" y="6363328"/>
            <a:ext cx="2133600" cy="276999"/>
          </a:xfrm>
          <a:prstGeom prst="rect">
            <a:avLst/>
          </a:prstGeom>
          <a:noFill/>
        </p:spPr>
        <p:txBody>
          <a:bodyPr wrap="square" rtlCol="0">
            <a:spAutoFit/>
          </a:bodyPr>
          <a:lstStyle/>
          <a:p>
            <a:pPr algn="r"/>
            <a:r>
              <a:rPr lang="id-ID" sz="1200" dirty="0">
                <a:latin typeface="Arial" panose="020B0604020202020204" pitchFamily="34" charset="0"/>
                <a:cs typeface="Arial" panose="020B0604020202020204" pitchFamily="34" charset="0"/>
              </a:rPr>
              <a:t>Versi : 01</a:t>
            </a:r>
            <a:endParaRPr lang="id-ID" sz="1600" dirty="0">
              <a:latin typeface="Arial" panose="020B0604020202020204" pitchFamily="34" charset="0"/>
              <a:cs typeface="Arial" panose="020B0604020202020204" pitchFamily="34" charset="0"/>
            </a:endParaRPr>
          </a:p>
        </p:txBody>
      </p:sp>
      <p:sp>
        <p:nvSpPr>
          <p:cNvPr id="8" name="TextBox 7"/>
          <p:cNvSpPr txBox="1"/>
          <p:nvPr userDrawn="1"/>
        </p:nvSpPr>
        <p:spPr>
          <a:xfrm>
            <a:off x="323528" y="404664"/>
            <a:ext cx="1656183" cy="276999"/>
          </a:xfrm>
          <a:prstGeom prst="rect">
            <a:avLst/>
          </a:prstGeom>
          <a:noFill/>
        </p:spPr>
        <p:txBody>
          <a:bodyPr wrap="square" rtlCol="0">
            <a:spAutoFit/>
          </a:bodyPr>
          <a:lstStyle/>
          <a:p>
            <a:r>
              <a:rPr lang="id-ID" sz="1200" b="1" dirty="0">
                <a:latin typeface="Arial" panose="020B0604020202020204" pitchFamily="34" charset="0"/>
                <a:cs typeface="Arial" panose="020B0604020202020204" pitchFamily="34" charset="0"/>
              </a:rPr>
              <a:t>I.</a:t>
            </a:r>
            <a:fld id="{4452BE83-FDDD-4C44-83F4-34328A082FE7}" type="slidenum">
              <a:rPr lang="id-ID" sz="1200" b="1" smtClean="0">
                <a:latin typeface="Arial" panose="020B0604020202020204" pitchFamily="34" charset="0"/>
                <a:cs typeface="Arial" panose="020B0604020202020204" pitchFamily="34" charset="0"/>
              </a:rPr>
              <a:pPr/>
              <a:t>‹#›</a:t>
            </a:fld>
            <a:endParaRPr lang="id-ID" sz="1200" b="1" dirty="0">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thruBlk="1"/>
  </p:transition>
  <p:hf sldNum="0" hdr="0"/>
  <p:txStyles>
    <p:title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3.gif"/><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3.bp.blogspot.com/-XqRAbU598fw/Ui7XzF_siqI/AAAAAAAABS4/fELG5FrbJ-c/s1600/5_cbc2e142e3a3259210477b69748fe2d0.pn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3.bp.blogspot.com/-uUFllJKzNlQ/Ui7X4RXze4I/AAAAAAAABTA/kN_7lL6xVxE/s1600/6_78fa482254a102e776ddcde313f05214.png"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custDataLst>
              <p:tags r:id="rId1"/>
            </p:custDataLst>
          </p:nvPr>
        </p:nvSpPr>
        <p:spPr>
          <a:xfrm>
            <a:off x="0" y="2571744"/>
            <a:ext cx="9144000" cy="1200329"/>
          </a:xfrm>
          <a:prstGeom prst="rect">
            <a:avLst/>
          </a:prstGeom>
          <a:noFill/>
        </p:spPr>
        <p:txBody>
          <a:bodyPr wrap="square" lIns="91440" tIns="45720" rIns="91440" bIns="45720">
            <a:spAutoFit/>
          </a:bodyPr>
          <a:lstStyle/>
          <a:p>
            <a:pPr algn="ctr"/>
            <a:r>
              <a:rPr lang="en-US" sz="3600" b="1" dirty="0">
                <a:solidFill>
                  <a:srgbClr val="002060"/>
                </a:solidFill>
                <a:effectLst>
                  <a:reflection blurRad="6350" stA="55000" endA="300" endPos="45500" dir="5400000" sy="-100000" algn="bl" rotWithShape="0"/>
                </a:effectLst>
                <a:latin typeface="Arial" panose="020B0604020202020204" pitchFamily="34" charset="0"/>
                <a:cs typeface="Arial" panose="020B0604020202020204" pitchFamily="34" charset="0"/>
              </a:rPr>
              <a:t>PENCARIAN DAN PELACAKAN HEURISTIK</a:t>
            </a:r>
            <a:endParaRPr lang="en-US" sz="3600" dirty="0">
              <a:ln w="19050">
                <a:solidFill>
                  <a:schemeClr val="tx2">
                    <a:tint val="1000"/>
                  </a:schemeClr>
                </a:solidFill>
                <a:prstDash val="solid"/>
              </a:ln>
              <a:solidFill>
                <a:srgbClr val="002060"/>
              </a:solidFill>
              <a:effectLst>
                <a:reflection blurRad="6350" stA="55000" endA="300" endPos="45500" dir="5400000" sy="-100000" algn="bl" rotWithShape="0"/>
              </a:effectLst>
              <a:latin typeface="Arial" panose="020B0604020202020204" pitchFamily="34" charset="0"/>
              <a:cs typeface="Arial" panose="020B0604020202020204" pitchFamily="34" charset="0"/>
            </a:endParaRPr>
          </a:p>
        </p:txBody>
      </p:sp>
      <p:pic>
        <p:nvPicPr>
          <p:cNvPr id="11" name="Picture 2" descr="D:\Picture\logo ibi small.gif"/>
          <p:cNvPicPr>
            <a:picLocks noChangeAspect="1" noChangeArrowheads="1"/>
          </p:cNvPicPr>
          <p:nvPr/>
        </p:nvPicPr>
        <p:blipFill>
          <a:blip r:embed="rId5"/>
          <a:srcRect/>
          <a:stretch>
            <a:fillRect/>
          </a:stretch>
        </p:blipFill>
        <p:spPr bwMode="auto">
          <a:xfrm>
            <a:off x="7715272" y="142852"/>
            <a:ext cx="1244319" cy="1244320"/>
          </a:xfrm>
          <a:prstGeom prst="rect">
            <a:avLst/>
          </a:prstGeom>
          <a:noFill/>
        </p:spPr>
      </p:pic>
      <p:sp>
        <p:nvSpPr>
          <p:cNvPr id="2" name="Date Placeholder 1"/>
          <p:cNvSpPr>
            <a:spLocks noGrp="1"/>
          </p:cNvSpPr>
          <p:nvPr>
            <p:ph type="dt" sz="half" idx="4294967295"/>
          </p:nvPr>
        </p:nvSpPr>
        <p:spPr>
          <a:xfrm>
            <a:off x="457200" y="6356350"/>
            <a:ext cx="2133600" cy="365125"/>
          </a:xfrm>
          <a:prstGeom prst="rect">
            <a:avLst/>
          </a:prstGeom>
        </p:spPr>
        <p:txBody>
          <a:bodyPr/>
          <a:lstStyle/>
          <a:p>
            <a:fld id="{6C656FF3-ECDF-4F96-904B-DE489EB11A3D}" type="datetime1">
              <a:rPr lang="id-ID" sz="1200" smtClean="0">
                <a:latin typeface="Arial" panose="020B0604020202020204" pitchFamily="34" charset="0"/>
                <a:cs typeface="Arial" panose="020B0604020202020204" pitchFamily="34" charset="0"/>
              </a:rPr>
              <a:pPr/>
              <a:t>17/10/2021</a:t>
            </a:fld>
            <a:endParaRPr lang="en-US" sz="1200" dirty="0">
              <a:latin typeface="Arial" panose="020B0604020202020204" pitchFamily="34" charset="0"/>
              <a:cs typeface="Arial" panose="020B0604020202020204" pitchFamily="34" charset="0"/>
            </a:endParaRPr>
          </a:p>
        </p:txBody>
      </p:sp>
      <p:sp>
        <p:nvSpPr>
          <p:cNvPr id="3" name="Footer Placeholder 2"/>
          <p:cNvSpPr>
            <a:spLocks noGrp="1"/>
          </p:cNvSpPr>
          <p:nvPr>
            <p:ph type="ftr" sz="quarter" idx="4294967295"/>
          </p:nvPr>
        </p:nvSpPr>
        <p:spPr>
          <a:xfrm>
            <a:off x="3124200" y="6356351"/>
            <a:ext cx="3536032" cy="313009"/>
          </a:xfrm>
          <a:prstGeom prst="rect">
            <a:avLst/>
          </a:prstGeom>
        </p:spPr>
        <p:txBody>
          <a:bodyPr/>
          <a:lstStyle/>
          <a:p>
            <a:pPr algn="ctr"/>
            <a:r>
              <a:rPr lang="en-US" sz="1200">
                <a:latin typeface="Arial" panose="020B0604020202020204" pitchFamily="34" charset="0"/>
                <a:cs typeface="Arial" panose="020B0604020202020204" pitchFamily="34" charset="0"/>
              </a:rPr>
              <a:t>Kode MK : TIF19212,  MK : Kecerdasan Buatan</a:t>
            </a:r>
            <a:endParaRPr lang="en-US" sz="1200" dirty="0">
              <a:latin typeface="Arial" panose="020B0604020202020204" pitchFamily="34" charset="0"/>
              <a:cs typeface="Arial" panose="020B0604020202020204" pitchFamily="34" charset="0"/>
            </a:endParaRPr>
          </a:p>
        </p:txBody>
      </p:sp>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PENDAKIAN BUKIT</a:t>
            </a:r>
            <a:br>
              <a:rPr lang="id-ID" dirty="0"/>
            </a:br>
            <a:r>
              <a:rPr lang="en-US" sz="2400" dirty="0"/>
              <a:t>(Hill Climbing)</a:t>
            </a:r>
            <a:endParaRPr lang="id-ID" dirty="0"/>
          </a:p>
        </p:txBody>
      </p:sp>
      <p:sp>
        <p:nvSpPr>
          <p:cNvPr id="3" name="Content Placeholder 2"/>
          <p:cNvSpPr>
            <a:spLocks noGrp="1"/>
          </p:cNvSpPr>
          <p:nvPr>
            <p:ph idx="1"/>
          </p:nvPr>
        </p:nvSpPr>
        <p:spPr/>
        <p:txBody>
          <a:bodyPr/>
          <a:lstStyle/>
          <a:p>
            <a:pPr marL="0" indent="0">
              <a:buNone/>
            </a:pPr>
            <a:r>
              <a:rPr lang="id-ID" dirty="0"/>
              <a:t>Metode ini hampir sama dengan metode pembangkitan dan pengujian, hanya saja proses pengujian dilakukan dengan menggunakan fungsi heuristic. Pembangkitan keadaan berikutnya tergantung pada feedback dari prosedur pengetesan. Tes yang berupa fungsi heuristic ini akan menunjukkan seberapa baiknya nilai terkaan yang diambil terhadap keadaan-keadaan lainnyayang mungkin.</a:t>
            </a:r>
          </a:p>
        </p:txBody>
      </p:sp>
      <p:sp>
        <p:nvSpPr>
          <p:cNvPr id="4" name="Date Placeholder 3"/>
          <p:cNvSpPr>
            <a:spLocks noGrp="1"/>
          </p:cNvSpPr>
          <p:nvPr>
            <p:ph type="dt" sz="half" idx="10"/>
          </p:nvPr>
        </p:nvSpPr>
        <p:spPr/>
        <p:txBody>
          <a:bodyPr/>
          <a:lstStyle/>
          <a:p>
            <a:fld id="{B5F0363B-463D-4C38-9C07-EE8DF8552B73}" type="datetime1">
              <a:rPr lang="id-ID" smtClean="0"/>
              <a:pPr/>
              <a:t>17/10/2021</a:t>
            </a:fld>
            <a:endParaRPr lang="en-US" dirty="0"/>
          </a:p>
        </p:txBody>
      </p:sp>
      <p:sp>
        <p:nvSpPr>
          <p:cNvPr id="5" name="Footer Placeholder 4"/>
          <p:cNvSpPr>
            <a:spLocks noGrp="1"/>
          </p:cNvSpPr>
          <p:nvPr>
            <p:ph type="ftr" sz="quarter" idx="11"/>
          </p:nvPr>
        </p:nvSpPr>
        <p:spPr/>
        <p:txBody>
          <a:bodyPr/>
          <a:lstStyle/>
          <a:p>
            <a:r>
              <a:rPr lang="en-US"/>
              <a:t>Kode MK : TIF19212,  MK : Kecerdasan Buatan</a:t>
            </a:r>
            <a:endParaRPr lang="en-US" dirty="0"/>
          </a:p>
        </p:txBody>
      </p:sp>
    </p:spTree>
    <p:extLst>
      <p:ext uri="{BB962C8B-B14F-4D97-AF65-F5344CB8AC3E}">
        <p14:creationId xmlns:p14="http://schemas.microsoft.com/office/powerpoint/2010/main" val="1206303796"/>
      </p:ext>
    </p:extLst>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PENDAKIAN BUKIT</a:t>
            </a:r>
            <a:br>
              <a:rPr lang="id-ID" dirty="0"/>
            </a:br>
            <a:r>
              <a:rPr lang="en-US" sz="2400" dirty="0"/>
              <a:t>(Hill Climbing)</a:t>
            </a:r>
            <a:endParaRPr lang="id-ID" dirty="0"/>
          </a:p>
        </p:txBody>
      </p:sp>
      <p:sp>
        <p:nvSpPr>
          <p:cNvPr id="3" name="Content Placeholder 2"/>
          <p:cNvSpPr>
            <a:spLocks noGrp="1"/>
          </p:cNvSpPr>
          <p:nvPr>
            <p:ph idx="1"/>
          </p:nvPr>
        </p:nvSpPr>
        <p:spPr/>
        <p:txBody>
          <a:bodyPr>
            <a:normAutofit fontScale="92500" lnSpcReduction="10000"/>
          </a:bodyPr>
          <a:lstStyle/>
          <a:p>
            <a:pPr marL="0" indent="0" fontAlgn="base">
              <a:buNone/>
            </a:pPr>
            <a:r>
              <a:rPr lang="id-ID" b="1" i="1" dirty="0"/>
              <a:t>Algoritma:</a:t>
            </a:r>
            <a:endParaRPr lang="id-ID" dirty="0"/>
          </a:p>
          <a:p>
            <a:pPr marL="514350" indent="-514350" fontAlgn="base">
              <a:buAutoNum type="arabicPeriod"/>
            </a:pPr>
            <a:r>
              <a:rPr lang="id-ID" dirty="0"/>
              <a:t>Cari operator yang belum pernah digunakan; gunakan operator ini untuk mendapatkan keadaan yang baru.</a:t>
            </a:r>
          </a:p>
          <a:p>
            <a:pPr marL="914400" lvl="1" indent="-514350" fontAlgn="base">
              <a:buAutoNum type="alphaLcParenR"/>
            </a:pPr>
            <a:r>
              <a:rPr lang="id-ID" dirty="0"/>
              <a:t>Kerjakan langkah-langkah berikut sampai solusinya ditemukan atau sampai tidak ada operator baru yang akan diaplikasikan pada keadaan sekarang : Cari operator yang belum digunakan; gunakan operator ini untuk mendapatkan keadaan yang baru.</a:t>
            </a:r>
          </a:p>
          <a:p>
            <a:pPr marL="914400" lvl="1" indent="-514350" fontAlgn="base">
              <a:buAutoNum type="alphaLcParenR"/>
            </a:pPr>
            <a:r>
              <a:rPr lang="id-ID" dirty="0"/>
              <a:t>Evaluasi keadaan baru tersebut : – Jika keadaan baru merupakan tujuan, keluar – Jika bukan tujuan, namun nilainya lebih baik daripada keadaan sekarang, maka jadikan keadaan baru tersebut menjadi keadaan sekarang. – Jika keadaan baru tidak lebih baik daripada keadaan sekarang, maka lanjutkan iterasi.</a:t>
            </a:r>
          </a:p>
          <a:p>
            <a:pPr marL="0" indent="0">
              <a:buNone/>
            </a:pPr>
            <a:endParaRPr lang="id-ID" dirty="0"/>
          </a:p>
        </p:txBody>
      </p:sp>
      <p:sp>
        <p:nvSpPr>
          <p:cNvPr id="4" name="Date Placeholder 3"/>
          <p:cNvSpPr>
            <a:spLocks noGrp="1"/>
          </p:cNvSpPr>
          <p:nvPr>
            <p:ph type="dt" sz="half" idx="10"/>
          </p:nvPr>
        </p:nvSpPr>
        <p:spPr/>
        <p:txBody>
          <a:bodyPr/>
          <a:lstStyle/>
          <a:p>
            <a:fld id="{F0CE0335-FA5C-4B14-9236-CE139040BEB9}" type="datetime1">
              <a:rPr lang="id-ID" smtClean="0"/>
              <a:pPr/>
              <a:t>17/10/2021</a:t>
            </a:fld>
            <a:endParaRPr lang="en-US" dirty="0"/>
          </a:p>
        </p:txBody>
      </p:sp>
      <p:sp>
        <p:nvSpPr>
          <p:cNvPr id="5" name="Footer Placeholder 4"/>
          <p:cNvSpPr>
            <a:spLocks noGrp="1"/>
          </p:cNvSpPr>
          <p:nvPr>
            <p:ph type="ftr" sz="quarter" idx="11"/>
          </p:nvPr>
        </p:nvSpPr>
        <p:spPr/>
        <p:txBody>
          <a:bodyPr/>
          <a:lstStyle/>
          <a:p>
            <a:r>
              <a:rPr lang="en-US"/>
              <a:t>Kode MK : TIF19212,  MK : Kecerdasan Buatan</a:t>
            </a:r>
            <a:endParaRPr lang="en-US" dirty="0"/>
          </a:p>
        </p:txBody>
      </p:sp>
    </p:spTree>
    <p:extLst>
      <p:ext uri="{BB962C8B-B14F-4D97-AF65-F5344CB8AC3E}">
        <p14:creationId xmlns:p14="http://schemas.microsoft.com/office/powerpoint/2010/main" val="3535752533"/>
      </p:ext>
    </p:extLst>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PENDAKIAN BUKIT</a:t>
            </a:r>
            <a:br>
              <a:rPr lang="id-ID" dirty="0"/>
            </a:br>
            <a:r>
              <a:rPr lang="en-US" sz="2400" dirty="0"/>
              <a:t>(Hill Climbing)</a:t>
            </a:r>
            <a:endParaRPr lang="id-ID" dirty="0"/>
          </a:p>
        </p:txBody>
      </p:sp>
      <p:sp>
        <p:nvSpPr>
          <p:cNvPr id="3" name="Content Placeholder 2"/>
          <p:cNvSpPr>
            <a:spLocks noGrp="1"/>
          </p:cNvSpPr>
          <p:nvPr>
            <p:ph idx="1"/>
          </p:nvPr>
        </p:nvSpPr>
        <p:spPr/>
        <p:txBody>
          <a:bodyPr>
            <a:normAutofit lnSpcReduction="10000"/>
          </a:bodyPr>
          <a:lstStyle/>
          <a:p>
            <a:pPr marL="0" indent="0">
              <a:buNone/>
            </a:pPr>
            <a:r>
              <a:rPr lang="id-ID" b="1" i="1" dirty="0"/>
              <a:t>Contoh:</a:t>
            </a:r>
            <a:r>
              <a:rPr lang="id-ID" dirty="0"/>
              <a:t> </a:t>
            </a:r>
          </a:p>
          <a:p>
            <a:pPr marL="0" indent="0">
              <a:buNone/>
            </a:pPr>
            <a:r>
              <a:rPr lang="id-ID" dirty="0"/>
              <a:t>TSP dengan Simple Hill Climbing Disini ruang keadaan berisi semua kemungkinan lintasan yang mungkin. Operator digunakan untuk menukar posisi kota-kota yang bersebelahan. Apabila ada n kota, dan kita ingin mencari kombinasi lintasan dengan menukar posisi urutan 2 kota, maka kita akan mendapatkan sebanyak n!/2!(n-2)!  </a:t>
            </a:r>
          </a:p>
          <a:p>
            <a:pPr marL="0" indent="0">
              <a:buNone/>
            </a:pPr>
            <a:r>
              <a:rPr lang="id-ID" dirty="0"/>
              <a:t>atau sebanyak 6 kombinasi. </a:t>
            </a:r>
            <a:r>
              <a:rPr lang="id-ID" i="1" dirty="0"/>
              <a:t>Fungsi heuristic yang digunakan adalah panjang lintasan yang terjadi.</a:t>
            </a:r>
            <a:endParaRPr lang="id-ID" dirty="0"/>
          </a:p>
        </p:txBody>
      </p:sp>
      <p:sp>
        <p:nvSpPr>
          <p:cNvPr id="4" name="Date Placeholder 3"/>
          <p:cNvSpPr>
            <a:spLocks noGrp="1"/>
          </p:cNvSpPr>
          <p:nvPr>
            <p:ph type="dt" sz="half" idx="10"/>
          </p:nvPr>
        </p:nvSpPr>
        <p:spPr/>
        <p:txBody>
          <a:bodyPr/>
          <a:lstStyle/>
          <a:p>
            <a:fld id="{3B3FDA57-FD17-470A-B311-D9B5DA6CB04C}" type="datetime1">
              <a:rPr lang="id-ID" smtClean="0"/>
              <a:pPr/>
              <a:t>17/10/2021</a:t>
            </a:fld>
            <a:endParaRPr lang="en-US" dirty="0"/>
          </a:p>
        </p:txBody>
      </p:sp>
      <p:sp>
        <p:nvSpPr>
          <p:cNvPr id="5" name="Footer Placeholder 4"/>
          <p:cNvSpPr>
            <a:spLocks noGrp="1"/>
          </p:cNvSpPr>
          <p:nvPr>
            <p:ph type="ftr" sz="quarter" idx="11"/>
          </p:nvPr>
        </p:nvSpPr>
        <p:spPr/>
        <p:txBody>
          <a:bodyPr/>
          <a:lstStyle/>
          <a:p>
            <a:r>
              <a:rPr lang="en-US"/>
              <a:t>Kode MK : TIF19212,  MK : Kecerdasan Buatan</a:t>
            </a:r>
            <a:endParaRPr lang="en-US" dirty="0"/>
          </a:p>
        </p:txBody>
      </p:sp>
    </p:spTree>
    <p:extLst>
      <p:ext uri="{BB962C8B-B14F-4D97-AF65-F5344CB8AC3E}">
        <p14:creationId xmlns:p14="http://schemas.microsoft.com/office/powerpoint/2010/main" val="767819153"/>
      </p:ext>
    </p:extLst>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PENDAKIAN BUKIT</a:t>
            </a:r>
            <a:br>
              <a:rPr lang="id-ID" dirty="0"/>
            </a:br>
            <a:r>
              <a:rPr lang="en-US" sz="2400" dirty="0"/>
              <a:t>(Hill Climbing)</a:t>
            </a:r>
            <a:endParaRPr lang="id-ID" dirty="0"/>
          </a:p>
        </p:txBody>
      </p:sp>
      <p:sp>
        <p:nvSpPr>
          <p:cNvPr id="3" name="Content Placeholder 2"/>
          <p:cNvSpPr>
            <a:spLocks noGrp="1"/>
          </p:cNvSpPr>
          <p:nvPr>
            <p:ph idx="1"/>
          </p:nvPr>
        </p:nvSpPr>
        <p:spPr/>
        <p:txBody>
          <a:bodyPr/>
          <a:lstStyle/>
          <a:p>
            <a:r>
              <a:rPr lang="id-ID" b="1" i="1" dirty="0"/>
              <a:t>Contoh:</a:t>
            </a:r>
            <a:r>
              <a:rPr lang="id-ID" dirty="0"/>
              <a:t> </a:t>
            </a:r>
          </a:p>
        </p:txBody>
      </p:sp>
      <p:sp>
        <p:nvSpPr>
          <p:cNvPr id="4" name="Date Placeholder 3"/>
          <p:cNvSpPr>
            <a:spLocks noGrp="1"/>
          </p:cNvSpPr>
          <p:nvPr>
            <p:ph type="dt" sz="half" idx="10"/>
          </p:nvPr>
        </p:nvSpPr>
        <p:spPr/>
        <p:txBody>
          <a:bodyPr/>
          <a:lstStyle/>
          <a:p>
            <a:fld id="{5D698ADC-8634-4D32-93F5-56F831C1F760}" type="datetime1">
              <a:rPr lang="id-ID" smtClean="0"/>
              <a:pPr/>
              <a:t>17/10/2021</a:t>
            </a:fld>
            <a:endParaRPr lang="en-US" dirty="0"/>
          </a:p>
        </p:txBody>
      </p:sp>
      <p:sp>
        <p:nvSpPr>
          <p:cNvPr id="5" name="Footer Placeholder 4"/>
          <p:cNvSpPr>
            <a:spLocks noGrp="1"/>
          </p:cNvSpPr>
          <p:nvPr>
            <p:ph type="ftr" sz="quarter" idx="11"/>
          </p:nvPr>
        </p:nvSpPr>
        <p:spPr/>
        <p:txBody>
          <a:bodyPr/>
          <a:lstStyle/>
          <a:p>
            <a:r>
              <a:rPr lang="en-US"/>
              <a:t>Kode MK : TIF19212,  MK : Kecerdasan Buatan</a:t>
            </a:r>
            <a:endParaRPr lang="en-US" dirty="0"/>
          </a:p>
        </p:txBody>
      </p:sp>
      <p:pic>
        <p:nvPicPr>
          <p:cNvPr id="3074" name="Picture 2" descr="https://3.bp.blogspot.com/-dceGnCNCyD4/Ui7XhIQEMbI/AAAAAAAABSg/ujFAayMgbQI/s1600/2_ad0216d584ccf628d92cb2897396539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1556792"/>
            <a:ext cx="5184576" cy="4549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7476749"/>
      </p:ext>
    </p:extLst>
  </p:cSld>
  <p:clrMapOvr>
    <a:masterClrMapping/>
  </p:clrMapOvr>
  <p:transition spd="slow">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PENCARIAN TERBAIK PERTAMA</a:t>
            </a:r>
            <a:br>
              <a:rPr lang="id-ID" sz="3200" dirty="0"/>
            </a:br>
            <a:r>
              <a:rPr lang="id-ID" sz="2400" dirty="0"/>
              <a:t>(</a:t>
            </a:r>
            <a:r>
              <a:rPr lang="en-US" sz="2400" dirty="0"/>
              <a:t>BEST FIRST SEARCH</a:t>
            </a:r>
            <a:r>
              <a:rPr lang="id-ID" sz="2400" dirty="0"/>
              <a:t>)</a:t>
            </a:r>
            <a:r>
              <a:rPr lang="en-US" sz="2400" dirty="0"/>
              <a:t> </a:t>
            </a:r>
            <a:endParaRPr lang="id-ID" sz="2400" dirty="0"/>
          </a:p>
        </p:txBody>
      </p:sp>
      <p:sp>
        <p:nvSpPr>
          <p:cNvPr id="3" name="Content Placeholder 2"/>
          <p:cNvSpPr>
            <a:spLocks noGrp="1"/>
          </p:cNvSpPr>
          <p:nvPr>
            <p:ph idx="1"/>
          </p:nvPr>
        </p:nvSpPr>
        <p:spPr>
          <a:xfrm>
            <a:off x="457200" y="2204864"/>
            <a:ext cx="8229600" cy="3921299"/>
          </a:xfrm>
        </p:spPr>
        <p:txBody>
          <a:bodyPr>
            <a:normAutofit/>
          </a:bodyPr>
          <a:lstStyle/>
          <a:p>
            <a:r>
              <a:rPr lang="en-US" dirty="0" err="1">
                <a:latin typeface="Arial" pitchFamily="34" charset="0"/>
                <a:cs typeface="Arial" pitchFamily="34" charset="0"/>
              </a:rPr>
              <a:t>Kombinasi</a:t>
            </a:r>
            <a:r>
              <a:rPr lang="en-US" dirty="0">
                <a:latin typeface="Arial" pitchFamily="34" charset="0"/>
                <a:cs typeface="Arial" pitchFamily="34" charset="0"/>
              </a:rPr>
              <a:t> </a:t>
            </a:r>
            <a:r>
              <a:rPr lang="en-US" dirty="0" err="1">
                <a:latin typeface="Arial" pitchFamily="34" charset="0"/>
                <a:cs typeface="Arial" pitchFamily="34" charset="0"/>
              </a:rPr>
              <a:t>dari</a:t>
            </a:r>
            <a:r>
              <a:rPr lang="en-US" dirty="0">
                <a:latin typeface="Arial" pitchFamily="34" charset="0"/>
                <a:cs typeface="Arial" pitchFamily="34" charset="0"/>
              </a:rPr>
              <a:t> </a:t>
            </a:r>
            <a:r>
              <a:rPr lang="en-US" dirty="0" err="1">
                <a:latin typeface="Arial" pitchFamily="34" charset="0"/>
                <a:cs typeface="Arial" pitchFamily="34" charset="0"/>
              </a:rPr>
              <a:t>metode</a:t>
            </a:r>
            <a:r>
              <a:rPr lang="en-US" dirty="0">
                <a:latin typeface="Arial" pitchFamily="34" charset="0"/>
                <a:cs typeface="Arial" pitchFamily="34" charset="0"/>
              </a:rPr>
              <a:t> depth-first search dan breadth-first search. </a:t>
            </a:r>
          </a:p>
          <a:p>
            <a:r>
              <a:rPr lang="en-US" dirty="0" err="1">
                <a:latin typeface="Arial" pitchFamily="34" charset="0"/>
                <a:cs typeface="Arial" pitchFamily="34" charset="0"/>
              </a:rPr>
              <a:t>Pencarian</a:t>
            </a:r>
            <a:r>
              <a:rPr lang="en-US" dirty="0">
                <a:latin typeface="Arial" pitchFamily="34" charset="0"/>
                <a:cs typeface="Arial" pitchFamily="34" charset="0"/>
              </a:rPr>
              <a:t> </a:t>
            </a:r>
            <a:r>
              <a:rPr lang="en-US" dirty="0" err="1">
                <a:latin typeface="Arial" pitchFamily="34" charset="0"/>
                <a:cs typeface="Arial" pitchFamily="34" charset="0"/>
              </a:rPr>
              <a:t>diperbolehkan</a:t>
            </a:r>
            <a:r>
              <a:rPr lang="en-US" dirty="0">
                <a:latin typeface="Arial" pitchFamily="34" charset="0"/>
                <a:cs typeface="Arial" pitchFamily="34" charset="0"/>
              </a:rPr>
              <a:t> </a:t>
            </a:r>
            <a:r>
              <a:rPr lang="en-US" dirty="0" err="1">
                <a:latin typeface="Arial" pitchFamily="34" charset="0"/>
                <a:cs typeface="Arial" pitchFamily="34" charset="0"/>
              </a:rPr>
              <a:t>mengunjungi</a:t>
            </a:r>
            <a:r>
              <a:rPr lang="en-US" dirty="0">
                <a:latin typeface="Arial" pitchFamily="34" charset="0"/>
                <a:cs typeface="Arial" pitchFamily="34" charset="0"/>
              </a:rPr>
              <a:t> node yang </a:t>
            </a:r>
            <a:r>
              <a:rPr lang="en-US" dirty="0" err="1">
                <a:latin typeface="Arial" pitchFamily="34" charset="0"/>
                <a:cs typeface="Arial" pitchFamily="34" charset="0"/>
              </a:rPr>
              <a:t>ada</a:t>
            </a:r>
            <a:r>
              <a:rPr lang="en-US" dirty="0">
                <a:latin typeface="Arial" pitchFamily="34" charset="0"/>
                <a:cs typeface="Arial" pitchFamily="34" charset="0"/>
              </a:rPr>
              <a:t> di level yang </a:t>
            </a:r>
            <a:r>
              <a:rPr lang="en-US" dirty="0" err="1">
                <a:latin typeface="Arial" pitchFamily="34" charset="0"/>
                <a:cs typeface="Arial" pitchFamily="34" charset="0"/>
              </a:rPr>
              <a:t>lebih</a:t>
            </a:r>
            <a:r>
              <a:rPr lang="en-US" dirty="0">
                <a:latin typeface="Arial" pitchFamily="34" charset="0"/>
                <a:cs typeface="Arial" pitchFamily="34" charset="0"/>
              </a:rPr>
              <a:t> </a:t>
            </a:r>
            <a:r>
              <a:rPr lang="en-US" dirty="0" err="1">
                <a:latin typeface="Arial" pitchFamily="34" charset="0"/>
                <a:cs typeface="Arial" pitchFamily="34" charset="0"/>
              </a:rPr>
              <a:t>rendah</a:t>
            </a:r>
            <a:endParaRPr lang="en-US" dirty="0">
              <a:latin typeface="Arial" pitchFamily="34" charset="0"/>
              <a:cs typeface="Arial" pitchFamily="34" charset="0"/>
            </a:endParaRPr>
          </a:p>
          <a:p>
            <a:r>
              <a:rPr lang="en-US" dirty="0" err="1">
                <a:latin typeface="Arial" pitchFamily="34" charset="0"/>
                <a:cs typeface="Arial" pitchFamily="34" charset="0"/>
              </a:rPr>
              <a:t>jika</a:t>
            </a:r>
            <a:r>
              <a:rPr lang="en-US" dirty="0">
                <a:latin typeface="Arial" pitchFamily="34" charset="0"/>
                <a:cs typeface="Arial" pitchFamily="34" charset="0"/>
              </a:rPr>
              <a:t> </a:t>
            </a:r>
            <a:r>
              <a:rPr lang="en-US" dirty="0" err="1">
                <a:latin typeface="Arial" pitchFamily="34" charset="0"/>
                <a:cs typeface="Arial" pitchFamily="34" charset="0"/>
              </a:rPr>
              <a:t>ternyata</a:t>
            </a:r>
            <a:r>
              <a:rPr lang="en-US" dirty="0">
                <a:latin typeface="Arial" pitchFamily="34" charset="0"/>
                <a:cs typeface="Arial" pitchFamily="34" charset="0"/>
              </a:rPr>
              <a:t> node </a:t>
            </a:r>
            <a:r>
              <a:rPr lang="en-US" dirty="0" err="1">
                <a:latin typeface="Arial" pitchFamily="34" charset="0"/>
                <a:cs typeface="Arial" pitchFamily="34" charset="0"/>
              </a:rPr>
              <a:t>pada</a:t>
            </a:r>
            <a:r>
              <a:rPr lang="en-US" dirty="0">
                <a:latin typeface="Arial" pitchFamily="34" charset="0"/>
                <a:cs typeface="Arial" pitchFamily="34" charset="0"/>
              </a:rPr>
              <a:t> level yang </a:t>
            </a:r>
            <a:r>
              <a:rPr lang="en-US" dirty="0" err="1">
                <a:latin typeface="Arial" pitchFamily="34" charset="0"/>
                <a:cs typeface="Arial" pitchFamily="34" charset="0"/>
              </a:rPr>
              <a:t>lebih</a:t>
            </a:r>
            <a:r>
              <a:rPr lang="en-US" dirty="0">
                <a:latin typeface="Arial" pitchFamily="34" charset="0"/>
                <a:cs typeface="Arial" pitchFamily="34" charset="0"/>
              </a:rPr>
              <a:t> </a:t>
            </a:r>
            <a:r>
              <a:rPr lang="en-US" dirty="0" err="1">
                <a:latin typeface="Arial" pitchFamily="34" charset="0"/>
                <a:cs typeface="Arial" pitchFamily="34" charset="0"/>
              </a:rPr>
              <a:t>tinggi</a:t>
            </a:r>
            <a:r>
              <a:rPr lang="en-US" dirty="0">
                <a:latin typeface="Arial" pitchFamily="34" charset="0"/>
                <a:cs typeface="Arial" pitchFamily="34" charset="0"/>
              </a:rPr>
              <a:t> </a:t>
            </a:r>
            <a:r>
              <a:rPr lang="en-US" dirty="0" err="1">
                <a:latin typeface="Arial" pitchFamily="34" charset="0"/>
                <a:cs typeface="Arial" pitchFamily="34" charset="0"/>
              </a:rPr>
              <a:t>ternyata</a:t>
            </a:r>
            <a:r>
              <a:rPr lang="en-US" dirty="0">
                <a:latin typeface="Arial" pitchFamily="34" charset="0"/>
                <a:cs typeface="Arial" pitchFamily="34" charset="0"/>
              </a:rPr>
              <a:t> </a:t>
            </a:r>
            <a:r>
              <a:rPr lang="en-US" dirty="0" err="1">
                <a:latin typeface="Arial" pitchFamily="34" charset="0"/>
                <a:cs typeface="Arial" pitchFamily="34" charset="0"/>
              </a:rPr>
              <a:t>memiliki</a:t>
            </a:r>
            <a:r>
              <a:rPr lang="en-US" dirty="0">
                <a:latin typeface="Arial" pitchFamily="34" charset="0"/>
                <a:cs typeface="Arial" pitchFamily="34" charset="0"/>
              </a:rPr>
              <a:t> </a:t>
            </a:r>
            <a:r>
              <a:rPr lang="en-US" dirty="0" err="1">
                <a:latin typeface="Arial" pitchFamily="34" charset="0"/>
                <a:cs typeface="Arial" pitchFamily="34" charset="0"/>
              </a:rPr>
              <a:t>nilai</a:t>
            </a:r>
            <a:r>
              <a:rPr lang="en-US" dirty="0">
                <a:latin typeface="Arial" pitchFamily="34" charset="0"/>
                <a:cs typeface="Arial" pitchFamily="34" charset="0"/>
              </a:rPr>
              <a:t> heuristic yang </a:t>
            </a:r>
            <a:r>
              <a:rPr lang="en-US" dirty="0" err="1">
                <a:latin typeface="Arial" pitchFamily="34" charset="0"/>
                <a:cs typeface="Arial" pitchFamily="34" charset="0"/>
              </a:rPr>
              <a:t>lebih</a:t>
            </a:r>
            <a:r>
              <a:rPr lang="en-US" dirty="0">
                <a:latin typeface="Arial" pitchFamily="34" charset="0"/>
                <a:cs typeface="Arial" pitchFamily="34" charset="0"/>
              </a:rPr>
              <a:t> </a:t>
            </a:r>
            <a:r>
              <a:rPr lang="en-US" dirty="0" err="1">
                <a:latin typeface="Arial" pitchFamily="34" charset="0"/>
                <a:cs typeface="Arial" pitchFamily="34" charset="0"/>
              </a:rPr>
              <a:t>buruk</a:t>
            </a:r>
            <a:r>
              <a:rPr lang="en-US" dirty="0">
                <a:latin typeface="Arial" pitchFamily="34" charset="0"/>
                <a:cs typeface="Arial" pitchFamily="34" charset="0"/>
              </a:rPr>
              <a:t>.</a:t>
            </a:r>
          </a:p>
        </p:txBody>
      </p:sp>
      <p:sp>
        <p:nvSpPr>
          <p:cNvPr id="4" name="Date Placeholder 3"/>
          <p:cNvSpPr>
            <a:spLocks noGrp="1"/>
          </p:cNvSpPr>
          <p:nvPr>
            <p:ph type="dt" sz="half" idx="10"/>
          </p:nvPr>
        </p:nvSpPr>
        <p:spPr/>
        <p:txBody>
          <a:bodyPr/>
          <a:lstStyle/>
          <a:p>
            <a:fld id="{62E1A6AF-C6B9-4CF5-A662-A3979F92286F}" type="datetime1">
              <a:rPr lang="id-ID" smtClean="0"/>
              <a:pPr/>
              <a:t>17/10/2021</a:t>
            </a:fld>
            <a:endParaRPr lang="en-US"/>
          </a:p>
        </p:txBody>
      </p:sp>
      <p:sp>
        <p:nvSpPr>
          <p:cNvPr id="5" name="Footer Placeholder 4"/>
          <p:cNvSpPr>
            <a:spLocks noGrp="1"/>
          </p:cNvSpPr>
          <p:nvPr>
            <p:ph type="ftr" sz="quarter" idx="11"/>
          </p:nvPr>
        </p:nvSpPr>
        <p:spPr>
          <a:xfrm>
            <a:off x="3124200" y="6356350"/>
            <a:ext cx="3968080" cy="365125"/>
          </a:xfrm>
        </p:spPr>
        <p:txBody>
          <a:bodyPr/>
          <a:lstStyle/>
          <a:p>
            <a:r>
              <a:rPr lang="en-US"/>
              <a:t>Kode MK : TIF19212,  MK : Kecerdasan Buatan</a:t>
            </a:r>
            <a:endParaRPr lang="en-US" dirty="0"/>
          </a:p>
        </p:txBody>
      </p:sp>
    </p:spTree>
    <p:extLst>
      <p:ext uri="{BB962C8B-B14F-4D97-AF65-F5344CB8AC3E}">
        <p14:creationId xmlns:p14="http://schemas.microsoft.com/office/powerpoint/2010/main" val="3778817563"/>
      </p:ext>
    </p:extLst>
  </p:cSld>
  <p:clrMapOvr>
    <a:masterClrMapping/>
  </p:clrMapOvr>
  <p:transition spd="slow">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PENCARIAN TERBAIK PERTAMA</a:t>
            </a:r>
            <a:br>
              <a:rPr lang="id-ID" dirty="0"/>
            </a:br>
            <a:r>
              <a:rPr lang="id-ID" sz="2800" dirty="0"/>
              <a:t>(</a:t>
            </a:r>
            <a:r>
              <a:rPr lang="en-US" sz="2800" dirty="0"/>
              <a:t>BEST FIRST SEARCH</a:t>
            </a:r>
            <a:r>
              <a:rPr lang="id-ID" sz="2800" dirty="0"/>
              <a:t>)</a:t>
            </a:r>
            <a:r>
              <a:rPr lang="en-US" sz="2800" dirty="0"/>
              <a:t> </a:t>
            </a:r>
            <a:endParaRPr lang="id-ID" dirty="0"/>
          </a:p>
        </p:txBody>
      </p:sp>
      <p:sp>
        <p:nvSpPr>
          <p:cNvPr id="3" name="Content Placeholder 2"/>
          <p:cNvSpPr>
            <a:spLocks noGrp="1"/>
          </p:cNvSpPr>
          <p:nvPr>
            <p:ph idx="1"/>
          </p:nvPr>
        </p:nvSpPr>
        <p:spPr/>
        <p:txBody>
          <a:bodyPr>
            <a:normAutofit/>
          </a:bodyPr>
          <a:lstStyle/>
          <a:p>
            <a:pPr fontAlgn="base"/>
            <a:r>
              <a:rPr lang="id-ID" dirty="0"/>
              <a:t>Fungsi Heuristik yang digunakan merupakan prakiraan (estimasi) cost dari initial state ke goal state, yang dinyatakan dengan : </a:t>
            </a:r>
          </a:p>
          <a:p>
            <a:pPr fontAlgn="base"/>
            <a:r>
              <a:rPr lang="id-ID" b="1" dirty="0"/>
              <a:t>f’(n) = g(n) + h’(n)</a:t>
            </a:r>
            <a:endParaRPr lang="id-ID" dirty="0"/>
          </a:p>
          <a:p>
            <a:pPr lvl="1" fontAlgn="base"/>
            <a:r>
              <a:rPr lang="id-ID" dirty="0"/>
              <a:t>f’ = Fungsi evaluasi</a:t>
            </a:r>
          </a:p>
          <a:p>
            <a:pPr lvl="1" fontAlgn="base"/>
            <a:r>
              <a:rPr lang="id-ID" dirty="0"/>
              <a:t>g = cost dari initial state ke current state</a:t>
            </a:r>
          </a:p>
          <a:p>
            <a:pPr lvl="1" fontAlgn="base"/>
            <a:r>
              <a:rPr lang="id-ID" dirty="0"/>
              <a:t>h’ = prakiraan cost dari current state ke goal state</a:t>
            </a:r>
          </a:p>
        </p:txBody>
      </p:sp>
      <p:sp>
        <p:nvSpPr>
          <p:cNvPr id="4" name="Date Placeholder 3"/>
          <p:cNvSpPr>
            <a:spLocks noGrp="1"/>
          </p:cNvSpPr>
          <p:nvPr>
            <p:ph type="dt" sz="half" idx="10"/>
          </p:nvPr>
        </p:nvSpPr>
        <p:spPr/>
        <p:txBody>
          <a:bodyPr/>
          <a:lstStyle/>
          <a:p>
            <a:fld id="{143F6433-592E-4052-A357-F9227004CD27}" type="datetime1">
              <a:rPr lang="id-ID" smtClean="0"/>
              <a:pPr/>
              <a:t>17/10/2021</a:t>
            </a:fld>
            <a:endParaRPr lang="en-US" dirty="0"/>
          </a:p>
        </p:txBody>
      </p:sp>
      <p:sp>
        <p:nvSpPr>
          <p:cNvPr id="5" name="Footer Placeholder 4"/>
          <p:cNvSpPr>
            <a:spLocks noGrp="1"/>
          </p:cNvSpPr>
          <p:nvPr>
            <p:ph type="ftr" sz="quarter" idx="11"/>
          </p:nvPr>
        </p:nvSpPr>
        <p:spPr/>
        <p:txBody>
          <a:bodyPr/>
          <a:lstStyle/>
          <a:p>
            <a:r>
              <a:rPr lang="en-US"/>
              <a:t>Kode MK : TIF19212,  MK : Kecerdasan Buatan</a:t>
            </a:r>
            <a:endParaRPr lang="en-US" dirty="0"/>
          </a:p>
        </p:txBody>
      </p:sp>
    </p:spTree>
    <p:extLst>
      <p:ext uri="{BB962C8B-B14F-4D97-AF65-F5344CB8AC3E}">
        <p14:creationId xmlns:p14="http://schemas.microsoft.com/office/powerpoint/2010/main" val="1382101557"/>
      </p:ext>
    </p:extLst>
  </p:cSld>
  <p:clrMapOvr>
    <a:masterClrMapping/>
  </p:clrMapOvr>
  <p:transition spd="slow">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PENCARIAN TERBAIK PERTAMA</a:t>
            </a:r>
            <a:br>
              <a:rPr lang="id-ID" dirty="0"/>
            </a:br>
            <a:r>
              <a:rPr lang="id-ID" sz="2800" dirty="0"/>
              <a:t>(</a:t>
            </a:r>
            <a:r>
              <a:rPr lang="en-US" sz="2800" dirty="0"/>
              <a:t>BEST FIRST SEARCH</a:t>
            </a:r>
            <a:r>
              <a:rPr lang="id-ID" sz="2800" dirty="0"/>
              <a:t>)</a:t>
            </a:r>
            <a:r>
              <a:rPr lang="en-US" sz="2800" dirty="0"/>
              <a:t> </a:t>
            </a:r>
            <a:endParaRPr lang="id-ID" dirty="0"/>
          </a:p>
        </p:txBody>
      </p:sp>
      <p:sp>
        <p:nvSpPr>
          <p:cNvPr id="3" name="Content Placeholder 2"/>
          <p:cNvSpPr>
            <a:spLocks noGrp="1"/>
          </p:cNvSpPr>
          <p:nvPr>
            <p:ph idx="1"/>
          </p:nvPr>
        </p:nvSpPr>
        <p:spPr/>
        <p:txBody>
          <a:bodyPr>
            <a:normAutofit fontScale="92500" lnSpcReduction="10000"/>
          </a:bodyPr>
          <a:lstStyle/>
          <a:p>
            <a:pPr marL="0" indent="0">
              <a:buNone/>
            </a:pPr>
            <a:r>
              <a:rPr lang="id-ID" b="1" i="1" dirty="0"/>
              <a:t>Contoh:</a:t>
            </a:r>
            <a:r>
              <a:rPr lang="id-ID" dirty="0"/>
              <a:t> </a:t>
            </a:r>
          </a:p>
          <a:p>
            <a:pPr marL="0" indent="0">
              <a:buNone/>
            </a:pPr>
            <a:r>
              <a:rPr lang="id-ID" dirty="0"/>
              <a:t>Misalkan kita memiliki ruang pencarian seperti pada gambar berikut. Node M merupakan keadaan awal dan node T merupakan tujuannya. Biaya edge yang menghubungkan node M dengannode A adalah biaya yang dikeluarkan untuk bergerak dari kota M ke kota A. Nilai g diperoleh berdasarkan biaya edge minimal. Sedangkan nilai h’ di node A merupakan hasil perkiraan terhadap biaya yang diperlukan dari node A untuk sampai ke tujuan. h’(n) bernilai ~ jika sudah jelas tidak ada hubungan antara node n dengan node tujuan (jalan buntu). Kita bisa merunut nilai untuk setiap node.</a:t>
            </a:r>
          </a:p>
        </p:txBody>
      </p:sp>
      <p:sp>
        <p:nvSpPr>
          <p:cNvPr id="4" name="Date Placeholder 3"/>
          <p:cNvSpPr>
            <a:spLocks noGrp="1"/>
          </p:cNvSpPr>
          <p:nvPr>
            <p:ph type="dt" sz="half" idx="10"/>
          </p:nvPr>
        </p:nvSpPr>
        <p:spPr/>
        <p:txBody>
          <a:bodyPr/>
          <a:lstStyle/>
          <a:p>
            <a:fld id="{6BEF463B-03EE-42FD-A362-4AA6A96BD534}" type="datetime1">
              <a:rPr lang="id-ID" smtClean="0"/>
              <a:pPr/>
              <a:t>17/10/2021</a:t>
            </a:fld>
            <a:endParaRPr lang="en-US" dirty="0"/>
          </a:p>
        </p:txBody>
      </p:sp>
      <p:sp>
        <p:nvSpPr>
          <p:cNvPr id="5" name="Footer Placeholder 4"/>
          <p:cNvSpPr>
            <a:spLocks noGrp="1"/>
          </p:cNvSpPr>
          <p:nvPr>
            <p:ph type="ftr" sz="quarter" idx="11"/>
          </p:nvPr>
        </p:nvSpPr>
        <p:spPr/>
        <p:txBody>
          <a:bodyPr/>
          <a:lstStyle/>
          <a:p>
            <a:r>
              <a:rPr lang="en-US"/>
              <a:t>Kode MK : TIF19212,  MK : Kecerdasan Buatan</a:t>
            </a:r>
            <a:endParaRPr lang="en-US" dirty="0"/>
          </a:p>
        </p:txBody>
      </p:sp>
    </p:spTree>
    <p:extLst>
      <p:ext uri="{BB962C8B-B14F-4D97-AF65-F5344CB8AC3E}">
        <p14:creationId xmlns:p14="http://schemas.microsoft.com/office/powerpoint/2010/main" val="2208714183"/>
      </p:ext>
    </p:extLst>
  </p:cSld>
  <p:clrMapOvr>
    <a:masterClrMapping/>
  </p:clrMapOvr>
  <p:transition spd="slow">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PENCARIAN TERBAIK PERTAMA</a:t>
            </a:r>
            <a:br>
              <a:rPr lang="id-ID" dirty="0"/>
            </a:br>
            <a:r>
              <a:rPr lang="id-ID" sz="2800" dirty="0"/>
              <a:t>(</a:t>
            </a:r>
            <a:r>
              <a:rPr lang="en-US" sz="2800" dirty="0"/>
              <a:t>BEST FIRST SEARCH</a:t>
            </a:r>
            <a:r>
              <a:rPr lang="id-ID" sz="2800" dirty="0"/>
              <a:t>)</a:t>
            </a:r>
            <a:r>
              <a:rPr lang="en-US" sz="2800" dirty="0"/>
              <a:t> </a:t>
            </a:r>
            <a:endParaRPr lang="id-ID" dirty="0"/>
          </a:p>
        </p:txBody>
      </p:sp>
      <p:sp>
        <p:nvSpPr>
          <p:cNvPr id="3" name="Content Placeholder 2"/>
          <p:cNvSpPr>
            <a:spLocks noGrp="1"/>
          </p:cNvSpPr>
          <p:nvPr>
            <p:ph idx="1"/>
          </p:nvPr>
        </p:nvSpPr>
        <p:spPr/>
        <p:txBody>
          <a:bodyPr/>
          <a:lstStyle/>
          <a:p>
            <a:pPr marL="0" indent="0">
              <a:buNone/>
            </a:pPr>
            <a:r>
              <a:rPr lang="id-ID" b="1" i="1" dirty="0"/>
              <a:t>Contoh:</a:t>
            </a:r>
            <a:r>
              <a:rPr lang="id-ID" dirty="0"/>
              <a:t> </a:t>
            </a:r>
          </a:p>
          <a:p>
            <a:pPr marL="0" indent="0">
              <a:buNone/>
            </a:pPr>
            <a:endParaRPr lang="id-ID" dirty="0"/>
          </a:p>
        </p:txBody>
      </p:sp>
      <p:sp>
        <p:nvSpPr>
          <p:cNvPr id="4" name="Date Placeholder 3"/>
          <p:cNvSpPr>
            <a:spLocks noGrp="1"/>
          </p:cNvSpPr>
          <p:nvPr>
            <p:ph type="dt" sz="half" idx="10"/>
          </p:nvPr>
        </p:nvSpPr>
        <p:spPr/>
        <p:txBody>
          <a:bodyPr/>
          <a:lstStyle/>
          <a:p>
            <a:fld id="{808570EF-ED67-4089-9822-D22A7B971DBE}" type="datetime1">
              <a:rPr lang="id-ID" smtClean="0"/>
              <a:pPr/>
              <a:t>17/10/2021</a:t>
            </a:fld>
            <a:endParaRPr lang="en-US" dirty="0"/>
          </a:p>
        </p:txBody>
      </p:sp>
      <p:sp>
        <p:nvSpPr>
          <p:cNvPr id="5" name="Footer Placeholder 4"/>
          <p:cNvSpPr>
            <a:spLocks noGrp="1"/>
          </p:cNvSpPr>
          <p:nvPr>
            <p:ph type="ftr" sz="quarter" idx="11"/>
          </p:nvPr>
        </p:nvSpPr>
        <p:spPr/>
        <p:txBody>
          <a:bodyPr/>
          <a:lstStyle/>
          <a:p>
            <a:r>
              <a:rPr lang="en-US"/>
              <a:t>Kode MK : TIF19212,  MK : Kecerdasan Buatan</a:t>
            </a:r>
            <a:endParaRPr lang="en-US" dirty="0"/>
          </a:p>
        </p:txBody>
      </p:sp>
      <p:pic>
        <p:nvPicPr>
          <p:cNvPr id="4098" name="Picture 2" descr="https://1.bp.blogspot.com/-QjE56fYtfgc/Ui7Xn1nwbMI/AAAAAAAABSo/KkyH3GQnH-c/s1600/3_5fd8bfb643819f6f3fdcafc547e9db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1739751"/>
            <a:ext cx="6048672" cy="4622554"/>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9698" t="21371" r="55453" b="23242"/>
          <a:stretch/>
        </p:blipFill>
        <p:spPr bwMode="auto">
          <a:xfrm>
            <a:off x="338436" y="2204864"/>
            <a:ext cx="1932040" cy="4051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2052046"/>
      </p:ext>
    </p:extLst>
  </p:cSld>
  <p:clrMapOvr>
    <a:masterClrMapping/>
  </p:clrMapOvr>
  <p:transition spd="slow">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Means-End-</a:t>
            </a:r>
            <a:r>
              <a:rPr lang="en-US" dirty="0" err="1"/>
              <a:t>Anlysis</a:t>
            </a:r>
            <a:endParaRPr lang="id-ID" dirty="0"/>
          </a:p>
        </p:txBody>
      </p:sp>
      <p:sp>
        <p:nvSpPr>
          <p:cNvPr id="3" name="Content Placeholder 2"/>
          <p:cNvSpPr>
            <a:spLocks noGrp="1"/>
          </p:cNvSpPr>
          <p:nvPr>
            <p:ph idx="1"/>
          </p:nvPr>
        </p:nvSpPr>
        <p:spPr/>
        <p:txBody>
          <a:bodyPr>
            <a:normAutofit fontScale="92500" lnSpcReduction="20000"/>
          </a:bodyPr>
          <a:lstStyle/>
          <a:p>
            <a:pPr lvl="0" fontAlgn="base"/>
            <a:r>
              <a:rPr lang="id-ID" dirty="0"/>
              <a:t>MEA adalah strategi penyelesaian masalah yang diperkenalkan pertama kali dalam GPS (General Problem Solver) [Newell &amp; Simon, 1963].</a:t>
            </a:r>
          </a:p>
          <a:p>
            <a:pPr lvl="0" fontAlgn="base"/>
            <a:r>
              <a:rPr lang="id-ID" dirty="0"/>
              <a:t>Proses pencarian berdasarkan ruang masalah yang menggabungkan aspek penalaran forward dan backward.</a:t>
            </a:r>
          </a:p>
          <a:p>
            <a:pPr lvl="0" fontAlgn="base"/>
            <a:r>
              <a:rPr lang="id-ID" dirty="0"/>
              <a:t>Perbedaan antara state current dan goal digunakan untuk mengusulkan operator yang mengurangi perbedaan itu.</a:t>
            </a:r>
          </a:p>
          <a:p>
            <a:pPr lvl="0" fontAlgn="base"/>
            <a:r>
              <a:rPr lang="id-ID" dirty="0"/>
              <a:t>Keterhubungan antara operator dan perbedaan tsb disajikan sebagai pengetahuan dalam sistem (pada GPS dikenal dengan Table of Connections) atau mungkin ditentukan sampai beberapa pemeriksaan operator jika tindakan operator dapat dipenetrasi.</a:t>
            </a:r>
          </a:p>
        </p:txBody>
      </p:sp>
      <p:sp>
        <p:nvSpPr>
          <p:cNvPr id="4" name="Date Placeholder 3"/>
          <p:cNvSpPr>
            <a:spLocks noGrp="1"/>
          </p:cNvSpPr>
          <p:nvPr>
            <p:ph type="dt" sz="half" idx="10"/>
          </p:nvPr>
        </p:nvSpPr>
        <p:spPr/>
        <p:txBody>
          <a:bodyPr/>
          <a:lstStyle/>
          <a:p>
            <a:fld id="{969F9F13-DAF4-4347-B479-CA741A3BDFC7}" type="datetime1">
              <a:rPr lang="id-ID" smtClean="0"/>
              <a:pPr/>
              <a:t>17/10/2021</a:t>
            </a:fld>
            <a:endParaRPr lang="en-US" dirty="0"/>
          </a:p>
        </p:txBody>
      </p:sp>
      <p:sp>
        <p:nvSpPr>
          <p:cNvPr id="5" name="Footer Placeholder 4"/>
          <p:cNvSpPr>
            <a:spLocks noGrp="1"/>
          </p:cNvSpPr>
          <p:nvPr>
            <p:ph type="ftr" sz="quarter" idx="11"/>
          </p:nvPr>
        </p:nvSpPr>
        <p:spPr/>
        <p:txBody>
          <a:bodyPr/>
          <a:lstStyle/>
          <a:p>
            <a:r>
              <a:rPr lang="en-US"/>
              <a:t>Kode MK : TIF19212,  MK : Kecerdasan Buatan</a:t>
            </a:r>
            <a:endParaRPr lang="en-US" dirty="0"/>
          </a:p>
        </p:txBody>
      </p:sp>
    </p:spTree>
    <p:extLst>
      <p:ext uri="{BB962C8B-B14F-4D97-AF65-F5344CB8AC3E}">
        <p14:creationId xmlns:p14="http://schemas.microsoft.com/office/powerpoint/2010/main" val="481139666"/>
      </p:ext>
    </p:extLst>
  </p:cSld>
  <p:clrMapOvr>
    <a:masterClrMapping/>
  </p:clrMapOvr>
  <p:transition spd="slow">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Means-End-</a:t>
            </a:r>
            <a:r>
              <a:rPr lang="en-US" dirty="0" err="1"/>
              <a:t>Anlysis</a:t>
            </a:r>
            <a:endParaRPr lang="id-ID" dirty="0"/>
          </a:p>
        </p:txBody>
      </p:sp>
      <p:sp>
        <p:nvSpPr>
          <p:cNvPr id="3" name="Content Placeholder 2"/>
          <p:cNvSpPr>
            <a:spLocks noGrp="1"/>
          </p:cNvSpPr>
          <p:nvPr>
            <p:ph idx="1"/>
          </p:nvPr>
        </p:nvSpPr>
        <p:spPr/>
        <p:txBody>
          <a:bodyPr>
            <a:normAutofit fontScale="92500" lnSpcReduction="20000"/>
          </a:bodyPr>
          <a:lstStyle/>
          <a:p>
            <a:pPr lvl="0" fontAlgn="base"/>
            <a:r>
              <a:rPr lang="id-ID" dirty="0"/>
              <a:t>Contoh OPERATOR first-order predicate calculus dan operator2 tertentu mengijinkan perbedaan korelasi task-independent terhadap operator yang menguranginya.</a:t>
            </a:r>
          </a:p>
          <a:p>
            <a:pPr lvl="0" fontAlgn="base"/>
            <a:r>
              <a:rPr lang="id-ID" dirty="0"/>
              <a:t>Kapan pengetahuan ada tersedia mengenai pentingnya perbedaan, perbedaan yang paling utama terpilih pertama lebih lanjut meningkatkan rata-rata capaian dari MEA di atas strategi pencarian Brute-Force.</a:t>
            </a:r>
          </a:p>
          <a:p>
            <a:pPr lvl="0" fontAlgn="base"/>
            <a:r>
              <a:rPr lang="id-ID" dirty="0"/>
              <a:t>Bagaimanapun, bahkan tanpa pemesanan dari perbedaan menurut arti penting, MEA meningkatkan metode pencarian heuristik lain (di rata-rata kasus) dengan pemusatan pemecahan masalah pada perbedaan yang nyata antara current state dengan goal-nya.</a:t>
            </a:r>
          </a:p>
        </p:txBody>
      </p:sp>
      <p:sp>
        <p:nvSpPr>
          <p:cNvPr id="4" name="Date Placeholder 3"/>
          <p:cNvSpPr>
            <a:spLocks noGrp="1"/>
          </p:cNvSpPr>
          <p:nvPr>
            <p:ph type="dt" sz="half" idx="10"/>
          </p:nvPr>
        </p:nvSpPr>
        <p:spPr/>
        <p:txBody>
          <a:bodyPr/>
          <a:lstStyle/>
          <a:p>
            <a:fld id="{43EE3CD9-9B45-454C-87BB-E06CCE3A6658}" type="datetime1">
              <a:rPr lang="id-ID" smtClean="0"/>
              <a:pPr/>
              <a:t>17/10/2021</a:t>
            </a:fld>
            <a:endParaRPr lang="en-US" dirty="0"/>
          </a:p>
        </p:txBody>
      </p:sp>
      <p:sp>
        <p:nvSpPr>
          <p:cNvPr id="5" name="Footer Placeholder 4"/>
          <p:cNvSpPr>
            <a:spLocks noGrp="1"/>
          </p:cNvSpPr>
          <p:nvPr>
            <p:ph type="ftr" sz="quarter" idx="11"/>
          </p:nvPr>
        </p:nvSpPr>
        <p:spPr/>
        <p:txBody>
          <a:bodyPr/>
          <a:lstStyle/>
          <a:p>
            <a:r>
              <a:rPr lang="en-US"/>
              <a:t>Kode MK : TIF19212,  MK : Kecerdasan Buatan</a:t>
            </a:r>
            <a:endParaRPr lang="en-US" dirty="0"/>
          </a:p>
        </p:txBody>
      </p:sp>
    </p:spTree>
    <p:extLst>
      <p:ext uri="{BB962C8B-B14F-4D97-AF65-F5344CB8AC3E}">
        <p14:creationId xmlns:p14="http://schemas.microsoft.com/office/powerpoint/2010/main" val="3320718636"/>
      </p:ext>
    </p:extLst>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OUTLINE</a:t>
            </a:r>
          </a:p>
        </p:txBody>
      </p:sp>
      <p:sp>
        <p:nvSpPr>
          <p:cNvPr id="3" name="Content Placeholder 2"/>
          <p:cNvSpPr>
            <a:spLocks noGrp="1"/>
          </p:cNvSpPr>
          <p:nvPr>
            <p:ph idx="1"/>
          </p:nvPr>
        </p:nvSpPr>
        <p:spPr/>
        <p:txBody>
          <a:bodyPr>
            <a:normAutofit/>
          </a:bodyPr>
          <a:lstStyle/>
          <a:p>
            <a:pPr lvl="0"/>
            <a:r>
              <a:rPr lang="en-US" dirty="0" err="1">
                <a:latin typeface="Arial" panose="020B0604020202020204" pitchFamily="34" charset="0"/>
                <a:cs typeface="Arial" panose="020B0604020202020204" pitchFamily="34" charset="0"/>
              </a:rPr>
              <a:t>Definisi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Pencarian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Heuristik</a:t>
            </a:r>
            <a:endParaRPr lang="en-US" dirty="0">
              <a:latin typeface="Arial" panose="020B0604020202020204" pitchFamily="34" charset="0"/>
              <a:cs typeface="Arial" panose="020B0604020202020204" pitchFamily="34" charset="0"/>
            </a:endParaRPr>
          </a:p>
          <a:p>
            <a:pPr lvl="0"/>
            <a:r>
              <a:rPr lang="en-US" dirty="0" err="1">
                <a:latin typeface="Arial" panose="020B0604020202020204" pitchFamily="34" charset="0"/>
                <a:cs typeface="Arial" panose="020B0604020202020204" pitchFamily="34" charset="0"/>
              </a:rPr>
              <a:t>Empat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Metode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Pencarian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Heuristik</a:t>
            </a:r>
            <a:endParaRPr lang="en-US" dirty="0">
              <a:latin typeface="Arial" panose="020B0604020202020204" pitchFamily="34" charset="0"/>
              <a:cs typeface="Arial" panose="020B0604020202020204" pitchFamily="34" charset="0"/>
            </a:endParaRPr>
          </a:p>
          <a:p>
            <a:pPr lvl="0"/>
            <a:r>
              <a:rPr lang="en-US" dirty="0" err="1">
                <a:latin typeface="Arial" panose="020B0604020202020204" pitchFamily="34" charset="0"/>
                <a:cs typeface="Arial" panose="020B0604020202020204" pitchFamily="34" charset="0"/>
              </a:rPr>
              <a:t>Pembangkitan</a:t>
            </a:r>
            <a:r>
              <a:rPr lang="en-US" dirty="0">
                <a:latin typeface="Arial" panose="020B0604020202020204" pitchFamily="34" charset="0"/>
                <a:cs typeface="Arial" panose="020B0604020202020204" pitchFamily="34" charset="0"/>
              </a:rPr>
              <a:t> &amp; </a:t>
            </a:r>
            <a:r>
              <a:rPr lang="en-US" dirty="0" err="1">
                <a:latin typeface="Arial" panose="020B0604020202020204" pitchFamily="34" charset="0"/>
                <a:cs typeface="Arial" panose="020B0604020202020204" pitchFamily="34" charset="0"/>
              </a:rPr>
              <a:t>Pengujian</a:t>
            </a:r>
            <a:r>
              <a:rPr lang="en-US" dirty="0">
                <a:latin typeface="Arial" panose="020B0604020202020204" pitchFamily="34" charset="0"/>
                <a:cs typeface="Arial" panose="020B0604020202020204" pitchFamily="34" charset="0"/>
              </a:rPr>
              <a:t> (Generate &amp; Test)</a:t>
            </a:r>
          </a:p>
          <a:p>
            <a:pPr lvl="0"/>
            <a:r>
              <a:rPr lang="en-US" dirty="0" err="1">
                <a:latin typeface="Arial" panose="020B0604020202020204" pitchFamily="34" charset="0"/>
                <a:cs typeface="Arial" panose="020B0604020202020204" pitchFamily="34" charset="0"/>
              </a:rPr>
              <a:t>Pembangkitan</a:t>
            </a:r>
            <a:r>
              <a:rPr lang="en-US" dirty="0">
                <a:latin typeface="Arial" panose="020B0604020202020204" pitchFamily="34" charset="0"/>
                <a:cs typeface="Arial" panose="020B0604020202020204" pitchFamily="34" charset="0"/>
              </a:rPr>
              <a:t> Bukit (Hill Climbing) </a:t>
            </a:r>
          </a:p>
          <a:p>
            <a:pPr lvl="0"/>
            <a:r>
              <a:rPr lang="en-US" dirty="0" err="1">
                <a:latin typeface="Arial" panose="020B0604020202020204" pitchFamily="34" charset="0"/>
                <a:cs typeface="Arial" panose="020B0604020202020204" pitchFamily="34" charset="0"/>
              </a:rPr>
              <a:t>Pencarian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Terbaik</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Pertama</a:t>
            </a:r>
            <a:r>
              <a:rPr lang="en-US" dirty="0">
                <a:latin typeface="Arial" panose="020B0604020202020204" pitchFamily="34" charset="0"/>
                <a:cs typeface="Arial" panose="020B0604020202020204" pitchFamily="34" charset="0"/>
              </a:rPr>
              <a:t> (Best First Search)</a:t>
            </a:r>
          </a:p>
          <a:p>
            <a:pPr lvl="0"/>
            <a:endParaRPr lang="id-ID"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p:txBody>
          <a:bodyPr/>
          <a:lstStyle/>
          <a:p>
            <a:fld id="{FC569684-12F4-43DF-8EEA-EA2248BCFEA3}" type="datetime1">
              <a:rPr lang="id-ID" smtClean="0"/>
              <a:pPr/>
              <a:t>17/10/2021</a:t>
            </a:fld>
            <a:endParaRPr lang="en-US"/>
          </a:p>
        </p:txBody>
      </p:sp>
      <p:sp>
        <p:nvSpPr>
          <p:cNvPr id="5" name="Footer Placeholder 4"/>
          <p:cNvSpPr>
            <a:spLocks noGrp="1"/>
          </p:cNvSpPr>
          <p:nvPr>
            <p:ph type="ftr" sz="quarter" idx="11"/>
          </p:nvPr>
        </p:nvSpPr>
        <p:spPr>
          <a:xfrm>
            <a:off x="3124200" y="6356350"/>
            <a:ext cx="3464024" cy="385018"/>
          </a:xfrm>
        </p:spPr>
        <p:txBody>
          <a:bodyPr/>
          <a:lstStyle/>
          <a:p>
            <a:r>
              <a:rPr lang="en-US"/>
              <a:t>Kode MK : TIF19212,  MK : Kecerdasan Buatan</a:t>
            </a:r>
            <a:endParaRPr lang="en-US" dirty="0"/>
          </a:p>
        </p:txBody>
      </p:sp>
    </p:spTree>
    <p:extLst>
      <p:ext uri="{BB962C8B-B14F-4D97-AF65-F5344CB8AC3E}">
        <p14:creationId xmlns:p14="http://schemas.microsoft.com/office/powerpoint/2010/main" val="4072623629"/>
      </p:ext>
    </p:extLst>
  </p:cSld>
  <p:clrMapOvr>
    <a:masterClrMapping/>
  </p:clrMapOvr>
  <p:transition spd="slow">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Constraint Satisfaction</a:t>
            </a:r>
            <a:endParaRPr lang="id-ID" dirty="0"/>
          </a:p>
        </p:txBody>
      </p:sp>
      <p:sp>
        <p:nvSpPr>
          <p:cNvPr id="3" name="Content Placeholder 2"/>
          <p:cNvSpPr>
            <a:spLocks noGrp="1"/>
          </p:cNvSpPr>
          <p:nvPr>
            <p:ph idx="1"/>
          </p:nvPr>
        </p:nvSpPr>
        <p:spPr/>
        <p:txBody>
          <a:bodyPr>
            <a:normAutofit fontScale="92500" lnSpcReduction="20000"/>
          </a:bodyPr>
          <a:lstStyle/>
          <a:p>
            <a:pPr marL="0" indent="0" fontAlgn="base">
              <a:buNone/>
            </a:pPr>
            <a:r>
              <a:rPr lang="id-ID" dirty="0"/>
              <a:t>Problem search standard :</a:t>
            </a:r>
            <a:br>
              <a:rPr lang="id-ID" dirty="0"/>
            </a:br>
            <a:r>
              <a:rPr lang="id-ID" dirty="0"/>
              <a:t>– state adalah "black box“ </a:t>
            </a:r>
          </a:p>
          <a:p>
            <a:pPr marL="0" indent="0" fontAlgn="base">
              <a:buNone/>
            </a:pPr>
            <a:r>
              <a:rPr lang="id-ID" dirty="0"/>
              <a:t>– setiap struktur data yang mendukung fungsi successor, fungsi heuristik dan tes goal.</a:t>
            </a:r>
          </a:p>
          <a:p>
            <a:pPr marL="0" indent="0" fontAlgn="base">
              <a:buNone/>
            </a:pPr>
            <a:r>
              <a:rPr lang="id-ID" dirty="0"/>
              <a:t> </a:t>
            </a:r>
          </a:p>
          <a:p>
            <a:pPr marL="0" indent="0" fontAlgn="base">
              <a:buNone/>
            </a:pPr>
            <a:r>
              <a:rPr lang="id-ID" dirty="0"/>
              <a:t>CSP:</a:t>
            </a:r>
          </a:p>
          <a:p>
            <a:pPr marL="0" indent="0" fontAlgn="base">
              <a:buNone/>
            </a:pPr>
            <a:r>
              <a:rPr lang="id-ID" dirty="0"/>
              <a:t>– state didefinisikan sebagai variabel Xi dengan nilai dari domain Di – Tes goal adalah sekumpulan constraint yang menspesifikasikan kombinasi dari nilai subset variabel.</a:t>
            </a:r>
          </a:p>
          <a:p>
            <a:pPr marL="0" indent="0" fontAlgn="base">
              <a:buNone/>
            </a:pPr>
            <a:r>
              <a:rPr lang="id-ID" dirty="0"/>
              <a:t>Contoh sederhana adalah bahasa representasi formal.</a:t>
            </a:r>
          </a:p>
          <a:p>
            <a:pPr marL="0" indent="0" fontAlgn="base">
              <a:buNone/>
            </a:pPr>
            <a:r>
              <a:rPr lang="id-ID" dirty="0"/>
              <a:t>CSP ini merupakan algoritma general-purpose dengan kekuatan lebih daripada algoritma pencarian standar.</a:t>
            </a:r>
          </a:p>
          <a:p>
            <a:pPr marL="0" indent="0">
              <a:buNone/>
            </a:pPr>
            <a:endParaRPr lang="id-ID" dirty="0"/>
          </a:p>
        </p:txBody>
      </p:sp>
      <p:sp>
        <p:nvSpPr>
          <p:cNvPr id="4" name="Date Placeholder 3"/>
          <p:cNvSpPr>
            <a:spLocks noGrp="1"/>
          </p:cNvSpPr>
          <p:nvPr>
            <p:ph type="dt" sz="half" idx="10"/>
          </p:nvPr>
        </p:nvSpPr>
        <p:spPr/>
        <p:txBody>
          <a:bodyPr/>
          <a:lstStyle/>
          <a:p>
            <a:fld id="{C53F490A-7BFD-427C-BAD9-354690284900}" type="datetime1">
              <a:rPr lang="id-ID" smtClean="0"/>
              <a:pPr/>
              <a:t>17/10/2021</a:t>
            </a:fld>
            <a:endParaRPr lang="en-US" dirty="0"/>
          </a:p>
        </p:txBody>
      </p:sp>
      <p:sp>
        <p:nvSpPr>
          <p:cNvPr id="5" name="Footer Placeholder 4"/>
          <p:cNvSpPr>
            <a:spLocks noGrp="1"/>
          </p:cNvSpPr>
          <p:nvPr>
            <p:ph type="ftr" sz="quarter" idx="11"/>
          </p:nvPr>
        </p:nvSpPr>
        <p:spPr/>
        <p:txBody>
          <a:bodyPr/>
          <a:lstStyle/>
          <a:p>
            <a:r>
              <a:rPr lang="en-US"/>
              <a:t>Kode MK : TIF19212,  MK : Kecerdasan Buatan</a:t>
            </a:r>
            <a:endParaRPr lang="en-US" dirty="0"/>
          </a:p>
        </p:txBody>
      </p:sp>
    </p:spTree>
    <p:extLst>
      <p:ext uri="{BB962C8B-B14F-4D97-AF65-F5344CB8AC3E}">
        <p14:creationId xmlns:p14="http://schemas.microsoft.com/office/powerpoint/2010/main" val="3042996626"/>
      </p:ext>
    </p:extLst>
  </p:cSld>
  <p:clrMapOvr>
    <a:masterClrMapping/>
  </p:clrMapOvr>
  <p:transition spd="slow">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Constraint Satisfaction</a:t>
            </a:r>
            <a:endParaRPr lang="id-ID" dirty="0"/>
          </a:p>
        </p:txBody>
      </p:sp>
      <p:sp>
        <p:nvSpPr>
          <p:cNvPr id="3" name="Content Placeholder 2"/>
          <p:cNvSpPr>
            <a:spLocks noGrp="1"/>
          </p:cNvSpPr>
          <p:nvPr>
            <p:ph idx="1"/>
          </p:nvPr>
        </p:nvSpPr>
        <p:spPr/>
        <p:txBody>
          <a:bodyPr>
            <a:normAutofit/>
          </a:bodyPr>
          <a:lstStyle/>
          <a:p>
            <a:pPr marL="0" indent="0">
              <a:buNone/>
            </a:pPr>
            <a:r>
              <a:rPr lang="id-ID" b="1" i="1" dirty="0"/>
              <a:t>Contoh :</a:t>
            </a:r>
            <a:r>
              <a:rPr lang="id-ID" dirty="0"/>
              <a:t> Pewarnaan Peta </a:t>
            </a:r>
          </a:p>
          <a:p>
            <a:pPr marL="0" indent="0">
              <a:buNone/>
            </a:pPr>
            <a:endParaRPr lang="id-ID" dirty="0"/>
          </a:p>
        </p:txBody>
      </p:sp>
      <p:sp>
        <p:nvSpPr>
          <p:cNvPr id="4" name="Date Placeholder 3"/>
          <p:cNvSpPr>
            <a:spLocks noGrp="1"/>
          </p:cNvSpPr>
          <p:nvPr>
            <p:ph type="dt" sz="half" idx="10"/>
          </p:nvPr>
        </p:nvSpPr>
        <p:spPr/>
        <p:txBody>
          <a:bodyPr/>
          <a:lstStyle/>
          <a:p>
            <a:fld id="{A6AF293B-3041-4F78-97E9-2C230EE47F7D}" type="datetime1">
              <a:rPr lang="id-ID" smtClean="0"/>
              <a:pPr/>
              <a:t>17/10/2021</a:t>
            </a:fld>
            <a:endParaRPr lang="en-US" dirty="0"/>
          </a:p>
        </p:txBody>
      </p:sp>
      <p:sp>
        <p:nvSpPr>
          <p:cNvPr id="5" name="Footer Placeholder 4"/>
          <p:cNvSpPr>
            <a:spLocks noGrp="1"/>
          </p:cNvSpPr>
          <p:nvPr>
            <p:ph type="ftr" sz="quarter" idx="11"/>
          </p:nvPr>
        </p:nvSpPr>
        <p:spPr/>
        <p:txBody>
          <a:bodyPr/>
          <a:lstStyle/>
          <a:p>
            <a:r>
              <a:rPr lang="en-US"/>
              <a:t>Kode MK : TIF19212,  MK : Kecerdasan Buatan</a:t>
            </a:r>
            <a:endParaRPr lang="en-US" dirty="0"/>
          </a:p>
        </p:txBody>
      </p:sp>
      <p:pic>
        <p:nvPicPr>
          <p:cNvPr id="5122" name="Picture 2" descr="Teknik Pencarian Heuristik (Heuristic Search)">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2371725"/>
            <a:ext cx="4104456" cy="3307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1127983"/>
      </p:ext>
    </p:extLst>
  </p:cSld>
  <p:clrMapOvr>
    <a:masterClrMapping/>
  </p:clrMapOvr>
  <p:transition spd="slow">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Constraint Satisfaction</a:t>
            </a:r>
            <a:endParaRPr lang="id-ID" dirty="0"/>
          </a:p>
        </p:txBody>
      </p:sp>
      <p:sp>
        <p:nvSpPr>
          <p:cNvPr id="3" name="Content Placeholder 2"/>
          <p:cNvSpPr>
            <a:spLocks noGrp="1"/>
          </p:cNvSpPr>
          <p:nvPr>
            <p:ph idx="1"/>
          </p:nvPr>
        </p:nvSpPr>
        <p:spPr/>
        <p:txBody>
          <a:bodyPr>
            <a:normAutofit lnSpcReduction="10000"/>
          </a:bodyPr>
          <a:lstStyle/>
          <a:p>
            <a:pPr lvl="0" fontAlgn="base"/>
            <a:r>
              <a:rPr lang="id-ID" dirty="0"/>
              <a:t>Variabel WA, NT, Q, NSW, V, SA, T</a:t>
            </a:r>
          </a:p>
          <a:p>
            <a:pPr lvl="0" fontAlgn="base"/>
            <a:r>
              <a:rPr lang="id-ID" dirty="0"/>
              <a:t>Domain Di = {red,green,blue}</a:t>
            </a:r>
          </a:p>
          <a:p>
            <a:pPr lvl="0" fontAlgn="base"/>
            <a:r>
              <a:rPr lang="id-ID" dirty="0"/>
              <a:t>Constraints : daerah yang bertetangga dekat harus memiliki warna yang berbeda.</a:t>
            </a:r>
          </a:p>
          <a:p>
            <a:pPr lvl="0" fontAlgn="base"/>
            <a:r>
              <a:rPr lang="id-ID" dirty="0"/>
              <a:t>Contoh WA ≠ NT, atau (WA,NT) {(red,green),(red,blue),(green,red), (green,blue),(blue,red),(blue,green)}</a:t>
            </a:r>
          </a:p>
          <a:p>
            <a:pPr lvl="0" fontAlgn="base"/>
            <a:r>
              <a:rPr lang="id-ID" dirty="0"/>
              <a:t>Solusi lengkap dan konsisten, contoh : WA = red, NT = green,Q = red,NSW = green,V = red,SA = blue,T = green</a:t>
            </a:r>
          </a:p>
          <a:p>
            <a:pPr marL="0" indent="0">
              <a:buNone/>
            </a:pPr>
            <a:endParaRPr lang="id-ID" dirty="0"/>
          </a:p>
        </p:txBody>
      </p:sp>
      <p:sp>
        <p:nvSpPr>
          <p:cNvPr id="4" name="Date Placeholder 3"/>
          <p:cNvSpPr>
            <a:spLocks noGrp="1"/>
          </p:cNvSpPr>
          <p:nvPr>
            <p:ph type="dt" sz="half" idx="10"/>
          </p:nvPr>
        </p:nvSpPr>
        <p:spPr/>
        <p:txBody>
          <a:bodyPr/>
          <a:lstStyle/>
          <a:p>
            <a:fld id="{DFC87ADB-C3DC-4A4E-96DB-B68A3C0D62EE}" type="datetime1">
              <a:rPr lang="id-ID" smtClean="0"/>
              <a:pPr/>
              <a:t>17/10/2021</a:t>
            </a:fld>
            <a:endParaRPr lang="en-US" dirty="0"/>
          </a:p>
        </p:txBody>
      </p:sp>
      <p:sp>
        <p:nvSpPr>
          <p:cNvPr id="5" name="Footer Placeholder 4"/>
          <p:cNvSpPr>
            <a:spLocks noGrp="1"/>
          </p:cNvSpPr>
          <p:nvPr>
            <p:ph type="ftr" sz="quarter" idx="11"/>
          </p:nvPr>
        </p:nvSpPr>
        <p:spPr/>
        <p:txBody>
          <a:bodyPr/>
          <a:lstStyle/>
          <a:p>
            <a:r>
              <a:rPr lang="en-US"/>
              <a:t>Kode MK : TIF19212,  MK : Kecerdasan Buatan</a:t>
            </a:r>
            <a:endParaRPr lang="en-US" dirty="0"/>
          </a:p>
        </p:txBody>
      </p:sp>
    </p:spTree>
    <p:extLst>
      <p:ext uri="{BB962C8B-B14F-4D97-AF65-F5344CB8AC3E}">
        <p14:creationId xmlns:p14="http://schemas.microsoft.com/office/powerpoint/2010/main" val="2148977103"/>
      </p:ext>
    </p:extLst>
  </p:cSld>
  <p:clrMapOvr>
    <a:masterClrMapping/>
  </p:clrMapOvr>
  <p:transition spd="slow">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dirty="0"/>
              <a:t>Constraint Graf</a:t>
            </a:r>
          </a:p>
        </p:txBody>
      </p:sp>
      <p:sp>
        <p:nvSpPr>
          <p:cNvPr id="3" name="Content Placeholder 2"/>
          <p:cNvSpPr>
            <a:spLocks noGrp="1"/>
          </p:cNvSpPr>
          <p:nvPr>
            <p:ph idx="1"/>
          </p:nvPr>
        </p:nvSpPr>
        <p:spPr/>
        <p:txBody>
          <a:bodyPr/>
          <a:lstStyle/>
          <a:p>
            <a:pPr lvl="0" fontAlgn="base"/>
            <a:r>
              <a:rPr lang="id-ID" dirty="0"/>
              <a:t>Binary CSP biner : setiap constraint merelasikan dua variabel</a:t>
            </a:r>
          </a:p>
          <a:p>
            <a:pPr lvl="0" fontAlgn="base"/>
            <a:r>
              <a:rPr lang="id-ID" dirty="0"/>
              <a:t>Graf Constraint : node adalah variabel, arc adalah constraint</a:t>
            </a:r>
          </a:p>
          <a:p>
            <a:pPr marL="0" indent="0">
              <a:buNone/>
            </a:pPr>
            <a:endParaRPr lang="id-ID" dirty="0"/>
          </a:p>
        </p:txBody>
      </p:sp>
      <p:sp>
        <p:nvSpPr>
          <p:cNvPr id="4" name="Date Placeholder 3"/>
          <p:cNvSpPr>
            <a:spLocks noGrp="1"/>
          </p:cNvSpPr>
          <p:nvPr>
            <p:ph type="dt" sz="half" idx="10"/>
          </p:nvPr>
        </p:nvSpPr>
        <p:spPr/>
        <p:txBody>
          <a:bodyPr/>
          <a:lstStyle/>
          <a:p>
            <a:fld id="{27CDD6F8-9226-4E89-94D2-A2A1DC7BD26D}" type="datetime1">
              <a:rPr lang="id-ID" smtClean="0"/>
              <a:pPr/>
              <a:t>17/10/2021</a:t>
            </a:fld>
            <a:endParaRPr lang="en-US" dirty="0"/>
          </a:p>
        </p:txBody>
      </p:sp>
      <p:sp>
        <p:nvSpPr>
          <p:cNvPr id="5" name="Footer Placeholder 4"/>
          <p:cNvSpPr>
            <a:spLocks noGrp="1"/>
          </p:cNvSpPr>
          <p:nvPr>
            <p:ph type="ftr" sz="quarter" idx="11"/>
          </p:nvPr>
        </p:nvSpPr>
        <p:spPr/>
        <p:txBody>
          <a:bodyPr/>
          <a:lstStyle/>
          <a:p>
            <a:r>
              <a:rPr lang="en-US"/>
              <a:t>Kode MK : TIF19212,  MK : Kecerdasan Buatan</a:t>
            </a:r>
            <a:endParaRPr lang="en-US" dirty="0"/>
          </a:p>
        </p:txBody>
      </p:sp>
      <p:pic>
        <p:nvPicPr>
          <p:cNvPr id="6146" name="Picture 2" descr="Teknik Pencarian Heuristik (Heuristic Search)">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3356992"/>
            <a:ext cx="3312368" cy="2708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7107573"/>
      </p:ext>
    </p:extLst>
  </p:cSld>
  <p:clrMapOvr>
    <a:masterClrMapping/>
  </p:clrMapOvr>
  <p:transition spd="slow">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ctr">
              <a:buNone/>
            </a:pPr>
            <a:r>
              <a:rPr lang="en-US" sz="4000" b="1" dirty="0"/>
              <a:t>	</a:t>
            </a:r>
          </a:p>
          <a:p>
            <a:pPr algn="ctr">
              <a:buNone/>
            </a:pPr>
            <a:endParaRPr lang="en-US" sz="4000" b="1" dirty="0"/>
          </a:p>
          <a:p>
            <a:pPr algn="ctr">
              <a:buNone/>
            </a:pPr>
            <a:endParaRPr lang="en-US" sz="4000" b="1" dirty="0"/>
          </a:p>
          <a:p>
            <a:pPr algn="ctr">
              <a:buNone/>
            </a:pPr>
            <a:r>
              <a:rPr lang="id-ID" sz="4000" b="1" dirty="0">
                <a:sym typeface="Wingdings" panose="05000000000000000000" pitchFamily="2" charset="2"/>
              </a:rPr>
              <a:t> </a:t>
            </a:r>
            <a:r>
              <a:rPr lang="en-US" sz="4000" b="1" dirty="0"/>
              <a:t>END</a:t>
            </a:r>
            <a:r>
              <a:rPr lang="id-ID" sz="4000" b="1" dirty="0"/>
              <a:t> </a:t>
            </a:r>
            <a:r>
              <a:rPr lang="id-ID" sz="4000" b="1" dirty="0">
                <a:sym typeface="Wingdings" panose="05000000000000000000" pitchFamily="2" charset="2"/>
              </a:rPr>
              <a:t></a:t>
            </a:r>
            <a:endParaRPr lang="en-US" sz="4000" b="1" dirty="0"/>
          </a:p>
        </p:txBody>
      </p:sp>
      <p:sp>
        <p:nvSpPr>
          <p:cNvPr id="4" name="Date Placeholder 3"/>
          <p:cNvSpPr>
            <a:spLocks noGrp="1"/>
          </p:cNvSpPr>
          <p:nvPr>
            <p:ph type="dt" sz="half" idx="10"/>
          </p:nvPr>
        </p:nvSpPr>
        <p:spPr/>
        <p:txBody>
          <a:bodyPr/>
          <a:lstStyle/>
          <a:p>
            <a:fld id="{F2191008-653C-4539-84F0-91550A028110}" type="datetime1">
              <a:rPr lang="id-ID" smtClean="0"/>
              <a:pPr/>
              <a:t>17/10/2021</a:t>
            </a:fld>
            <a:endParaRPr lang="en-US"/>
          </a:p>
        </p:txBody>
      </p:sp>
      <p:sp>
        <p:nvSpPr>
          <p:cNvPr id="5" name="Footer Placeholder 4"/>
          <p:cNvSpPr>
            <a:spLocks noGrp="1"/>
          </p:cNvSpPr>
          <p:nvPr>
            <p:ph type="ftr" sz="quarter" idx="11"/>
          </p:nvPr>
        </p:nvSpPr>
        <p:spPr>
          <a:xfrm>
            <a:off x="3124200" y="6356350"/>
            <a:ext cx="3752056" cy="365125"/>
          </a:xfrm>
        </p:spPr>
        <p:txBody>
          <a:bodyPr/>
          <a:lstStyle/>
          <a:p>
            <a:r>
              <a:rPr lang="en-US"/>
              <a:t>Kode MK : TIF19212,  MK : Kecerdasan Buatan</a:t>
            </a:r>
            <a:endParaRPr lang="en-US" dirty="0"/>
          </a:p>
        </p:txBody>
      </p:sp>
    </p:spTree>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DEFINISI PENCARIAN HEURISTIK</a:t>
            </a:r>
            <a:endParaRPr lang="id-ID" dirty="0"/>
          </a:p>
        </p:txBody>
      </p:sp>
      <p:sp>
        <p:nvSpPr>
          <p:cNvPr id="3" name="Content Placeholder 2"/>
          <p:cNvSpPr>
            <a:spLocks noGrp="1"/>
          </p:cNvSpPr>
          <p:nvPr>
            <p:ph idx="1"/>
          </p:nvPr>
        </p:nvSpPr>
        <p:spPr/>
        <p:txBody>
          <a:bodyPr>
            <a:normAutofit/>
          </a:bodyPr>
          <a:lstStyle/>
          <a:p>
            <a:pPr fontAlgn="base"/>
            <a:r>
              <a:rPr lang="id-ID" dirty="0"/>
              <a:t>Heuristik adalah sebuah teknik yang mengembangkan efisiensi dalam proses pencarian, namum dengan kemungkinan mengorbankan kelengkapan (completeness).</a:t>
            </a:r>
          </a:p>
          <a:p>
            <a:pPr fontAlgn="base"/>
            <a:r>
              <a:rPr lang="id-ID" dirty="0"/>
              <a:t>Fungsi heuristik digunakan untuk mengevaluasi keadaan-keadaan problema individual dan menentukan seberapa jauh hal tersebut dapat digunakan untuk mendapatkan solusi yang diinginkan.</a:t>
            </a:r>
          </a:p>
        </p:txBody>
      </p:sp>
      <p:sp>
        <p:nvSpPr>
          <p:cNvPr id="4" name="Date Placeholder 3"/>
          <p:cNvSpPr>
            <a:spLocks noGrp="1"/>
          </p:cNvSpPr>
          <p:nvPr>
            <p:ph type="dt" sz="half" idx="10"/>
          </p:nvPr>
        </p:nvSpPr>
        <p:spPr/>
        <p:txBody>
          <a:bodyPr/>
          <a:lstStyle/>
          <a:p>
            <a:fld id="{B0B96B5F-3F20-4742-A8A9-3443B24ED721}" type="datetime1">
              <a:rPr lang="id-ID" smtClean="0"/>
              <a:pPr/>
              <a:t>17/10/2021</a:t>
            </a:fld>
            <a:endParaRPr lang="en-US" dirty="0"/>
          </a:p>
        </p:txBody>
      </p:sp>
      <p:sp>
        <p:nvSpPr>
          <p:cNvPr id="5" name="Footer Placeholder 4"/>
          <p:cNvSpPr>
            <a:spLocks noGrp="1"/>
          </p:cNvSpPr>
          <p:nvPr>
            <p:ph type="ftr" sz="quarter" idx="11"/>
          </p:nvPr>
        </p:nvSpPr>
        <p:spPr/>
        <p:txBody>
          <a:bodyPr/>
          <a:lstStyle/>
          <a:p>
            <a:r>
              <a:rPr lang="en-US"/>
              <a:t>Kode MK : TIF19212,  MK : Kecerdasan Buatan</a:t>
            </a:r>
            <a:endParaRPr lang="en-US" dirty="0"/>
          </a:p>
        </p:txBody>
      </p:sp>
    </p:spTree>
    <p:extLst>
      <p:ext uri="{BB962C8B-B14F-4D97-AF65-F5344CB8AC3E}">
        <p14:creationId xmlns:p14="http://schemas.microsoft.com/office/powerpoint/2010/main" val="2029562855"/>
      </p:ext>
    </p:extLst>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EMPAT METODE PENCARIAN HEURISTIK </a:t>
            </a:r>
            <a:endParaRPr lang="id-ID" dirty="0"/>
          </a:p>
        </p:txBody>
      </p:sp>
      <p:sp>
        <p:nvSpPr>
          <p:cNvPr id="3" name="Content Placeholder 2"/>
          <p:cNvSpPr>
            <a:spLocks noGrp="1"/>
          </p:cNvSpPr>
          <p:nvPr>
            <p:ph idx="1"/>
          </p:nvPr>
        </p:nvSpPr>
        <p:spPr>
          <a:xfrm>
            <a:off x="457200" y="1844824"/>
            <a:ext cx="8229600" cy="4281339"/>
          </a:xfrm>
        </p:spPr>
        <p:txBody>
          <a:bodyPr>
            <a:normAutofit/>
          </a:bodyPr>
          <a:lstStyle/>
          <a:p>
            <a:pPr>
              <a:buNone/>
            </a:pPr>
            <a:r>
              <a:rPr lang="en-US" sz="2400" dirty="0">
                <a:latin typeface="Arial" pitchFamily="34" charset="0"/>
                <a:cs typeface="Arial" pitchFamily="34" charset="0"/>
              </a:rPr>
              <a:t>A. </a:t>
            </a:r>
            <a:r>
              <a:rPr lang="en-US" sz="2400" dirty="0" err="1">
                <a:latin typeface="Arial" pitchFamily="34" charset="0"/>
                <a:cs typeface="Arial" pitchFamily="34" charset="0"/>
              </a:rPr>
              <a:t>Pembangkit</a:t>
            </a:r>
            <a:r>
              <a:rPr lang="en-US" sz="2400" dirty="0">
                <a:latin typeface="Arial" pitchFamily="34" charset="0"/>
                <a:cs typeface="Arial" pitchFamily="34" charset="0"/>
              </a:rPr>
              <a:t> &amp; </a:t>
            </a:r>
            <a:r>
              <a:rPr lang="en-US" sz="2400" dirty="0" err="1">
                <a:latin typeface="Arial" pitchFamily="34" charset="0"/>
                <a:cs typeface="Arial" pitchFamily="34" charset="0"/>
              </a:rPr>
              <a:t>Pengujian</a:t>
            </a:r>
            <a:r>
              <a:rPr lang="en-US" sz="2400" dirty="0">
                <a:latin typeface="Arial" pitchFamily="34" charset="0"/>
                <a:cs typeface="Arial" pitchFamily="34" charset="0"/>
              </a:rPr>
              <a:t> (Generate and Test)</a:t>
            </a:r>
          </a:p>
          <a:p>
            <a:pPr>
              <a:buNone/>
            </a:pPr>
            <a:r>
              <a:rPr lang="en-US" sz="2400" dirty="0">
                <a:latin typeface="Arial" pitchFamily="34" charset="0"/>
                <a:cs typeface="Arial" pitchFamily="34" charset="0"/>
              </a:rPr>
              <a:t>B. </a:t>
            </a:r>
            <a:r>
              <a:rPr lang="en-US" sz="2400" dirty="0" err="1">
                <a:latin typeface="Arial" pitchFamily="34" charset="0"/>
                <a:cs typeface="Arial" pitchFamily="34" charset="0"/>
              </a:rPr>
              <a:t>Pendakian</a:t>
            </a:r>
            <a:r>
              <a:rPr lang="en-US" sz="2400" dirty="0">
                <a:latin typeface="Arial" pitchFamily="34" charset="0"/>
                <a:cs typeface="Arial" pitchFamily="34" charset="0"/>
              </a:rPr>
              <a:t> Bukit (Hill Climbing)</a:t>
            </a:r>
          </a:p>
          <a:p>
            <a:pPr>
              <a:buNone/>
            </a:pPr>
            <a:r>
              <a:rPr lang="en-US" sz="2400" dirty="0">
                <a:latin typeface="Arial" pitchFamily="34" charset="0"/>
                <a:cs typeface="Arial" pitchFamily="34" charset="0"/>
              </a:rPr>
              <a:t>C. </a:t>
            </a:r>
            <a:r>
              <a:rPr lang="en-US" sz="2400" dirty="0" err="1">
                <a:latin typeface="Arial" pitchFamily="34" charset="0"/>
                <a:cs typeface="Arial" pitchFamily="34" charset="0"/>
              </a:rPr>
              <a:t>Pencarian</a:t>
            </a:r>
            <a:r>
              <a:rPr lang="en-US" sz="2400" dirty="0">
                <a:latin typeface="Arial" pitchFamily="34" charset="0"/>
                <a:cs typeface="Arial" pitchFamily="34" charset="0"/>
              </a:rPr>
              <a:t> </a:t>
            </a:r>
            <a:r>
              <a:rPr lang="en-US" sz="2400" dirty="0" err="1">
                <a:latin typeface="Arial" pitchFamily="34" charset="0"/>
                <a:cs typeface="Arial" pitchFamily="34" charset="0"/>
              </a:rPr>
              <a:t>terbaik</a:t>
            </a:r>
            <a:r>
              <a:rPr lang="en-US" sz="2400" dirty="0">
                <a:latin typeface="Arial" pitchFamily="34" charset="0"/>
                <a:cs typeface="Arial" pitchFamily="34" charset="0"/>
              </a:rPr>
              <a:t> </a:t>
            </a:r>
            <a:r>
              <a:rPr lang="en-US" sz="2400" dirty="0" err="1">
                <a:latin typeface="Arial" pitchFamily="34" charset="0"/>
                <a:cs typeface="Arial" pitchFamily="34" charset="0"/>
              </a:rPr>
              <a:t>Pertama</a:t>
            </a:r>
            <a:r>
              <a:rPr lang="en-US" sz="2400" dirty="0">
                <a:latin typeface="Arial" pitchFamily="34" charset="0"/>
                <a:cs typeface="Arial" pitchFamily="34" charset="0"/>
              </a:rPr>
              <a:t> (Best First Search)</a:t>
            </a:r>
          </a:p>
          <a:p>
            <a:pPr>
              <a:buNone/>
            </a:pPr>
            <a:r>
              <a:rPr lang="en-US" sz="2400" dirty="0">
                <a:latin typeface="Arial" pitchFamily="34" charset="0"/>
                <a:cs typeface="Arial" pitchFamily="34" charset="0"/>
              </a:rPr>
              <a:t>D. Alpha Beta </a:t>
            </a:r>
            <a:r>
              <a:rPr lang="en-US" sz="2400" dirty="0" err="1">
                <a:latin typeface="Arial" pitchFamily="34" charset="0"/>
                <a:cs typeface="Arial" pitchFamily="34" charset="0"/>
              </a:rPr>
              <a:t>Prunning</a:t>
            </a:r>
            <a:r>
              <a:rPr lang="en-US" sz="2400" dirty="0">
                <a:latin typeface="Arial" pitchFamily="34" charset="0"/>
                <a:cs typeface="Arial" pitchFamily="34" charset="0"/>
              </a:rPr>
              <a:t>, </a:t>
            </a:r>
            <a:r>
              <a:rPr lang="en-US" sz="2400" b="1" dirty="0">
                <a:latin typeface="Arial" pitchFamily="34" charset="0"/>
                <a:cs typeface="Arial" pitchFamily="34" charset="0"/>
              </a:rPr>
              <a:t>Means-End-</a:t>
            </a:r>
            <a:r>
              <a:rPr lang="en-US" sz="2400" b="1" dirty="0" err="1">
                <a:latin typeface="Arial" pitchFamily="34" charset="0"/>
                <a:cs typeface="Arial" pitchFamily="34" charset="0"/>
              </a:rPr>
              <a:t>Anlysis</a:t>
            </a:r>
            <a:r>
              <a:rPr lang="en-US" sz="2400" b="1" dirty="0">
                <a:latin typeface="Arial" pitchFamily="34" charset="0"/>
                <a:cs typeface="Arial" pitchFamily="34" charset="0"/>
              </a:rPr>
              <a:t>,</a:t>
            </a:r>
            <a:r>
              <a:rPr lang="id-ID" sz="2400" b="1" dirty="0">
                <a:latin typeface="Arial" pitchFamily="34" charset="0"/>
                <a:cs typeface="Arial" pitchFamily="34" charset="0"/>
              </a:rPr>
              <a:t> </a:t>
            </a:r>
            <a:r>
              <a:rPr lang="en-US" sz="2400" b="1" dirty="0">
                <a:latin typeface="Arial" pitchFamily="34" charset="0"/>
                <a:cs typeface="Arial" pitchFamily="34" charset="0"/>
              </a:rPr>
              <a:t>Constraint Satisfaction</a:t>
            </a:r>
            <a:r>
              <a:rPr lang="en-US" sz="2400" dirty="0">
                <a:latin typeface="Arial" pitchFamily="34" charset="0"/>
                <a:cs typeface="Arial" pitchFamily="34" charset="0"/>
              </a:rPr>
              <a:t>, Simulated </a:t>
            </a:r>
            <a:r>
              <a:rPr lang="en-US" sz="2400" dirty="0" err="1">
                <a:latin typeface="Arial" pitchFamily="34" charset="0"/>
                <a:cs typeface="Arial" pitchFamily="34" charset="0"/>
              </a:rPr>
              <a:t>Anealing</a:t>
            </a:r>
            <a:r>
              <a:rPr lang="en-US" sz="2400" dirty="0">
                <a:latin typeface="Arial" pitchFamily="34" charset="0"/>
                <a:cs typeface="Arial" pitchFamily="34" charset="0"/>
              </a:rPr>
              <a:t>, </a:t>
            </a:r>
            <a:r>
              <a:rPr lang="en-US" sz="2400" dirty="0" err="1">
                <a:latin typeface="Arial" pitchFamily="34" charset="0"/>
                <a:cs typeface="Arial" pitchFamily="34" charset="0"/>
              </a:rPr>
              <a:t>dll</a:t>
            </a:r>
            <a:endParaRPr lang="en-US" sz="2400" dirty="0">
              <a:latin typeface="Arial" pitchFamily="34" charset="0"/>
              <a:cs typeface="Arial" pitchFamily="34" charset="0"/>
            </a:endParaRPr>
          </a:p>
        </p:txBody>
      </p:sp>
      <p:sp>
        <p:nvSpPr>
          <p:cNvPr id="4" name="Date Placeholder 3"/>
          <p:cNvSpPr>
            <a:spLocks noGrp="1"/>
          </p:cNvSpPr>
          <p:nvPr>
            <p:ph type="dt" sz="half" idx="10"/>
          </p:nvPr>
        </p:nvSpPr>
        <p:spPr/>
        <p:txBody>
          <a:bodyPr/>
          <a:lstStyle/>
          <a:p>
            <a:fld id="{BC38C5F3-29C2-48EA-BF9D-3342E451E713}" type="datetime1">
              <a:rPr lang="id-ID" smtClean="0"/>
              <a:pPr/>
              <a:t>17/10/2021</a:t>
            </a:fld>
            <a:endParaRPr lang="en-US"/>
          </a:p>
        </p:txBody>
      </p:sp>
      <p:sp>
        <p:nvSpPr>
          <p:cNvPr id="6" name="Footer Placeholder 5"/>
          <p:cNvSpPr>
            <a:spLocks noGrp="1"/>
          </p:cNvSpPr>
          <p:nvPr>
            <p:ph type="ftr" sz="quarter" idx="11"/>
          </p:nvPr>
        </p:nvSpPr>
        <p:spPr>
          <a:xfrm>
            <a:off x="3124200" y="6356350"/>
            <a:ext cx="3608040" cy="385018"/>
          </a:xfrm>
        </p:spPr>
        <p:txBody>
          <a:bodyPr/>
          <a:lstStyle/>
          <a:p>
            <a:r>
              <a:rPr lang="en-US"/>
              <a:t>Kode MK : TIF19212,  MK : Kecerdasan Buatan</a:t>
            </a:r>
            <a:endParaRPr lang="en-US" dirty="0"/>
          </a:p>
        </p:txBody>
      </p:sp>
    </p:spTree>
    <p:extLst>
      <p:ext uri="{BB962C8B-B14F-4D97-AF65-F5344CB8AC3E}">
        <p14:creationId xmlns:p14="http://schemas.microsoft.com/office/powerpoint/2010/main" val="3743233112"/>
      </p:ext>
    </p:extLst>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PEMBANGKITAN &amp; PENGUJIAN</a:t>
            </a:r>
            <a:br>
              <a:rPr lang="id-ID" dirty="0"/>
            </a:br>
            <a:r>
              <a:rPr lang="en-US" sz="2400" dirty="0"/>
              <a:t>(Generate and Test)</a:t>
            </a:r>
            <a:endParaRPr lang="id-ID" dirty="0"/>
          </a:p>
        </p:txBody>
      </p:sp>
      <p:sp>
        <p:nvSpPr>
          <p:cNvPr id="3" name="Content Placeholder 2"/>
          <p:cNvSpPr>
            <a:spLocks noGrp="1"/>
          </p:cNvSpPr>
          <p:nvPr>
            <p:ph idx="1"/>
          </p:nvPr>
        </p:nvSpPr>
        <p:spPr>
          <a:xfrm>
            <a:off x="457200" y="1916832"/>
            <a:ext cx="8229600" cy="4209331"/>
          </a:xfrm>
        </p:spPr>
        <p:txBody>
          <a:bodyPr>
            <a:normAutofit/>
          </a:bodyPr>
          <a:lstStyle/>
          <a:p>
            <a:r>
              <a:rPr lang="en-US" sz="2400" dirty="0" err="1">
                <a:latin typeface="Arial" pitchFamily="34" charset="0"/>
                <a:cs typeface="Arial" pitchFamily="34" charset="0"/>
              </a:rPr>
              <a:t>Penggabungan</a:t>
            </a:r>
            <a:r>
              <a:rPr lang="en-US" sz="2400" dirty="0">
                <a:latin typeface="Arial" pitchFamily="34" charset="0"/>
                <a:cs typeface="Arial" pitchFamily="34" charset="0"/>
              </a:rPr>
              <a:t> </a:t>
            </a:r>
            <a:r>
              <a:rPr lang="en-US" sz="2400" dirty="0" err="1">
                <a:latin typeface="Arial" pitchFamily="34" charset="0"/>
                <a:cs typeface="Arial" pitchFamily="34" charset="0"/>
              </a:rPr>
              <a:t>antara</a:t>
            </a:r>
            <a:r>
              <a:rPr lang="en-US" sz="2400" dirty="0">
                <a:latin typeface="Arial" pitchFamily="34" charset="0"/>
                <a:cs typeface="Arial" pitchFamily="34" charset="0"/>
              </a:rPr>
              <a:t> </a:t>
            </a:r>
            <a:r>
              <a:rPr lang="en-US" sz="2400" i="1" dirty="0">
                <a:latin typeface="Arial" pitchFamily="34" charset="0"/>
                <a:cs typeface="Arial" pitchFamily="34" charset="0"/>
              </a:rPr>
              <a:t>depth-first search </a:t>
            </a:r>
            <a:r>
              <a:rPr lang="en-US" sz="2400" i="1" dirty="0" err="1">
                <a:latin typeface="Arial" pitchFamily="34" charset="0"/>
                <a:cs typeface="Arial" pitchFamily="34" charset="0"/>
              </a:rPr>
              <a:t>dengan</a:t>
            </a:r>
            <a:r>
              <a:rPr lang="en-US" sz="2400" i="1" dirty="0">
                <a:latin typeface="Arial" pitchFamily="34" charset="0"/>
                <a:cs typeface="Arial" pitchFamily="34" charset="0"/>
              </a:rPr>
              <a:t> </a:t>
            </a:r>
            <a:r>
              <a:rPr lang="en-US" sz="2400" i="1" dirty="0" err="1">
                <a:latin typeface="Arial" pitchFamily="34" charset="0"/>
                <a:cs typeface="Arial" pitchFamily="34" charset="0"/>
              </a:rPr>
              <a:t>pelacakan</a:t>
            </a:r>
            <a:r>
              <a:rPr lang="en-US" sz="2400" i="1" dirty="0">
                <a:latin typeface="Arial" pitchFamily="34" charset="0"/>
                <a:cs typeface="Arial" pitchFamily="34" charset="0"/>
              </a:rPr>
              <a:t> </a:t>
            </a:r>
            <a:r>
              <a:rPr lang="en-US" sz="2400" i="1" dirty="0" err="1">
                <a:latin typeface="Arial" pitchFamily="34" charset="0"/>
                <a:cs typeface="Arial" pitchFamily="34" charset="0"/>
              </a:rPr>
              <a:t>mundur</a:t>
            </a:r>
            <a:r>
              <a:rPr lang="en-US" sz="2400" i="1" dirty="0">
                <a:latin typeface="Arial" pitchFamily="34" charset="0"/>
                <a:cs typeface="Arial" pitchFamily="34" charset="0"/>
              </a:rPr>
              <a:t> (backtracking)</a:t>
            </a:r>
            <a:r>
              <a:rPr lang="id-ID" sz="2400" i="1" dirty="0">
                <a:latin typeface="Arial" pitchFamily="34" charset="0"/>
                <a:cs typeface="Arial" pitchFamily="34" charset="0"/>
              </a:rPr>
              <a:t>, </a:t>
            </a:r>
            <a:r>
              <a:rPr lang="id-ID" sz="2400" dirty="0"/>
              <a:t>yaitu bergerak ke belakang menuju pada suatu keadaan awal.</a:t>
            </a:r>
            <a:endParaRPr lang="en-US" sz="2400" i="1" dirty="0">
              <a:latin typeface="Arial" pitchFamily="34" charset="0"/>
              <a:cs typeface="Arial" pitchFamily="34" charset="0"/>
            </a:endParaRPr>
          </a:p>
          <a:p>
            <a:r>
              <a:rPr lang="en-US" sz="2400" dirty="0" err="1">
                <a:latin typeface="Arial" pitchFamily="34" charset="0"/>
                <a:cs typeface="Arial" pitchFamily="34" charset="0"/>
              </a:rPr>
              <a:t>Bergerak</a:t>
            </a:r>
            <a:r>
              <a:rPr lang="en-US" sz="2400" dirty="0">
                <a:latin typeface="Arial" pitchFamily="34" charset="0"/>
                <a:cs typeface="Arial" pitchFamily="34" charset="0"/>
              </a:rPr>
              <a:t> </a:t>
            </a:r>
            <a:r>
              <a:rPr lang="en-US" sz="2400" dirty="0" err="1">
                <a:latin typeface="Arial" pitchFamily="34" charset="0"/>
                <a:cs typeface="Arial" pitchFamily="34" charset="0"/>
              </a:rPr>
              <a:t>ke</a:t>
            </a:r>
            <a:r>
              <a:rPr lang="en-US" sz="2400" dirty="0">
                <a:latin typeface="Arial" pitchFamily="34" charset="0"/>
                <a:cs typeface="Arial" pitchFamily="34" charset="0"/>
              </a:rPr>
              <a:t> </a:t>
            </a:r>
            <a:r>
              <a:rPr lang="en-US" sz="2400" dirty="0" err="1">
                <a:latin typeface="Arial" pitchFamily="34" charset="0"/>
                <a:cs typeface="Arial" pitchFamily="34" charset="0"/>
              </a:rPr>
              <a:t>belakang</a:t>
            </a:r>
            <a:r>
              <a:rPr lang="en-US" sz="2400" dirty="0">
                <a:latin typeface="Arial" pitchFamily="34" charset="0"/>
                <a:cs typeface="Arial" pitchFamily="34" charset="0"/>
              </a:rPr>
              <a:t> </a:t>
            </a:r>
            <a:r>
              <a:rPr lang="en-US" sz="2400" dirty="0" err="1">
                <a:latin typeface="Arial" pitchFamily="34" charset="0"/>
                <a:cs typeface="Arial" pitchFamily="34" charset="0"/>
              </a:rPr>
              <a:t>menuju</a:t>
            </a:r>
            <a:r>
              <a:rPr lang="en-US" sz="2400" dirty="0">
                <a:latin typeface="Arial" pitchFamily="34" charset="0"/>
                <a:cs typeface="Arial" pitchFamily="34" charset="0"/>
              </a:rPr>
              <a:t> </a:t>
            </a:r>
            <a:r>
              <a:rPr lang="en-US" sz="2400" dirty="0" err="1">
                <a:latin typeface="Arial" pitchFamily="34" charset="0"/>
                <a:cs typeface="Arial" pitchFamily="34" charset="0"/>
              </a:rPr>
              <a:t>pada</a:t>
            </a:r>
            <a:r>
              <a:rPr lang="en-US" sz="2400" dirty="0">
                <a:latin typeface="Arial" pitchFamily="34" charset="0"/>
                <a:cs typeface="Arial" pitchFamily="34" charset="0"/>
              </a:rPr>
              <a:t> </a:t>
            </a:r>
            <a:r>
              <a:rPr lang="en-US" sz="2400" dirty="0" err="1">
                <a:latin typeface="Arial" pitchFamily="34" charset="0"/>
                <a:cs typeface="Arial" pitchFamily="34" charset="0"/>
              </a:rPr>
              <a:t>suatu</a:t>
            </a:r>
            <a:r>
              <a:rPr lang="en-US" sz="2400" dirty="0">
                <a:latin typeface="Arial" pitchFamily="34" charset="0"/>
                <a:cs typeface="Arial" pitchFamily="34" charset="0"/>
              </a:rPr>
              <a:t> </a:t>
            </a:r>
            <a:r>
              <a:rPr lang="en-US" sz="2400" dirty="0" err="1">
                <a:latin typeface="Arial" pitchFamily="34" charset="0"/>
                <a:cs typeface="Arial" pitchFamily="34" charset="0"/>
              </a:rPr>
              <a:t>keadaan</a:t>
            </a:r>
            <a:r>
              <a:rPr lang="en-US" sz="2400" dirty="0">
                <a:latin typeface="Arial" pitchFamily="34" charset="0"/>
                <a:cs typeface="Arial" pitchFamily="34" charset="0"/>
              </a:rPr>
              <a:t> </a:t>
            </a:r>
            <a:r>
              <a:rPr lang="en-US" sz="2400" dirty="0" err="1">
                <a:latin typeface="Arial" pitchFamily="34" charset="0"/>
                <a:cs typeface="Arial" pitchFamily="34" charset="0"/>
              </a:rPr>
              <a:t>awal</a:t>
            </a:r>
            <a:endParaRPr lang="en-US" sz="2400" dirty="0">
              <a:latin typeface="Arial" pitchFamily="34" charset="0"/>
              <a:cs typeface="Arial" pitchFamily="34" charset="0"/>
            </a:endParaRPr>
          </a:p>
          <a:p>
            <a:r>
              <a:rPr lang="en-US" sz="2400" dirty="0" err="1">
                <a:latin typeface="Arial" pitchFamily="34" charset="0"/>
                <a:cs typeface="Arial" pitchFamily="34" charset="0"/>
              </a:rPr>
              <a:t>Nilai</a:t>
            </a:r>
            <a:r>
              <a:rPr lang="en-US" sz="2400" dirty="0">
                <a:latin typeface="Arial" pitchFamily="34" charset="0"/>
                <a:cs typeface="Arial" pitchFamily="34" charset="0"/>
              </a:rPr>
              <a:t> </a:t>
            </a:r>
            <a:r>
              <a:rPr lang="en-US" sz="2400" dirty="0" err="1">
                <a:latin typeface="Arial" pitchFamily="34" charset="0"/>
                <a:cs typeface="Arial" pitchFamily="34" charset="0"/>
              </a:rPr>
              <a:t>Pengujian</a:t>
            </a:r>
            <a:r>
              <a:rPr lang="en-US" sz="2400" dirty="0">
                <a:latin typeface="Arial" pitchFamily="34" charset="0"/>
                <a:cs typeface="Arial" pitchFamily="34" charset="0"/>
              </a:rPr>
              <a:t> </a:t>
            </a:r>
            <a:r>
              <a:rPr lang="en-US" sz="2400" dirty="0" err="1">
                <a:latin typeface="Arial" pitchFamily="34" charset="0"/>
                <a:cs typeface="Arial" pitchFamily="34" charset="0"/>
              </a:rPr>
              <a:t>berupa</a:t>
            </a:r>
            <a:r>
              <a:rPr lang="en-US" sz="2400" dirty="0">
                <a:latin typeface="Arial" pitchFamily="34" charset="0"/>
                <a:cs typeface="Arial" pitchFamily="34" charset="0"/>
              </a:rPr>
              <a:t> </a:t>
            </a:r>
            <a:r>
              <a:rPr lang="en-US" sz="2400" dirty="0" err="1">
                <a:latin typeface="Arial" pitchFamily="34" charset="0"/>
                <a:cs typeface="Arial" pitchFamily="34" charset="0"/>
              </a:rPr>
              <a:t>jawaban</a:t>
            </a:r>
            <a:r>
              <a:rPr lang="en-US" sz="2400" dirty="0">
                <a:latin typeface="Arial" pitchFamily="34" charset="0"/>
                <a:cs typeface="Arial" pitchFamily="34" charset="0"/>
              </a:rPr>
              <a:t> “</a:t>
            </a:r>
            <a:r>
              <a:rPr lang="en-US" sz="2400" dirty="0" err="1">
                <a:latin typeface="Arial" pitchFamily="34" charset="0"/>
                <a:cs typeface="Arial" pitchFamily="34" charset="0"/>
              </a:rPr>
              <a:t>ya</a:t>
            </a:r>
            <a:r>
              <a:rPr lang="en-US" sz="2400" dirty="0">
                <a:latin typeface="Arial" pitchFamily="34" charset="0"/>
                <a:cs typeface="Arial" pitchFamily="34" charset="0"/>
              </a:rPr>
              <a:t>” </a:t>
            </a:r>
            <a:r>
              <a:rPr lang="en-US" sz="2400" dirty="0" err="1">
                <a:latin typeface="Arial" pitchFamily="34" charset="0"/>
                <a:cs typeface="Arial" pitchFamily="34" charset="0"/>
              </a:rPr>
              <a:t>atau</a:t>
            </a:r>
            <a:r>
              <a:rPr lang="en-US" sz="2400" dirty="0">
                <a:latin typeface="Arial" pitchFamily="34" charset="0"/>
                <a:cs typeface="Arial" pitchFamily="34" charset="0"/>
              </a:rPr>
              <a:t> “</a:t>
            </a:r>
            <a:r>
              <a:rPr lang="en-US" sz="2400" dirty="0" err="1">
                <a:latin typeface="Arial" pitchFamily="34" charset="0"/>
                <a:cs typeface="Arial" pitchFamily="34" charset="0"/>
              </a:rPr>
              <a:t>tidak</a:t>
            </a:r>
            <a:r>
              <a:rPr lang="en-US" sz="2400" dirty="0">
                <a:latin typeface="Arial" pitchFamily="34" charset="0"/>
                <a:cs typeface="Arial" pitchFamily="34" charset="0"/>
              </a:rPr>
              <a:t>”</a:t>
            </a:r>
          </a:p>
        </p:txBody>
      </p:sp>
      <p:sp>
        <p:nvSpPr>
          <p:cNvPr id="5" name="Date Placeholder 4"/>
          <p:cNvSpPr>
            <a:spLocks noGrp="1"/>
          </p:cNvSpPr>
          <p:nvPr>
            <p:ph type="dt" sz="half" idx="10"/>
          </p:nvPr>
        </p:nvSpPr>
        <p:spPr/>
        <p:txBody>
          <a:bodyPr/>
          <a:lstStyle/>
          <a:p>
            <a:fld id="{2A6229B2-4213-4278-98B6-1F1983CE3C96}" type="datetime1">
              <a:rPr lang="id-ID" smtClean="0"/>
              <a:pPr/>
              <a:t>17/10/2021</a:t>
            </a:fld>
            <a:endParaRPr lang="en-US"/>
          </a:p>
        </p:txBody>
      </p:sp>
      <p:sp>
        <p:nvSpPr>
          <p:cNvPr id="6" name="Footer Placeholder 5"/>
          <p:cNvSpPr>
            <a:spLocks noGrp="1"/>
          </p:cNvSpPr>
          <p:nvPr>
            <p:ph type="ftr" sz="quarter" idx="11"/>
          </p:nvPr>
        </p:nvSpPr>
        <p:spPr>
          <a:xfrm>
            <a:off x="3124200" y="6356350"/>
            <a:ext cx="3680048" cy="385018"/>
          </a:xfrm>
        </p:spPr>
        <p:txBody>
          <a:bodyPr/>
          <a:lstStyle/>
          <a:p>
            <a:r>
              <a:rPr lang="en-US"/>
              <a:t>Kode MK : TIF19212,  MK : Kecerdasan Buatan</a:t>
            </a:r>
            <a:endParaRPr lang="en-US" dirty="0"/>
          </a:p>
        </p:txBody>
      </p:sp>
    </p:spTree>
    <p:extLst>
      <p:ext uri="{BB962C8B-B14F-4D97-AF65-F5344CB8AC3E}">
        <p14:creationId xmlns:p14="http://schemas.microsoft.com/office/powerpoint/2010/main" val="1356050973"/>
      </p:ext>
    </p:extLst>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PEMBANGKITAN &amp; PENGUJIAN</a:t>
            </a:r>
            <a:br>
              <a:rPr lang="id-ID" dirty="0"/>
            </a:br>
            <a:r>
              <a:rPr lang="en-US" sz="2400" dirty="0"/>
              <a:t>(Generate and Test)</a:t>
            </a:r>
            <a:endParaRPr lang="id-ID" dirty="0"/>
          </a:p>
        </p:txBody>
      </p:sp>
      <p:sp>
        <p:nvSpPr>
          <p:cNvPr id="3" name="Content Placeholder 2"/>
          <p:cNvSpPr>
            <a:spLocks noGrp="1"/>
          </p:cNvSpPr>
          <p:nvPr>
            <p:ph idx="1"/>
          </p:nvPr>
        </p:nvSpPr>
        <p:spPr/>
        <p:txBody>
          <a:bodyPr>
            <a:normAutofit fontScale="92500"/>
          </a:bodyPr>
          <a:lstStyle/>
          <a:p>
            <a:pPr marL="0" indent="0" fontAlgn="base">
              <a:buNone/>
            </a:pPr>
            <a:r>
              <a:rPr lang="id-ID" b="1" i="1" dirty="0"/>
              <a:t>Algoritma </a:t>
            </a:r>
            <a:r>
              <a:rPr lang="id-ID" dirty="0"/>
              <a:t>:</a:t>
            </a:r>
          </a:p>
          <a:p>
            <a:pPr marL="514350" indent="-514350" fontAlgn="base">
              <a:buAutoNum type="arabicPeriod"/>
            </a:pPr>
            <a:r>
              <a:rPr lang="id-ID" dirty="0"/>
              <a:t>Bangkitkan suatu kemungkinan solusi (membangkitkan suatu titik tertentu atau lintasan tertentu dari keadaan awal).</a:t>
            </a:r>
          </a:p>
          <a:p>
            <a:pPr marL="514350" indent="-514350" fontAlgn="base">
              <a:buAutoNum type="arabicPeriod"/>
            </a:pPr>
            <a:r>
              <a:rPr lang="id-ID" dirty="0"/>
              <a:t>Uji untuk melihat apakah node tersebut benar-benar merupakan solusinya dengan cara membandingkan node terebut atau node akhir dari suatu lintasan yang  dipilih dengan kumpulan tujuan yang diharapkan.</a:t>
            </a:r>
          </a:p>
          <a:p>
            <a:pPr marL="514350" indent="-514350" fontAlgn="base">
              <a:buAutoNum type="arabicPeriod"/>
            </a:pPr>
            <a:r>
              <a:rPr lang="id-ID" dirty="0"/>
              <a:t>Jika solusi ditemukan, keluar. Jika tidak, ulangi kembali langkah pertama.</a:t>
            </a:r>
          </a:p>
          <a:p>
            <a:pPr marL="0" indent="0">
              <a:buNone/>
            </a:pPr>
            <a:endParaRPr lang="id-ID" dirty="0"/>
          </a:p>
        </p:txBody>
      </p:sp>
      <p:sp>
        <p:nvSpPr>
          <p:cNvPr id="4" name="Date Placeholder 3"/>
          <p:cNvSpPr>
            <a:spLocks noGrp="1"/>
          </p:cNvSpPr>
          <p:nvPr>
            <p:ph type="dt" sz="half" idx="10"/>
          </p:nvPr>
        </p:nvSpPr>
        <p:spPr/>
        <p:txBody>
          <a:bodyPr/>
          <a:lstStyle/>
          <a:p>
            <a:fld id="{E82A8AED-D427-47DC-BA39-5920E7E55ACF}" type="datetime1">
              <a:rPr lang="id-ID" smtClean="0"/>
              <a:pPr/>
              <a:t>17/10/2021</a:t>
            </a:fld>
            <a:endParaRPr lang="en-US" dirty="0"/>
          </a:p>
        </p:txBody>
      </p:sp>
      <p:sp>
        <p:nvSpPr>
          <p:cNvPr id="5" name="Footer Placeholder 4"/>
          <p:cNvSpPr>
            <a:spLocks noGrp="1"/>
          </p:cNvSpPr>
          <p:nvPr>
            <p:ph type="ftr" sz="quarter" idx="11"/>
          </p:nvPr>
        </p:nvSpPr>
        <p:spPr/>
        <p:txBody>
          <a:bodyPr/>
          <a:lstStyle/>
          <a:p>
            <a:r>
              <a:rPr lang="en-US"/>
              <a:t>Kode MK : TIF19212,  MK : Kecerdasan Buatan</a:t>
            </a:r>
            <a:endParaRPr lang="en-US" dirty="0"/>
          </a:p>
        </p:txBody>
      </p:sp>
    </p:spTree>
    <p:extLst>
      <p:ext uri="{BB962C8B-B14F-4D97-AF65-F5344CB8AC3E}">
        <p14:creationId xmlns:p14="http://schemas.microsoft.com/office/powerpoint/2010/main" val="4020788781"/>
      </p:ext>
    </p:extLst>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PEMBANGKITAN &amp; PENGUJIAN</a:t>
            </a:r>
            <a:br>
              <a:rPr lang="id-ID" dirty="0"/>
            </a:br>
            <a:r>
              <a:rPr lang="en-US" sz="2400" dirty="0"/>
              <a:t>(Generate and Test)</a:t>
            </a:r>
            <a:endParaRPr lang="id-ID" dirty="0"/>
          </a:p>
        </p:txBody>
      </p:sp>
      <p:sp>
        <p:nvSpPr>
          <p:cNvPr id="3" name="Content Placeholder 2"/>
          <p:cNvSpPr>
            <a:spLocks noGrp="1"/>
          </p:cNvSpPr>
          <p:nvPr>
            <p:ph idx="1"/>
          </p:nvPr>
        </p:nvSpPr>
        <p:spPr/>
        <p:txBody>
          <a:bodyPr/>
          <a:lstStyle/>
          <a:p>
            <a:pPr marL="0" indent="0" fontAlgn="base">
              <a:buNone/>
            </a:pPr>
            <a:r>
              <a:rPr lang="id-ID" b="1" i="1" dirty="0"/>
              <a:t>Contoh </a:t>
            </a:r>
            <a:r>
              <a:rPr lang="id-ID" dirty="0"/>
              <a:t>: “Travelling Salesman Problem (TSP)”</a:t>
            </a:r>
          </a:p>
          <a:p>
            <a:pPr marL="0" indent="0" fontAlgn="base">
              <a:buNone/>
            </a:pPr>
            <a:r>
              <a:rPr lang="id-ID" dirty="0"/>
              <a:t>Seorang salesman ingin mengunjungi n kota. Jarak antara tiap-tiap kota sudah diketahui. Kita ingin mengetahui ruter terpendek dimana setiap kota hanya  boleh dikunjungi tepat 1 kali. Misalkan ada 4 kota  dengan jarak antara tiap-tiap kota seperti berikut ini :</a:t>
            </a:r>
          </a:p>
          <a:p>
            <a:pPr marL="0" indent="0">
              <a:buNone/>
            </a:pPr>
            <a:endParaRPr lang="id-ID" dirty="0"/>
          </a:p>
        </p:txBody>
      </p:sp>
      <p:sp>
        <p:nvSpPr>
          <p:cNvPr id="4" name="Date Placeholder 3"/>
          <p:cNvSpPr>
            <a:spLocks noGrp="1"/>
          </p:cNvSpPr>
          <p:nvPr>
            <p:ph type="dt" sz="half" idx="10"/>
          </p:nvPr>
        </p:nvSpPr>
        <p:spPr/>
        <p:txBody>
          <a:bodyPr/>
          <a:lstStyle/>
          <a:p>
            <a:fld id="{B03710F7-6546-4C44-B02E-FE6BBD3D7E8C}" type="datetime1">
              <a:rPr lang="id-ID" smtClean="0"/>
              <a:pPr/>
              <a:t>17/10/2021</a:t>
            </a:fld>
            <a:endParaRPr lang="en-US" dirty="0"/>
          </a:p>
        </p:txBody>
      </p:sp>
      <p:sp>
        <p:nvSpPr>
          <p:cNvPr id="5" name="Footer Placeholder 4"/>
          <p:cNvSpPr>
            <a:spLocks noGrp="1"/>
          </p:cNvSpPr>
          <p:nvPr>
            <p:ph type="ftr" sz="quarter" idx="11"/>
          </p:nvPr>
        </p:nvSpPr>
        <p:spPr/>
        <p:txBody>
          <a:bodyPr/>
          <a:lstStyle/>
          <a:p>
            <a:r>
              <a:rPr lang="en-US"/>
              <a:t>Kode MK : TIF19212,  MK : Kecerdasan Buatan</a:t>
            </a:r>
            <a:endParaRPr lang="en-US" dirty="0"/>
          </a:p>
        </p:txBody>
      </p:sp>
    </p:spTree>
    <p:extLst>
      <p:ext uri="{BB962C8B-B14F-4D97-AF65-F5344CB8AC3E}">
        <p14:creationId xmlns:p14="http://schemas.microsoft.com/office/powerpoint/2010/main" val="3548364210"/>
      </p:ext>
    </p:extLst>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PEMBANGKITAN &amp; PENGUJIAN</a:t>
            </a:r>
            <a:br>
              <a:rPr lang="id-ID" dirty="0"/>
            </a:br>
            <a:r>
              <a:rPr lang="en-US" sz="2400" dirty="0"/>
              <a:t>(Generate and Test)</a:t>
            </a:r>
            <a:endParaRPr lang="id-ID" dirty="0"/>
          </a:p>
        </p:txBody>
      </p:sp>
      <p:sp>
        <p:nvSpPr>
          <p:cNvPr id="3" name="Content Placeholder 2"/>
          <p:cNvSpPr>
            <a:spLocks noGrp="1"/>
          </p:cNvSpPr>
          <p:nvPr>
            <p:ph idx="1"/>
          </p:nvPr>
        </p:nvSpPr>
        <p:spPr>
          <a:xfrm>
            <a:off x="457200" y="1412776"/>
            <a:ext cx="8229600" cy="4713387"/>
          </a:xfrm>
        </p:spPr>
        <p:txBody>
          <a:bodyPr/>
          <a:lstStyle/>
          <a:p>
            <a:pPr marL="0" indent="0" fontAlgn="base">
              <a:buNone/>
            </a:pPr>
            <a:r>
              <a:rPr lang="id-ID" b="1" i="1" dirty="0"/>
              <a:t>Contoh </a:t>
            </a:r>
            <a:r>
              <a:rPr lang="id-ID" dirty="0"/>
              <a:t>: “Travelling Salesman Problem (TSP)”</a:t>
            </a:r>
          </a:p>
          <a:p>
            <a:pPr marL="0" indent="0" fontAlgn="base">
              <a:buNone/>
            </a:pPr>
            <a:endParaRPr lang="id-ID" dirty="0"/>
          </a:p>
          <a:p>
            <a:pPr marL="0" indent="0" fontAlgn="base">
              <a:buNone/>
            </a:pPr>
            <a:endParaRPr lang="id-ID" dirty="0"/>
          </a:p>
          <a:p>
            <a:pPr marL="0" indent="0" fontAlgn="base">
              <a:buNone/>
            </a:pPr>
            <a:endParaRPr lang="id-ID" dirty="0"/>
          </a:p>
          <a:p>
            <a:pPr marL="0" indent="0" fontAlgn="base">
              <a:buNone/>
            </a:pPr>
            <a:r>
              <a:rPr lang="en-US" sz="2000" dirty="0" err="1"/>
              <a:t>Alur</a:t>
            </a:r>
            <a:r>
              <a:rPr lang="en-US" sz="2000" dirty="0"/>
              <a:t> </a:t>
            </a:r>
            <a:r>
              <a:rPr lang="en-US" sz="2000" dirty="0" err="1"/>
              <a:t>pencarian</a:t>
            </a:r>
            <a:r>
              <a:rPr lang="en-US" sz="2000" dirty="0"/>
              <a:t> </a:t>
            </a:r>
            <a:r>
              <a:rPr lang="en-US" sz="2000" dirty="0" err="1"/>
              <a:t>dengan</a:t>
            </a:r>
            <a:r>
              <a:rPr lang="en-US" sz="2000" dirty="0"/>
              <a:t> </a:t>
            </a:r>
            <a:r>
              <a:rPr lang="en-US" sz="2000" i="1" dirty="0"/>
              <a:t>Generate and Test</a:t>
            </a:r>
            <a:r>
              <a:rPr lang="en-US" sz="2000" dirty="0"/>
              <a:t> </a:t>
            </a:r>
            <a:endParaRPr lang="id-ID" sz="2000" dirty="0"/>
          </a:p>
          <a:p>
            <a:pPr marL="0" indent="0" fontAlgn="base">
              <a:buNone/>
            </a:pPr>
            <a:endParaRPr lang="id-ID" dirty="0"/>
          </a:p>
        </p:txBody>
      </p:sp>
      <p:sp>
        <p:nvSpPr>
          <p:cNvPr id="4" name="Date Placeholder 3"/>
          <p:cNvSpPr>
            <a:spLocks noGrp="1"/>
          </p:cNvSpPr>
          <p:nvPr>
            <p:ph type="dt" sz="half" idx="10"/>
          </p:nvPr>
        </p:nvSpPr>
        <p:spPr/>
        <p:txBody>
          <a:bodyPr/>
          <a:lstStyle/>
          <a:p>
            <a:fld id="{69650934-E84F-4FB9-B8CC-965720F5D00B}" type="datetime1">
              <a:rPr lang="id-ID" smtClean="0"/>
              <a:pPr/>
              <a:t>17/10/2021</a:t>
            </a:fld>
            <a:endParaRPr lang="en-US" dirty="0"/>
          </a:p>
        </p:txBody>
      </p:sp>
      <p:sp>
        <p:nvSpPr>
          <p:cNvPr id="5" name="Footer Placeholder 4"/>
          <p:cNvSpPr>
            <a:spLocks noGrp="1"/>
          </p:cNvSpPr>
          <p:nvPr>
            <p:ph type="ftr" sz="quarter" idx="11"/>
          </p:nvPr>
        </p:nvSpPr>
        <p:spPr/>
        <p:txBody>
          <a:bodyPr/>
          <a:lstStyle/>
          <a:p>
            <a:r>
              <a:rPr lang="en-US"/>
              <a:t>Kode MK : TIF19212,  MK : Kecerdasan Buatan</a:t>
            </a:r>
            <a:endParaRPr lang="en-US" dirty="0"/>
          </a:p>
        </p:txBody>
      </p:sp>
      <p:pic>
        <p:nvPicPr>
          <p:cNvPr id="1026" name="Picture 2" descr="https://3.bp.blogspot.com/-ci7vfS7AXJA/Ui7XXO_SUQI/AAAAAAAABSY/6MHsvKrKFp8/s1600/1_d852a12f071294f3f34e6d77d256c896.png"/>
          <p:cNvPicPr>
            <a:picLocks noChangeAspect="1" noChangeArrowheads="1"/>
          </p:cNvPicPr>
          <p:nvPr/>
        </p:nvPicPr>
        <p:blipFill rotWithShape="1">
          <a:blip r:embed="rId2">
            <a:extLst>
              <a:ext uri="{28A0092B-C50C-407E-A947-70E740481C1C}">
                <a14:useLocalDpi xmlns:a14="http://schemas.microsoft.com/office/drawing/2010/main" val="0"/>
              </a:ext>
            </a:extLst>
          </a:blip>
          <a:srcRect t="7075" b="5763"/>
          <a:stretch/>
        </p:blipFill>
        <p:spPr bwMode="auto">
          <a:xfrm>
            <a:off x="2267744" y="1844824"/>
            <a:ext cx="4464496" cy="15841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096" t="22379" r="40831" b="50195"/>
          <a:stretch/>
        </p:blipFill>
        <p:spPr bwMode="auto">
          <a:xfrm>
            <a:off x="1265982" y="3861048"/>
            <a:ext cx="6667574" cy="2386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977452"/>
      </p:ext>
    </p:extLst>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PENDAKIAN BUKIT</a:t>
            </a:r>
            <a:br>
              <a:rPr lang="id-ID" dirty="0"/>
            </a:br>
            <a:r>
              <a:rPr lang="en-US" sz="2400" dirty="0"/>
              <a:t>(Hill Climbing)</a:t>
            </a:r>
            <a:endParaRPr lang="id-ID" dirty="0"/>
          </a:p>
        </p:txBody>
      </p:sp>
      <p:sp>
        <p:nvSpPr>
          <p:cNvPr id="3" name="Content Placeholder 2"/>
          <p:cNvSpPr>
            <a:spLocks noGrp="1"/>
          </p:cNvSpPr>
          <p:nvPr>
            <p:ph idx="1"/>
          </p:nvPr>
        </p:nvSpPr>
        <p:spPr/>
        <p:txBody>
          <a:bodyPr>
            <a:normAutofit/>
          </a:bodyPr>
          <a:lstStyle/>
          <a:p>
            <a:r>
              <a:rPr lang="en-US" sz="2400" dirty="0">
                <a:latin typeface="Arial" pitchFamily="34" charset="0"/>
                <a:cs typeface="Arial" pitchFamily="34" charset="0"/>
              </a:rPr>
              <a:t>Proses </a:t>
            </a:r>
            <a:r>
              <a:rPr lang="en-US" sz="2400" dirty="0" err="1">
                <a:latin typeface="Arial" pitchFamily="34" charset="0"/>
                <a:cs typeface="Arial" pitchFamily="34" charset="0"/>
              </a:rPr>
              <a:t>pengujian</a:t>
            </a:r>
            <a:r>
              <a:rPr lang="en-US" sz="2400" dirty="0">
                <a:latin typeface="Arial" pitchFamily="34" charset="0"/>
                <a:cs typeface="Arial" pitchFamily="34" charset="0"/>
              </a:rPr>
              <a:t> </a:t>
            </a:r>
            <a:r>
              <a:rPr lang="en-US" sz="2400" dirty="0" err="1">
                <a:latin typeface="Arial" pitchFamily="34" charset="0"/>
                <a:cs typeface="Arial" pitchFamily="34" charset="0"/>
              </a:rPr>
              <a:t>dilakukan</a:t>
            </a:r>
            <a:r>
              <a:rPr lang="en-US" sz="2400" dirty="0">
                <a:latin typeface="Arial" pitchFamily="34" charset="0"/>
                <a:cs typeface="Arial" pitchFamily="34" charset="0"/>
              </a:rPr>
              <a:t> </a:t>
            </a:r>
            <a:r>
              <a:rPr lang="en-US" sz="2400" dirty="0" err="1">
                <a:latin typeface="Arial" pitchFamily="34" charset="0"/>
                <a:cs typeface="Arial" pitchFamily="34" charset="0"/>
              </a:rPr>
              <a:t>dengan</a:t>
            </a:r>
            <a:r>
              <a:rPr lang="en-US" sz="2400" dirty="0">
                <a:latin typeface="Arial" pitchFamily="34" charset="0"/>
                <a:cs typeface="Arial" pitchFamily="34" charset="0"/>
              </a:rPr>
              <a:t> </a:t>
            </a:r>
            <a:r>
              <a:rPr lang="en-US" sz="2400" dirty="0" err="1">
                <a:latin typeface="Arial" pitchFamily="34" charset="0"/>
                <a:cs typeface="Arial" pitchFamily="34" charset="0"/>
              </a:rPr>
              <a:t>menggunakan</a:t>
            </a:r>
            <a:r>
              <a:rPr lang="en-US" sz="2400" dirty="0">
                <a:latin typeface="Arial" pitchFamily="34" charset="0"/>
                <a:cs typeface="Arial" pitchFamily="34" charset="0"/>
              </a:rPr>
              <a:t> </a:t>
            </a:r>
            <a:r>
              <a:rPr lang="en-US" sz="2400" dirty="0" err="1">
                <a:latin typeface="Arial" pitchFamily="34" charset="0"/>
                <a:cs typeface="Arial" pitchFamily="34" charset="0"/>
              </a:rPr>
              <a:t>fungsi</a:t>
            </a:r>
            <a:r>
              <a:rPr lang="en-US" sz="2400" dirty="0">
                <a:latin typeface="Arial" pitchFamily="34" charset="0"/>
                <a:cs typeface="Arial" pitchFamily="34" charset="0"/>
              </a:rPr>
              <a:t> heuristic. </a:t>
            </a:r>
          </a:p>
          <a:p>
            <a:r>
              <a:rPr lang="en-US" sz="2400" dirty="0" err="1">
                <a:latin typeface="Arial" pitchFamily="34" charset="0"/>
                <a:cs typeface="Arial" pitchFamily="34" charset="0"/>
              </a:rPr>
              <a:t>Pembangkitan</a:t>
            </a:r>
            <a:r>
              <a:rPr lang="en-US" sz="2400" dirty="0">
                <a:latin typeface="Arial" pitchFamily="34" charset="0"/>
                <a:cs typeface="Arial" pitchFamily="34" charset="0"/>
              </a:rPr>
              <a:t> </a:t>
            </a:r>
            <a:r>
              <a:rPr lang="en-US" sz="2400" dirty="0" err="1">
                <a:latin typeface="Arial" pitchFamily="34" charset="0"/>
                <a:cs typeface="Arial" pitchFamily="34" charset="0"/>
              </a:rPr>
              <a:t>keadaan</a:t>
            </a:r>
            <a:r>
              <a:rPr lang="en-US" sz="2400" dirty="0">
                <a:latin typeface="Arial" pitchFamily="34" charset="0"/>
                <a:cs typeface="Arial" pitchFamily="34" charset="0"/>
              </a:rPr>
              <a:t> </a:t>
            </a:r>
            <a:r>
              <a:rPr lang="en-US" sz="2400" dirty="0" err="1">
                <a:latin typeface="Arial" pitchFamily="34" charset="0"/>
                <a:cs typeface="Arial" pitchFamily="34" charset="0"/>
              </a:rPr>
              <a:t>berikutnya</a:t>
            </a:r>
            <a:r>
              <a:rPr lang="en-US" sz="2400" dirty="0">
                <a:latin typeface="Arial" pitchFamily="34" charset="0"/>
                <a:cs typeface="Arial" pitchFamily="34" charset="0"/>
              </a:rPr>
              <a:t> </a:t>
            </a:r>
            <a:r>
              <a:rPr lang="en-US" sz="2400" dirty="0" err="1">
                <a:latin typeface="Arial" pitchFamily="34" charset="0"/>
                <a:cs typeface="Arial" pitchFamily="34" charset="0"/>
              </a:rPr>
              <a:t>tergantung</a:t>
            </a:r>
            <a:r>
              <a:rPr lang="en-US" sz="2400" dirty="0">
                <a:latin typeface="Arial" pitchFamily="34" charset="0"/>
                <a:cs typeface="Arial" pitchFamily="34" charset="0"/>
              </a:rPr>
              <a:t> </a:t>
            </a:r>
            <a:r>
              <a:rPr lang="en-US" sz="2400" dirty="0" err="1">
                <a:latin typeface="Arial" pitchFamily="34" charset="0"/>
                <a:cs typeface="Arial" pitchFamily="34" charset="0"/>
              </a:rPr>
              <a:t>pada</a:t>
            </a:r>
            <a:r>
              <a:rPr lang="en-US" sz="2400" dirty="0">
                <a:latin typeface="Arial" pitchFamily="34" charset="0"/>
                <a:cs typeface="Arial" pitchFamily="34" charset="0"/>
              </a:rPr>
              <a:t> feedback</a:t>
            </a:r>
            <a:r>
              <a:rPr lang="nb-NO" sz="2400" dirty="0">
                <a:latin typeface="Arial" pitchFamily="34" charset="0"/>
                <a:cs typeface="Arial" pitchFamily="34" charset="0"/>
              </a:rPr>
              <a:t>. </a:t>
            </a:r>
          </a:p>
          <a:p>
            <a:r>
              <a:rPr lang="nb-NO" sz="2400" dirty="0">
                <a:latin typeface="Arial" pitchFamily="34" charset="0"/>
                <a:cs typeface="Arial" pitchFamily="34" charset="0"/>
              </a:rPr>
              <a:t>Tes yang berupa fungsi heuristic ini </a:t>
            </a:r>
            <a:r>
              <a:rPr lang="en-US" sz="2400" dirty="0" err="1">
                <a:latin typeface="Arial" pitchFamily="34" charset="0"/>
                <a:cs typeface="Arial" pitchFamily="34" charset="0"/>
              </a:rPr>
              <a:t>akan</a:t>
            </a:r>
            <a:r>
              <a:rPr lang="en-US" sz="2400" dirty="0">
                <a:latin typeface="Arial" pitchFamily="34" charset="0"/>
                <a:cs typeface="Arial" pitchFamily="34" charset="0"/>
              </a:rPr>
              <a:t> </a:t>
            </a:r>
            <a:r>
              <a:rPr lang="en-US" sz="2400" dirty="0" err="1">
                <a:latin typeface="Arial" pitchFamily="34" charset="0"/>
                <a:cs typeface="Arial" pitchFamily="34" charset="0"/>
              </a:rPr>
              <a:t>menunjukkan</a:t>
            </a:r>
            <a:r>
              <a:rPr lang="en-US" sz="2400" dirty="0">
                <a:latin typeface="Arial" pitchFamily="34" charset="0"/>
                <a:cs typeface="Arial" pitchFamily="34" charset="0"/>
              </a:rPr>
              <a:t> </a:t>
            </a:r>
            <a:r>
              <a:rPr lang="en-US" sz="2400" dirty="0" err="1">
                <a:latin typeface="Arial" pitchFamily="34" charset="0"/>
                <a:cs typeface="Arial" pitchFamily="34" charset="0"/>
              </a:rPr>
              <a:t>seberapa</a:t>
            </a:r>
            <a:r>
              <a:rPr lang="en-US" sz="2400" dirty="0">
                <a:latin typeface="Arial" pitchFamily="34" charset="0"/>
                <a:cs typeface="Arial" pitchFamily="34" charset="0"/>
              </a:rPr>
              <a:t> </a:t>
            </a:r>
            <a:r>
              <a:rPr lang="en-US" sz="2400" dirty="0" err="1">
                <a:latin typeface="Arial" pitchFamily="34" charset="0"/>
                <a:cs typeface="Arial" pitchFamily="34" charset="0"/>
              </a:rPr>
              <a:t>baiknya</a:t>
            </a:r>
            <a:r>
              <a:rPr lang="en-US" sz="2400" dirty="0">
                <a:latin typeface="Arial" pitchFamily="34" charset="0"/>
                <a:cs typeface="Arial" pitchFamily="34" charset="0"/>
              </a:rPr>
              <a:t> </a:t>
            </a:r>
            <a:r>
              <a:rPr lang="en-US" sz="2400" dirty="0" err="1">
                <a:latin typeface="Arial" pitchFamily="34" charset="0"/>
                <a:cs typeface="Arial" pitchFamily="34" charset="0"/>
              </a:rPr>
              <a:t>nilai</a:t>
            </a:r>
            <a:r>
              <a:rPr lang="en-US" sz="2400" dirty="0">
                <a:latin typeface="Arial" pitchFamily="34" charset="0"/>
                <a:cs typeface="Arial" pitchFamily="34" charset="0"/>
              </a:rPr>
              <a:t> </a:t>
            </a:r>
            <a:r>
              <a:rPr lang="en-US" sz="2400" dirty="0" err="1">
                <a:latin typeface="Arial" pitchFamily="34" charset="0"/>
                <a:cs typeface="Arial" pitchFamily="34" charset="0"/>
              </a:rPr>
              <a:t>terkaan</a:t>
            </a:r>
            <a:r>
              <a:rPr lang="en-US" sz="2400" dirty="0">
                <a:latin typeface="Arial" pitchFamily="34" charset="0"/>
                <a:cs typeface="Arial" pitchFamily="34" charset="0"/>
              </a:rPr>
              <a:t> yang </a:t>
            </a:r>
            <a:r>
              <a:rPr lang="en-US" sz="2400" dirty="0" err="1">
                <a:latin typeface="Arial" pitchFamily="34" charset="0"/>
                <a:cs typeface="Arial" pitchFamily="34" charset="0"/>
              </a:rPr>
              <a:t>diambil</a:t>
            </a:r>
            <a:r>
              <a:rPr lang="en-US" sz="2400" dirty="0">
                <a:latin typeface="Arial" pitchFamily="34" charset="0"/>
                <a:cs typeface="Arial" pitchFamily="34" charset="0"/>
              </a:rPr>
              <a:t> </a:t>
            </a:r>
            <a:r>
              <a:rPr lang="en-US" sz="2400" dirty="0" err="1">
                <a:latin typeface="Arial" pitchFamily="34" charset="0"/>
                <a:cs typeface="Arial" pitchFamily="34" charset="0"/>
              </a:rPr>
              <a:t>terhadap</a:t>
            </a:r>
            <a:r>
              <a:rPr lang="en-US" sz="2400" dirty="0">
                <a:latin typeface="Arial" pitchFamily="34" charset="0"/>
                <a:cs typeface="Arial" pitchFamily="34" charset="0"/>
              </a:rPr>
              <a:t> </a:t>
            </a:r>
            <a:r>
              <a:rPr lang="en-US" sz="2400" dirty="0" err="1">
                <a:latin typeface="Arial" pitchFamily="34" charset="0"/>
                <a:cs typeface="Arial" pitchFamily="34" charset="0"/>
              </a:rPr>
              <a:t>keadaan-keadaan</a:t>
            </a:r>
            <a:r>
              <a:rPr lang="en-US" sz="2400" dirty="0">
                <a:latin typeface="Arial" pitchFamily="34" charset="0"/>
                <a:cs typeface="Arial" pitchFamily="34" charset="0"/>
              </a:rPr>
              <a:t> </a:t>
            </a:r>
            <a:r>
              <a:rPr lang="en-US" sz="2400" dirty="0" err="1">
                <a:latin typeface="Arial" pitchFamily="34" charset="0"/>
                <a:cs typeface="Arial" pitchFamily="34" charset="0"/>
              </a:rPr>
              <a:t>lainnya</a:t>
            </a:r>
            <a:r>
              <a:rPr lang="en-US" sz="2400" dirty="0">
                <a:latin typeface="Arial" pitchFamily="34" charset="0"/>
                <a:cs typeface="Arial" pitchFamily="34" charset="0"/>
              </a:rPr>
              <a:t> yang </a:t>
            </a:r>
            <a:r>
              <a:rPr lang="en-US" sz="2400" dirty="0" err="1">
                <a:latin typeface="Arial" pitchFamily="34" charset="0"/>
                <a:cs typeface="Arial" pitchFamily="34" charset="0"/>
              </a:rPr>
              <a:t>mungkin</a:t>
            </a:r>
            <a:r>
              <a:rPr lang="en-US" sz="2400" dirty="0">
                <a:latin typeface="Arial" pitchFamily="34" charset="0"/>
                <a:cs typeface="Arial" pitchFamily="34" charset="0"/>
              </a:rPr>
              <a:t>.</a:t>
            </a:r>
          </a:p>
        </p:txBody>
      </p:sp>
      <p:sp>
        <p:nvSpPr>
          <p:cNvPr id="4" name="Date Placeholder 3"/>
          <p:cNvSpPr>
            <a:spLocks noGrp="1"/>
          </p:cNvSpPr>
          <p:nvPr>
            <p:ph type="dt" sz="half" idx="10"/>
          </p:nvPr>
        </p:nvSpPr>
        <p:spPr/>
        <p:txBody>
          <a:bodyPr/>
          <a:lstStyle/>
          <a:p>
            <a:fld id="{00032C60-CB12-46F7-9D91-B75355EA5793}" type="datetime1">
              <a:rPr lang="id-ID" smtClean="0"/>
              <a:pPr/>
              <a:t>17/10/2021</a:t>
            </a:fld>
            <a:endParaRPr lang="en-US"/>
          </a:p>
        </p:txBody>
      </p:sp>
      <p:sp>
        <p:nvSpPr>
          <p:cNvPr id="5" name="Footer Placeholder 4"/>
          <p:cNvSpPr>
            <a:spLocks noGrp="1"/>
          </p:cNvSpPr>
          <p:nvPr>
            <p:ph type="ftr" sz="quarter" idx="11"/>
          </p:nvPr>
        </p:nvSpPr>
        <p:spPr>
          <a:xfrm>
            <a:off x="3124200" y="6356350"/>
            <a:ext cx="3896072" cy="365125"/>
          </a:xfrm>
        </p:spPr>
        <p:txBody>
          <a:bodyPr/>
          <a:lstStyle/>
          <a:p>
            <a:r>
              <a:rPr lang="en-US"/>
              <a:t>Kode MK : TIF19212,  MK : Kecerdasan Buatan</a:t>
            </a:r>
            <a:endParaRPr lang="en-US" dirty="0"/>
          </a:p>
        </p:txBody>
      </p:sp>
    </p:spTree>
    <p:extLst>
      <p:ext uri="{BB962C8B-B14F-4D97-AF65-F5344CB8AC3E}">
        <p14:creationId xmlns:p14="http://schemas.microsoft.com/office/powerpoint/2010/main" val="2981592425"/>
      </p:ext>
    </p:extLst>
  </p:cSld>
  <p:clrMapOvr>
    <a:masterClrMapping/>
  </p:clrMapOvr>
  <p:transition spd="slow">
    <p:fade thruBlk="1"/>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0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0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11599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11599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Q3QTRDQiIvPg0KCQk8dWljb2xvciBuYW1lPSJnbG93IiB2YWx1ZT0iMHgzNUQzMzQiLz4NCgkJPHVpY29sb3IgbmFtZT0idGV4dCIgdmFsdWU9IjB4RkZGRkZGIi8+DQoJCTx1aWNvbG9yIG5hbWU9ImxpZ2h0IiB2YWx1ZT0iMHgxRjY2OEYiLz4NCgkJPHVpY29sb3IgbmFtZT0ic2hhZG93IiB2YWx1ZT0iMHgwMDAwMDAiLz4NCgkJPHVpY29sb3IgbmFtZT0iYmFja2dyb3VuZCIgdmFsdWU9IjB4NDY5QUE5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
  <p:tag name="MMPROD_UIDATA" val="&lt;database version=&quot;7.0&quot;&gt;&lt;object type=&quot;1&quot; unique_id=&quot;10001&quot;&gt;&lt;property id=&quot;20141&quot; value=&quot;Template dj 2010&quot;/&gt;&lt;property id=&quot;20144&quot; value=&quot;1&quot;/&gt;&lt;property id=&quot;20146&quot; value=&quot;0&quot;/&gt;&lt;property id=&quot;20147&quot; value=&quot;0&quot;/&gt;&lt;property id=&quot;20148&quot; value=&quot;5&quot;/&gt;&lt;property id=&quot;20180&quot; value=&quot;0&quot;/&gt;&lt;property id=&quot;20181&quot; value=&quot;0&quot;/&gt;&lt;property id=&quot;20182&quot; value=&quot;0&quot;/&gt;&lt;property id=&quot;20183&quot; value=&quot;1&quot;/&gt;&lt;property id=&quot;20184&quot; value=&quot;7&quot;/&gt;&lt;property id=&quot;20193&quot; value=&quot;-1&quot;/&gt;&lt;property id=&quot;20221&quot; value=&quot;G:\laptop nebeng\gambar\&quot;/&gt;&lt;property id=&quot;20224&quot; value=&quot;D:\template ppt\template darmajaya\flash template&quot;/&gt;&lt;property id=&quot;20250&quot; value=&quot;0&quot;/&gt;&lt;property id=&quot;20251&quot; value=&quot;0&quot;/&gt;&lt;property id=&quot;20259&quot; value=&quot;1&quot;/&gt;&lt;object type=&quot;2&quot; unique_id=&quot;11561&quot;&gt;&lt;object type=&quot;3&quot; unique_id=&quot;11562&quot;&gt;&lt;property id=&quot;20148&quot; value=&quot;5&quot;/&gt;&lt;property id=&quot;20300&quot; value=&quot;Slide 1 - &amp;quot;Sub title …………….&amp;quot;&quot;/&gt;&lt;property id=&quot;20307&quot; value=&quot;256&quot;/&gt;&lt;property id=&quot;20309&quot; value=&quot;-1&quot;/&gt;&lt;/object&gt;&lt;object type=&quot;3&quot; unique_id=&quot;11563&quot;&gt;&lt;property id=&quot;20148&quot; value=&quot;5&quot;/&gt;&lt;property id=&quot;20300&quot; value=&quot;Slide 2 - &amp;quot;Introducing Template dj 2010&amp;quot;&quot;/&gt;&lt;property id=&quot;20307&quot; value=&quot;258&quot;/&gt;&lt;property id=&quot;20309&quot; value=&quot;-1&quot;/&gt;&lt;/object&gt;&lt;object type=&quot;3&quot; unique_id=&quot;11564&quot;&gt;&lt;property id=&quot;20148&quot; value=&quot;5&quot;/&gt;&lt;property id=&quot;20300&quot; value=&quot;Slide 3&quot;/&gt;&lt;property id=&quot;20307&quot; value=&quot;259&quot;/&gt;&lt;property id=&quot;20309&quot; value=&quot;-1&quot;/&gt;&lt;/object&gt;&lt;object type=&quot;3&quot; unique_id=&quot;11565&quot;&gt;&lt;property id=&quot;20148&quot; value=&quot;5&quot;/&gt;&lt;property id=&quot;20300&quot; value=&quot;Slide 4&quot;/&gt;&lt;property id=&quot;20307&quot; value=&quot;260&quot;/&gt;&lt;property id=&quot;20309&quot; value=&quot;-1&quot;/&gt;&lt;/object&gt;&lt;object type=&quot;3&quot; unique_id=&quot;11566&quot;&gt;&lt;property id=&quot;20148&quot; value=&quot;5&quot;/&gt;&lt;property id=&quot;20300&quot; value=&quot;Slide 5&quot;/&gt;&lt;property id=&quot;20307&quot; value=&quot;261&quot;/&gt;&lt;property id=&quot;20309&quot; value=&quot;-1&quot;/&gt;&lt;/object&gt;&lt;object type=&quot;3&quot; unique_id=&quot;11567&quot;&gt;&lt;property id=&quot;20148&quot; value=&quot;5&quot;/&gt;&lt;property id=&quot;20300&quot; value=&quot;Slide 6 - &amp;quot;Quick Styles&amp;quot;&quot;/&gt;&lt;property id=&quot;20307&quot; value=&quot;262&quot;/&gt;&lt;property id=&quot;20309&quot; value=&quot;-1&quot;/&gt;&lt;/object&gt;&lt;object type=&quot;3&quot; unique_id=&quot;11568&quot;&gt;&lt;property id=&quot;20148&quot; value=&quot;5&quot;/&gt;&lt;property id=&quot;20300&quot; value=&quot;Slide 7 - &amp;quot;PowerPoint 2007&amp;quot;&quot;/&gt;&lt;property id=&quot;20307&quot; value=&quot;263&quot;/&gt;&lt;property id=&quot;20309&quot; value=&quot;-1&quot;/&gt;&lt;/object&gt;&lt;object type=&quot;3&quot; unique_id=&quot;11569&quot;&gt;&lt;property id=&quot;20148&quot; value=&quot;5&quot;/&gt;&lt;property id=&quot;20300&quot; value=&quot;Slide 8 - &amp;quot;Text, graphics and pictures&amp;quot;&quot;/&gt;&lt;property id=&quot;20307&quot; value=&quot;264&quot;/&gt;&lt;property id=&quot;20309&quot; value=&quot;-1&quot;/&gt;&lt;/object&gt;&lt;object type=&quot;3&quot; unique_id=&quot;11570&quot;&gt;&lt;property id=&quot;20148&quot; value=&quot;5&quot;/&gt;&lt;property id=&quot;20300&quot; value=&quot;Slide 9 - &amp;quot;Superior Text&amp;quot;&quot;/&gt;&lt;property id=&quot;20307&quot; value=&quot;265&quot;/&gt;&lt;property id=&quot;20309&quot; value=&quot;-1&quot;/&gt;&lt;/object&gt;&lt;object type=&quot;3&quot; unique_id=&quot;11571&quot;&gt;&lt;property id=&quot;20148&quot; value=&quot;5&quot;/&gt;&lt;property id=&quot;20300&quot; value=&quot;Slide 10 - &amp;quot;The Power of OfficeArt Graphics&amp;quot;&quot;/&gt;&lt;property id=&quot;20307&quot; value=&quot;266&quot;/&gt;&lt;property id=&quot;20309&quot; value=&quot;-1&quot;/&gt;&lt;/object&gt;&lt;object type=&quot;3&quot; unique_id=&quot;11572&quot;&gt;&lt;property id=&quot;20148&quot; value=&quot;5&quot;/&gt;&lt;property id=&quot;20300&quot; value=&quot;Slide 11 - &amp;quot;Picture This…&amp;quot;&quot;/&gt;&lt;property id=&quot;20307&quot; value=&quot;267&quot;/&gt;&lt;property id=&quot;20309&quot; value=&quot;-1&quot;/&gt;&lt;/object&gt;&lt;object type=&quot;3&quot; unique_id=&quot;11573&quot;&gt;&lt;property id=&quot;20148&quot; value=&quot;5&quot;/&gt;&lt;property id=&quot;20300&quot; value=&quot;Slide 12 - &amp;quot;Picture This…&amp;quot;&quot;/&gt;&lt;property id=&quot;20307&quot; value=&quot;268&quot;/&gt;&lt;property id=&quot;20309&quot; value=&quot;-1&quot;/&gt;&lt;/object&gt;&lt;object type=&quot;3&quot; unique_id=&quot;11574&quot;&gt;&lt;property id=&quot;20148&quot; value=&quot;5&quot;/&gt;&lt;property id=&quot;20300&quot; value=&quot;Slide 13 - &amp;quot;Smart art&amp;quot;&quot;/&gt;&lt;property id=&quot;20307&quot; value=&quot;270&quot;/&gt;&lt;property id=&quot;20309&quot; value=&quot;-1&quot;/&gt;&lt;/object&gt;&lt;object type=&quot;3&quot; unique_id=&quot;11575&quot;&gt;&lt;property id=&quot;20148&quot; value=&quot;5&quot;/&gt;&lt;property id=&quot;20300&quot; value=&quot;Slide 14 - &amp;quot;Visualize It!&amp;quot;&quot;/&gt;&lt;property id=&quot;20307&quot; value=&quot;271&quot;/&gt;&lt;property id=&quot;20309&quot; value=&quot;-1&quot;/&gt;&lt;/object&gt;&lt;object type=&quot;3&quot; unique_id=&quot;11576&quot;&gt;&lt;property id=&quot;20148&quot; value=&quot;5&quot;/&gt;&lt;property id=&quot;20300&quot; value=&quot;Slide 15&quot;/&gt;&lt;property id=&quot;20307&quot; value=&quot;272&quot;/&gt;&lt;property id=&quot;20309&quot; value=&quot;-1&quot;/&gt;&lt;/object&gt;&lt;object type=&quot;3&quot; unique_id=&quot;11577&quot;&gt;&lt;property id=&quot;20148&quot; value=&quot;5&quot;/&gt;&lt;property id=&quot;20300&quot; value=&quot;Slide 16&quot;/&gt;&lt;property id=&quot;20307&quot; value=&quot;273&quot;/&gt;&lt;property id=&quot;20309&quot; value=&quot;-1&quot;/&gt;&lt;/object&gt;&lt;object type=&quot;3&quot; unique_id=&quot;11578&quot;&gt;&lt;property id=&quot;20148&quot; value=&quot;5&quot;/&gt;&lt;property id=&quot;20300&quot; value=&quot;Slide 17 - &amp;quot;end&amp;quot;&quot;/&gt;&lt;property id=&quot;20307&quot; value=&quot;275&quot;/&gt;&lt;property id=&quot;20309&quot; value=&quot;-1&quot;/&gt;&lt;/object&gt;&lt;/object&gt;&lt;object type=&quot;8&quot; unique_id=&quot;11597&quot;&gt;&lt;/object&gt;&lt;object type=&quot;4&quot; unique_id=&quot;11598&quot;&gt;&lt;object type=&quot;5&quot; unique_id=&quot;11599&quot;&gt;&lt;property id=&quot;20149&quot; value=&quot;Supadi,S.Kom&quot;/&gt;&lt;property id=&quot;20150&quot; value=&quot;Dosen Teknik Informatika&quot;/&gt;&lt;property id=&quot;20151&quot; value=&quot;foto.jpg&quot;/&gt;&lt;property id=&quot;20153&quot; value=&quot;sup4di@gmail.com&quot;/&gt;&lt;property id=&quot;20155&quot; value=&quot;Salah satu dosen teknik informatika ............................&amp;#x0D;&amp;#x0A;&quot;/&gt;&lt;property id=&quot;20159&quot; value=&quot;logo ibi small.png&quot;/&gt;&lt;/object&gt;&lt;/object&gt;&lt;object type=&quot;10&quot; unique_id=&quot;11663&quot;&gt;&lt;object type=&quot;11&quot; unique_id=&quot;11664&quot;&gt;&lt;property id=&quot;20180&quot; value=&quot;0&quot;/&gt;&lt;property id=&quot;20181&quot; value=&quot;0&quot;/&gt;&lt;property id=&quot;20182&quot; value=&quot;0&quot;/&gt;&lt;property id=&quot;20183&quot; value=&quot;1&quot;/&gt;&lt;/object&gt;&lt;object type=&quot;12&quot; unique_id=&quot;11665&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5169C2A0-AF40-4581-811B-D2D32B1C8107}&quot;/&gt;&lt;filename val=&quot;D:\template ppt\template darmajaya\flash template\data\asimages\{5169C2A0-AF40-4581-811B-D2D32B1C8107}.png&quot;/&gt;&lt;hasEffects val=&quot;1&quot;/&gt;&lt;left val=&quot;-3.12&quot;/&gt;&lt;top val=&quot;65.28&quot;/&gt;&lt;width val=&quot;708.72&quot;/&gt;&lt;height val=&quot;146.64&quot;/&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3222</TotalTime>
  <Words>1481</Words>
  <Application>Microsoft Office PowerPoint</Application>
  <PresentationFormat>On-screen Show (4:3)</PresentationFormat>
  <Paragraphs>145</Paragraphs>
  <Slides>24</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Times New Roman</vt:lpstr>
      <vt:lpstr>Office Theme</vt:lpstr>
      <vt:lpstr>PowerPoint Presentation</vt:lpstr>
      <vt:lpstr>OUTLINE</vt:lpstr>
      <vt:lpstr>DEFINISI PENCARIAN HEURISTIK</vt:lpstr>
      <vt:lpstr>EMPAT METODE PENCARIAN HEURISTIK </vt:lpstr>
      <vt:lpstr>PEMBANGKITAN &amp; PENGUJIAN (Generate and Test)</vt:lpstr>
      <vt:lpstr>PEMBANGKITAN &amp; PENGUJIAN (Generate and Test)</vt:lpstr>
      <vt:lpstr>PEMBANGKITAN &amp; PENGUJIAN (Generate and Test)</vt:lpstr>
      <vt:lpstr>PEMBANGKITAN &amp; PENGUJIAN (Generate and Test)</vt:lpstr>
      <vt:lpstr>PENDAKIAN BUKIT (Hill Climbing)</vt:lpstr>
      <vt:lpstr>PENDAKIAN BUKIT (Hill Climbing)</vt:lpstr>
      <vt:lpstr>PENDAKIAN BUKIT (Hill Climbing)</vt:lpstr>
      <vt:lpstr>PENDAKIAN BUKIT (Hill Climbing)</vt:lpstr>
      <vt:lpstr>PENDAKIAN BUKIT (Hill Climbing)</vt:lpstr>
      <vt:lpstr>PENCARIAN TERBAIK PERTAMA (BEST FIRST SEARCH) </vt:lpstr>
      <vt:lpstr>PENCARIAN TERBAIK PERTAMA (BEST FIRST SEARCH) </vt:lpstr>
      <vt:lpstr>PENCARIAN TERBAIK PERTAMA (BEST FIRST SEARCH) </vt:lpstr>
      <vt:lpstr>PENCARIAN TERBAIK PERTAMA (BEST FIRST SEARCH) </vt:lpstr>
      <vt:lpstr>Means-End-Anlysis</vt:lpstr>
      <vt:lpstr>Means-End-Anlysis</vt:lpstr>
      <vt:lpstr>Constraint Satisfaction</vt:lpstr>
      <vt:lpstr>Constraint Satisfaction</vt:lpstr>
      <vt:lpstr>Constraint Satisfaction</vt:lpstr>
      <vt:lpstr>Constraint Graf</vt:lpstr>
      <vt:lpstr>PowerPoint Presentation</vt:lpstr>
    </vt:vector>
  </TitlesOfParts>
  <Company>IBI Darmajaya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 title …………….</dc:title>
  <dc:creator>yulif</dc:creator>
  <cp:lastModifiedBy>Nurjoko Nurjoko</cp:lastModifiedBy>
  <cp:revision>423</cp:revision>
  <cp:lastPrinted>2015-09-17T08:41:14Z</cp:lastPrinted>
  <dcterms:created xsi:type="dcterms:W3CDTF">2010-04-18T12:06:30Z</dcterms:created>
  <dcterms:modified xsi:type="dcterms:W3CDTF">2021-10-17T15:32:57Z</dcterms:modified>
</cp:coreProperties>
</file>