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00" r:id="rId19"/>
    <p:sldId id="302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48" autoAdjust="0"/>
  </p:normalViewPr>
  <p:slideViewPr>
    <p:cSldViewPr>
      <p:cViewPr varScale="1">
        <p:scale>
          <a:sx n="121" d="100"/>
          <a:sy n="121" d="100"/>
        </p:scale>
        <p:origin x="16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6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7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3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gamma.ap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gamma.ap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gamma.ap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gamma.app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gamma.ap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gamma.app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gamma.ap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gamma.app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gamma.a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PAJAK DALAM BISNIS DIGITAL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id-ID" sz="36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.14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D3BC0849-4251-B441-AB29-27174440D7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528" y="429309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20750" y="2382069"/>
            <a:ext cx="4673501" cy="1260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Prinsip-Prinsip Dasar Hukum Pajak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20750" y="3851077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Hukum pajak dibangun di atas beberapa prinsip dasar yang menjadi landasan penerapannya. Prinsip-prinsip ini memastikan keadilan, transparansi, dan efisiensi dalam sistem perpajakan.</a:t>
            </a:r>
            <a:endParaRPr lang="en-US" sz="1094" dirty="0"/>
          </a:p>
        </p:txBody>
      </p:sp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20750" y="1731169"/>
            <a:ext cx="4673501" cy="1260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Jenis-Jenis Pajak di Indonesia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20750" y="3200177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Indonesia memiliki berbagai jenis pajak yang dikelompokkan berdasarkan objek, subjek, dan tarifnya.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520750" y="3772942"/>
            <a:ext cx="4673501" cy="208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 dikelompokkan menjadi Pajak Pusat dan Pajak Daerah.</a:t>
            </a:r>
            <a:endParaRPr lang="en-US" sz="1094" dirty="0"/>
          </a:p>
        </p:txBody>
      </p:sp>
      <p:sp>
        <p:nvSpPr>
          <p:cNvPr id="8" name="Text 5"/>
          <p:cNvSpPr/>
          <p:nvPr/>
        </p:nvSpPr>
        <p:spPr>
          <a:xfrm>
            <a:off x="520750" y="4137422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 Pusat diatur oleh UU Nomor 28 Tahun 2007 tentang Ketentuan Umum dan Tata Cara Perpajakan.</a:t>
            </a:r>
            <a:endParaRPr lang="en-US" sz="1094" dirty="0"/>
          </a:p>
        </p:txBody>
      </p:sp>
      <p:sp>
        <p:nvSpPr>
          <p:cNvPr id="9" name="Text 6"/>
          <p:cNvSpPr/>
          <p:nvPr/>
        </p:nvSpPr>
        <p:spPr>
          <a:xfrm>
            <a:off x="520750" y="4710187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 Daerah diatur oleh UU Nomor 28 Tahun 2009 tentang Pajak Daerah dan Retribusi Daerah.</a:t>
            </a:r>
            <a:endParaRPr lang="en-US" sz="1094" dirty="0"/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19763" y="857250"/>
            <a:ext cx="3429000" cy="51435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0750" y="1884611"/>
            <a:ext cx="4673501" cy="1891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Kewajiban Perpajakan Wajib Pajak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20750" y="3983980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Wajib pajak memiliki kewajiban untuk memenuhi kewajiban perpajakannya.</a:t>
            </a:r>
            <a:endParaRPr lang="en-US" sz="1094" dirty="0"/>
          </a:p>
        </p:txBody>
      </p:sp>
      <p:sp>
        <p:nvSpPr>
          <p:cNvPr id="9" name="Text 5"/>
          <p:cNvSpPr/>
          <p:nvPr/>
        </p:nvSpPr>
        <p:spPr>
          <a:xfrm>
            <a:off x="520750" y="4556745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Kewajiban perpajakan meliputi pembayaran pajak, pelaporan pajak, dan pemenuhan kewajiban perpajakan lainnya.</a:t>
            </a:r>
            <a:endParaRPr lang="en-US" sz="1094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20750" y="2514972"/>
            <a:ext cx="4673501" cy="6303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Hak-Hak Wajib Pajak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20750" y="3353619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Wajib pajak memiliki hak-hak tertentu yang dilindungi oleh hukum.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520750" y="3926384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Hak-hak ini bertujuan untuk melindungi hak-hak wajib pajak serta menjaga keadilan dan transparansi dalam sistem perpajakan.</a:t>
            </a:r>
            <a:endParaRPr lang="en-US" sz="1094" dirty="0"/>
          </a:p>
        </p:txBody>
      </p:sp>
      <p:pic>
        <p:nvPicPr>
          <p:cNvPr id="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19763" y="857250"/>
            <a:ext cx="3429000" cy="51435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0750" y="1991544"/>
            <a:ext cx="4673501" cy="1260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Administrasi Perpajakan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20750" y="3460552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Administrasi perpajakan merupakan serangkaian proses dan kegiatan yang dilakukan oleh pemerintah untuk mengatur dan mengelola sistem perpajakan.</a:t>
            </a:r>
            <a:endParaRPr lang="en-US" sz="1094" dirty="0"/>
          </a:p>
        </p:txBody>
      </p:sp>
      <p:sp>
        <p:nvSpPr>
          <p:cNvPr id="9" name="Text 5"/>
          <p:cNvSpPr/>
          <p:nvPr/>
        </p:nvSpPr>
        <p:spPr>
          <a:xfrm>
            <a:off x="520750" y="4241602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Proses ini meliputi penetapan peraturan perpajakan, pendaftaran wajib pajak, pengumpulan data perpajakan, penerbitan Surat Pemberitahuan Pajak (SPT), hingga penyelesaian sengketa pajak.</a:t>
            </a:r>
            <a:endParaRPr lang="en-US" sz="1094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19763" y="857250"/>
            <a:ext cx="3429000" cy="51435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0750" y="1809304"/>
            <a:ext cx="4673501" cy="1260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Pemeriksaan dan Penagihan Pajak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20750" y="3278311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Setelah pelaporan pajak, Direktorat Jenderal Pajak (DJP) melakukan pemeriksaan untuk memastikan kepatuhan wajib pajak.</a:t>
            </a:r>
            <a:endParaRPr lang="en-US" sz="1094" dirty="0"/>
          </a:p>
        </p:txBody>
      </p:sp>
      <p:sp>
        <p:nvSpPr>
          <p:cNvPr id="9" name="Text 5"/>
          <p:cNvSpPr/>
          <p:nvPr/>
        </p:nvSpPr>
        <p:spPr>
          <a:xfrm>
            <a:off x="520750" y="4059361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Pemeriksaan dilakukan dengan berbagai metode, seperti audit lapangan, audit kantor, dan pemeriksaan dokumen.</a:t>
            </a:r>
            <a:endParaRPr lang="en-US" sz="1094" dirty="0"/>
          </a:p>
        </p:txBody>
      </p:sp>
      <p:sp>
        <p:nvSpPr>
          <p:cNvPr id="10" name="Text 6"/>
          <p:cNvSpPr/>
          <p:nvPr/>
        </p:nvSpPr>
        <p:spPr>
          <a:xfrm>
            <a:off x="520750" y="4632127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Jika ditemukan ketidaksesuaian, DJP akan melakukan penagihan pajak, denda, dan sanksi lainnya.</a:t>
            </a:r>
            <a:endParaRPr lang="en-US" sz="1094" dirty="0"/>
          </a:p>
        </p:txBody>
      </p:sp>
      <p:pic>
        <p:nvPicPr>
          <p:cNvPr id="11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20750" y="1705124"/>
            <a:ext cx="4673501" cy="1260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Penyelesaian Sengketa Pajak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20750" y="3174132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Sengketa pajak dapat terjadi jika terdapat perbedaan pendapat antara wajib pajak dengan Direktorat Jenderal Pajak (DJP) mengenai kewajiban perpajakan.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520750" y="3955182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Penyelesaian sengketa pajak dapat dilakukan melalui jalur internal atau eksternal. Jalur internal melibatkan mekanisme banding, keberatan, dan peninjauan kembali.</a:t>
            </a:r>
            <a:endParaRPr lang="en-US" sz="1094" dirty="0"/>
          </a:p>
        </p:txBody>
      </p:sp>
      <p:sp>
        <p:nvSpPr>
          <p:cNvPr id="8" name="Text 5"/>
          <p:cNvSpPr/>
          <p:nvPr/>
        </p:nvSpPr>
        <p:spPr>
          <a:xfrm>
            <a:off x="520750" y="4736232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Jalur eksternal melibatkan pengadilan pajak, yang memiliki kewenangan untuk memutus sengketa pajak.</a:t>
            </a:r>
            <a:endParaRPr lang="en-US" sz="1094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719763" y="857250"/>
            <a:ext cx="3429000" cy="51435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763" y="857250"/>
            <a:ext cx="3429000" cy="51435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0750" y="2410867"/>
            <a:ext cx="4673501" cy="6303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964"/>
              </a:lnSpc>
            </a:pPr>
            <a:r>
              <a:rPr lang="en-US" sz="3971" b="1" dirty="0">
                <a:solidFill>
                  <a:schemeClr val="bg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Sanksi Perpajakan</a:t>
            </a:r>
            <a:endParaRPr lang="en-US" sz="3971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20750" y="3249513"/>
            <a:ext cx="467350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Sanksi perpajakan merupakan konsekuensi hukum yang dijatuhkan kepada wajib pajak yang melanggar ketentuan perpajakan.</a:t>
            </a:r>
            <a:endParaRPr lang="en-US" sz="1094" dirty="0"/>
          </a:p>
        </p:txBody>
      </p:sp>
      <p:sp>
        <p:nvSpPr>
          <p:cNvPr id="9" name="Text 5"/>
          <p:cNvSpPr/>
          <p:nvPr/>
        </p:nvSpPr>
        <p:spPr>
          <a:xfrm>
            <a:off x="520750" y="4030563"/>
            <a:ext cx="4673501" cy="416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Sanksi ini dapat berupa denda, pidana, atau bahkan pencabutan izin usaha.</a:t>
            </a:r>
            <a:endParaRPr lang="en-US" sz="1094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2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C0F2C2B6-2D13-694C-8D39-F71092D6E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92696"/>
            <a:ext cx="8674100" cy="51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	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endParaRPr lang="id-ID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TERIMA KASIH</a:t>
            </a:r>
            <a:r>
              <a:rPr lang="id-ID" sz="4000" b="1" dirty="0">
                <a:solidFill>
                  <a:srgbClr val="C00000"/>
                </a:solidFill>
              </a:rPr>
              <a:t> </a:t>
            </a:r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6349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24744"/>
            <a:ext cx="4906888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 teknologi digital telah mengubah lanskap bisnis dan ekonomi global. Bisnis-bisnis digital memerlukan kerangka hukum pajak yang memadai untuk memastikan kontribusi dan pembayaran pajak yang adil.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0753F85C-4EB1-E64D-BD47-1EF1210C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22" y="0"/>
            <a:ext cx="3614192" cy="5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620688"/>
            <a:ext cx="9144000" cy="576064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4" name="Text 1"/>
          <p:cNvSpPr/>
          <p:nvPr/>
        </p:nvSpPr>
        <p:spPr>
          <a:xfrm>
            <a:off x="1428974" y="1204243"/>
            <a:ext cx="6285979" cy="827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256"/>
              </a:lnSpc>
            </a:pPr>
            <a:r>
              <a:rPr lang="en-US" sz="2605" b="1" dirty="0"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Landasan Hukum Perpajakan Bisnis Digital di Indonesia</a:t>
            </a:r>
            <a:endParaRPr lang="en-US" sz="2605" dirty="0">
              <a:latin typeface="Cambria" panose="020405030504060302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73" y="2282651"/>
            <a:ext cx="1969591" cy="12172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28973" y="3657006"/>
            <a:ext cx="1969591" cy="4134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28"/>
              </a:lnSpc>
            </a:pPr>
            <a:r>
              <a:rPr lang="en-US" sz="1303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Undang-Undang Perpajakan</a:t>
            </a:r>
            <a:endParaRPr lang="en-US" sz="1303" dirty="0">
              <a:solidFill>
                <a:srgbClr val="C00000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428973" y="4145831"/>
            <a:ext cx="1969591" cy="15079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485"/>
              </a:lnSpc>
            </a:pPr>
            <a:r>
              <a:rPr lang="en-US" sz="11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Kegiatan bisnis digital di Indonesia diatur dalam Undang-Undang Nomor 36 Tahun 2008 tentang Pajak Penghasilan dan Peraturan Pemerintah Nomor 80 Tahun 2019 tentang Perdagangan Melalui Sistem Elektronik.</a:t>
            </a:r>
            <a:endParaRPr lang="en-US" sz="11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30" y="2282651"/>
            <a:ext cx="1969591" cy="121726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587130" y="3657005"/>
            <a:ext cx="1654150" cy="2067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28"/>
              </a:lnSpc>
            </a:pPr>
            <a:r>
              <a:rPr lang="en-US" sz="1303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Peraturan Pemerintah</a:t>
            </a:r>
            <a:endParaRPr lang="en-US" sz="1303" dirty="0">
              <a:solidFill>
                <a:srgbClr val="C00000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3587130" y="3939108"/>
            <a:ext cx="1969591" cy="15079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485"/>
              </a:lnSpc>
            </a:pPr>
            <a:r>
              <a:rPr lang="en-US" sz="11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Pemerintah Indonesia telah menerbitkan berbagai peraturan untuk mengatur perpajakan pada bisnis digital, seperti Peraturan Pemerintah Nomor 1 Tahun 2019 dan Peraturan Menteri Keuangan Nomor 210/PMK.03/2018.</a:t>
            </a:r>
            <a:endParaRPr lang="en-US" sz="11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5286" y="2282652"/>
            <a:ext cx="1969666" cy="121733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745286" y="3657079"/>
            <a:ext cx="1654150" cy="2067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28"/>
              </a:lnSpc>
            </a:pPr>
            <a:r>
              <a:rPr lang="en-US" sz="1303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Organisasi Perpajakan</a:t>
            </a:r>
            <a:endParaRPr lang="en-US" sz="1303" dirty="0">
              <a:solidFill>
                <a:srgbClr val="C00000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5745286" y="3939183"/>
            <a:ext cx="1969666" cy="11309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485"/>
              </a:lnSpc>
            </a:pPr>
            <a:r>
              <a:rPr lang="en-US" sz="11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Direktorat Jenderal Pajak (DJP) bertanggung jawab untuk mengawasi dan melaksanakan implementasi perpajakan di sektor bisnis digital di Indonesia.</a:t>
            </a:r>
            <a:endParaRPr lang="en-US" sz="110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4" name="Text 1"/>
          <p:cNvSpPr/>
          <p:nvPr/>
        </p:nvSpPr>
        <p:spPr>
          <a:xfrm>
            <a:off x="1100138" y="1445493"/>
            <a:ext cx="6943725" cy="9135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597"/>
              </a:lnSpc>
            </a:pPr>
            <a:r>
              <a:rPr lang="en-US" sz="2878" b="1" dirty="0"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Jenis-jenis pajak yang berlaku untuk bisnis digital</a:t>
            </a:r>
            <a:endParaRPr lang="en-US" sz="2878" dirty="0">
              <a:latin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00138" y="2636714"/>
            <a:ext cx="3402434" cy="1422574"/>
          </a:xfrm>
          <a:prstGeom prst="roundRect">
            <a:avLst>
              <a:gd name="adj" fmla="val 585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238994" y="2775570"/>
            <a:ext cx="1943100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Pajak Penghasilan (PPh)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238995" y="3087291"/>
            <a:ext cx="3124721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 yang dikenakan atas penghasilan yang diperoleh dari kegiatan bisnis digital, seperti e-commerce, layanan digital, atau iklan online.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4641429" y="2636714"/>
            <a:ext cx="3402434" cy="1422574"/>
          </a:xfrm>
          <a:prstGeom prst="roundRect">
            <a:avLst>
              <a:gd name="adj" fmla="val 5857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4780286" y="2775570"/>
            <a:ext cx="2465189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Pajak Pertambahan Nilai (PPN)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4780285" y="3087291"/>
            <a:ext cx="3124721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PPN dikenakan atas transaksi penyerahan barang dan jasa digital. Penyedia layanan digital wajib memungut dan menyetorkan PPN.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100138" y="4198144"/>
            <a:ext cx="3402434" cy="1214289"/>
          </a:xfrm>
          <a:prstGeom prst="roundRect">
            <a:avLst>
              <a:gd name="adj" fmla="val 6862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1238994" y="4337001"/>
            <a:ext cx="182723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Pajak Final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1238995" y="4648721"/>
            <a:ext cx="312472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Jenis pajak final yang berlaku untuk bisnis digital, </a:t>
            </a:r>
            <a:r>
              <a:rPr lang="en-US" sz="14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seperti</a:t>
            </a: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PPh</a:t>
            </a: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Final bagi penyedia layanan aplikasi (PPh 23).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4641429" y="4198144"/>
            <a:ext cx="3402434" cy="1214289"/>
          </a:xfrm>
          <a:prstGeom prst="roundRect">
            <a:avLst>
              <a:gd name="adj" fmla="val 6862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4780285" y="4337001"/>
            <a:ext cx="2103686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Pajak atas Pengalihan Hak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4780285" y="4648721"/>
            <a:ext cx="3124721" cy="624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 yang dikenakan atas transaksi pengalihan hak, misalnya penjualan domain, hak cipta, atau kekayaan intelektual digital.</a:t>
            </a:r>
            <a:endParaRPr lang="en-US" sz="1400" dirty="0"/>
          </a:p>
        </p:txBody>
      </p:sp>
      <p:pic>
        <p:nvPicPr>
          <p:cNvPr id="1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4" name="Text 1"/>
          <p:cNvSpPr/>
          <p:nvPr/>
        </p:nvSpPr>
        <p:spPr>
          <a:xfrm>
            <a:off x="1100138" y="1254622"/>
            <a:ext cx="6943725" cy="9135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597"/>
              </a:lnSpc>
            </a:pPr>
            <a:r>
              <a:rPr lang="en-US" sz="2878" b="1" dirty="0"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Kewajiban Perpajakan Bagi Pelaku Bisnis Digital</a:t>
            </a:r>
            <a:endParaRPr lang="en-US" sz="2878" dirty="0">
              <a:latin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00138" y="2602037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217563" y="2621236"/>
            <a:ext cx="77614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1727" dirty="0">
              <a:solidFill>
                <a:srgbClr val="C0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551459" y="2602036"/>
            <a:ext cx="182723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Pendaftaran NPWP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551459" y="2913757"/>
            <a:ext cx="2951113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Setiap pelaku bisnis digital wajib memiliki Nomor Pokok Wajib Pajak (NPWP) sebagai identitas dalam melaksanakan kewajiban perpajakan.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4641429" y="2602037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4736232" y="2621236"/>
            <a:ext cx="122783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1727" dirty="0">
              <a:solidFill>
                <a:srgbClr val="C0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092749" y="2602036"/>
            <a:ext cx="2693194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Pelaporan SPT Masa dan Tahunan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5092750" y="2913757"/>
            <a:ext cx="2951113" cy="1041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harus melaporkan Surat Pemberitahuan (SPT) Masa dan Tahunan secara berkala sebagai bentuk pertanggungjawaban atas kewajiban perpajakannya.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1100138" y="4250234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1197174" y="4269433"/>
            <a:ext cx="118393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1727" dirty="0">
              <a:solidFill>
                <a:srgbClr val="C0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1459" y="4250234"/>
            <a:ext cx="2247826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Pembayaran Pajak Terutang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1459" y="4561954"/>
            <a:ext cx="2951113" cy="1041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wajib membayar pajak yang terutang sesuai dengan jenis pajak yang dikenakan, seperti Pajak Penghasilan (PPh), Pajak Pertambahan Nilai (PPN), dan lainnya.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4641429" y="4250234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4731321" y="4269433"/>
            <a:ext cx="132680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lang="en-US" sz="1727" dirty="0">
              <a:solidFill>
                <a:srgbClr val="C00000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5092749" y="4250234"/>
            <a:ext cx="2583210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Pencatatan Transaksi Keuangan</a:t>
            </a:r>
            <a:endParaRPr lang="en-US" sz="1439" dirty="0">
              <a:solidFill>
                <a:srgbClr val="C00000"/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5092750" y="4561954"/>
            <a:ext cx="2951113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harus melakukan pencatatan yang rinci atas seluruh transaksi keuangan yang terkait dengan kegiatan usahanya.</a:t>
            </a:r>
            <a:endParaRPr lang="en-US" sz="1400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4" name="Text 1"/>
          <p:cNvSpPr/>
          <p:nvPr/>
        </p:nvSpPr>
        <p:spPr>
          <a:xfrm>
            <a:off x="1782143" y="1164878"/>
            <a:ext cx="5579715" cy="734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891"/>
              </a:lnSpc>
            </a:pPr>
            <a:r>
              <a:rPr lang="en-US" sz="2313" b="1" dirty="0"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Tata Cara Pelaporan dan Pembayaran Pajak Bisnis Digital</a:t>
            </a:r>
            <a:endParaRPr lang="en-US" sz="2313" dirty="0">
              <a:latin typeface="Cambria" panose="020405030504060302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43" y="2122066"/>
            <a:ext cx="557957" cy="89274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07457" y="2233613"/>
            <a:ext cx="1468338" cy="183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44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Registrasi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2507456" y="2484016"/>
            <a:ext cx="4854401" cy="334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18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wajib mendaftarkan usahanya ke Direktorat Jenderal Pajak untuk mendapatkan Nomor Pokok Wajib Pajak (NPWP).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43" y="3014811"/>
            <a:ext cx="557957" cy="89274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507457" y="3126358"/>
            <a:ext cx="1468338" cy="183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44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Pembukuan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2507456" y="3376762"/>
            <a:ext cx="4854401" cy="334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18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harus menyelenggarakan pembukuan yang rapi dan akurat sebagai dasar penghitungan pajak.</a:t>
            </a:r>
            <a:endParaRPr lang="en-US" sz="1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143" y="3907557"/>
            <a:ext cx="557957" cy="89274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507457" y="4019104"/>
            <a:ext cx="1468338" cy="183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44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Pelaporan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2507456" y="4269507"/>
            <a:ext cx="4854401" cy="334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18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Wajib Pajak harus melaporkan penghasilan dari bisnis digitalnya melalui Surat Pemberitahuan (SPT) Tahunan Pajak Penghasilan.</a:t>
            </a:r>
            <a:endParaRPr lang="en-US" sz="14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43" y="4800303"/>
            <a:ext cx="557957" cy="89274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507457" y="4911849"/>
            <a:ext cx="1468338" cy="183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44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Pembayaran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Text 9"/>
          <p:cNvSpPr/>
          <p:nvPr/>
        </p:nvSpPr>
        <p:spPr>
          <a:xfrm>
            <a:off x="2507456" y="5162253"/>
            <a:ext cx="4854401" cy="334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18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 terutang harus dibayar secara berkala sesuai jenis pajaknya, seperti Pajak Penghasilan, PPN, dan pajak lainnya.</a:t>
            </a:r>
            <a:endParaRPr lang="en-US" sz="1400" dirty="0"/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4" name="Text 1"/>
          <p:cNvSpPr/>
          <p:nvPr/>
        </p:nvSpPr>
        <p:spPr>
          <a:xfrm>
            <a:off x="1100138" y="2031802"/>
            <a:ext cx="6943725" cy="9135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597"/>
              </a:lnSpc>
            </a:pPr>
            <a:r>
              <a:rPr lang="en-US" sz="2878" b="1" dirty="0"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Sanksi dan denda atas pelanggaran perpajakan bisnis digital</a:t>
            </a:r>
            <a:endParaRPr lang="en-US" sz="2878" dirty="0">
              <a:latin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00137" y="3292450"/>
            <a:ext cx="182723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Sanksi Administratif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00138" y="3659758"/>
            <a:ext cx="3302496" cy="1041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Bagi pelaku bisnis digital yang terlambat atau tidak </a:t>
            </a:r>
            <a:r>
              <a:rPr lang="en-US" sz="14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melaporkan</a:t>
            </a: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pajak</a:t>
            </a: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dapat dikenai sanksi administratif berupa denda atau bunga. Besarnya denda dapat mencapai 200% dari jumlah pajak yang kurang dibayar.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746129" y="3292450"/>
            <a:ext cx="182723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Sanksi Pidana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746129" y="3659758"/>
            <a:ext cx="3302496" cy="1041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yang dengan sengaja tidak melaporkan atau melaporkan tidak benar dapat dikenai sanksi pidana berupa pidana penjara hingga 6 tahun dan pidana denda hingga Rp 500 juta.</a:t>
            </a:r>
            <a:endParaRPr lang="en-US" sz="140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57251"/>
            <a:ext cx="9144000" cy="5143574"/>
          </a:xfrm>
          <a:prstGeom prst="rect">
            <a:avLst/>
          </a:prstGeom>
          <a:solidFill>
            <a:schemeClr val="bg1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14623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47155" y="2641327"/>
            <a:ext cx="5849615" cy="769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030"/>
              </a:lnSpc>
            </a:pPr>
            <a:r>
              <a:rPr lang="en-US" sz="2424" b="1" dirty="0">
                <a:highlight>
                  <a:srgbClr val="FFFF00"/>
                </a:highlight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Insentif dan Fasilitas Perpajakan untuk Bisnis Digital</a:t>
            </a:r>
            <a:endParaRPr lang="en-US" sz="2424" dirty="0">
              <a:highlight>
                <a:srgbClr val="FFFF00"/>
              </a:highlight>
              <a:latin typeface="Cambria" panose="020405030504060302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647155" y="3586386"/>
            <a:ext cx="1871886" cy="2092747"/>
          </a:xfrm>
          <a:prstGeom prst="roundRect">
            <a:avLst>
              <a:gd name="adj" fmla="val 3750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1764135" y="3703364"/>
            <a:ext cx="1539329" cy="192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1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Insentif Pajak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1764135" y="3965972"/>
            <a:ext cx="1637928" cy="1403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82"/>
              </a:lnSpc>
            </a:pPr>
            <a:r>
              <a:rPr lang="en-US" sz="12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Pemerintah menyediakan berbagai insentif pajak untuk mendorong pertumbuhan bisnis digital, seperti pengurangan tarif pajak penghasilan dan pembebasan pajak pertambahan nilai.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3636020" y="3586386"/>
            <a:ext cx="1871886" cy="2092747"/>
          </a:xfrm>
          <a:prstGeom prst="roundRect">
            <a:avLst>
              <a:gd name="adj" fmla="val 3750"/>
            </a:avLst>
          </a:prstGeom>
          <a:solidFill>
            <a:srgbClr val="EEEFF5"/>
          </a:solidFill>
          <a:ln/>
        </p:spPr>
      </p:sp>
      <p:sp>
        <p:nvSpPr>
          <p:cNvPr id="10" name="Text 6"/>
          <p:cNvSpPr/>
          <p:nvPr/>
        </p:nvSpPr>
        <p:spPr>
          <a:xfrm>
            <a:off x="3752999" y="3703364"/>
            <a:ext cx="1539329" cy="192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1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Fasilitas Perpajakan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3752999" y="3965972"/>
            <a:ext cx="1637928" cy="12282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82"/>
              </a:lnSpc>
            </a:pPr>
            <a:r>
              <a:rPr lang="en-US" sz="12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Pelaku bisnis digital dapat memanfaatkan fasilitas perpajakan seperti pelaporan dan pembayaran pajak online, serta kemudahan administrasi perpajakan lainnya.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5624885" y="3586386"/>
            <a:ext cx="1871886" cy="2092747"/>
          </a:xfrm>
          <a:prstGeom prst="roundRect">
            <a:avLst>
              <a:gd name="adj" fmla="val 3750"/>
            </a:avLst>
          </a:prstGeom>
          <a:solidFill>
            <a:srgbClr val="EEEFF5"/>
          </a:solidFill>
          <a:ln/>
        </p:spPr>
      </p:sp>
      <p:sp>
        <p:nvSpPr>
          <p:cNvPr id="13" name="Text 9"/>
          <p:cNvSpPr/>
          <p:nvPr/>
        </p:nvSpPr>
        <p:spPr>
          <a:xfrm>
            <a:off x="5741864" y="3703365"/>
            <a:ext cx="1637928" cy="3848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515"/>
              </a:lnSpc>
            </a:pPr>
            <a:r>
              <a:rPr lang="en-US" sz="1600" b="1" dirty="0">
                <a:solidFill>
                  <a:srgbClr val="C00000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Dukungan Pengembangan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 10"/>
          <p:cNvSpPr/>
          <p:nvPr/>
        </p:nvSpPr>
        <p:spPr>
          <a:xfrm>
            <a:off x="5741864" y="4158407"/>
            <a:ext cx="1637928" cy="1403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382"/>
              </a:lnSpc>
            </a:pPr>
            <a:r>
              <a:rPr lang="en-US" sz="12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Pemerintah juga memberikan fasilitas pendanaan, pelatihan, dan konsultasi perpajakan untuk membantu pelaku bisnis digital dalam memenuhi kewajiban perpajakannya.</a:t>
            </a:r>
            <a:endParaRPr lang="en-US" sz="120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4" name="Text 1"/>
          <p:cNvSpPr/>
          <p:nvPr/>
        </p:nvSpPr>
        <p:spPr>
          <a:xfrm>
            <a:off x="1100138" y="1462907"/>
            <a:ext cx="6943725" cy="9135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597"/>
              </a:lnSpc>
            </a:pPr>
            <a:r>
              <a:rPr lang="en-US" sz="2878" b="1" dirty="0">
                <a:latin typeface="Cambria" panose="02040503050406030204" pitchFamily="18" charset="0"/>
                <a:ea typeface="Barlow" pitchFamily="34" charset="-122"/>
                <a:cs typeface="Barlow" pitchFamily="34" charset="-120"/>
              </a:rPr>
              <a:t>Tantangan dan kendala dalam penerapan pajak bisnis digital</a:t>
            </a:r>
            <a:endParaRPr lang="en-US" sz="2878" dirty="0">
              <a:latin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00138" y="2810322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217563" y="2829520"/>
            <a:ext cx="77614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1727" dirty="0"/>
          </a:p>
        </p:txBody>
      </p:sp>
      <p:sp>
        <p:nvSpPr>
          <p:cNvPr id="7" name="Text 4"/>
          <p:cNvSpPr/>
          <p:nvPr/>
        </p:nvSpPr>
        <p:spPr>
          <a:xfrm>
            <a:off x="1551459" y="2810321"/>
            <a:ext cx="266595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Definisi dan Ruang Lingkup Pajak</a:t>
            </a:r>
            <a:endParaRPr lang="en-US" sz="1439" dirty="0"/>
          </a:p>
        </p:txBody>
      </p:sp>
      <p:sp>
        <p:nvSpPr>
          <p:cNvPr id="8" name="Text 5"/>
          <p:cNvSpPr/>
          <p:nvPr/>
        </p:nvSpPr>
        <p:spPr>
          <a:xfrm>
            <a:off x="1551459" y="3122042"/>
            <a:ext cx="2951113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Regulasi perpajakan yang belum sepenuhnya menjangkau model bisnis digital yang terus berkembang, sehingga menimbulkan ketidakpastian hukum.</a:t>
            </a:r>
            <a:endParaRPr lang="en-US" sz="1094" dirty="0"/>
          </a:p>
        </p:txBody>
      </p:sp>
      <p:sp>
        <p:nvSpPr>
          <p:cNvPr id="9" name="Shape 6"/>
          <p:cNvSpPr/>
          <p:nvPr/>
        </p:nvSpPr>
        <p:spPr>
          <a:xfrm>
            <a:off x="4641429" y="2810322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4736232" y="2829520"/>
            <a:ext cx="122783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1727" dirty="0"/>
          </a:p>
        </p:txBody>
      </p:sp>
      <p:sp>
        <p:nvSpPr>
          <p:cNvPr id="11" name="Text 8"/>
          <p:cNvSpPr/>
          <p:nvPr/>
        </p:nvSpPr>
        <p:spPr>
          <a:xfrm>
            <a:off x="5092749" y="2810321"/>
            <a:ext cx="1830735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Kepatuhan Wajib Pajak</a:t>
            </a:r>
            <a:endParaRPr lang="en-US" sz="1439" dirty="0"/>
          </a:p>
        </p:txBody>
      </p:sp>
      <p:sp>
        <p:nvSpPr>
          <p:cNvPr id="12" name="Text 9"/>
          <p:cNvSpPr/>
          <p:nvPr/>
        </p:nvSpPr>
        <p:spPr>
          <a:xfrm>
            <a:off x="5092750" y="3122042"/>
            <a:ext cx="2951113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Kesadaran dan kepatuhan wajib pajak digital yang masih rendah karena kurangnya pemahaman atas kewajiban perpajakannya.</a:t>
            </a:r>
            <a:endParaRPr lang="en-US" sz="1094" dirty="0"/>
          </a:p>
        </p:txBody>
      </p:sp>
      <p:sp>
        <p:nvSpPr>
          <p:cNvPr id="13" name="Shape 10"/>
          <p:cNvSpPr/>
          <p:nvPr/>
        </p:nvSpPr>
        <p:spPr>
          <a:xfrm>
            <a:off x="1100138" y="4250234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1197174" y="4269433"/>
            <a:ext cx="118393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1727" dirty="0"/>
          </a:p>
        </p:txBody>
      </p:sp>
      <p:sp>
        <p:nvSpPr>
          <p:cNvPr id="15" name="Text 12"/>
          <p:cNvSpPr/>
          <p:nvPr/>
        </p:nvSpPr>
        <p:spPr>
          <a:xfrm>
            <a:off x="1551459" y="4250234"/>
            <a:ext cx="182723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Identifikasi Transaksi</a:t>
            </a:r>
            <a:endParaRPr lang="en-US" sz="1439" dirty="0"/>
          </a:p>
        </p:txBody>
      </p:sp>
      <p:sp>
        <p:nvSpPr>
          <p:cNvPr id="16" name="Text 13"/>
          <p:cNvSpPr/>
          <p:nvPr/>
        </p:nvSpPr>
        <p:spPr>
          <a:xfrm>
            <a:off x="1551459" y="4561954"/>
            <a:ext cx="2951113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Kesulitan dalam mengidentifikasi dan melacak transaksi-transaksi digital, khususnya yang menyangkut lintas negara.</a:t>
            </a:r>
            <a:endParaRPr lang="en-US" sz="1094" dirty="0"/>
          </a:p>
        </p:txBody>
      </p:sp>
      <p:sp>
        <p:nvSpPr>
          <p:cNvPr id="17" name="Shape 14"/>
          <p:cNvSpPr/>
          <p:nvPr/>
        </p:nvSpPr>
        <p:spPr>
          <a:xfrm>
            <a:off x="4641429" y="4250234"/>
            <a:ext cx="312464" cy="3124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4731321" y="4269433"/>
            <a:ext cx="132680" cy="274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158"/>
              </a:lnSpc>
            </a:pPr>
            <a:r>
              <a:rPr lang="en-US" sz="172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lang="en-US" sz="1727" dirty="0"/>
          </a:p>
        </p:txBody>
      </p:sp>
      <p:sp>
        <p:nvSpPr>
          <p:cNvPr id="19" name="Text 16"/>
          <p:cNvSpPr/>
          <p:nvPr/>
        </p:nvSpPr>
        <p:spPr>
          <a:xfrm>
            <a:off x="5092749" y="4250234"/>
            <a:ext cx="1827238" cy="2284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799"/>
              </a:lnSpc>
            </a:pPr>
            <a:r>
              <a:rPr lang="en-US" sz="1439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Penegakan Hukum</a:t>
            </a:r>
            <a:endParaRPr lang="en-US" sz="1439" dirty="0"/>
          </a:p>
        </p:txBody>
      </p:sp>
      <p:sp>
        <p:nvSpPr>
          <p:cNvPr id="20" name="Text 17"/>
          <p:cNvSpPr/>
          <p:nvPr/>
        </p:nvSpPr>
        <p:spPr>
          <a:xfrm>
            <a:off x="5092750" y="4561954"/>
            <a:ext cx="2951113" cy="833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40"/>
              </a:lnSpc>
            </a:pPr>
            <a:r>
              <a:rPr lang="en-US" sz="109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Tantangan dalam penegakan hukum perpajakan digital akibat kendala yurisdiksi dan keterbatasan sumber daya pemerintah.</a:t>
            </a:r>
            <a:endParaRPr lang="en-US" sz="1094" dirty="0"/>
          </a:p>
        </p:txBody>
      </p:sp>
      <p:pic>
        <p:nvPicPr>
          <p:cNvPr id="2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346" y="560070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7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1040</Words>
  <Application>Microsoft Macintosh PowerPoint</Application>
  <PresentationFormat>Tampilan Layar (4:3)</PresentationFormat>
  <Paragraphs>113</Paragraphs>
  <Slides>19</Slides>
  <Notes>16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19</vt:i4>
      </vt:variant>
    </vt:vector>
  </HeadingPairs>
  <TitlesOfParts>
    <vt:vector size="27" baseType="lpstr">
      <vt:lpstr>Arial</vt:lpstr>
      <vt:lpstr>Barlow</vt:lpstr>
      <vt:lpstr>Calibri</vt:lpstr>
      <vt:lpstr>Cambria</vt:lpstr>
      <vt:lpstr>Montserrat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464</cp:revision>
  <cp:lastPrinted>2017-08-29T02:54:51Z</cp:lastPrinted>
  <dcterms:created xsi:type="dcterms:W3CDTF">2010-04-18T12:06:30Z</dcterms:created>
  <dcterms:modified xsi:type="dcterms:W3CDTF">2024-06-13T01:04:06Z</dcterms:modified>
</cp:coreProperties>
</file>