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1" r:id="rId3"/>
    <p:sldId id="374" r:id="rId4"/>
    <p:sldId id="348" r:id="rId5"/>
    <p:sldId id="365" r:id="rId6"/>
    <p:sldId id="367" r:id="rId7"/>
    <p:sldId id="358" r:id="rId8"/>
    <p:sldId id="388" r:id="rId9"/>
    <p:sldId id="376" r:id="rId10"/>
    <p:sldId id="386" r:id="rId11"/>
    <p:sldId id="37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580" autoAdjust="0"/>
  </p:normalViewPr>
  <p:slideViewPr>
    <p:cSldViewPr>
      <p:cViewPr>
        <p:scale>
          <a:sx n="42" d="100"/>
          <a:sy n="42" d="100"/>
        </p:scale>
        <p:origin x="364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lang="en-US" sz="1800" b="1" dirty="0" err="1">
              <a:latin typeface="Cambria" panose="02040503050406030204" pitchFamily="18" charset="0"/>
              <a:ea typeface="Cambria" panose="02040503050406030204" pitchFamily="18" charset="0"/>
            </a:rPr>
            <a:t>Jenis</a:t>
          </a:r>
          <a:r>
            <a:rPr lang="en-US" sz="18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dirty="0" err="1"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endParaRPr lang="en-ID" sz="1800" b="1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049FF-B623-47A4-8321-803ED02CB3B6}">
      <dgm:prSet phldrT="[Text]" custT="1"/>
      <dgm:spPr/>
      <dgm:t>
        <a:bodyPr/>
        <a:lstStyle/>
        <a:p>
          <a:r>
            <a:rPr lang="en-US" sz="16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r>
            <a:rPr lang="en-US"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Teritorial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Yurisdiksi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meliputi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wilayah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daratan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perairan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dan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ruang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udara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atas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wilayah negara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tersebut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. Negara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memiliki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kekuasaan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penuh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dan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berdaulat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atas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wilayahnya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.</a:t>
          </a:r>
          <a:endParaRPr lang="en-ID" sz="16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19A187B-41C3-4676-A313-11BEBB657ED8}">
      <dgm:prSet phldrT="[Text]" custT="1"/>
      <dgm:spPr/>
      <dgm:t>
        <a:bodyPr/>
        <a:lstStyle/>
        <a:p>
          <a:r>
            <a:rPr lang="en-US" sz="16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r>
            <a:rPr lang="en-US"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Personal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Yurisdiksi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berdasarkan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kewarganegaraan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seseorang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baik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dalam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maupun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luar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wilayah negara. Negara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berhak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mengadili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warganegaranya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mana pun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mereka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berada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.</a:t>
          </a:r>
          <a:endParaRPr lang="en-ID" sz="16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45DE862-9C49-4C52-ADCB-396574F9683D}">
      <dgm:prSet custT="1"/>
      <dgm:spPr/>
      <dgm:t>
        <a:bodyPr/>
        <a:lstStyle/>
        <a:p>
          <a:r>
            <a:rPr lang="en-US" sz="16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r>
            <a:rPr lang="en-US"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Universal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Yurisdiksi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berlaku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atas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kejahatan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internasional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yang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dianggap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mencederai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kepentingan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seluruh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masyarakat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internasional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seperti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perompakan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laut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perdagangan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manusia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dan </a:t>
          </a:r>
          <a:r>
            <a:rPr lang="en-US" sz="16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genosida</a:t>
          </a:r>
          <a:r>
            <a:rPr lang="en-US" sz="1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.</a:t>
          </a:r>
          <a:endParaRPr lang="en-ID" sz="1600" dirty="0"/>
        </a:p>
      </dgm:t>
    </dgm:pt>
    <dgm:pt modelId="{1FB8EB11-52B6-43C7-8FFE-45360E928B4B}" type="parTrans" cxnId="{02F88157-6D35-4204-A86F-38D3F2DCE337}">
      <dgm:prSet/>
      <dgm:spPr/>
      <dgm:t>
        <a:bodyPr/>
        <a:lstStyle/>
        <a:p>
          <a:endParaRPr lang="en-ID"/>
        </a:p>
      </dgm:t>
    </dgm:pt>
    <dgm:pt modelId="{AD831ED7-1906-4132-A92C-E676F36E74B5}" type="sibTrans" cxnId="{02F88157-6D35-4204-A86F-38D3F2DCE337}">
      <dgm:prSet/>
      <dgm:spPr/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92177" custScaleY="50049" custLinFactNeighborX="-92627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3"/>
      <dgm:spPr/>
    </dgm:pt>
    <dgm:pt modelId="{F72F3ABB-E507-487A-96A9-C9A94C82034E}" type="pres">
      <dgm:prSet presAssocID="{1626B94A-EAC7-48AF-AD2C-7C6D524B6BA7}" presName="connTx" presStyleLbl="parChTrans1D2" presStyleIdx="0" presStyleCnt="3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3" custScaleX="13953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1" presStyleCnt="3"/>
      <dgm:spPr/>
    </dgm:pt>
    <dgm:pt modelId="{465570C4-3CE9-4CDA-B27E-106942966EC3}" type="pres">
      <dgm:prSet presAssocID="{FBBE715C-8C0F-4C08-B0D0-64EECAC8A7DD}" presName="connTx" presStyleLbl="parChTrans1D2" presStyleIdx="1" presStyleCnt="3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1" presStyleCnt="3" custScaleX="138060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  <dgm:pt modelId="{2FB9D283-DF39-4D76-87CF-B6F3E495B400}" type="pres">
      <dgm:prSet presAssocID="{1FB8EB11-52B6-43C7-8FFE-45360E928B4B}" presName="conn2-1" presStyleLbl="parChTrans1D2" presStyleIdx="2" presStyleCnt="3"/>
      <dgm:spPr/>
    </dgm:pt>
    <dgm:pt modelId="{53F7AD93-E157-4827-B56F-02E8FDC53DA3}" type="pres">
      <dgm:prSet presAssocID="{1FB8EB11-52B6-43C7-8FFE-45360E928B4B}" presName="connTx" presStyleLbl="parChTrans1D2" presStyleIdx="2" presStyleCnt="3"/>
      <dgm:spPr/>
    </dgm:pt>
    <dgm:pt modelId="{95CBC121-4D9B-4629-BF96-6C844FDDB1AC}" type="pres">
      <dgm:prSet presAssocID="{A45DE862-9C49-4C52-ADCB-396574F9683D}" presName="root2" presStyleCnt="0"/>
      <dgm:spPr/>
    </dgm:pt>
    <dgm:pt modelId="{84D2DC23-A0C2-4FF0-9B80-FC5DC327C14D}" type="pres">
      <dgm:prSet presAssocID="{A45DE862-9C49-4C52-ADCB-396574F9683D}" presName="LevelTwoTextNode" presStyleLbl="node2" presStyleIdx="2" presStyleCnt="3" custScaleX="138634">
        <dgm:presLayoutVars>
          <dgm:chPref val="3"/>
        </dgm:presLayoutVars>
      </dgm:prSet>
      <dgm:spPr/>
    </dgm:pt>
    <dgm:pt modelId="{FE0954D7-787D-44B4-A588-39EFEFAF3487}" type="pres">
      <dgm:prSet presAssocID="{A45DE862-9C49-4C52-ADCB-396574F9683D}" presName="level3hierChild" presStyleCnt="0"/>
      <dgm:spPr/>
    </dgm:pt>
  </dgm:ptLst>
  <dgm:cxnLst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6DA6AB5C-B2B8-49B8-AEF5-E5E4A492EA16}" srcId="{2EE59048-F3F6-4FCC-A474-D64CDD476444}" destId="{119A187B-41C3-4676-A313-11BEBB657ED8}" srcOrd="1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57C7A36D-3804-4B14-BAC5-13B7EF47336E}" type="presOf" srcId="{1FB8EB11-52B6-43C7-8FFE-45360E928B4B}" destId="{2FB9D283-DF39-4D76-87CF-B6F3E495B400}" srcOrd="0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02F88157-6D35-4204-A86F-38D3F2DCE337}" srcId="{2EE59048-F3F6-4FCC-A474-D64CDD476444}" destId="{A45DE862-9C49-4C52-ADCB-396574F9683D}" srcOrd="2" destOrd="0" parTransId="{1FB8EB11-52B6-43C7-8FFE-45360E928B4B}" sibTransId="{AD831ED7-1906-4132-A92C-E676F36E74B5}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D543E29A-ADCD-4159-AAB6-E15AAC084052}" type="presOf" srcId="{1FB8EB11-52B6-43C7-8FFE-45360E928B4B}" destId="{53F7AD93-E157-4827-B56F-02E8FDC53DA3}" srcOrd="1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A1274DCA-234D-434F-81C3-4B57DADF27F7}" type="presOf" srcId="{A45DE862-9C49-4C52-ADCB-396574F9683D}" destId="{84D2DC23-A0C2-4FF0-9B80-FC5DC327C14D}" srcOrd="0" destOrd="0" presId="urn:microsoft.com/office/officeart/2005/8/layout/hierarchy2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E8D4C20B-DB01-49D3-BED2-BBB81CA0D845}" type="presParOf" srcId="{B96E3D3D-2448-4701-AE3A-C23A1DA845D2}" destId="{71E836B8-7B1E-4C00-ACD9-95E73B8B2EB0}" srcOrd="2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3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  <dgm:cxn modelId="{B84D0778-F3B8-4815-842E-9F84B8C5402C}" type="presParOf" srcId="{B96E3D3D-2448-4701-AE3A-C23A1DA845D2}" destId="{2FB9D283-DF39-4D76-87CF-B6F3E495B400}" srcOrd="4" destOrd="0" presId="urn:microsoft.com/office/officeart/2005/8/layout/hierarchy2"/>
    <dgm:cxn modelId="{F378E5AB-182E-47F6-90E1-A613AC866128}" type="presParOf" srcId="{2FB9D283-DF39-4D76-87CF-B6F3E495B400}" destId="{53F7AD93-E157-4827-B56F-02E8FDC53DA3}" srcOrd="0" destOrd="0" presId="urn:microsoft.com/office/officeart/2005/8/layout/hierarchy2"/>
    <dgm:cxn modelId="{4CCC3C31-C502-4A75-B6A6-51C4D84194A1}" type="presParOf" srcId="{B96E3D3D-2448-4701-AE3A-C23A1DA845D2}" destId="{95CBC121-4D9B-4629-BF96-6C844FDDB1AC}" srcOrd="5" destOrd="0" presId="urn:microsoft.com/office/officeart/2005/8/layout/hierarchy2"/>
    <dgm:cxn modelId="{ABF47921-9061-4165-AD55-5B6EFE351B6A}" type="presParOf" srcId="{95CBC121-4D9B-4629-BF96-6C844FDDB1AC}" destId="{84D2DC23-A0C2-4FF0-9B80-FC5DC327C14D}" srcOrd="0" destOrd="0" presId="urn:microsoft.com/office/officeart/2005/8/layout/hierarchy2"/>
    <dgm:cxn modelId="{03D3F8A7-1DFC-43F5-B15A-554141279378}" type="presParOf" srcId="{95CBC121-4D9B-4629-BF96-6C844FDDB1AC}" destId="{FE0954D7-787D-44B4-A588-39EFEFAF348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lang="en-US" sz="2800" b="1" dirty="0">
              <a:latin typeface="Cambria" panose="02040503050406030204" pitchFamily="18" charset="0"/>
              <a:ea typeface="Cambria" panose="02040503050406030204" pitchFamily="18" charset="0"/>
            </a:rPr>
            <a:t>Peran </a:t>
          </a:r>
          <a:r>
            <a:rPr lang="en-US" sz="2800" b="1" dirty="0" err="1"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r>
            <a:rPr lang="en-US" sz="28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dirty="0" err="1"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sz="2800" b="1" dirty="0">
              <a:latin typeface="Cambria" panose="02040503050406030204" pitchFamily="18" charset="0"/>
              <a:ea typeface="Cambria" panose="02040503050406030204" pitchFamily="18" charset="0"/>
            </a:rPr>
            <a:t> HI</a:t>
          </a:r>
          <a:endParaRPr lang="en-ID" sz="2800" b="1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049FF-B623-47A4-8321-803ED02CB3B6}">
      <dgm:prSet phldrT="[Text]" custT="1"/>
      <dgm:spPr/>
      <dgm:t>
        <a:bodyPr/>
        <a:lstStyle/>
        <a:p>
          <a:r>
            <a:rPr lang="en-US" sz="2800" b="0" dirty="0" err="1">
              <a:latin typeface="Cambria" panose="02040503050406030204" pitchFamily="18" charset="0"/>
              <a:ea typeface="Cambria" panose="02040503050406030204" pitchFamily="18" charset="0"/>
            </a:rPr>
            <a:t>Kepastian</a:t>
          </a:r>
          <a:r>
            <a:rPr lang="en-US" sz="2800" b="0" dirty="0">
              <a:latin typeface="Cambria" panose="02040503050406030204" pitchFamily="18" charset="0"/>
              <a:ea typeface="Cambria" panose="02040503050406030204" pitchFamily="18" charset="0"/>
            </a:rPr>
            <a:t> Hukum</a:t>
          </a:r>
          <a:endParaRPr lang="en-ID" sz="2800" b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19A187B-41C3-4676-A313-11BEBB657ED8}">
      <dgm:prSet phldrT="[Text]" custT="1"/>
      <dgm:spPr/>
      <dgm:t>
        <a:bodyPr/>
        <a:lstStyle/>
        <a:p>
          <a:r>
            <a:rPr lang="en-US" sz="2800" b="0" dirty="0">
              <a:latin typeface="Cambria" panose="02040503050406030204" pitchFamily="18" charset="0"/>
              <a:ea typeface="Cambria" panose="02040503050406030204" pitchFamily="18" charset="0"/>
            </a:rPr>
            <a:t>Kerjasama </a:t>
          </a:r>
          <a:r>
            <a:rPr lang="en-US" sz="2800" b="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sz="2800" b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12B4171-DF6B-4521-8460-4C2E8283C337}">
      <dgm:prSet custT="1"/>
      <dgm:spPr/>
      <dgm:t>
        <a:bodyPr/>
        <a:lstStyle/>
        <a:p>
          <a:r>
            <a:rPr lang="en-US" sz="2800" b="0" dirty="0" err="1">
              <a:latin typeface="Cambria" panose="02040503050406030204" pitchFamily="18" charset="0"/>
              <a:ea typeface="Cambria" panose="02040503050406030204" pitchFamily="18" charset="0"/>
            </a:rPr>
            <a:t>Keseimbangan</a:t>
          </a:r>
          <a:r>
            <a:rPr lang="en-US" sz="2800" b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0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endParaRPr lang="en-ID" sz="2800" b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51D288F-2DEA-4680-99E2-B72E442B907D}" type="parTrans" cxnId="{92B10CEC-0222-4459-9F42-EBE93D07DF17}">
      <dgm:prSet/>
      <dgm:spPr/>
      <dgm:t>
        <a:bodyPr/>
        <a:lstStyle/>
        <a:p>
          <a:endParaRPr lang="en-ID"/>
        </a:p>
      </dgm:t>
    </dgm:pt>
    <dgm:pt modelId="{F545A213-1177-4B4C-AD4C-5A27C5D8F203}" type="sibTrans" cxnId="{92B10CEC-0222-4459-9F42-EBE93D07DF17}">
      <dgm:prSet/>
      <dgm:spPr/>
      <dgm:t>
        <a:bodyPr/>
        <a:lstStyle/>
        <a:p>
          <a:endParaRPr lang="en-ID"/>
        </a:p>
      </dgm:t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119923" custScaleY="165657" custLinFactNeighborX="-92627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3"/>
      <dgm:spPr/>
    </dgm:pt>
    <dgm:pt modelId="{F72F3ABB-E507-487A-96A9-C9A94C82034E}" type="pres">
      <dgm:prSet presAssocID="{1626B94A-EAC7-48AF-AD2C-7C6D524B6BA7}" presName="connTx" presStyleLbl="parChTrans1D2" presStyleIdx="0" presStyleCnt="3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3" custScaleX="13953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4BD20F0D-0E56-40C3-9418-285698198FCF}" type="pres">
      <dgm:prSet presAssocID="{451D288F-2DEA-4680-99E2-B72E442B907D}" presName="conn2-1" presStyleLbl="parChTrans1D2" presStyleIdx="1" presStyleCnt="3"/>
      <dgm:spPr/>
    </dgm:pt>
    <dgm:pt modelId="{C39A4563-AF80-4A7F-BBED-A0E966197031}" type="pres">
      <dgm:prSet presAssocID="{451D288F-2DEA-4680-99E2-B72E442B907D}" presName="connTx" presStyleLbl="parChTrans1D2" presStyleIdx="1" presStyleCnt="3"/>
      <dgm:spPr/>
    </dgm:pt>
    <dgm:pt modelId="{BA303B18-E2D7-402F-B8E0-ACEE70A3DF83}" type="pres">
      <dgm:prSet presAssocID="{B12B4171-DF6B-4521-8460-4C2E8283C337}" presName="root2" presStyleCnt="0"/>
      <dgm:spPr/>
    </dgm:pt>
    <dgm:pt modelId="{7379D8C3-C1A4-4EB5-BBD4-C313719EE2AA}" type="pres">
      <dgm:prSet presAssocID="{B12B4171-DF6B-4521-8460-4C2E8283C337}" presName="LevelTwoTextNode" presStyleLbl="node2" presStyleIdx="1" presStyleCnt="3" custScaleX="137167">
        <dgm:presLayoutVars>
          <dgm:chPref val="3"/>
        </dgm:presLayoutVars>
      </dgm:prSet>
      <dgm:spPr/>
    </dgm:pt>
    <dgm:pt modelId="{3D90BECD-52B8-482E-BCF8-E1082659FECA}" type="pres">
      <dgm:prSet presAssocID="{B12B4171-DF6B-4521-8460-4C2E8283C337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2" presStyleCnt="3"/>
      <dgm:spPr/>
    </dgm:pt>
    <dgm:pt modelId="{465570C4-3CE9-4CDA-B27E-106942966EC3}" type="pres">
      <dgm:prSet presAssocID="{FBBE715C-8C0F-4C08-B0D0-64EECAC8A7DD}" presName="connTx" presStyleLbl="parChTrans1D2" presStyleIdx="2" presStyleCnt="3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2" presStyleCnt="3" custScaleX="138060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</dgm:ptLst>
  <dgm:cxnLst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A7ABD13E-EB94-4551-B831-DBB5D0EC5A29}" type="presOf" srcId="{B12B4171-DF6B-4521-8460-4C2E8283C337}" destId="{7379D8C3-C1A4-4EB5-BBD4-C313719EE2AA}" srcOrd="0" destOrd="0" presId="urn:microsoft.com/office/officeart/2005/8/layout/hierarchy2"/>
    <dgm:cxn modelId="{6DA6AB5C-B2B8-49B8-AEF5-E5E4A492EA16}" srcId="{2EE59048-F3F6-4FCC-A474-D64CDD476444}" destId="{119A187B-41C3-4676-A313-11BEBB657ED8}" srcOrd="2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6A4D7D56-5F1F-4421-8331-D61157D93AE9}" type="presOf" srcId="{451D288F-2DEA-4680-99E2-B72E442B907D}" destId="{4BD20F0D-0E56-40C3-9418-285698198FCF}" srcOrd="0" destOrd="0" presId="urn:microsoft.com/office/officeart/2005/8/layout/hierarchy2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BC05C89E-A31A-46E5-BF78-0E84D7F96CDF}" type="presOf" srcId="{451D288F-2DEA-4680-99E2-B72E442B907D}" destId="{C39A4563-AF80-4A7F-BBED-A0E966197031}" srcOrd="1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92B10CEC-0222-4459-9F42-EBE93D07DF17}" srcId="{2EE59048-F3F6-4FCC-A474-D64CDD476444}" destId="{B12B4171-DF6B-4521-8460-4C2E8283C337}" srcOrd="1" destOrd="0" parTransId="{451D288F-2DEA-4680-99E2-B72E442B907D}" sibTransId="{F545A213-1177-4B4C-AD4C-5A27C5D8F203}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855D746E-7323-459B-9D61-95E07DE7DCEF}" type="presParOf" srcId="{B96E3D3D-2448-4701-AE3A-C23A1DA845D2}" destId="{4BD20F0D-0E56-40C3-9418-285698198FCF}" srcOrd="2" destOrd="0" presId="urn:microsoft.com/office/officeart/2005/8/layout/hierarchy2"/>
    <dgm:cxn modelId="{8A34B4A1-7673-4CF4-999D-1DDDA57469B5}" type="presParOf" srcId="{4BD20F0D-0E56-40C3-9418-285698198FCF}" destId="{C39A4563-AF80-4A7F-BBED-A0E966197031}" srcOrd="0" destOrd="0" presId="urn:microsoft.com/office/officeart/2005/8/layout/hierarchy2"/>
    <dgm:cxn modelId="{379399A5-BDE9-4E9A-97AD-9103DAD7E42F}" type="presParOf" srcId="{B96E3D3D-2448-4701-AE3A-C23A1DA845D2}" destId="{BA303B18-E2D7-402F-B8E0-ACEE70A3DF83}" srcOrd="3" destOrd="0" presId="urn:microsoft.com/office/officeart/2005/8/layout/hierarchy2"/>
    <dgm:cxn modelId="{87FE3960-6498-4271-9B59-1B5F1EB03E53}" type="presParOf" srcId="{BA303B18-E2D7-402F-B8E0-ACEE70A3DF83}" destId="{7379D8C3-C1A4-4EB5-BBD4-C313719EE2AA}" srcOrd="0" destOrd="0" presId="urn:microsoft.com/office/officeart/2005/8/layout/hierarchy2"/>
    <dgm:cxn modelId="{EBC5BAA9-35BC-493C-9766-E2E9CC045C3D}" type="presParOf" srcId="{BA303B18-E2D7-402F-B8E0-ACEE70A3DF83}" destId="{3D90BECD-52B8-482E-BCF8-E1082659FECA}" srcOrd="1" destOrd="0" presId="urn:microsoft.com/office/officeart/2005/8/layout/hierarchy2"/>
    <dgm:cxn modelId="{E8D4C20B-DB01-49D3-BED2-BBB81CA0D845}" type="presParOf" srcId="{B96E3D3D-2448-4701-AE3A-C23A1DA845D2}" destId="{71E836B8-7B1E-4C00-ACD9-95E73B8B2EB0}" srcOrd="4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5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0" y="2016574"/>
          <a:ext cx="2649809" cy="7193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Jenis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endParaRPr lang="en-ID" sz="1800" b="1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1070" y="2037644"/>
        <a:ext cx="2607669" cy="677238"/>
      </dsp:txXfrm>
    </dsp:sp>
    <dsp:sp modelId="{CE7A4C08-08CA-4EE0-A6BF-9C01F5667C06}">
      <dsp:nvSpPr>
        <dsp:cNvPr id="0" name=""/>
        <dsp:cNvSpPr/>
      </dsp:nvSpPr>
      <dsp:spPr>
        <a:xfrm rot="18507590">
          <a:off x="2250807" y="1522569"/>
          <a:ext cx="2110928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110928" y="272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53499" y="1497015"/>
        <a:ext cx="105546" cy="105546"/>
      </dsp:txXfrm>
    </dsp:sp>
    <dsp:sp modelId="{FCD72A06-6209-421D-A313-51E3C0B93CF3}">
      <dsp:nvSpPr>
        <dsp:cNvPr id="0" name=""/>
        <dsp:cNvSpPr/>
      </dsp:nvSpPr>
      <dsp:spPr>
        <a:xfrm>
          <a:off x="3962735" y="4638"/>
          <a:ext cx="4011122" cy="143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r>
            <a:rPr lang="en-US" sz="16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Teritorial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Yurisdiksi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meliputi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wilayah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daratan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perairan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dan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ruang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udara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atas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wilayah negara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tersebut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. Negara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memiliki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kekuasaan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penuh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dan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berdaulat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atas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wilayahnya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04833" y="46736"/>
        <a:ext cx="3926926" cy="1353152"/>
      </dsp:txXfrm>
    </dsp:sp>
    <dsp:sp modelId="{71E836B8-7B1E-4C00-ACD9-95E73B8B2EB0}">
      <dsp:nvSpPr>
        <dsp:cNvPr id="0" name=""/>
        <dsp:cNvSpPr/>
      </dsp:nvSpPr>
      <dsp:spPr>
        <a:xfrm>
          <a:off x="2649809" y="2349044"/>
          <a:ext cx="1312925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312925" y="272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73449" y="2343440"/>
        <a:ext cx="65646" cy="65646"/>
      </dsp:txXfrm>
    </dsp:sp>
    <dsp:sp modelId="{1F634D53-2E42-493D-B4F3-A507F7716ED5}">
      <dsp:nvSpPr>
        <dsp:cNvPr id="0" name=""/>
        <dsp:cNvSpPr/>
      </dsp:nvSpPr>
      <dsp:spPr>
        <a:xfrm>
          <a:off x="3962735" y="1657589"/>
          <a:ext cx="3968806" cy="143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r>
            <a:rPr lang="en-US" sz="16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Personal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Yurisdiksi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berdasarkan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kewarganegaraan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seseorang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baik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dalam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maupun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luar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wilayah negara. Negara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berhak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mengadili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warganegaranya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di mana pun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mereka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berada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.</a:t>
          </a:r>
          <a:endParaRPr lang="en-ID" sz="16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04833" y="1699687"/>
        <a:ext cx="3884610" cy="1353152"/>
      </dsp:txXfrm>
    </dsp:sp>
    <dsp:sp modelId="{2FB9D283-DF39-4D76-87CF-B6F3E495B400}">
      <dsp:nvSpPr>
        <dsp:cNvPr id="0" name=""/>
        <dsp:cNvSpPr/>
      </dsp:nvSpPr>
      <dsp:spPr>
        <a:xfrm rot="3092410">
          <a:off x="2250807" y="3175519"/>
          <a:ext cx="2110928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110928" y="272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/>
        </a:p>
      </dsp:txBody>
      <dsp:txXfrm>
        <a:off x="3253499" y="3149966"/>
        <a:ext cx="105546" cy="105546"/>
      </dsp:txXfrm>
    </dsp:sp>
    <dsp:sp modelId="{84D2DC23-A0C2-4FF0-9B80-FC5DC327C14D}">
      <dsp:nvSpPr>
        <dsp:cNvPr id="0" name=""/>
        <dsp:cNvSpPr/>
      </dsp:nvSpPr>
      <dsp:spPr>
        <a:xfrm>
          <a:off x="3962735" y="3310540"/>
          <a:ext cx="3985307" cy="143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r>
            <a:rPr lang="en-US" sz="16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Universal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Yurisdiksi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berlaku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atas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kejahatan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internasional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yang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dianggap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mencederai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kepentingan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seluruh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masyarakat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internasional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seperti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perompakan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laut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perdagangan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manusia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, dan </a:t>
          </a:r>
          <a:r>
            <a:rPr lang="en-US" sz="1600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genosida</a:t>
          </a:r>
          <a:r>
            <a:rPr lang="en-US" sz="1600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rPr>
            <a:t>.</a:t>
          </a:r>
          <a:endParaRPr lang="en-ID" sz="1600" kern="1200" dirty="0"/>
        </a:p>
      </dsp:txBody>
      <dsp:txXfrm>
        <a:off x="4004833" y="3352638"/>
        <a:ext cx="3901111" cy="13531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0" y="1251839"/>
          <a:ext cx="3255990" cy="22488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Cambria" panose="02040503050406030204" pitchFamily="18" charset="0"/>
              <a:ea typeface="Cambria" panose="02040503050406030204" pitchFamily="18" charset="0"/>
            </a:rPr>
            <a:t>Peran </a:t>
          </a:r>
          <a:r>
            <a:rPr lang="en-US" sz="2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Yurisdiksi</a:t>
          </a:r>
          <a:r>
            <a:rPr lang="en-US" sz="28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sz="2800" b="1" kern="1200" dirty="0">
              <a:latin typeface="Cambria" panose="02040503050406030204" pitchFamily="18" charset="0"/>
              <a:ea typeface="Cambria" panose="02040503050406030204" pitchFamily="18" charset="0"/>
            </a:rPr>
            <a:t> HI</a:t>
          </a:r>
          <a:endParaRPr lang="en-ID" sz="2800" b="1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5867" y="1317706"/>
        <a:ext cx="3124256" cy="2117115"/>
      </dsp:txXfrm>
    </dsp:sp>
    <dsp:sp modelId="{CE7A4C08-08CA-4EE0-A6BF-9C01F5667C06}">
      <dsp:nvSpPr>
        <dsp:cNvPr id="0" name=""/>
        <dsp:cNvSpPr/>
      </dsp:nvSpPr>
      <dsp:spPr>
        <a:xfrm rot="18294287">
          <a:off x="2848820" y="1569974"/>
          <a:ext cx="1903616" cy="51416"/>
        </a:xfrm>
        <a:custGeom>
          <a:avLst/>
          <a:gdLst/>
          <a:ahLst/>
          <a:cxnLst/>
          <a:rect l="0" t="0" r="0" b="0"/>
          <a:pathLst>
            <a:path>
              <a:moveTo>
                <a:pt x="0" y="25708"/>
              </a:moveTo>
              <a:lnTo>
                <a:pt x="1903616" y="257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53037" y="1548091"/>
        <a:ext cx="95180" cy="95180"/>
      </dsp:txXfrm>
    </dsp:sp>
    <dsp:sp modelId="{FCD72A06-6209-421D-A313-51E3C0B93CF3}">
      <dsp:nvSpPr>
        <dsp:cNvPr id="0" name=""/>
        <dsp:cNvSpPr/>
      </dsp:nvSpPr>
      <dsp:spPr>
        <a:xfrm>
          <a:off x="4345266" y="136333"/>
          <a:ext cx="3788387" cy="1357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Kepastian</a:t>
          </a:r>
          <a:r>
            <a:rPr lang="en-US" sz="2800" b="0" kern="1200" dirty="0">
              <a:latin typeface="Cambria" panose="02040503050406030204" pitchFamily="18" charset="0"/>
              <a:ea typeface="Cambria" panose="02040503050406030204" pitchFamily="18" charset="0"/>
            </a:rPr>
            <a:t> Hukum</a:t>
          </a:r>
          <a:endParaRPr lang="en-ID" sz="2800" b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85027" y="176094"/>
        <a:ext cx="3708865" cy="1278011"/>
      </dsp:txXfrm>
    </dsp:sp>
    <dsp:sp modelId="{4BD20F0D-0E56-40C3-9418-285698198FCF}">
      <dsp:nvSpPr>
        <dsp:cNvPr id="0" name=""/>
        <dsp:cNvSpPr/>
      </dsp:nvSpPr>
      <dsp:spPr>
        <a:xfrm>
          <a:off x="3255990" y="2350555"/>
          <a:ext cx="1089276" cy="51416"/>
        </a:xfrm>
        <a:custGeom>
          <a:avLst/>
          <a:gdLst/>
          <a:ahLst/>
          <a:cxnLst/>
          <a:rect l="0" t="0" r="0" b="0"/>
          <a:pathLst>
            <a:path>
              <a:moveTo>
                <a:pt x="0" y="25708"/>
              </a:moveTo>
              <a:lnTo>
                <a:pt x="1089276" y="257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773396" y="2349032"/>
        <a:ext cx="54463" cy="54463"/>
      </dsp:txXfrm>
    </dsp:sp>
    <dsp:sp modelId="{7379D8C3-C1A4-4EB5-BBD4-C313719EE2AA}">
      <dsp:nvSpPr>
        <dsp:cNvPr id="0" name=""/>
        <dsp:cNvSpPr/>
      </dsp:nvSpPr>
      <dsp:spPr>
        <a:xfrm>
          <a:off x="4345266" y="1697497"/>
          <a:ext cx="3724176" cy="1357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Keseimbangan</a:t>
          </a:r>
          <a:r>
            <a:rPr lang="en-US" sz="2800" b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endParaRPr lang="en-ID" sz="2800" b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85027" y="1737258"/>
        <a:ext cx="3644654" cy="1278011"/>
      </dsp:txXfrm>
    </dsp:sp>
    <dsp:sp modelId="{71E836B8-7B1E-4C00-ACD9-95E73B8B2EB0}">
      <dsp:nvSpPr>
        <dsp:cNvPr id="0" name=""/>
        <dsp:cNvSpPr/>
      </dsp:nvSpPr>
      <dsp:spPr>
        <a:xfrm rot="3305713">
          <a:off x="2848820" y="3131137"/>
          <a:ext cx="1903616" cy="51416"/>
        </a:xfrm>
        <a:custGeom>
          <a:avLst/>
          <a:gdLst/>
          <a:ahLst/>
          <a:cxnLst/>
          <a:rect l="0" t="0" r="0" b="0"/>
          <a:pathLst>
            <a:path>
              <a:moveTo>
                <a:pt x="0" y="25708"/>
              </a:moveTo>
              <a:lnTo>
                <a:pt x="1903616" y="257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53037" y="3109255"/>
        <a:ext cx="95180" cy="95180"/>
      </dsp:txXfrm>
    </dsp:sp>
    <dsp:sp modelId="{1F634D53-2E42-493D-B4F3-A507F7716ED5}">
      <dsp:nvSpPr>
        <dsp:cNvPr id="0" name=""/>
        <dsp:cNvSpPr/>
      </dsp:nvSpPr>
      <dsp:spPr>
        <a:xfrm>
          <a:off x="4345266" y="3258660"/>
          <a:ext cx="3748421" cy="1357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>
              <a:latin typeface="Cambria" panose="02040503050406030204" pitchFamily="18" charset="0"/>
              <a:ea typeface="Cambria" panose="02040503050406030204" pitchFamily="18" charset="0"/>
            </a:rPr>
            <a:t>Kerjasama </a:t>
          </a:r>
          <a:r>
            <a:rPr lang="en-US" sz="2800" b="0" kern="1200" dirty="0" err="1"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endParaRPr lang="en-ID" sz="2800" b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85027" y="3298421"/>
        <a:ext cx="3668899" cy="1278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64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6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69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11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7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YURISDIKSI NEGARA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YURISDIKSI NEGARA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YURISDIKSI NEGARA </a:t>
            </a: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897AE0E-A502-6191-5702-311E7267A5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1267269"/>
              </p:ext>
            </p:extLst>
          </p:nvPr>
        </p:nvGraphicFramePr>
        <p:xfrm>
          <a:off x="457200" y="1052736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26225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Penyelesaian Konflik Yurisdiksi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Negara-negara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bernegosiasi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Pengajuan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netral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728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5960"/>
            <a:ext cx="4258816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jurisdiction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yurisdictio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kepemilikan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kepunyaan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Dictio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ucapan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sabda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8FAE323-ACD5-7CE5-FA30-AC80B0B85A36}"/>
              </a:ext>
            </a:extLst>
          </p:cNvPr>
          <p:cNvSpPr/>
          <p:nvPr/>
        </p:nvSpPr>
        <p:spPr>
          <a:xfrm>
            <a:off x="5176664" y="1556792"/>
            <a:ext cx="3528392" cy="31725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Yurisdiksi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kekuasaan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wewenang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dimiliki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oleh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mengatur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memutuskan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, dan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menerapkan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pada orang,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benda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peristiwa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berada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wilayah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luar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wilayahnya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otoritas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eksklusif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wilayahnya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66DD086-9A7B-2F47-C5F5-1283C6184C13}"/>
              </a:ext>
            </a:extLst>
          </p:cNvPr>
          <p:cNvSpPr/>
          <p:nvPr/>
        </p:nvSpPr>
        <p:spPr>
          <a:xfrm>
            <a:off x="755576" y="1700808"/>
            <a:ext cx="3528392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Ruang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Lingkup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Yurisdiksi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Yurisdiksi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mencakup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kewenangan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bidang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politik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ekonomi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sosial-budaya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dimiliki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oleh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mengatur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mengendalikan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segala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sesuatu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wilayahnya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ctr"/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A59965F-E4FC-EA34-AE25-43EB6AE10032}"/>
              </a:ext>
            </a:extLst>
          </p:cNvPr>
          <p:cNvSpPr/>
          <p:nvPr/>
        </p:nvSpPr>
        <p:spPr>
          <a:xfrm>
            <a:off x="4860034" y="1700808"/>
            <a:ext cx="3528392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Yurisdiksi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</a:p>
          <a:p>
            <a:pPr algn="ctr"/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utama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yurisdiksi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menjaga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kedaulatan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integritas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wilayah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melindungi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kepentingan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negaranya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maupun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luar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negeri.</a:t>
            </a: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776FAC1-B9F4-2184-DA6D-80BF91D26640}"/>
              </a:ext>
            </a:extLst>
          </p:cNvPr>
          <p:cNvSpPr/>
          <p:nvPr/>
        </p:nvSpPr>
        <p:spPr>
          <a:xfrm>
            <a:off x="457200" y="1853207"/>
            <a:ext cx="1944216" cy="4168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Kebangsaan</a:t>
            </a: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Negara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wewenang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tanggung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jawab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mengatur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negaranya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baik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maupun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luar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 wilayah </a:t>
            </a:r>
            <a:r>
              <a:rPr lang="en-ID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negaranya</a:t>
            </a:r>
            <a:r>
              <a:rPr lang="en-ID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endParaRPr lang="en-ID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AE8D19F-443B-CAC3-40F1-289E3610CDBA}"/>
              </a:ext>
            </a:extLst>
          </p:cNvPr>
          <p:cNvSpPr txBox="1">
            <a:spLocks/>
          </p:cNvSpPr>
          <p:nvPr/>
        </p:nvSpPr>
        <p:spPr>
          <a:xfrm>
            <a:off x="61156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Prinsip-prinsip Yurisdiksi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6CA5BA9-CA1F-4E91-FE58-D02D75042714}"/>
              </a:ext>
            </a:extLst>
          </p:cNvPr>
          <p:cNvSpPr/>
          <p:nvPr/>
        </p:nvSpPr>
        <p:spPr>
          <a:xfrm>
            <a:off x="2771800" y="1853208"/>
            <a:ext cx="1800200" cy="41680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Teritorialitas</a:t>
            </a: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Negara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yurisdiksi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seluruh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wilayah dan orang-orang yang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berada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batas-batas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teritorialnya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47B3280-DACE-CCAB-AF89-9DE5F7C4AC95}"/>
              </a:ext>
            </a:extLst>
          </p:cNvPr>
          <p:cNvSpPr/>
          <p:nvPr/>
        </p:nvSpPr>
        <p:spPr>
          <a:xfrm>
            <a:off x="4860032" y="1853208"/>
            <a:ext cx="1872208" cy="41680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sz="1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b="1" dirty="0" err="1">
                <a:latin typeface="Cambria" panose="02040503050406030204" pitchFamily="18" charset="0"/>
                <a:ea typeface="Cambria" panose="02040503050406030204" pitchFamily="18" charset="0"/>
              </a:rPr>
              <a:t>Universalitas</a:t>
            </a:r>
            <a:endParaRPr lang="en-US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Negara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yurisdiksi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menuntut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mengadili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pelaku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tindak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pidana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tertentu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kejahatan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perang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perdagangan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manusia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terlepas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tempat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terjadinya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tindak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pidana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400" dirty="0" err="1">
                <a:latin typeface="Cambria" panose="02040503050406030204" pitchFamily="18" charset="0"/>
                <a:ea typeface="Cambria" panose="02040503050406030204" pitchFamily="18" charset="0"/>
              </a:rPr>
              <a:t>tersebut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4AD19DC-41C8-BC59-0F41-CB2DE6903D98}"/>
              </a:ext>
            </a:extLst>
          </p:cNvPr>
          <p:cNvSpPr/>
          <p:nvPr/>
        </p:nvSpPr>
        <p:spPr>
          <a:xfrm>
            <a:off x="6958608" y="1853207"/>
            <a:ext cx="1728192" cy="41680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Perlindungan</a:t>
            </a: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Negara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dapat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mengklaim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yurisdiksi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tindakan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membahayakan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kepentingan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vital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negaranya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meskipun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tindakan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tersebut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terjadi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luar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wilayahnya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31027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897AE0E-A502-6191-5702-311E7267A5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5423828"/>
              </p:ext>
            </p:extLst>
          </p:nvPr>
        </p:nvGraphicFramePr>
        <p:xfrm>
          <a:off x="457200" y="1052736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938352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Yurisdiksi Teritorial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geografisnya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perairan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batas-batas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garis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perbatasan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wilayahnya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eksklusif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batas-batas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Yurisdiksi Ekstrateritorial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ekstrateritorial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memungkinkan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batas-batas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ekstrateritorial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penuntutan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komersial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19262119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7EB0ECC5-D3D0-FC1D-87EA-A811AAD8C06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Pembatasan Yurisdiksi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6F3D4C2-4535-0086-ED87-9A0EB7A69489}"/>
              </a:ext>
            </a:extLst>
          </p:cNvPr>
          <p:cNvSpPr/>
          <p:nvPr/>
        </p:nvSpPr>
        <p:spPr>
          <a:xfrm>
            <a:off x="971600" y="1556792"/>
            <a:ext cx="201622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1. Batas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Teritorial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F43A5849-C927-C0BB-3429-509C79DC433B}"/>
              </a:ext>
            </a:extLst>
          </p:cNvPr>
          <p:cNvSpPr/>
          <p:nvPr/>
        </p:nvSpPr>
        <p:spPr>
          <a:xfrm>
            <a:off x="4788024" y="1524980"/>
            <a:ext cx="3808040" cy="567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Kesetaraan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Kedaulatan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3638D6B-31CB-C301-87C2-7D3EA2D476B1}"/>
              </a:ext>
            </a:extLst>
          </p:cNvPr>
          <p:cNvSpPr/>
          <p:nvPr/>
        </p:nvSpPr>
        <p:spPr>
          <a:xfrm>
            <a:off x="971600" y="3901771"/>
            <a:ext cx="2727920" cy="383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Non-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Intervensi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EDEEE02-C043-D595-45EC-69715F742E31}"/>
              </a:ext>
            </a:extLst>
          </p:cNvPr>
          <p:cNvSpPr/>
          <p:nvPr/>
        </p:nvSpPr>
        <p:spPr>
          <a:xfrm>
            <a:off x="4788024" y="3917677"/>
            <a:ext cx="3808040" cy="383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5A4844F-E7DE-4090-1059-52757CCD4591}"/>
              </a:ext>
            </a:extLst>
          </p:cNvPr>
          <p:cNvSpPr txBox="1"/>
          <p:nvPr/>
        </p:nvSpPr>
        <p:spPr>
          <a:xfrm>
            <a:off x="971600" y="4578746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Negara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dilarang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melakukan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intervensi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baik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secara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langsung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maupun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tidak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langsung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dalam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urusan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dalam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negeri negara lain.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E9FBDFD-CF55-BD94-E659-CC430AF2DCE5}"/>
              </a:ext>
            </a:extLst>
          </p:cNvPr>
          <p:cNvSpPr txBox="1"/>
          <p:nvPr/>
        </p:nvSpPr>
        <p:spPr>
          <a:xfrm>
            <a:off x="4829200" y="2201659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Setiap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negara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memiliki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kedaulatan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yang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setara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sehingga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tidak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boleh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ada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negara yang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mencampuri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urusan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dalam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negeri negara lain.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77AAE90-F3B5-A90E-9B56-B4E06E29D480}"/>
              </a:ext>
            </a:extLst>
          </p:cNvPr>
          <p:cNvSpPr txBox="1"/>
          <p:nvPr/>
        </p:nvSpPr>
        <p:spPr>
          <a:xfrm>
            <a:off x="977712" y="2424443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Yurisdiksi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negara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terbatas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pada wilayah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teritorialnya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termasuk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daratan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laut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teritorial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dan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ruang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udara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di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atas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wilayah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tersebut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.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0DFF4EF-AC7E-2BB7-51FF-B603BE002DD9}"/>
              </a:ext>
            </a:extLst>
          </p:cNvPr>
          <p:cNvSpPr txBox="1"/>
          <p:nvPr/>
        </p:nvSpPr>
        <p:spPr>
          <a:xfrm>
            <a:off x="4891844" y="4578746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Negara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dapat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memperluas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yurisdiksinya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melalui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perjanjian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internasional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tetapi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tidak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boleh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bertentangan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dengan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norma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hukum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internasional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401235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8246</TotalTime>
  <Words>668</Words>
  <Application>Microsoft Office PowerPoint</Application>
  <PresentationFormat>On-screen Show (4:3)</PresentationFormat>
  <Paragraphs>59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529</cp:revision>
  <cp:lastPrinted>2017-08-29T02:54:51Z</cp:lastPrinted>
  <dcterms:created xsi:type="dcterms:W3CDTF">2010-04-18T12:06:30Z</dcterms:created>
  <dcterms:modified xsi:type="dcterms:W3CDTF">2024-06-06T09:39:43Z</dcterms:modified>
</cp:coreProperties>
</file>