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292" r:id="rId3"/>
    <p:sldId id="276" r:id="rId4"/>
    <p:sldId id="277" r:id="rId5"/>
    <p:sldId id="280" r:id="rId6"/>
    <p:sldId id="281" r:id="rId7"/>
    <p:sldId id="282" r:id="rId8"/>
    <p:sldId id="293" r:id="rId9"/>
    <p:sldId id="275" r:id="rId10"/>
  </p:sldIdLst>
  <p:sldSz cx="9144000" cy="6858000" type="screen4x3"/>
  <p:notesSz cx="6858000" cy="9144000"/>
  <p:custDataLst>
    <p:tags r:id="rId1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941D049-4152-42C8-AE0D-2B8262FF4928}" type="datetimeFigureOut">
              <a:rPr lang="en-US"/>
              <a:pPr>
                <a:defRPr/>
              </a:pPr>
              <a:t>8/22/2019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9F906DA2-4F03-42D9-8357-94A02932B8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D0C22DC3-2968-446B-80D3-6612A858EE8E}" type="datetimeFigureOut">
              <a:rPr lang="en-US"/>
              <a:pPr>
                <a:defRPr/>
              </a:pPr>
              <a:t>8/22/2019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BAC847E9-73CD-44E5-A2DC-37823583E9C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sldNum="0" hdr="0" ftr="0" dt="0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5D56C5-41C2-4088-A3FC-4B9CDBB96A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94E30E-9E38-43F5-B29B-99575259B95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EB8831-55CC-4C8C-AB7A-ACF7AF34F1A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A299F5-4A96-4E46-8EE6-6572D370C48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2F825E-774F-47B2-8224-BB530CA1D2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BA8B4D-16D9-4B88-8A42-F03C6DCFE2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F273DC-D948-413F-8342-169D81612D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6E60C0C-B19F-40CE-842E-7BBA43F1E8B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86D39D-C59D-423B-B054-025B4787C17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9443E2-215C-4067-89C9-594E6E40DF4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F6962D1-6AF4-46CB-97D3-647A8E3D08F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5817E90-7581-49FB-8CE4-3B872A41FF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wheel spokes="2"/>
  </p:transition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3.xml"/><Relationship Id="rId1" Type="http://schemas.openxmlformats.org/officeDocument/2006/relationships/tags" Target="../tags/ta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>
            <p:custDataLst>
              <p:tags r:id="rId1"/>
            </p:custDataLst>
          </p:nvPr>
        </p:nvSpPr>
        <p:spPr>
          <a:xfrm>
            <a:off x="0" y="1762125"/>
            <a:ext cx="9144000" cy="2739211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 err="1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Pertemuan</a:t>
            </a:r>
            <a:r>
              <a:rPr lang="en-US" sz="3200" dirty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 </a:t>
            </a:r>
            <a:r>
              <a:rPr lang="en-US" sz="3200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ke-3</a:t>
            </a: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3200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NEGARA DAN KONSTITUSI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 smtClean="0">
                <a:solidFill>
                  <a:srgbClr val="C000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ambria" pitchFamily="18" charset="0"/>
              </a:rPr>
              <a:t>( 1 )</a:t>
            </a:r>
            <a:endParaRPr lang="en-US" sz="5400" b="1" dirty="0">
              <a:solidFill>
                <a:srgbClr val="C000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ambria" pitchFamily="18" charset="0"/>
            </a:endParaRPr>
          </a:p>
        </p:txBody>
      </p:sp>
      <p:pic>
        <p:nvPicPr>
          <p:cNvPr id="205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50" y="142875"/>
            <a:ext cx="1244600" cy="1244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Date Placeholder 12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0D495-E79B-4374-BABE-95F87C3CB2E8}" type="slidenum">
              <a:rPr lang="en-US"/>
              <a:pPr>
                <a:defRPr/>
              </a:pPr>
              <a:t>1</a:t>
            </a:fld>
            <a:endParaRPr lang="en-US"/>
          </a:p>
        </p:txBody>
      </p:sp>
      <p:sp>
        <p:nvSpPr>
          <p:cNvPr id="11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8" name="Rectangle 7"/>
          <p:cNvSpPr/>
          <p:nvPr/>
        </p:nvSpPr>
        <p:spPr>
          <a:xfrm>
            <a:off x="920239" y="4844489"/>
            <a:ext cx="7080785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Pentingnya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 </a:t>
            </a:r>
            <a:r>
              <a:rPr lang="en-US" sz="32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bagi</a:t>
            </a:r>
            <a:r>
              <a:rPr lang="en-US" sz="32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Negara</a:t>
            </a:r>
            <a:endParaRPr lang="en-US" sz="32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54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NEGARA</a:t>
            </a:r>
            <a:endParaRPr lang="en-US" sz="5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>
                <a:solidFill>
                  <a:srgbClr val="002060"/>
                </a:solidFill>
              </a:rPr>
              <a:t>N</a:t>
            </a:r>
            <a:r>
              <a:rPr lang="id-ID" b="1" dirty="0" smtClean="0">
                <a:solidFill>
                  <a:srgbClr val="002060"/>
                </a:solidFill>
              </a:rPr>
              <a:t>egara  adalah  organisasi  masyarakat  yang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id-ID" b="1" dirty="0" smtClean="0">
                <a:solidFill>
                  <a:srgbClr val="002060"/>
                </a:solidFill>
              </a:rPr>
              <a:t>memiliki wilayah  tertentu  dan berada  di bawah pemerintahan  yang  berdaulat    yang mengatur kehidupan  masyarakat tersebut.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None/>
            </a:pPr>
            <a:r>
              <a:rPr lang="en-US" b="1" dirty="0" err="1" smtClean="0">
                <a:solidFill>
                  <a:srgbClr val="002060"/>
                </a:solidFill>
              </a:rPr>
              <a:t>Unsur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negara</a:t>
            </a:r>
            <a:r>
              <a:rPr lang="en-US" b="1" dirty="0" smtClean="0">
                <a:solidFill>
                  <a:srgbClr val="002060"/>
                </a:solidFill>
              </a:rPr>
              <a:t>: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2060"/>
                </a:solidFill>
              </a:rPr>
              <a:t>Rakyat</a:t>
            </a:r>
          </a:p>
          <a:p>
            <a:pPr>
              <a:buFont typeface="Wingdings" pitchFamily="2" charset="2"/>
              <a:buChar char="§"/>
            </a:pPr>
            <a:r>
              <a:rPr lang="en-US" b="1" dirty="0" smtClean="0">
                <a:solidFill>
                  <a:srgbClr val="002060"/>
                </a:solidFill>
              </a:rPr>
              <a:t>Wilayah </a:t>
            </a:r>
            <a:r>
              <a:rPr lang="en-US" b="1" dirty="0" err="1" smtClean="0">
                <a:solidFill>
                  <a:srgbClr val="002060"/>
                </a:solidFill>
              </a:rPr>
              <a:t>dengan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batas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teritori</a:t>
            </a:r>
            <a:r>
              <a:rPr lang="en-US" b="1" dirty="0" smtClean="0">
                <a:solidFill>
                  <a:srgbClr val="002060"/>
                </a:solidFill>
              </a:rPr>
              <a:t> </a:t>
            </a:r>
            <a:r>
              <a:rPr lang="en-US" b="1" dirty="0" err="1" smtClean="0">
                <a:solidFill>
                  <a:srgbClr val="002060"/>
                </a:solidFill>
              </a:rPr>
              <a:t>tertentu</a:t>
            </a:r>
            <a:endParaRPr lang="en-US" b="1" dirty="0" smtClean="0">
              <a:solidFill>
                <a:srgbClr val="002060"/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US" b="1" dirty="0" err="1" smtClean="0">
                <a:solidFill>
                  <a:srgbClr val="002060"/>
                </a:solidFill>
              </a:rPr>
              <a:t>Pemerintahan</a:t>
            </a:r>
            <a:r>
              <a:rPr lang="en-US" b="1" dirty="0" smtClean="0">
                <a:solidFill>
                  <a:srgbClr val="002060"/>
                </a:solidFill>
              </a:rPr>
              <a:t> yang </a:t>
            </a:r>
            <a:r>
              <a:rPr lang="en-US" b="1" dirty="0" err="1" smtClean="0">
                <a:solidFill>
                  <a:srgbClr val="002060"/>
                </a:solidFill>
              </a:rPr>
              <a:t>berdaulat</a:t>
            </a:r>
            <a:endParaRPr lang="en-US" b="1" dirty="0">
              <a:solidFill>
                <a:srgbClr val="002060"/>
              </a:solidFill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A299F5-4A96-4E46-8EE6-6572D370C48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  <p:transition spd="slow">
    <p:wheel spokes="2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783BDA8-5376-43C8-8E8F-4E026D9C4D1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68ED0F23-9933-4A18-AE44-618918F09EC6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3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857356" y="428604"/>
            <a:ext cx="5572164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mbria" pitchFamily="18" charset="0"/>
              </a:rPr>
              <a:t>KONSTITUSI</a:t>
            </a: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381000" y="1357298"/>
            <a:ext cx="8458200" cy="4447371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Konsensus mayoritas rakyat tentang bangunan ideal suatu negara</a:t>
            </a:r>
            <a:r>
              <a:rPr lang="en-US" sz="3200" b="1" dirty="0">
                <a:solidFill>
                  <a:srgbClr val="FFFF66"/>
                </a:solidFill>
                <a:latin typeface="Cambria" pitchFamily="18" charset="0"/>
              </a:rPr>
              <a:t>,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 </a:t>
            </a:r>
            <a:r>
              <a:rPr lang="en-US" sz="3200" b="1" dirty="0">
                <a:solidFill>
                  <a:srgbClr val="FFFF66"/>
                </a:solidFill>
                <a:latin typeface="Cambria" pitchFamily="18" charset="0"/>
              </a:rPr>
              <a:t>b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erisi:</a:t>
            </a: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 Tujuan (</a:t>
            </a: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general goal)</a:t>
            </a:r>
            <a:endParaRPr lang="id-ID" sz="3200" b="1" dirty="0">
              <a:solidFill>
                <a:srgbClr val="FFFF66"/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 Bangun dan sistem organisasi (</a:t>
            </a: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the form of </a:t>
            </a:r>
          </a:p>
          <a:p>
            <a:pPr>
              <a:spcBef>
                <a:spcPct val="50000"/>
              </a:spcBef>
              <a:defRPr/>
            </a:pP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  institution and procedures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)</a:t>
            </a:r>
          </a:p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- Aturan hukum (</a:t>
            </a:r>
            <a:r>
              <a:rPr lang="id-ID" sz="3200" b="1" i="1" dirty="0">
                <a:solidFill>
                  <a:srgbClr val="FFFF66"/>
                </a:solidFill>
                <a:latin typeface="Cambria" pitchFamily="18" charset="0"/>
              </a:rPr>
              <a:t>rule of law</a:t>
            </a:r>
            <a:r>
              <a:rPr lang="id-ID" sz="3200" b="1" dirty="0">
                <a:solidFill>
                  <a:srgbClr val="FFFF66"/>
                </a:solidFill>
                <a:latin typeface="Cambria" pitchFamily="18" charset="0"/>
              </a:rPr>
              <a:t>)</a:t>
            </a:r>
            <a:endParaRPr lang="id-ID" sz="3200" b="1" i="1" dirty="0">
              <a:solidFill>
                <a:srgbClr val="FFFF66"/>
              </a:solidFill>
              <a:latin typeface="Cambria" pitchFamily="18" charset="0"/>
            </a:endParaRPr>
          </a:p>
          <a:p>
            <a:pPr>
              <a:spcBef>
                <a:spcPct val="50000"/>
              </a:spcBef>
              <a:buFontTx/>
              <a:buChar char="-"/>
              <a:defRPr/>
            </a:pPr>
            <a:endParaRPr lang="en-US" b="1" dirty="0">
              <a:solidFill>
                <a:srgbClr val="FFFF66"/>
              </a:solidFill>
              <a:latin typeface="Cambria" pitchFamily="18" charset="0"/>
            </a:endParaRP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7ED138D-A9D5-4647-A7D3-A67891D85629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2267E591-E05F-4921-9006-D197A0F79BAB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4</a:t>
            </a:fld>
            <a:endParaRPr lang="en-US" sz="1200" dirty="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304800" y="1830679"/>
            <a:ext cx="8382000" cy="216982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dirty="0">
                <a:solidFill>
                  <a:srgbClr val="FFFF66"/>
                </a:solidFill>
              </a:rPr>
              <a:t> </a:t>
            </a: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Hukum positif yang mengikat</a:t>
            </a: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 Singkat dan supel</a:t>
            </a: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 Memuat norma dan aturan yang harus </a:t>
            </a:r>
            <a:r>
              <a:rPr lang="id-ID" sz="2400" b="1" dirty="0" smtClean="0">
                <a:solidFill>
                  <a:srgbClr val="FFFF66"/>
                </a:solidFill>
                <a:latin typeface="Cambria" pitchFamily="18" charset="0"/>
              </a:rPr>
              <a:t>dit</a:t>
            </a:r>
            <a:r>
              <a:rPr lang="en-US" sz="2400" b="1" dirty="0" smtClean="0">
                <a:solidFill>
                  <a:srgbClr val="FFFF66"/>
                </a:solidFill>
                <a:latin typeface="Cambria" pitchFamily="18" charset="0"/>
              </a:rPr>
              <a:t>a</a:t>
            </a:r>
            <a:r>
              <a:rPr lang="id-ID" sz="2400" b="1" dirty="0" smtClean="0">
                <a:solidFill>
                  <a:srgbClr val="FFFF66"/>
                </a:solidFill>
                <a:latin typeface="Cambria" pitchFamily="18" charset="0"/>
              </a:rPr>
              <a:t>ati</a:t>
            </a:r>
            <a:endParaRPr lang="id-ID" sz="2400" b="1" dirty="0">
              <a:solidFill>
                <a:srgbClr val="FFFF66"/>
              </a:solidFill>
              <a:latin typeface="Cambria" pitchFamily="18" charset="0"/>
            </a:endParaRPr>
          </a:p>
          <a:p>
            <a:pPr>
              <a:spcBef>
                <a:spcPts val="600"/>
              </a:spcBef>
              <a:buFontTx/>
              <a:buChar char="•"/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 Sebagai peraturan hukum tertinggi yang berfungsi mengontrol norma di bawahnya.</a:t>
            </a:r>
            <a:endParaRPr lang="en-US" sz="24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04800" y="5000636"/>
            <a:ext cx="8534400" cy="83099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66"/>
                </a:solidFill>
                <a:latin typeface="Cambria" pitchFamily="18" charset="0"/>
              </a:rPr>
              <a:t>Kebiasaan yang berulang, tidak bertentangan dengan UUD, diterima seluruh rakyat, berkedudukan sebagai pelengkap.</a:t>
            </a:r>
            <a:endParaRPr lang="en-US" sz="24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85750" y="1201738"/>
            <a:ext cx="5643563" cy="584200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Hukum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Dasar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Tertulis</a:t>
            </a:r>
            <a:r>
              <a:rPr lang="en-US" sz="3200" dirty="0">
                <a:latin typeface="Cambria" pitchFamily="18" charset="0"/>
              </a:rPr>
              <a:t> (UUD)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57158" y="214290"/>
            <a:ext cx="8786842" cy="707886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>
                <a:latin typeface="Cambria" pitchFamily="18" charset="0"/>
              </a:rPr>
              <a:t>BENTUK KONSTITUSI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285750" y="4429125"/>
            <a:ext cx="7143750" cy="584200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>
              <a:defRPr/>
            </a:pPr>
            <a:r>
              <a:rPr lang="en-US" sz="3200" dirty="0" err="1">
                <a:latin typeface="Cambria" pitchFamily="18" charset="0"/>
              </a:rPr>
              <a:t>Hukum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Dasar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Tidak</a:t>
            </a:r>
            <a:r>
              <a:rPr lang="en-US" sz="3200" dirty="0">
                <a:latin typeface="Cambria" pitchFamily="18" charset="0"/>
              </a:rPr>
              <a:t> </a:t>
            </a:r>
            <a:r>
              <a:rPr lang="en-US" sz="3200" dirty="0" err="1">
                <a:latin typeface="Cambria" pitchFamily="18" charset="0"/>
              </a:rPr>
              <a:t>Tertulis</a:t>
            </a:r>
            <a:r>
              <a:rPr lang="en-US" sz="3200" dirty="0">
                <a:latin typeface="Cambria" pitchFamily="18" charset="0"/>
              </a:rPr>
              <a:t> (</a:t>
            </a:r>
            <a:r>
              <a:rPr lang="en-US" sz="3200" dirty="0" err="1">
                <a:latin typeface="Cambria" pitchFamily="18" charset="0"/>
              </a:rPr>
              <a:t>Konvensi</a:t>
            </a:r>
            <a:r>
              <a:rPr lang="en-US" sz="3200" dirty="0">
                <a:latin typeface="Cambria" pitchFamily="18" charset="0"/>
              </a:rPr>
              <a:t>)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2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D3FEDE0-F3BD-4030-962F-1A6F874F9694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499225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5E99C26-483B-4A22-87DF-D95076A6E640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5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428604"/>
            <a:ext cx="8072494" cy="1077218"/>
          </a:xfrm>
          <a:prstGeom prst="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3200" dirty="0">
                <a:latin typeface="Cambria" pitchFamily="18" charset="0"/>
              </a:rPr>
              <a:t>KONSTITUSI BERSIFAT LUWES DAN DINAMIS</a:t>
            </a:r>
          </a:p>
        </p:txBody>
      </p:sp>
      <p:sp>
        <p:nvSpPr>
          <p:cNvPr id="9" name="Text Box 26"/>
          <p:cNvSpPr txBox="1">
            <a:spLocks noChangeArrowheads="1"/>
          </p:cNvSpPr>
          <p:nvPr/>
        </p:nvSpPr>
        <p:spPr bwMode="auto">
          <a:xfrm>
            <a:off x="2971800" y="1900230"/>
            <a:ext cx="3429000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3300"/>
                </a:solidFill>
                <a:latin typeface="Cambria" pitchFamily="18" charset="0"/>
              </a:rPr>
              <a:t>PERATURAN</a:t>
            </a:r>
            <a:endParaRPr lang="en-US" sz="2800" b="1" dirty="0">
              <a:solidFill>
                <a:srgbClr val="FF3300"/>
              </a:solidFill>
              <a:latin typeface="Cambria" pitchFamily="18" charset="0"/>
            </a:endParaRPr>
          </a:p>
        </p:txBody>
      </p:sp>
      <p:sp>
        <p:nvSpPr>
          <p:cNvPr id="10" name="Text Box 29"/>
          <p:cNvSpPr txBox="1">
            <a:spLocks noChangeArrowheads="1"/>
          </p:cNvSpPr>
          <p:nvPr/>
        </p:nvSpPr>
        <p:spPr bwMode="auto">
          <a:xfrm>
            <a:off x="5562600" y="4257676"/>
            <a:ext cx="3124200" cy="52322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66"/>
                </a:solidFill>
                <a:latin typeface="Cambria" pitchFamily="18" charset="0"/>
              </a:rPr>
              <a:t>MASYARAKAT</a:t>
            </a:r>
            <a:endParaRPr lang="en-US" sz="28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1" name="Text Box 30"/>
          <p:cNvSpPr txBox="1">
            <a:spLocks noChangeArrowheads="1"/>
          </p:cNvSpPr>
          <p:nvPr/>
        </p:nvSpPr>
        <p:spPr bwMode="auto">
          <a:xfrm>
            <a:off x="642910" y="4105276"/>
            <a:ext cx="3090890" cy="954107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66"/>
                </a:solidFill>
                <a:latin typeface="Cambria" pitchFamily="18" charset="0"/>
              </a:rPr>
              <a:t>PERKEMBANGAN SITUASI</a:t>
            </a:r>
            <a:endParaRPr lang="en-US" sz="2800" b="1" dirty="0">
              <a:solidFill>
                <a:srgbClr val="FFFF66"/>
              </a:solidFill>
              <a:latin typeface="Cambria" pitchFamily="18" charset="0"/>
            </a:endParaRPr>
          </a:p>
        </p:txBody>
      </p:sp>
      <p:sp>
        <p:nvSpPr>
          <p:cNvPr id="12" name="AutoShape 32"/>
          <p:cNvSpPr>
            <a:spLocks noChangeArrowheads="1"/>
          </p:cNvSpPr>
          <p:nvPr/>
        </p:nvSpPr>
        <p:spPr bwMode="auto">
          <a:xfrm flipH="1">
            <a:off x="3838575" y="4105275"/>
            <a:ext cx="1447800" cy="914400"/>
          </a:xfrm>
          <a:prstGeom prst="rightArrow">
            <a:avLst>
              <a:gd name="adj1" fmla="val 46815"/>
              <a:gd name="adj2" fmla="val 73808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3" name="AutoShape 33"/>
          <p:cNvSpPr>
            <a:spLocks noChangeArrowheads="1"/>
          </p:cNvSpPr>
          <p:nvPr/>
        </p:nvSpPr>
        <p:spPr bwMode="auto">
          <a:xfrm rot="7341856" flipH="1">
            <a:off x="2514600" y="2687638"/>
            <a:ext cx="1447800" cy="914400"/>
          </a:xfrm>
          <a:prstGeom prst="rightArrow">
            <a:avLst>
              <a:gd name="adj1" fmla="val 46815"/>
              <a:gd name="adj2" fmla="val 73808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4" name="AutoShape 34"/>
          <p:cNvSpPr>
            <a:spLocks noChangeArrowheads="1"/>
          </p:cNvSpPr>
          <p:nvPr/>
        </p:nvSpPr>
        <p:spPr bwMode="auto">
          <a:xfrm rot="14291052" flipH="1">
            <a:off x="5219700" y="2830513"/>
            <a:ext cx="1447800" cy="914400"/>
          </a:xfrm>
          <a:prstGeom prst="rightArrow">
            <a:avLst>
              <a:gd name="adj1" fmla="val 46815"/>
              <a:gd name="adj2" fmla="val 73808"/>
            </a:avLst>
          </a:prstGeom>
          <a:solidFill>
            <a:srgbClr val="FF0000"/>
          </a:solidFill>
          <a:ln w="38100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9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  <p:bldP spid="1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6146DE8-B263-4EEA-AC1D-F98AD5033ED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sp>
        <p:nvSpPr>
          <p:cNvPr id="7" name="Slide Number Placeholder 5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E34F4D9D-EF35-4008-88C4-88F9765F9619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6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Rounded Rectangle 7"/>
          <p:cNvSpPr/>
          <p:nvPr/>
        </p:nvSpPr>
        <p:spPr>
          <a:xfrm>
            <a:off x="785786" y="428604"/>
            <a:ext cx="7429552" cy="642942"/>
          </a:xfrm>
          <a:prstGeom prst="round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4000" dirty="0">
                <a:latin typeface="Cambria" pitchFamily="18" charset="0"/>
              </a:rPr>
              <a:t>Rule of Law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214313" y="1214438"/>
            <a:ext cx="8358187" cy="11430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000" b="1" dirty="0"/>
              <a:t>Negara / </a:t>
            </a:r>
            <a:r>
              <a:rPr lang="en-US" sz="2000" b="1" dirty="0" err="1"/>
              <a:t>kekuasaan</a:t>
            </a:r>
            <a:r>
              <a:rPr lang="en-US" sz="2000" b="1" dirty="0"/>
              <a:t> </a:t>
            </a:r>
            <a:r>
              <a:rPr lang="en-US" sz="2000" b="1" dirty="0" err="1"/>
              <a:t>politik</a:t>
            </a:r>
            <a:r>
              <a:rPr lang="en-US" sz="2000" b="1" dirty="0"/>
              <a:t> </a:t>
            </a:r>
            <a:r>
              <a:rPr lang="en-US" sz="2000" b="1" dirty="0" err="1"/>
              <a:t>diatur</a:t>
            </a:r>
            <a:r>
              <a:rPr lang="en-US" sz="2000" b="1" dirty="0"/>
              <a:t> </a:t>
            </a:r>
            <a:r>
              <a:rPr lang="en-US" sz="2000" b="1" dirty="0" err="1"/>
              <a:t>secara</a:t>
            </a:r>
            <a:r>
              <a:rPr lang="en-US" sz="2000" b="1" dirty="0"/>
              <a:t> legal (</a:t>
            </a:r>
            <a:r>
              <a:rPr lang="en-US" sz="2000" b="1" dirty="0" err="1"/>
              <a:t>berdasar</a:t>
            </a:r>
            <a:r>
              <a:rPr lang="en-US" sz="2000" b="1" dirty="0"/>
              <a:t> </a:t>
            </a:r>
            <a:r>
              <a:rPr lang="en-US" sz="2000" b="1" dirty="0" err="1"/>
              <a:t>aturan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).</a:t>
            </a:r>
          </a:p>
          <a:p>
            <a:pPr algn="ctr">
              <a:defRPr/>
            </a:pPr>
            <a:r>
              <a:rPr lang="en-US" sz="2000" b="1" dirty="0"/>
              <a:t>Negara </a:t>
            </a:r>
            <a:r>
              <a:rPr lang="en-US" sz="2000" b="1" dirty="0" err="1"/>
              <a:t>berdasarkan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</a:t>
            </a:r>
            <a:r>
              <a:rPr lang="en-US" sz="2000" b="1" dirty="0" err="1"/>
              <a:t>hukum</a:t>
            </a:r>
            <a:r>
              <a:rPr lang="en-US" sz="2000" b="1" dirty="0"/>
              <a:t> (</a:t>
            </a:r>
            <a:r>
              <a:rPr lang="en-US" sz="2000" b="1" i="1" dirty="0" err="1"/>
              <a:t>rechtsstaat</a:t>
            </a:r>
            <a:r>
              <a:rPr lang="en-US" sz="2000" b="1" dirty="0"/>
              <a:t>) </a:t>
            </a:r>
            <a:r>
              <a:rPr lang="en-US" sz="2000" b="1" dirty="0" err="1"/>
              <a:t>bukan</a:t>
            </a:r>
            <a:r>
              <a:rPr lang="en-US" sz="2000" b="1" dirty="0"/>
              <a:t> </a:t>
            </a:r>
            <a:r>
              <a:rPr lang="en-US" sz="2000" b="1" dirty="0" err="1"/>
              <a:t>atas</a:t>
            </a:r>
            <a:r>
              <a:rPr lang="en-US" sz="2000" b="1" dirty="0"/>
              <a:t>  </a:t>
            </a:r>
            <a:r>
              <a:rPr lang="en-US" sz="2000" b="1" dirty="0" err="1"/>
              <a:t>kekuasaan</a:t>
            </a:r>
            <a:r>
              <a:rPr lang="en-US" sz="2000" b="1" dirty="0"/>
              <a:t> </a:t>
            </a:r>
            <a:r>
              <a:rPr lang="en-US" sz="2000" b="1" dirty="0" err="1"/>
              <a:t>belaka</a:t>
            </a:r>
            <a:r>
              <a:rPr lang="en-US" sz="2000" b="1" dirty="0"/>
              <a:t> (</a:t>
            </a:r>
            <a:r>
              <a:rPr lang="en-US" sz="2000" b="1" i="1" dirty="0" err="1"/>
              <a:t>machtsstaat</a:t>
            </a:r>
            <a:r>
              <a:rPr lang="en-US" sz="2000" b="1" dirty="0"/>
              <a:t>)</a:t>
            </a: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14313" y="2500313"/>
            <a:ext cx="8072437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>
                <a:solidFill>
                  <a:srgbClr val="C00000"/>
                </a:solidFill>
                <a:latin typeface="Cambria" pitchFamily="18" charset="0"/>
              </a:rPr>
              <a:t>Muncul karena pemerintahan tak sesuai kehendak rakyat.</a:t>
            </a:r>
          </a:p>
        </p:txBody>
      </p:sp>
      <p:pic>
        <p:nvPicPr>
          <p:cNvPr id="10250" name="Picture 4" descr="Demo-korupsi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5" y="3786188"/>
            <a:ext cx="3500438" cy="2365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1" name="WordArt 9"/>
          <p:cNvSpPr>
            <a:spLocks noChangeArrowheads="1" noChangeShapeType="1" noTextEdit="1"/>
          </p:cNvSpPr>
          <p:nvPr/>
        </p:nvSpPr>
        <p:spPr bwMode="auto">
          <a:xfrm>
            <a:off x="6475413" y="3143250"/>
            <a:ext cx="2382837" cy="785813"/>
          </a:xfrm>
          <a:prstGeom prst="rect">
            <a:avLst/>
          </a:prstGeom>
        </p:spPr>
        <p:txBody>
          <a:bodyPr wrap="none" fromWordArt="1">
            <a:prstTxWarp prst="textSlantUp">
              <a:avLst>
                <a:gd name="adj" fmla="val 32056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CC99FF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6600CC"/>
                    </a:gs>
                    <a:gs pos="100000">
                      <a:srgbClr val="CC00CC"/>
                    </a:gs>
                  </a:gsLst>
                  <a:lin ang="5400000" scaled="1"/>
                </a:gradFill>
                <a:effectLst>
                  <a:outerShdw dist="53882" dir="2700000" algn="ctr" rotWithShape="0">
                    <a:srgbClr val="9999FF">
                      <a:alpha val="79999"/>
                    </a:srgbClr>
                  </a:outerShdw>
                </a:effectLst>
                <a:latin typeface="Impact"/>
              </a:rPr>
              <a:t>nepotis</a:t>
            </a:r>
          </a:p>
        </p:txBody>
      </p:sp>
      <p:sp>
        <p:nvSpPr>
          <p:cNvPr id="10252" name="WordArt 7"/>
          <p:cNvSpPr>
            <a:spLocks noChangeArrowheads="1" noChangeShapeType="1" noTextEdit="1"/>
          </p:cNvSpPr>
          <p:nvPr/>
        </p:nvSpPr>
        <p:spPr bwMode="auto">
          <a:xfrm>
            <a:off x="3336925" y="3571875"/>
            <a:ext cx="2235200" cy="785813"/>
          </a:xfrm>
          <a:prstGeom prst="rect">
            <a:avLst/>
          </a:prstGeom>
        </p:spPr>
        <p:txBody>
          <a:bodyPr wrap="none" fromWordArt="1">
            <a:prstTxWarp prst="textCascadeUp">
              <a:avLst>
                <a:gd name="adj" fmla="val 44444"/>
              </a:avLst>
            </a:prstTxWarp>
            <a:scene3d>
              <a:camera prst="legacyPerspectiveFront">
                <a:rot lat="20519995" lon="1080000" rev="0"/>
              </a:camera>
              <a:lightRig rig="legacyHarsh2" dir="b"/>
            </a:scene3d>
            <a:sp3d extrusionH="430200" prstMaterial="legacyMatte">
              <a:extrusionClr>
                <a:srgbClr val="FF6600"/>
              </a:extrusionClr>
            </a:sp3d>
          </a:bodyPr>
          <a:lstStyle/>
          <a:p>
            <a:pPr algn="ctr"/>
            <a:r>
              <a:rPr lang="en-US" sz="3600" kern="10">
                <a:ln w="9525">
                  <a:round/>
                  <a:headEnd/>
                  <a:tailEnd/>
                </a:ln>
                <a:gradFill rotWithShape="1">
                  <a:gsLst>
                    <a:gs pos="0">
                      <a:srgbClr val="FFE701"/>
                    </a:gs>
                    <a:gs pos="100000">
                      <a:srgbClr val="FE3E02"/>
                    </a:gs>
                  </a:gsLst>
                  <a:lin ang="5400000" scaled="1"/>
                </a:gradFill>
                <a:latin typeface="Impact"/>
              </a:rPr>
              <a:t>otoriter</a:t>
            </a:r>
          </a:p>
        </p:txBody>
      </p:sp>
      <p:sp>
        <p:nvSpPr>
          <p:cNvPr id="10253" name="WordArt 8" descr="Narrow vertical"/>
          <p:cNvSpPr>
            <a:spLocks noChangeArrowheads="1" noChangeShapeType="1" noTextEdit="1"/>
          </p:cNvSpPr>
          <p:nvPr/>
        </p:nvSpPr>
        <p:spPr bwMode="auto">
          <a:xfrm>
            <a:off x="2857500" y="5072063"/>
            <a:ext cx="2643188" cy="785812"/>
          </a:xfrm>
          <a:prstGeom prst="rect">
            <a:avLst/>
          </a:prstGeom>
        </p:spPr>
        <p:txBody>
          <a:bodyPr wrap="none" fromWordArt="1">
            <a:prstTxWarp prst="textCurveUp">
              <a:avLst>
                <a:gd name="adj" fmla="val 40356"/>
              </a:avLst>
            </a:prstTxWarp>
          </a:bodyPr>
          <a:lstStyle/>
          <a:p>
            <a:pPr algn="ctr"/>
            <a:r>
              <a:rPr lang="en-US" sz="3600" kern="10">
                <a:ln w="12700">
                  <a:solidFill>
                    <a:srgbClr val="000000"/>
                  </a:solidFill>
                  <a:round/>
                  <a:headEnd/>
                  <a:tailEnd/>
                </a:ln>
                <a:pattFill prst="dashHorz">
                  <a:fgClr>
                    <a:srgbClr val="808080"/>
                  </a:fgClr>
                  <a:bgClr>
                    <a:srgbClr val="FFFF00"/>
                  </a:bgClr>
                </a:pattFill>
                <a:effectLst>
                  <a:outerShdw dist="45791" dir="2021404" algn="ctr" rotWithShape="0">
                    <a:srgbClr val="808080">
                      <a:alpha val="79999"/>
                    </a:srgbClr>
                  </a:outerShdw>
                </a:effectLst>
                <a:latin typeface="Arial Black"/>
              </a:rPr>
              <a:t>korup</a:t>
            </a:r>
          </a:p>
        </p:txBody>
      </p:sp>
      <p:sp>
        <p:nvSpPr>
          <p:cNvPr id="15" name="Footer Placeholder 1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1409B91-E511-4D8F-B1F0-1D1AF04AC38A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  <p:sp>
        <p:nvSpPr>
          <p:cNvPr id="7" name="Slide Number Placeholder 3"/>
          <p:cNvSpPr txBox="1">
            <a:spLocks/>
          </p:cNvSpPr>
          <p:nvPr/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anchor="ctr"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F2D11401-DC2D-403A-829B-7FFF2A9B591E}" type="slidenum">
              <a:rPr lang="en-US" sz="1200">
                <a:solidFill>
                  <a:schemeClr val="tx1">
                    <a:tint val="75000"/>
                  </a:schemeClr>
                </a:solidFill>
                <a:latin typeface="+mn-lt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7</a:t>
            </a:fld>
            <a:endParaRPr lang="en-US" sz="1200">
              <a:solidFill>
                <a:schemeClr val="tx1">
                  <a:tint val="75000"/>
                </a:schemeClr>
              </a:solidFill>
              <a:latin typeface="+mn-lt"/>
            </a:endParaRPr>
          </a:p>
        </p:txBody>
      </p:sp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618061" y="1142984"/>
            <a:ext cx="3311525" cy="45720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id-ID" sz="2400" b="1" dirty="0">
                <a:solidFill>
                  <a:srgbClr val="FFFF00"/>
                </a:solidFill>
                <a:latin typeface="Cambria" pitchFamily="18" charset="0"/>
              </a:rPr>
              <a:t>( Albert Venn Dicey )</a:t>
            </a:r>
            <a:endParaRPr lang="en-US" sz="24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9" name="Text Box 6"/>
          <p:cNvSpPr txBox="1">
            <a:spLocks noChangeArrowheads="1"/>
          </p:cNvSpPr>
          <p:nvPr/>
        </p:nvSpPr>
        <p:spPr bwMode="auto">
          <a:xfrm>
            <a:off x="611188" y="2214554"/>
            <a:ext cx="5689600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3200" b="1" dirty="0">
                <a:solidFill>
                  <a:srgbClr val="FFFF00"/>
                </a:solidFill>
                <a:latin typeface="Cambria" pitchFamily="18" charset="0"/>
              </a:rPr>
              <a:t>1. Supremasi hukum</a:t>
            </a:r>
            <a:endParaRPr lang="en-US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611188" y="3357562"/>
            <a:ext cx="8175654" cy="5847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FFFF00"/>
                </a:solidFill>
                <a:latin typeface="Cambria" pitchFamily="18" charset="0"/>
              </a:rPr>
              <a:t>2. </a:t>
            </a:r>
            <a:r>
              <a:rPr lang="id-ID" sz="3200" b="1" dirty="0">
                <a:solidFill>
                  <a:srgbClr val="FFFF00"/>
                </a:solidFill>
                <a:latin typeface="Cambria" pitchFamily="18" charset="0"/>
              </a:rPr>
              <a:t>Kedudukan yang sama di muka hukum</a:t>
            </a:r>
            <a:endParaRPr lang="en-US" sz="3200" b="1" dirty="0">
              <a:solidFill>
                <a:srgbClr val="FFFF00"/>
              </a:solidFill>
              <a:latin typeface="Cambria" pitchFamily="18" charset="0"/>
            </a:endParaRPr>
          </a:p>
        </p:txBody>
      </p:sp>
      <p:sp>
        <p:nvSpPr>
          <p:cNvPr id="11" name="Text Box 8"/>
          <p:cNvSpPr txBox="1">
            <a:spLocks noChangeArrowheads="1"/>
          </p:cNvSpPr>
          <p:nvPr/>
        </p:nvSpPr>
        <p:spPr bwMode="auto">
          <a:xfrm>
            <a:off x="611188" y="4357694"/>
            <a:ext cx="7343775" cy="946150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id-ID" sz="2800" b="1" dirty="0">
                <a:solidFill>
                  <a:srgbClr val="C00000"/>
                </a:solidFill>
                <a:latin typeface="Cambria" pitchFamily="18" charset="0"/>
              </a:rPr>
              <a:t>3. Terjaminnya hak azasi oleh UU dan putusan pengadilan</a:t>
            </a:r>
            <a:endParaRPr lang="en-US" sz="2800" b="1" dirty="0">
              <a:solidFill>
                <a:srgbClr val="C00000"/>
              </a:solidFill>
              <a:latin typeface="Cambria" pitchFamily="18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14348" y="428604"/>
            <a:ext cx="7929618" cy="707886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spAutoFit/>
          </a:bodyPr>
          <a:lstStyle/>
          <a:p>
            <a:pPr algn="r">
              <a:defRPr/>
            </a:pPr>
            <a:r>
              <a:rPr lang="en-US" sz="4000" b="1" dirty="0" err="1">
                <a:latin typeface="Cambria" pitchFamily="18" charset="0"/>
              </a:rPr>
              <a:t>Prinsip</a:t>
            </a:r>
            <a:r>
              <a:rPr lang="en-US" sz="4000" b="1" dirty="0">
                <a:latin typeface="Cambria" pitchFamily="18" charset="0"/>
              </a:rPr>
              <a:t> </a:t>
            </a:r>
            <a:r>
              <a:rPr lang="en-US" sz="4000" b="1" dirty="0" smtClean="0">
                <a:latin typeface="Cambria" pitchFamily="18" charset="0"/>
              </a:rPr>
              <a:t>Rule </a:t>
            </a:r>
            <a:r>
              <a:rPr lang="en-US" sz="4000" b="1" dirty="0">
                <a:latin typeface="Cambria" pitchFamily="18" charset="0"/>
              </a:rPr>
              <a:t>of Law</a:t>
            </a:r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3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20/8/2010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Revisi 01.Pendidikan Kewarganegaraan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186D39D-C59D-423B-B054-025B4787C17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785786" y="357166"/>
            <a:ext cx="7532831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Apakah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konstitusi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kita</a:t>
            </a:r>
            <a:endParaRPr lang="en-US" sz="5400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telah</a:t>
            </a:r>
            <a:r>
              <a:rPr lang="en-US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mengakomodir</a:t>
            </a:r>
            <a:endParaRPr lang="en-US" sz="5400" b="1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  <a:p>
            <a:pPr algn="ctr"/>
            <a:r>
              <a:rPr lang="en-US" sz="5400" b="1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t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ujuan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</a:t>
            </a:r>
            <a:r>
              <a:rPr lang="en-US" sz="5400" b="1" cap="none" spc="0" dirty="0" err="1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bangsa</a:t>
            </a:r>
            <a:r>
              <a:rPr lang="en-US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 ?</a:t>
            </a:r>
            <a:endParaRPr lang="en-US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57159" y="3286124"/>
            <a:ext cx="8072494" cy="230832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Buat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artikel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tentang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perlindungan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kepentingan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rakyat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/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negara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melalui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cap="none" spc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konstitusi</a:t>
            </a:r>
            <a:r>
              <a:rPr lang="en-US" sz="3600" b="1" cap="none" spc="0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!!!</a:t>
            </a:r>
          </a:p>
          <a:p>
            <a:pPr algn="ctr"/>
            <a:r>
              <a:rPr lang="en-US" sz="36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Minggu</a:t>
            </a:r>
            <a:r>
              <a:rPr lang="en-US" sz="3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depan</a:t>
            </a:r>
            <a:r>
              <a:rPr lang="en-US" sz="3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</a:t>
            </a:r>
            <a:r>
              <a:rPr lang="en-US" sz="3600" b="1" dirty="0" err="1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dipresentasikan</a:t>
            </a:r>
            <a:r>
              <a:rPr lang="en-US" sz="3600" b="1" dirty="0" smtClean="0">
                <a:ln w="11430"/>
                <a:solidFill>
                  <a:srgbClr val="002060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 !!!</a:t>
            </a:r>
            <a:endParaRPr lang="en-US" sz="3600" b="1" cap="none" spc="0" dirty="0">
              <a:ln w="11430"/>
              <a:solidFill>
                <a:srgbClr val="002060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wheel spokes="2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>
          <a:xfrm>
            <a:off x="3500430" y="2629327"/>
            <a:ext cx="2428892" cy="1362075"/>
          </a:xfrm>
        </p:spPr>
        <p:txBody>
          <a:bodyPr rtlCol="0">
            <a:normAutofit/>
          </a:bodyPr>
          <a:lstStyle>
            <a:extLst/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7200" b="0" cap="none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00"/>
                </a:solidFill>
                <a:effectLst>
                  <a:glow rad="63500">
                    <a:schemeClr val="accent4">
                      <a:satMod val="175000"/>
                      <a:alpha val="40000"/>
                    </a:schemeClr>
                  </a:glow>
                  <a:outerShdw blurRad="63500" dir="3600000" algn="tl" rotWithShape="0">
                    <a:srgbClr val="000000">
                      <a:alpha val="70000"/>
                    </a:srgbClr>
                  </a:outerShdw>
                  <a:reflection blurRad="6350" stA="60000" endA="900" endPos="58000" dir="5400000" sy="-100000" algn="bl" rotWithShape="0"/>
                </a:effectLst>
                <a:latin typeface="Arial Black" pitchFamily="34" charset="0"/>
              </a:rPr>
              <a:t>end</a:t>
            </a:r>
            <a:endParaRPr lang="en-US" sz="7200" b="0" cap="none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00"/>
              </a:solidFill>
              <a:effectLst>
                <a:glow rad="63500">
                  <a:schemeClr val="accent4">
                    <a:satMod val="175000"/>
                    <a:alpha val="40000"/>
                  </a:schemeClr>
                </a:glow>
                <a:outerShdw blurRad="63500" dir="3600000" algn="tl" rotWithShape="0">
                  <a:srgbClr val="000000">
                    <a:alpha val="70000"/>
                  </a:srgbClr>
                </a:outerShdw>
                <a:reflection blurRad="6350" stA="60000" endA="900" endPos="58000" dir="5400000" sy="-100000" algn="bl" rotWithShape="0"/>
              </a:effectLst>
              <a:latin typeface="Arial Black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Revisi 01.Pendidikan Kewarganegaraan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20/8/2010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C00CB29-FF30-4DD6-A91E-C4D691F914DA}" type="slidenum">
              <a:rPr lang="en-US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  <p:transition spd="slow">
    <p:wheel spokes="2"/>
  </p:transition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Posisi dan Arti Penting Pembelajaran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05A44488-2ACF-4347-AB47-2512FC001EB7}&quot;/&gt;&lt;filename val=&quot;D:\template ppt\template darmajaya\flash template\data\asimages\{05A44488-2ACF-4347-AB47-2512FC001EB7}.png&quot;/&gt;&lt;hasEffects val=&quot;1&quot;/&gt;&lt;left val=&quot;168.72&quot;/&gt;&lt;top val=&quot;177.84&quot;/&gt;&lt;width val=&quot;391.92&quot;/&gt;&lt;height val=&quot;205.2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489</TotalTime>
  <Words>303</Words>
  <Application>Microsoft Office PowerPoint</Application>
  <PresentationFormat>On-screen Show (4:3)</PresentationFormat>
  <Paragraphs>79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Slide 1</vt:lpstr>
      <vt:lpstr>NEGARA</vt:lpstr>
      <vt:lpstr>Slide 3</vt:lpstr>
      <vt:lpstr>Slide 4</vt:lpstr>
      <vt:lpstr>Slide 5</vt:lpstr>
      <vt:lpstr>Slide 6</vt:lpstr>
      <vt:lpstr>Slide 7</vt:lpstr>
      <vt:lpstr>Slide 8</vt:lpstr>
      <vt:lpstr>end</vt:lpstr>
    </vt:vector>
  </TitlesOfParts>
  <Company>IBI Darmajaya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user</cp:lastModifiedBy>
  <cp:revision>92</cp:revision>
  <dcterms:created xsi:type="dcterms:W3CDTF">2010-04-18T12:06:30Z</dcterms:created>
  <dcterms:modified xsi:type="dcterms:W3CDTF">2019-08-22T08:26:42Z</dcterms:modified>
</cp:coreProperties>
</file>