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91" r:id="rId3"/>
    <p:sldId id="347" r:id="rId4"/>
    <p:sldId id="348" r:id="rId5"/>
    <p:sldId id="350" r:id="rId6"/>
    <p:sldId id="303" r:id="rId7"/>
  </p:sldIdLst>
  <p:sldSz cx="9144000" cy="6858000" type="screen4x3"/>
  <p:notesSz cx="6761163" cy="9942513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E0602"/>
    <a:srgbClr val="0033CC"/>
    <a:srgbClr val="07F9A8"/>
    <a:srgbClr val="660033"/>
    <a:srgbClr val="FFFF99"/>
    <a:srgbClr val="1C1C1C"/>
    <a:srgbClr val="19F3F3"/>
    <a:srgbClr val="08E823"/>
    <a:srgbClr val="33CC33"/>
    <a:srgbClr val="00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90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MEMAHAMI KERJA TIM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19</a:t>
            </a: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Pokok bahasan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810001"/>
          </a:xfrm>
        </p:spPr>
        <p:txBody>
          <a:bodyPr>
            <a:noAutofit/>
          </a:bodyPr>
          <a:lstStyle/>
          <a:p>
            <a:pPr lvl="0"/>
            <a:r>
              <a:rPr lang="id-ID" dirty="0" smtClean="0">
                <a:latin typeface="Corbel" pitchFamily="34" charset="0"/>
              </a:rPr>
              <a:t>Popularitas tim</a:t>
            </a:r>
            <a:endParaRPr lang="en-US" dirty="0" smtClean="0">
              <a:latin typeface="Corbel" pitchFamily="34" charset="0"/>
            </a:endParaRPr>
          </a:p>
          <a:p>
            <a:pPr lvl="0"/>
            <a:endParaRPr lang="en-US" dirty="0" smtClean="0">
              <a:latin typeface="Corbel" pitchFamily="34" charset="0"/>
            </a:endParaRPr>
          </a:p>
          <a:p>
            <a:pPr lvl="0"/>
            <a:r>
              <a:rPr lang="id-ID" dirty="0" smtClean="0">
                <a:latin typeface="Corbel" pitchFamily="34" charset="0"/>
              </a:rPr>
              <a:t>Perbedaan kelompok dengan tim</a:t>
            </a:r>
            <a:endParaRPr lang="en-US" dirty="0" smtClean="0">
              <a:latin typeface="Corbel" pitchFamily="34" charset="0"/>
            </a:endParaRPr>
          </a:p>
          <a:p>
            <a:pPr lvl="0"/>
            <a:endParaRPr lang="en-US" dirty="0" smtClean="0">
              <a:latin typeface="Corbel" pitchFamily="34" charset="0"/>
            </a:endParaRPr>
          </a:p>
          <a:p>
            <a:pPr lvl="0"/>
            <a:r>
              <a:rPr lang="id-ID" dirty="0" smtClean="0">
                <a:latin typeface="Corbel" pitchFamily="34" charset="0"/>
              </a:rPr>
              <a:t>Tipe tim</a:t>
            </a:r>
            <a:endParaRPr lang="en-US" dirty="0" smtClean="0">
              <a:latin typeface="Corbel" pitchFamily="34" charset="0"/>
            </a:endParaRPr>
          </a:p>
          <a:p>
            <a:pPr lvl="0"/>
            <a:endParaRPr lang="en-US" dirty="0" smtClean="0">
              <a:latin typeface="Corbel" pitchFamily="34" charset="0"/>
            </a:endParaRPr>
          </a:p>
          <a:p>
            <a:pPr lvl="0"/>
            <a:r>
              <a:rPr lang="id-ID" dirty="0" smtClean="0">
                <a:latin typeface="Corbel" pitchFamily="34" charset="0"/>
              </a:rPr>
              <a:t>Karakter tim yang efektif</a:t>
            </a:r>
            <a:endParaRPr lang="en-US" dirty="0" smtClean="0">
              <a:latin typeface="Corbe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914400"/>
          </a:xfrm>
        </p:spPr>
        <p:txBody>
          <a:bodyPr>
            <a:normAutofit/>
          </a:bodyPr>
          <a:lstStyle/>
          <a:p>
            <a:r>
              <a:rPr lang="en-US" sz="4400" dirty="0" err="1" smtClean="0"/>
              <a:t>Kelompok</a:t>
            </a:r>
            <a:r>
              <a:rPr lang="en-US" sz="4400" dirty="0" smtClean="0"/>
              <a:t> </a:t>
            </a:r>
            <a:r>
              <a:rPr lang="en-US" sz="4400" dirty="0" err="1" smtClean="0"/>
              <a:t>vs</a:t>
            </a:r>
            <a:r>
              <a:rPr lang="en-US" sz="4400" dirty="0" smtClean="0"/>
              <a:t> Tim</a:t>
            </a:r>
            <a:endParaRPr lang="id-ID" sz="4400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2133600"/>
          <a:ext cx="8001000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2710"/>
                <a:gridCol w="3441290"/>
                <a:gridCol w="2667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/>
                        <a:t>Aspek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/>
                        <a:t>Kelompok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Tim</a:t>
                      </a:r>
                      <a:endParaRPr lang="en-US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Tujuan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Berbagi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informasi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Kinerja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kolektif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Sinergi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Netral</a:t>
                      </a:r>
                      <a:r>
                        <a:rPr lang="en-US" sz="2400" baseline="0" dirty="0" smtClean="0"/>
                        <a:t> (</a:t>
                      </a:r>
                      <a:r>
                        <a:rPr lang="en-US" sz="2400" baseline="0" dirty="0" err="1" smtClean="0"/>
                        <a:t>kadang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kala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negatif</a:t>
                      </a:r>
                      <a:r>
                        <a:rPr lang="en-US" sz="2400" baseline="0" dirty="0" smtClean="0"/>
                        <a:t>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Positif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Akuntabilitas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Individual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Individual </a:t>
                      </a:r>
                      <a:r>
                        <a:rPr lang="en-US" sz="2400" dirty="0" err="1" smtClean="0"/>
                        <a:t>dan</a:t>
                      </a:r>
                      <a:r>
                        <a:rPr lang="en-US" sz="2400" dirty="0" smtClean="0"/>
                        <a:t> mutual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Keterampilan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Acak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dan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bervariasi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Saling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melengkapi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Tipe</a:t>
            </a:r>
            <a:r>
              <a:rPr lang="en-US" dirty="0" smtClean="0"/>
              <a:t> Tim</a:t>
            </a:r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+mj-lt"/>
              </a:rPr>
              <a:t>Tim </a:t>
            </a:r>
            <a:r>
              <a:rPr lang="en-US" dirty="0" err="1" smtClean="0">
                <a:latin typeface="+mj-lt"/>
              </a:rPr>
              <a:t>pemecahan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masalah</a:t>
            </a:r>
            <a:endParaRPr lang="en-US" dirty="0" smtClean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Tim </a:t>
            </a:r>
            <a:r>
              <a:rPr lang="en-US" dirty="0" err="1" smtClean="0">
                <a:latin typeface="+mj-lt"/>
              </a:rPr>
              <a:t>kerja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dikelola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sendiri</a:t>
            </a:r>
            <a:endParaRPr lang="en-US" dirty="0" smtClean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Tim </a:t>
            </a:r>
            <a:r>
              <a:rPr lang="en-US" dirty="0" err="1" smtClean="0">
                <a:latin typeface="+mj-lt"/>
              </a:rPr>
              <a:t>fungsional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silang</a:t>
            </a:r>
            <a:endParaRPr lang="en-US" dirty="0" smtClean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Tim virtual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err="1" smtClean="0">
                <a:latin typeface="+mj-lt"/>
              </a:rPr>
              <a:t>Sistem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multitim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Model </a:t>
            </a:r>
            <a:r>
              <a:rPr lang="en-US" dirty="0" err="1" smtClean="0"/>
              <a:t>Efektivitas</a:t>
            </a:r>
            <a:r>
              <a:rPr lang="en-US" dirty="0" smtClean="0"/>
              <a:t> Tim</a:t>
            </a:r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b="1" dirty="0" smtClean="0">
              <a:latin typeface="+mj-l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81000" y="1295400"/>
            <a:ext cx="4114800" cy="22860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</a:rPr>
              <a:t>Konteks</a:t>
            </a:r>
            <a:r>
              <a:rPr lang="en-US" sz="2400" dirty="0" smtClean="0">
                <a:solidFill>
                  <a:srgbClr val="FFFF00"/>
                </a:solidFill>
              </a:rPr>
              <a:t>:</a:t>
            </a:r>
          </a:p>
          <a:p>
            <a:pPr algn="ctr">
              <a:buFontTx/>
              <a:buChar char="-"/>
            </a:pPr>
            <a:r>
              <a:rPr lang="en-US" sz="2400" dirty="0" err="1" smtClean="0"/>
              <a:t>Sumber</a:t>
            </a:r>
            <a:r>
              <a:rPr lang="en-US" sz="2400" dirty="0" smtClean="0"/>
              <a:t> </a:t>
            </a:r>
            <a:r>
              <a:rPr lang="en-US" sz="2400" dirty="0" err="1" smtClean="0"/>
              <a:t>daya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memadai</a:t>
            </a:r>
            <a:endParaRPr lang="en-US" sz="2400" dirty="0" smtClean="0"/>
          </a:p>
          <a:p>
            <a:pPr algn="ctr">
              <a:buFontTx/>
              <a:buChar char="-"/>
            </a:pPr>
            <a:r>
              <a:rPr lang="en-US" sz="2400" dirty="0" err="1" smtClean="0"/>
              <a:t>Kepemimpinan</a:t>
            </a:r>
            <a:r>
              <a:rPr lang="en-US" sz="2400" dirty="0" smtClean="0"/>
              <a:t> &amp; </a:t>
            </a:r>
            <a:r>
              <a:rPr lang="en-US" sz="2400" dirty="0" err="1" smtClean="0"/>
              <a:t>Struktur</a:t>
            </a:r>
            <a:endParaRPr lang="en-US" sz="2400" dirty="0" smtClean="0"/>
          </a:p>
          <a:p>
            <a:pPr algn="ctr">
              <a:buFontTx/>
              <a:buChar char="-"/>
            </a:pPr>
            <a:r>
              <a:rPr lang="en-US" sz="2400" dirty="0" err="1" smtClean="0"/>
              <a:t>Iklim</a:t>
            </a:r>
            <a:r>
              <a:rPr lang="en-US" sz="2400" dirty="0" smtClean="0"/>
              <a:t> </a:t>
            </a:r>
            <a:r>
              <a:rPr lang="en-US" sz="2400" dirty="0" err="1" smtClean="0"/>
              <a:t>kepercayaan</a:t>
            </a:r>
            <a:endParaRPr lang="en-US" sz="2400" dirty="0" smtClean="0"/>
          </a:p>
          <a:p>
            <a:pPr algn="ctr">
              <a:buFontTx/>
              <a:buChar char="-"/>
            </a:pPr>
            <a:r>
              <a:rPr lang="en-US" sz="2400" dirty="0" err="1" smtClean="0"/>
              <a:t>Evaluasi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endParaRPr lang="en-US" sz="2400" dirty="0"/>
          </a:p>
        </p:txBody>
      </p:sp>
      <p:sp>
        <p:nvSpPr>
          <p:cNvPr id="10" name="Rounded Rectangle 9"/>
          <p:cNvSpPr/>
          <p:nvPr/>
        </p:nvSpPr>
        <p:spPr>
          <a:xfrm>
            <a:off x="4800600" y="1371600"/>
            <a:ext cx="3733800" cy="342900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</a:rPr>
              <a:t>Komposisi</a:t>
            </a:r>
            <a:r>
              <a:rPr lang="en-US" sz="2400" dirty="0" smtClean="0">
                <a:solidFill>
                  <a:srgbClr val="FFFF00"/>
                </a:solidFill>
              </a:rPr>
              <a:t>:</a:t>
            </a:r>
          </a:p>
          <a:p>
            <a:pPr algn="ctr">
              <a:buFontTx/>
              <a:buChar char="-"/>
            </a:pPr>
            <a:r>
              <a:rPr lang="en-US" sz="2400" dirty="0" err="1" smtClean="0"/>
              <a:t>Kemampuan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para</a:t>
            </a:r>
            <a:r>
              <a:rPr lang="en-US" sz="2400" dirty="0" smtClean="0"/>
              <a:t> </a:t>
            </a:r>
            <a:r>
              <a:rPr lang="en-US" sz="2400" dirty="0" err="1" smtClean="0"/>
              <a:t>anggota</a:t>
            </a:r>
            <a:endParaRPr lang="en-US" sz="2400" dirty="0" smtClean="0"/>
          </a:p>
          <a:p>
            <a:pPr algn="ctr">
              <a:buFontTx/>
              <a:buChar char="-"/>
            </a:pPr>
            <a:r>
              <a:rPr lang="en-US" sz="2400" dirty="0" err="1" smtClean="0"/>
              <a:t>Kepribadian</a:t>
            </a:r>
            <a:endParaRPr lang="en-US" sz="2400" dirty="0" smtClean="0"/>
          </a:p>
          <a:p>
            <a:pPr algn="ctr">
              <a:buFontTx/>
              <a:buChar char="-"/>
            </a:pPr>
            <a:r>
              <a:rPr lang="en-US" sz="2400" dirty="0" err="1" smtClean="0"/>
              <a:t>Mengalokasikan</a:t>
            </a:r>
            <a:r>
              <a:rPr lang="en-US" sz="2400" dirty="0" smtClean="0"/>
              <a:t> </a:t>
            </a:r>
            <a:r>
              <a:rPr lang="en-US" sz="2400" dirty="0" err="1" smtClean="0"/>
              <a:t>aturan</a:t>
            </a:r>
            <a:endParaRPr lang="en-US" sz="2400" dirty="0" smtClean="0"/>
          </a:p>
          <a:p>
            <a:pPr algn="ctr">
              <a:buFontTx/>
              <a:buChar char="-"/>
            </a:pPr>
            <a:r>
              <a:rPr lang="en-US" sz="2400" dirty="0" err="1" smtClean="0"/>
              <a:t>Keragaman</a:t>
            </a:r>
            <a:endParaRPr lang="en-US" sz="2400" dirty="0" smtClean="0"/>
          </a:p>
          <a:p>
            <a:pPr algn="ctr">
              <a:buFontTx/>
              <a:buChar char="-"/>
            </a:pPr>
            <a:r>
              <a:rPr lang="en-US" sz="2400" dirty="0" err="1" smtClean="0"/>
              <a:t>Besaran</a:t>
            </a:r>
            <a:r>
              <a:rPr lang="en-US" sz="2400" dirty="0" smtClean="0"/>
              <a:t> </a:t>
            </a:r>
            <a:r>
              <a:rPr lang="en-US" sz="2400" dirty="0" err="1" smtClean="0"/>
              <a:t>tim</a:t>
            </a:r>
            <a:endParaRPr lang="en-US" sz="2400" dirty="0" smtClean="0"/>
          </a:p>
          <a:p>
            <a:pPr algn="ctr">
              <a:buFontTx/>
              <a:buChar char="-"/>
            </a:pPr>
            <a:r>
              <a:rPr lang="en-US" sz="2400" dirty="0" err="1" smtClean="0"/>
              <a:t>Fleksibilitas</a:t>
            </a:r>
            <a:r>
              <a:rPr lang="en-US" sz="2400" dirty="0" smtClean="0"/>
              <a:t> </a:t>
            </a:r>
            <a:r>
              <a:rPr lang="en-US" sz="2400" dirty="0" err="1" smtClean="0"/>
              <a:t>anggota</a:t>
            </a:r>
            <a:endParaRPr lang="en-US" sz="2400" dirty="0" smtClean="0"/>
          </a:p>
          <a:p>
            <a:pPr algn="ctr">
              <a:buFontTx/>
              <a:buChar char="-"/>
            </a:pPr>
            <a:r>
              <a:rPr lang="en-US" sz="2400" dirty="0" err="1" smtClean="0"/>
              <a:t>Pilihan</a:t>
            </a:r>
            <a:r>
              <a:rPr lang="en-US" sz="2400" dirty="0" smtClean="0"/>
              <a:t> </a:t>
            </a:r>
            <a:r>
              <a:rPr lang="en-US" sz="2400" dirty="0" err="1" smtClean="0"/>
              <a:t>anggota</a:t>
            </a:r>
            <a:endParaRPr lang="en-US" sz="2400" dirty="0"/>
          </a:p>
        </p:txBody>
      </p:sp>
      <p:sp>
        <p:nvSpPr>
          <p:cNvPr id="11" name="Rounded Rectangle 10"/>
          <p:cNvSpPr/>
          <p:nvPr/>
        </p:nvSpPr>
        <p:spPr>
          <a:xfrm>
            <a:off x="609600" y="3962400"/>
            <a:ext cx="3581400" cy="2209800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</a:rPr>
              <a:t>Proses</a:t>
            </a:r>
            <a:r>
              <a:rPr lang="en-US" sz="2400" dirty="0" smtClean="0">
                <a:solidFill>
                  <a:srgbClr val="FFFF00"/>
                </a:solidFill>
              </a:rPr>
              <a:t>:</a:t>
            </a:r>
          </a:p>
          <a:p>
            <a:pPr algn="ctr"/>
            <a:r>
              <a:rPr lang="en-US" sz="2400" dirty="0" smtClean="0"/>
              <a:t>-</a:t>
            </a:r>
            <a:r>
              <a:rPr lang="en-US" sz="2400" dirty="0" err="1" smtClean="0"/>
              <a:t>Tujuan</a:t>
            </a:r>
            <a:r>
              <a:rPr lang="en-US" sz="2400" dirty="0" smtClean="0"/>
              <a:t> </a:t>
            </a:r>
            <a:r>
              <a:rPr lang="en-US" sz="2400" dirty="0" err="1" smtClean="0"/>
              <a:t>umum</a:t>
            </a:r>
            <a:endParaRPr lang="en-US" sz="2400" dirty="0" smtClean="0"/>
          </a:p>
          <a:p>
            <a:pPr algn="ctr">
              <a:buFontTx/>
              <a:buChar char="-"/>
            </a:pPr>
            <a:r>
              <a:rPr lang="en-US" sz="2400" dirty="0" err="1" smtClean="0"/>
              <a:t>Tujuan</a:t>
            </a:r>
            <a:r>
              <a:rPr lang="en-US" sz="2400" dirty="0" smtClean="0"/>
              <a:t> </a:t>
            </a:r>
            <a:r>
              <a:rPr lang="en-US" sz="2400" dirty="0" err="1" smtClean="0"/>
              <a:t>spesifik</a:t>
            </a:r>
            <a:endParaRPr lang="en-US" sz="2400" dirty="0" smtClean="0"/>
          </a:p>
          <a:p>
            <a:pPr algn="ctr">
              <a:buFontTx/>
              <a:buChar char="-"/>
            </a:pPr>
            <a:r>
              <a:rPr lang="en-US" sz="2400" dirty="0" smtClean="0"/>
              <a:t> </a:t>
            </a:r>
            <a:r>
              <a:rPr lang="en-US" sz="2400" dirty="0" err="1" smtClean="0"/>
              <a:t>Keberhasilan</a:t>
            </a:r>
            <a:r>
              <a:rPr lang="en-US" sz="2400" dirty="0" smtClean="0"/>
              <a:t> </a:t>
            </a:r>
            <a:r>
              <a:rPr lang="en-US" sz="2400" dirty="0" err="1" smtClean="0"/>
              <a:t>tim</a:t>
            </a:r>
            <a:endParaRPr lang="en-US" sz="2400" dirty="0" smtClean="0"/>
          </a:p>
          <a:p>
            <a:pPr algn="ctr">
              <a:buFontTx/>
              <a:buChar char="-"/>
            </a:pPr>
            <a:r>
              <a:rPr lang="en-US" sz="2400" dirty="0" smtClean="0"/>
              <a:t> Level </a:t>
            </a:r>
            <a:r>
              <a:rPr lang="en-US" sz="2400" dirty="0" err="1" smtClean="0"/>
              <a:t>konflik</a:t>
            </a:r>
            <a:endParaRPr lang="en-US" sz="2400" dirty="0" smtClean="0"/>
          </a:p>
          <a:p>
            <a:pPr algn="ctr"/>
            <a:r>
              <a:rPr lang="en-US" sz="2400" dirty="0" smtClean="0"/>
              <a:t>- </a:t>
            </a:r>
            <a:r>
              <a:rPr lang="en-US" sz="2400" dirty="0" err="1" smtClean="0"/>
              <a:t>Kemalasan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endParaRPr lang="en-US" sz="2400" dirty="0"/>
          </a:p>
        </p:txBody>
      </p:sp>
      <p:sp>
        <p:nvSpPr>
          <p:cNvPr id="12" name="Rounded Rectangle 11"/>
          <p:cNvSpPr/>
          <p:nvPr/>
        </p:nvSpPr>
        <p:spPr>
          <a:xfrm>
            <a:off x="4724400" y="5486400"/>
            <a:ext cx="3429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haroni" pitchFamily="2" charset="-79"/>
                <a:cs typeface="Aharoni" pitchFamily="2" charset="-79"/>
              </a:rPr>
              <a:t>Efektivitas</a:t>
            </a: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200" dirty="0" err="1" smtClean="0">
                <a:latin typeface="Aharoni" pitchFamily="2" charset="-79"/>
                <a:cs typeface="Aharoni" pitchFamily="2" charset="-79"/>
              </a:rPr>
              <a:t>tim</a:t>
            </a:r>
            <a:endParaRPr lang="en-US" sz="3200" dirty="0">
              <a:latin typeface="Aharoni" pitchFamily="2" charset="-79"/>
              <a:cs typeface="Aharoni" pitchFamily="2" charset="-79"/>
            </a:endParaRPr>
          </a:p>
        </p:txBody>
      </p:sp>
      <p:cxnSp>
        <p:nvCxnSpPr>
          <p:cNvPr id="14" name="Straight Arrow Connector 13"/>
          <p:cNvCxnSpPr>
            <a:stCxn id="8" idx="2"/>
            <a:endCxn id="12" idx="0"/>
          </p:cNvCxnSpPr>
          <p:nvPr/>
        </p:nvCxnSpPr>
        <p:spPr>
          <a:xfrm rot="16200000" flipH="1">
            <a:off x="3486150" y="2533650"/>
            <a:ext cx="1905000" cy="4000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1" idx="3"/>
          </p:cNvCxnSpPr>
          <p:nvPr/>
        </p:nvCxnSpPr>
        <p:spPr>
          <a:xfrm>
            <a:off x="4191000" y="5067300"/>
            <a:ext cx="2133600" cy="419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2"/>
          </p:cNvCxnSpPr>
          <p:nvPr/>
        </p:nvCxnSpPr>
        <p:spPr>
          <a:xfrm rot="5400000">
            <a:off x="6153150" y="4972050"/>
            <a:ext cx="68580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14953</TotalTime>
  <Words>217</Words>
  <Application>Microsoft Office PowerPoint</Application>
  <PresentationFormat>On-screen Show (4:3)</PresentationFormat>
  <Paragraphs>78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Pokok bahasan</vt:lpstr>
      <vt:lpstr>Kelompok vs Tim</vt:lpstr>
      <vt:lpstr>Tipe Tim</vt:lpstr>
      <vt:lpstr>Model Efektivitas Tim</vt:lpstr>
      <vt:lpstr>Slide 6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Cahyani Prastiti</cp:lastModifiedBy>
  <cp:revision>619</cp:revision>
  <cp:lastPrinted>2015-09-17T08:41:14Z</cp:lastPrinted>
  <dcterms:created xsi:type="dcterms:W3CDTF">2010-04-18T12:06:30Z</dcterms:created>
  <dcterms:modified xsi:type="dcterms:W3CDTF">2017-09-04T06:50:16Z</dcterms:modified>
</cp:coreProperties>
</file>