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60" r:id="rId2"/>
  </p:sldMasterIdLst>
  <p:notesMasterIdLst>
    <p:notesMasterId r:id="rId28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2" roundtripDataSignature="AMtx7mjfzNIyrtIu1oi78k3QaGD6QgasK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08D5453-B571-4BDA-A1DA-5DFC0F4343D3}">
  <a:tblStyle styleId="{F08D5453-B571-4BDA-A1DA-5DFC0F4343D3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AECE6"/>
          </a:solidFill>
        </a:fill>
      </a:tcStyle>
    </a:wholeTbl>
    <a:band1H>
      <a:tcTxStyle/>
      <a:tcStyle>
        <a:tcBdr/>
        <a:fill>
          <a:solidFill>
            <a:srgbClr val="F5D8C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F5D8C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customschemas.google.com/relationships/presentationmetadata" Target="meta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" name="Google Shape;34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4" name="Google Shape;364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5" name="Google Shape;375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0" name="Google Shape;39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5" name="Google Shape;405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0" name="Google Shape;420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5" name="Google Shape;435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0" name="Google Shape;450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" name="Google Shape;465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0" name="Google Shape;480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5" name="Google Shape;495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5" name="Google Shape;505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7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7"/>
          <p:cNvSpPr txBox="1"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8000"/>
              <a:buFont typeface="Calibri"/>
              <a:buNone/>
              <a:defRPr sz="80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7"/>
          <p:cNvSpPr txBox="1"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3" name="Google Shape;23;p27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27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26" name="Google Shape;26;p27"/>
          <p:cNvCxnSpPr/>
          <p:nvPr/>
        </p:nvCxnSpPr>
        <p:spPr>
          <a:xfrm>
            <a:off x="1207658" y="4343400"/>
            <a:ext cx="9875520" cy="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36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36"/>
          <p:cNvSpPr txBox="1">
            <a:spLocks noGrp="1"/>
          </p:cNvSpPr>
          <p:nvPr>
            <p:ph type="body" idx="1"/>
          </p:nvPr>
        </p:nvSpPr>
        <p:spPr>
          <a:xfrm rot="5400000">
            <a:off x="4114800" y="-1171786"/>
            <a:ext cx="4023360" cy="100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90" name="Google Shape;90;p36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36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36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Vertical Title and Text" type="vertTitleAndTx">
  <p:cSld name="VERTICAL_TITLE_AND_VERTICAL_TEXT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7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3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37"/>
          <p:cNvSpPr txBox="1">
            <a:spLocks noGrp="1"/>
          </p:cNvSpPr>
          <p:nvPr>
            <p:ph type="title"/>
          </p:nvPr>
        </p:nvSpPr>
        <p:spPr>
          <a:xfrm rot="5400000">
            <a:off x="7160640" y="1979039"/>
            <a:ext cx="5757421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37"/>
          <p:cNvSpPr txBox="1">
            <a:spLocks noGrp="1"/>
          </p:cNvSpPr>
          <p:nvPr>
            <p:ph type="body" idx="1"/>
          </p:nvPr>
        </p:nvSpPr>
        <p:spPr>
          <a:xfrm rot="5400000">
            <a:off x="1826639" y="-573661"/>
            <a:ext cx="5757422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98" name="Google Shape;98;p37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37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37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9"/>
          <p:cNvSpPr txBox="1"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3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2400"/>
              <a:buNone/>
              <a:defRPr sz="2400">
                <a:solidFill>
                  <a:srgbClr val="3F3F3F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10" name="Google Shape;110;p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39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40"/>
          <p:cNvSpPr txBox="1"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40"/>
          <p:cNvSpPr txBox="1"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116" name="Google Shape;116;p4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4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40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41"/>
          <p:cNvSpPr txBox="1"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41"/>
          <p:cNvSpPr txBox="1"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2400"/>
              <a:buNone/>
              <a:defRPr sz="2400">
                <a:solidFill>
                  <a:srgbClr val="3F3F3F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22" name="Google Shape;122;p4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4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41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42"/>
          <p:cNvSpPr txBox="1"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42"/>
          <p:cNvSpPr txBox="1">
            <a:spLocks noGrp="1"/>
          </p:cNvSpPr>
          <p:nvPr>
            <p:ph type="body" idx="1"/>
          </p:nvPr>
        </p:nvSpPr>
        <p:spPr>
          <a:xfrm>
            <a:off x="845127" y="1828800"/>
            <a:ext cx="5181600" cy="435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128" name="Google Shape;128;p42"/>
          <p:cNvSpPr txBox="1">
            <a:spLocks noGrp="1"/>
          </p:cNvSpPr>
          <p:nvPr>
            <p:ph type="body" idx="2"/>
          </p:nvPr>
        </p:nvSpPr>
        <p:spPr>
          <a:xfrm>
            <a:off x="6172200" y="1828800"/>
            <a:ext cx="5181600" cy="435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129" name="Google Shape;129;p4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4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42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43"/>
          <p:cNvSpPr txBox="1"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34" name="Google Shape;134;p43"/>
          <p:cNvSpPr txBox="1">
            <a:spLocks noGrp="1"/>
          </p:cNvSpPr>
          <p:nvPr>
            <p:ph type="body" idx="2"/>
          </p:nvPr>
        </p:nvSpPr>
        <p:spPr>
          <a:xfrm>
            <a:off x="845127" y="2507550"/>
            <a:ext cx="5156200" cy="368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135" name="Google Shape;135;p43"/>
          <p:cNvSpPr txBox="1">
            <a:spLocks noGrp="1"/>
          </p:cNvSpPr>
          <p:nvPr>
            <p:ph type="body" idx="3"/>
          </p:nvPr>
        </p:nvSpPr>
        <p:spPr>
          <a:xfrm>
            <a:off x="6172200" y="1681851"/>
            <a:ext cx="5181601" cy="825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36" name="Google Shape;136;p43"/>
          <p:cNvSpPr txBox="1">
            <a:spLocks noGrp="1"/>
          </p:cNvSpPr>
          <p:nvPr>
            <p:ph type="body" idx="4"/>
          </p:nvPr>
        </p:nvSpPr>
        <p:spPr>
          <a:xfrm>
            <a:off x="6172200" y="2507550"/>
            <a:ext cx="5181601" cy="368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137" name="Google Shape;137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43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0" name="Google Shape;140;p43"/>
          <p:cNvSpPr txBox="1"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4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44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5" name="Google Shape;145;p44"/>
          <p:cNvSpPr txBox="1"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4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4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45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46"/>
          <p:cNvSpPr txBox="1"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46"/>
          <p:cNvSpPr txBox="1">
            <a:spLocks noGrp="1"/>
          </p:cNvSpPr>
          <p:nvPr>
            <p:ph type="body" idx="1"/>
          </p:nvPr>
        </p:nvSpPr>
        <p:spPr>
          <a:xfrm>
            <a:off x="5181600" y="990600"/>
            <a:ext cx="6172200" cy="48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●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/>
            </a:lvl9pPr>
          </a:lstStyle>
          <a:p>
            <a:endParaRPr/>
          </a:p>
        </p:txBody>
      </p:sp>
      <p:sp>
        <p:nvSpPr>
          <p:cNvPr id="153" name="Google Shape;153;p46"/>
          <p:cNvSpPr txBox="1">
            <a:spLocks noGrp="1"/>
          </p:cNvSpPr>
          <p:nvPr>
            <p:ph type="body" idx="2"/>
          </p:nvPr>
        </p:nvSpPr>
        <p:spPr>
          <a:xfrm>
            <a:off x="841248" y="2057399"/>
            <a:ext cx="3931920" cy="381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54" name="Google Shape;154;p4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4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46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8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8"/>
          <p:cNvSpPr txBox="1"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30" name="Google Shape;30;p28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8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8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47"/>
          <p:cNvSpPr txBox="1"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47"/>
          <p:cNvSpPr>
            <a:spLocks noGrp="1"/>
          </p:cNvSpPr>
          <p:nvPr>
            <p:ph type="pic" idx="2"/>
          </p:nvPr>
        </p:nvSpPr>
        <p:spPr>
          <a:xfrm>
            <a:off x="5181600" y="990600"/>
            <a:ext cx="6172200" cy="4876800"/>
          </a:xfrm>
          <a:prstGeom prst="rect">
            <a:avLst/>
          </a:prstGeom>
          <a:noFill/>
          <a:ln>
            <a:noFill/>
          </a:ln>
        </p:spPr>
      </p:sp>
      <p:sp>
        <p:nvSpPr>
          <p:cNvPr id="160" name="Google Shape;160;p47"/>
          <p:cNvSpPr txBox="1">
            <a:spLocks noGrp="1"/>
          </p:cNvSpPr>
          <p:nvPr>
            <p:ph type="body" idx="1"/>
          </p:nvPr>
        </p:nvSpPr>
        <p:spPr>
          <a:xfrm>
            <a:off x="841248" y="2057400"/>
            <a:ext cx="3931920" cy="3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61" name="Google Shape;161;p4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4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47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48"/>
          <p:cNvSpPr txBox="1"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p48"/>
          <p:cNvSpPr txBox="1">
            <a:spLocks noGrp="1"/>
          </p:cNvSpPr>
          <p:nvPr>
            <p:ph type="body" idx="1"/>
          </p:nvPr>
        </p:nvSpPr>
        <p:spPr>
          <a:xfrm rot="5400000">
            <a:off x="3927259" y="-1253332"/>
            <a:ext cx="4351337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167" name="Google Shape;167;p4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8" name="Google Shape;168;p4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48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49"/>
          <p:cNvSpPr txBox="1">
            <a:spLocks noGrp="1"/>
          </p:cNvSpPr>
          <p:nvPr>
            <p:ph type="title"/>
          </p:nvPr>
        </p:nvSpPr>
        <p:spPr>
          <a:xfrm rot="5400000">
            <a:off x="7133431" y="1951831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2" name="Google Shape;172;p49"/>
          <p:cNvSpPr txBox="1">
            <a:spLocks noGrp="1"/>
          </p:cNvSpPr>
          <p:nvPr>
            <p:ph type="body" idx="1"/>
          </p:nvPr>
        </p:nvSpPr>
        <p:spPr>
          <a:xfrm rot="5400000">
            <a:off x="1799431" y="-600869"/>
            <a:ext cx="5811837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173" name="Google Shape;173;p4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4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49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>
  <p:cSld name="BLANK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9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29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29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29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9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 type="secHead">
  <p:cSld name="SECTION_HEADER">
    <p:bg>
      <p:bgPr>
        <a:solidFill>
          <a:schemeClr val="lt1"/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30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30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30"/>
          <p:cNvSpPr txBox="1"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8000"/>
              <a:buFont typeface="Calibri"/>
              <a:buNone/>
              <a:defRPr sz="8000" b="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30"/>
          <p:cNvSpPr txBox="1"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4" name="Google Shape;44;p30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30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30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47" name="Google Shape;47;p30"/>
          <p:cNvCxnSpPr/>
          <p:nvPr/>
        </p:nvCxnSpPr>
        <p:spPr>
          <a:xfrm>
            <a:off x="1207658" y="4343400"/>
            <a:ext cx="9875520" cy="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1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31"/>
          <p:cNvSpPr txBox="1">
            <a:spLocks noGrp="1"/>
          </p:cNvSpPr>
          <p:nvPr>
            <p:ph type="body" idx="1"/>
          </p:nvPr>
        </p:nvSpPr>
        <p:spPr>
          <a:xfrm>
            <a:off x="1097279" y="1845734"/>
            <a:ext cx="493776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51" name="Google Shape;51;p31"/>
          <p:cNvSpPr txBox="1">
            <a:spLocks noGrp="1"/>
          </p:cNvSpPr>
          <p:nvPr>
            <p:ph type="body" idx="2"/>
          </p:nvPr>
        </p:nvSpPr>
        <p:spPr>
          <a:xfrm>
            <a:off x="6217920" y="1845735"/>
            <a:ext cx="493776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52" name="Google Shape;52;p31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1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31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32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 b="0" cap="none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body" idx="2"/>
          </p:nvPr>
        </p:nvSpPr>
        <p:spPr>
          <a:xfrm>
            <a:off x="1097280" y="2582334"/>
            <a:ext cx="4937760" cy="33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body" idx="3"/>
          </p:nvPr>
        </p:nvSpPr>
        <p:spPr>
          <a:xfrm>
            <a:off x="6217920" y="1846052"/>
            <a:ext cx="4937760" cy="736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 b="0" cap="none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body" idx="4"/>
          </p:nvPr>
        </p:nvSpPr>
        <p:spPr>
          <a:xfrm>
            <a:off x="6217920" y="2582334"/>
            <a:ext cx="4937760" cy="33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61" name="Google Shape;61;p32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32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2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33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33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t with Caption" type="objTx">
  <p:cSld name="OBJECT_WITH_CAPTION_TEX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34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34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34"/>
          <p:cNvSpPr txBox="1"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  <a:defRPr sz="3600" b="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body" idx="1"/>
          </p:nvPr>
        </p:nvSpPr>
        <p:spPr>
          <a:xfrm>
            <a:off x="4800600" y="731520"/>
            <a:ext cx="6492240" cy="52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74" name="Google Shape;74;p34"/>
          <p:cNvSpPr txBox="1">
            <a:spLocks noGrp="1"/>
          </p:cNvSpPr>
          <p:nvPr>
            <p:ph type="body" idx="2"/>
          </p:nvPr>
        </p:nvSpPr>
        <p:spPr>
          <a:xfrm>
            <a:off x="457200" y="2926080"/>
            <a:ext cx="3200400" cy="3379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5" name="Google Shape;75;p34"/>
          <p:cNvSpPr txBox="1">
            <a:spLocks noGrp="1"/>
          </p:cNvSpPr>
          <p:nvPr>
            <p:ph type="dt" idx="10"/>
          </p:nvPr>
        </p:nvSpPr>
        <p:spPr>
          <a:xfrm>
            <a:off x="465512" y="6459785"/>
            <a:ext cx="2618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4"/>
          <p:cNvSpPr txBox="1">
            <a:spLocks noGrp="1"/>
          </p:cNvSpPr>
          <p:nvPr>
            <p:ph type="ftr" idx="11"/>
          </p:nvPr>
        </p:nvSpPr>
        <p:spPr>
          <a:xfrm>
            <a:off x="4800600" y="6459785"/>
            <a:ext cx="4648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4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icture with Caption" type="picTx">
  <p:cSld name="PICTURE_WITH_CAPTION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5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35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35"/>
          <p:cNvSpPr txBox="1"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b" anchorCtr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  <a:defRPr sz="3600" b="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82" name="Google Shape;82;p35"/>
          <p:cNvPicPr preferRelativeResize="0">
            <a:picLocks noGrp="1"/>
          </p:cNvPicPr>
          <p:nvPr>
            <p:ph type="pic" idx="2"/>
          </p:nvPr>
        </p:nvPicPr>
        <p:blipFill/>
        <p:spPr>
          <a:xfrm>
            <a:off x="15" y="0"/>
            <a:ext cx="12191985" cy="4915076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</p:pic>
      <p:sp>
        <p:nvSpPr>
          <p:cNvPr id="83" name="Google Shape;83;p35"/>
          <p:cNvSpPr txBox="1">
            <a:spLocks noGrp="1"/>
          </p:cNvSpPr>
          <p:nvPr>
            <p:ph type="body" idx="1"/>
          </p:nvPr>
        </p:nvSpPr>
        <p:spPr>
          <a:xfrm>
            <a:off x="1097280" y="5907023"/>
            <a:ext cx="10113264" cy="594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84" name="Google Shape;84;p35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35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35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6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6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  <a:defRPr sz="48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3" name="Google Shape;13;p26"/>
          <p:cNvSpPr txBox="1"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 "/>
              <a:defRPr sz="20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alibri"/>
              <a:buChar char="◦"/>
              <a:defRPr sz="18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6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Google Shape;15;p26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Google Shape;16;p26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7" name="Google Shape;17;p26"/>
          <p:cNvCxnSpPr/>
          <p:nvPr/>
        </p:nvCxnSpPr>
        <p:spPr>
          <a:xfrm>
            <a:off x="1193532" y="1737845"/>
            <a:ext cx="9966960" cy="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8"/>
          <p:cNvSpPr txBox="1"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03" name="Google Shape;103;p38"/>
          <p:cNvSpPr txBox="1"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●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●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4" name="Google Shape;104;p3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5" name="Google Shape;105;p3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6" name="Google Shape;106;p38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1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1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1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1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1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1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1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1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1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hyperlink" Target="mailto:lillakeling@darmajaya.ac.id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6.jp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11" Type="http://schemas.openxmlformats.org/officeDocument/2006/relationships/image" Target="../media/image5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7.png"/><Relationship Id="rId9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16.jp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17.png"/><Relationship Id="rId9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16.jpg"/><Relationship Id="rId7" Type="http://schemas.openxmlformats.org/officeDocument/2006/relationships/image" Target="../media/image32.pn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17.png"/><Relationship Id="rId9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16.jp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10" Type="http://schemas.openxmlformats.org/officeDocument/2006/relationships/image" Target="../media/image5.png"/><Relationship Id="rId4" Type="http://schemas.openxmlformats.org/officeDocument/2006/relationships/image" Target="../media/image17.png"/><Relationship Id="rId9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16.jp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10" Type="http://schemas.openxmlformats.org/officeDocument/2006/relationships/image" Target="../media/image5.png"/><Relationship Id="rId4" Type="http://schemas.openxmlformats.org/officeDocument/2006/relationships/image" Target="../media/image17.png"/><Relationship Id="rId9" Type="http://schemas.openxmlformats.org/officeDocument/2006/relationships/image" Target="../media/image4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16.jp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10" Type="http://schemas.openxmlformats.org/officeDocument/2006/relationships/image" Target="../media/image5.png"/><Relationship Id="rId4" Type="http://schemas.openxmlformats.org/officeDocument/2006/relationships/image" Target="../media/image17.png"/><Relationship Id="rId9" Type="http://schemas.openxmlformats.org/officeDocument/2006/relationships/image" Target="../media/image5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16.jp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8.png"/><Relationship Id="rId5" Type="http://schemas.openxmlformats.org/officeDocument/2006/relationships/image" Target="../media/image52.png"/><Relationship Id="rId10" Type="http://schemas.openxmlformats.org/officeDocument/2006/relationships/image" Target="../media/image5.png"/><Relationship Id="rId4" Type="http://schemas.openxmlformats.org/officeDocument/2006/relationships/image" Target="../media/image17.png"/><Relationship Id="rId9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neilpatel.com/ubersuggest/" TargetMode="External"/><Relationship Id="rId3" Type="http://schemas.openxmlformats.org/officeDocument/2006/relationships/image" Target="../media/image2.png"/><Relationship Id="rId7" Type="http://schemas.openxmlformats.org/officeDocument/2006/relationships/hyperlink" Target="https://business.google.com/" TargetMode="External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ocialblade.com/" TargetMode="External"/><Relationship Id="rId11" Type="http://schemas.openxmlformats.org/officeDocument/2006/relationships/hyperlink" Target="https://www.notjustanalytics.com/" TargetMode="External"/><Relationship Id="rId5" Type="http://schemas.openxmlformats.org/officeDocument/2006/relationships/hyperlink" Target="https://www.similarweb.com/" TargetMode="External"/><Relationship Id="rId10" Type="http://schemas.openxmlformats.org/officeDocument/2006/relationships/hyperlink" Target="https://business.facebook.com/insights/" TargetMode="External"/><Relationship Id="rId4" Type="http://schemas.openxmlformats.org/officeDocument/2006/relationships/hyperlink" Target="https://trends.google.com/" TargetMode="External"/><Relationship Id="rId9" Type="http://schemas.openxmlformats.org/officeDocument/2006/relationships/hyperlink" Target="https://ahrefs.com/serp-checker" TargetMode="Externa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16.jp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8.png"/><Relationship Id="rId5" Type="http://schemas.openxmlformats.org/officeDocument/2006/relationships/image" Target="../media/image56.png"/><Relationship Id="rId10" Type="http://schemas.openxmlformats.org/officeDocument/2006/relationships/image" Target="../media/image5.png"/><Relationship Id="rId4" Type="http://schemas.openxmlformats.org/officeDocument/2006/relationships/image" Target="../media/image17.png"/><Relationship Id="rId9" Type="http://schemas.openxmlformats.org/officeDocument/2006/relationships/image" Target="../media/image5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16.jp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8.png"/><Relationship Id="rId5" Type="http://schemas.openxmlformats.org/officeDocument/2006/relationships/image" Target="../media/image60.png"/><Relationship Id="rId10" Type="http://schemas.openxmlformats.org/officeDocument/2006/relationships/image" Target="../media/image5.png"/><Relationship Id="rId4" Type="http://schemas.openxmlformats.org/officeDocument/2006/relationships/image" Target="../media/image17.png"/><Relationship Id="rId9" Type="http://schemas.openxmlformats.org/officeDocument/2006/relationships/image" Target="../media/image6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g"/><Relationship Id="rId3" Type="http://schemas.openxmlformats.org/officeDocument/2006/relationships/image" Target="../media/image16.jpg"/><Relationship Id="rId7" Type="http://schemas.openxmlformats.org/officeDocument/2006/relationships/image" Target="../media/image66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5.jpg"/><Relationship Id="rId5" Type="http://schemas.openxmlformats.org/officeDocument/2006/relationships/image" Target="../media/image64.jpg"/><Relationship Id="rId10" Type="http://schemas.openxmlformats.org/officeDocument/2006/relationships/image" Target="../media/image5.png"/><Relationship Id="rId4" Type="http://schemas.openxmlformats.org/officeDocument/2006/relationships/image" Target="../media/image17.png"/><Relationship Id="rId9" Type="http://schemas.openxmlformats.org/officeDocument/2006/relationships/image" Target="../media/image68.jp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g"/><Relationship Id="rId3" Type="http://schemas.openxmlformats.org/officeDocument/2006/relationships/image" Target="../media/image16.jpg"/><Relationship Id="rId7" Type="http://schemas.openxmlformats.org/officeDocument/2006/relationships/image" Target="../media/image71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0.jpg"/><Relationship Id="rId5" Type="http://schemas.openxmlformats.org/officeDocument/2006/relationships/image" Target="../media/image69.jpg"/><Relationship Id="rId10" Type="http://schemas.openxmlformats.org/officeDocument/2006/relationships/image" Target="../media/image5.png"/><Relationship Id="rId4" Type="http://schemas.openxmlformats.org/officeDocument/2006/relationships/image" Target="../media/image17.png"/><Relationship Id="rId9" Type="http://schemas.openxmlformats.org/officeDocument/2006/relationships/image" Target="../media/image73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1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"/>
          <p:cNvSpPr txBox="1">
            <a:spLocks noGrp="1"/>
          </p:cNvSpPr>
          <p:nvPr>
            <p:ph type="ctrTitle"/>
          </p:nvPr>
        </p:nvSpPr>
        <p:spPr>
          <a:xfrm>
            <a:off x="618050" y="2365490"/>
            <a:ext cx="10823912" cy="1802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Arial"/>
              <a:buNone/>
            </a:pPr>
            <a:r>
              <a:rPr lang="en-US" sz="3600" b="1" dirty="0" err="1">
                <a:latin typeface="Arial"/>
                <a:ea typeface="Arial"/>
                <a:cs typeface="Arial"/>
                <a:sym typeface="Arial"/>
              </a:rPr>
              <a:t>Metode</a:t>
            </a:r>
            <a:r>
              <a:rPr lang="en-US" sz="3600" b="1" dirty="0">
                <a:latin typeface="Arial"/>
                <a:ea typeface="Arial"/>
                <a:cs typeface="Arial"/>
                <a:sym typeface="Arial"/>
              </a:rPr>
              <a:t> dan Alat </a:t>
            </a:r>
            <a:r>
              <a:rPr lang="en-US" sz="3600" b="1" dirty="0" err="1">
                <a:latin typeface="Arial"/>
                <a:ea typeface="Arial"/>
                <a:cs typeface="Arial"/>
                <a:sym typeface="Arial"/>
              </a:rPr>
              <a:t>Mengumpulkan</a:t>
            </a:r>
            <a:r>
              <a:rPr lang="en-US" sz="3600" b="1" dirty="0">
                <a:latin typeface="Arial"/>
                <a:ea typeface="Arial"/>
                <a:cs typeface="Arial"/>
                <a:sym typeface="Arial"/>
              </a:rPr>
              <a:t> Data </a:t>
            </a:r>
            <a:br>
              <a:rPr lang="en-US" sz="3600" b="1" dirty="0">
                <a:latin typeface="Arial"/>
                <a:ea typeface="Arial"/>
                <a:cs typeface="Arial"/>
                <a:sym typeface="Arial"/>
              </a:rPr>
            </a:br>
            <a:r>
              <a:rPr lang="en-US" sz="3600" b="1" dirty="0">
                <a:latin typeface="Arial"/>
                <a:ea typeface="Arial"/>
                <a:cs typeface="Arial"/>
                <a:sym typeface="Arial"/>
              </a:rPr>
              <a:t>Content Marketing</a:t>
            </a:r>
            <a:endParaRPr sz="36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1"/>
          <p:cNvSpPr txBox="1">
            <a:spLocks noGrp="1"/>
          </p:cNvSpPr>
          <p:nvPr>
            <p:ph type="subTitle" idx="1"/>
          </p:nvPr>
        </p:nvSpPr>
        <p:spPr>
          <a:xfrm>
            <a:off x="923526" y="4309734"/>
            <a:ext cx="10058400" cy="2046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 b="1" dirty="0"/>
              <a:t>DISUSUN OLEH: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None/>
            </a:pPr>
            <a:r>
              <a:rPr lang="en-US" b="1" dirty="0"/>
              <a:t>TRUFI MURDIANI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None/>
            </a:pPr>
            <a:endParaRPr b="1" dirty="0"/>
          </a:p>
        </p:txBody>
      </p:sp>
      <p:pic>
        <p:nvPicPr>
          <p:cNvPr id="182" name="Google Shape;182;p1" descr="D:\Picture\logo ibi small.gi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013490" y="4418917"/>
            <a:ext cx="1936873" cy="1936873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1"/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Institut Informatika &amp; Bisnis Darmajaya Lampung</a:t>
            </a:r>
            <a:endParaRPr sz="2000" b="1" i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1"/>
          <p:cNvSpPr txBox="1"/>
          <p:nvPr/>
        </p:nvSpPr>
        <p:spPr>
          <a:xfrm>
            <a:off x="3702062" y="5200810"/>
            <a:ext cx="4982890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Dosen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Program </a:t>
            </a: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Studi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Bisnis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Digital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Fakultas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Ekonomi dan </a:t>
            </a: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Bisnis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(FEB) </a:t>
            </a: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Darmajaya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trufimurdiani@darmajaya.ac.id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IG: @tmurdian1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5" name="Google Shape;185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0"/>
            <a:ext cx="12192000" cy="281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39381" y="4757162"/>
            <a:ext cx="3072654" cy="12003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10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lang="en-US" b="1"/>
              <a:t>Meta Insight</a:t>
            </a:r>
            <a:endParaRPr b="1"/>
          </a:p>
        </p:txBody>
      </p:sp>
      <p:pic>
        <p:nvPicPr>
          <p:cNvPr id="291" name="Google Shape;291;p10" descr="D:\Picture\logo ibi small.gi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p10"/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Institut Informatika &amp; Bisnis Darmajaya Lampung</a:t>
            </a:r>
            <a:endParaRPr sz="2000" b="1" i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3" name="Google Shape;293;p10"/>
          <p:cNvPicPr preferRelativeResize="0"/>
          <p:nvPr/>
        </p:nvPicPr>
        <p:blipFill rotWithShape="1">
          <a:blip r:embed="rId4">
            <a:alphaModFix/>
          </a:blip>
          <a:srcRect t="7812" r="3484" b="5999"/>
          <a:stretch/>
        </p:blipFill>
        <p:spPr>
          <a:xfrm>
            <a:off x="807162" y="1806584"/>
            <a:ext cx="10348518" cy="4474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1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3031" y="114522"/>
            <a:ext cx="1574690" cy="615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1"/>
          <p:cNvSpPr txBox="1"/>
          <p:nvPr/>
        </p:nvSpPr>
        <p:spPr>
          <a:xfrm>
            <a:off x="103031" y="6446489"/>
            <a:ext cx="400667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Digital Marketing Certification Class</a:t>
            </a:r>
            <a:endParaRPr sz="2000" b="1" i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p11"/>
          <p:cNvSpPr/>
          <p:nvPr/>
        </p:nvSpPr>
        <p:spPr>
          <a:xfrm>
            <a:off x="-7336" y="11916"/>
            <a:ext cx="12192000" cy="6835198"/>
          </a:xfrm>
          <a:prstGeom prst="rect">
            <a:avLst/>
          </a:prstGeom>
          <a:blipFill rotWithShape="1">
            <a:blip r:embed="rId3">
              <a:alphaModFix amt="20000"/>
            </a:blip>
            <a:stretch>
              <a:fillRect/>
            </a:stretch>
          </a:blipFill>
          <a:ln w="15875" cap="flat" cmpd="sng">
            <a:solidFill>
              <a:srgbClr val="A65F0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p11"/>
          <p:cNvSpPr txBox="1"/>
          <p:nvPr/>
        </p:nvSpPr>
        <p:spPr>
          <a:xfrm>
            <a:off x="1080123" y="184600"/>
            <a:ext cx="77157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Social Media Performance</a:t>
            </a:r>
            <a:endParaRPr sz="36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2" name="Google Shape;302;p11"/>
          <p:cNvPicPr preferRelativeResize="0"/>
          <p:nvPr/>
        </p:nvPicPr>
        <p:blipFill rotWithShape="1">
          <a:blip r:embed="rId4">
            <a:alphaModFix/>
          </a:blip>
          <a:srcRect b="16237"/>
          <a:stretch/>
        </p:blipFill>
        <p:spPr>
          <a:xfrm>
            <a:off x="10801646" y="101600"/>
            <a:ext cx="1264511" cy="395425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p11"/>
          <p:cNvSpPr txBox="1"/>
          <p:nvPr/>
        </p:nvSpPr>
        <p:spPr>
          <a:xfrm>
            <a:off x="4302152" y="731135"/>
            <a:ext cx="3137141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@darmajayathebest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4" name="Google Shape;304;p11"/>
          <p:cNvPicPr preferRelativeResize="0"/>
          <p:nvPr/>
        </p:nvPicPr>
        <p:blipFill rotWithShape="1">
          <a:blip r:embed="rId5">
            <a:alphaModFix/>
          </a:blip>
          <a:srcRect l="16059" t="8864" r="19773" b="7339"/>
          <a:stretch/>
        </p:blipFill>
        <p:spPr>
          <a:xfrm>
            <a:off x="56218" y="1919949"/>
            <a:ext cx="5809673" cy="412512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" name="Google Shape;305;p11"/>
          <p:cNvPicPr preferRelativeResize="0"/>
          <p:nvPr/>
        </p:nvPicPr>
        <p:blipFill rotWithShape="1">
          <a:blip r:embed="rId6">
            <a:alphaModFix/>
          </a:blip>
          <a:srcRect l="18393" t="14634" r="20178" b="6008"/>
          <a:stretch/>
        </p:blipFill>
        <p:spPr>
          <a:xfrm>
            <a:off x="6195799" y="2067099"/>
            <a:ext cx="5922042" cy="4042945"/>
          </a:xfrm>
          <a:prstGeom prst="rect">
            <a:avLst/>
          </a:prstGeom>
          <a:noFill/>
          <a:ln>
            <a:noFill/>
          </a:ln>
        </p:spPr>
      </p:pic>
      <p:sp>
        <p:nvSpPr>
          <p:cNvPr id="306" name="Google Shape;306;p11"/>
          <p:cNvSpPr txBox="1"/>
          <p:nvPr/>
        </p:nvSpPr>
        <p:spPr>
          <a:xfrm>
            <a:off x="36208" y="1396215"/>
            <a:ext cx="491878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Content dengan engagement tertinggi di @darmajayathe best berasal dari pendaftaran GenDJ dengan likes hanya 2,3k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p11"/>
          <p:cNvSpPr txBox="1"/>
          <p:nvPr/>
        </p:nvSpPr>
        <p:spPr>
          <a:xfrm>
            <a:off x="6195799" y="1461189"/>
            <a:ext cx="491878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Content dengan komen tertinggi berasal dari lomba dangdut, event IT e-Sport, video awal corona dan video outfil mahasiswa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11"/>
          <p:cNvSpPr txBox="1"/>
          <p:nvPr/>
        </p:nvSpPr>
        <p:spPr>
          <a:xfrm>
            <a:off x="1895001" y="6110045"/>
            <a:ext cx="808808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Dari insight dapat dikatakan bahwa content dengan engagement tinggi berasal dari content-content yang terkait dengan event, isu terkini di masyarakat dan hiburan</a:t>
            </a: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9" name="Google Shape;309;p1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3031" y="114522"/>
            <a:ext cx="1574690" cy="615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12"/>
          <p:cNvSpPr txBox="1"/>
          <p:nvPr/>
        </p:nvSpPr>
        <p:spPr>
          <a:xfrm>
            <a:off x="103031" y="6446489"/>
            <a:ext cx="400667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Digital Marketing Certification Class</a:t>
            </a:r>
            <a:endParaRPr sz="2000" b="1" i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15;p12"/>
          <p:cNvSpPr/>
          <p:nvPr/>
        </p:nvSpPr>
        <p:spPr>
          <a:xfrm>
            <a:off x="0" y="11400"/>
            <a:ext cx="12192000" cy="6835199"/>
          </a:xfrm>
          <a:prstGeom prst="rect">
            <a:avLst/>
          </a:prstGeom>
          <a:blipFill rotWithShape="1">
            <a:blip r:embed="rId3">
              <a:alphaModFix amt="20000"/>
            </a:blip>
            <a:stretch>
              <a:fillRect/>
            </a:stretch>
          </a:blipFill>
          <a:ln w="15875" cap="flat" cmpd="sng">
            <a:solidFill>
              <a:srgbClr val="A65F0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p12"/>
          <p:cNvSpPr txBox="1"/>
          <p:nvPr/>
        </p:nvSpPr>
        <p:spPr>
          <a:xfrm>
            <a:off x="1543048" y="184600"/>
            <a:ext cx="72528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Social Media Performance</a:t>
            </a:r>
            <a:endParaRPr sz="36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7" name="Google Shape;317;p12"/>
          <p:cNvPicPr preferRelativeResize="0"/>
          <p:nvPr/>
        </p:nvPicPr>
        <p:blipFill rotWithShape="1">
          <a:blip r:embed="rId4">
            <a:alphaModFix/>
          </a:blip>
          <a:srcRect b="16237"/>
          <a:stretch/>
        </p:blipFill>
        <p:spPr>
          <a:xfrm>
            <a:off x="10801646" y="101600"/>
            <a:ext cx="1264511" cy="395425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Google Shape;318;p12"/>
          <p:cNvSpPr txBox="1"/>
          <p:nvPr/>
        </p:nvSpPr>
        <p:spPr>
          <a:xfrm>
            <a:off x="4302152" y="731135"/>
            <a:ext cx="3137141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@darmajayathebest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9" name="Google Shape;319;p12"/>
          <p:cNvPicPr preferRelativeResize="0"/>
          <p:nvPr/>
        </p:nvPicPr>
        <p:blipFill rotWithShape="1">
          <a:blip r:embed="rId5">
            <a:alphaModFix/>
          </a:blip>
          <a:srcRect l="7708" t="34604" r="57678" b="20317"/>
          <a:stretch/>
        </p:blipFill>
        <p:spPr>
          <a:xfrm>
            <a:off x="210773" y="1526498"/>
            <a:ext cx="3791190" cy="27307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p12"/>
          <p:cNvPicPr preferRelativeResize="0"/>
          <p:nvPr/>
        </p:nvPicPr>
        <p:blipFill rotWithShape="1">
          <a:blip r:embed="rId6">
            <a:alphaModFix/>
          </a:blip>
          <a:srcRect l="44107" t="33890" r="22411" b="20000"/>
          <a:stretch/>
        </p:blipFill>
        <p:spPr>
          <a:xfrm>
            <a:off x="4181231" y="1556334"/>
            <a:ext cx="3791190" cy="274754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p12"/>
          <p:cNvPicPr preferRelativeResize="0"/>
          <p:nvPr/>
        </p:nvPicPr>
        <p:blipFill rotWithShape="1">
          <a:blip r:embed="rId7">
            <a:alphaModFix/>
          </a:blip>
          <a:srcRect l="7708" t="37459" r="60679" b="19524"/>
          <a:stretch/>
        </p:blipFill>
        <p:spPr>
          <a:xfrm>
            <a:off x="8211909" y="1526497"/>
            <a:ext cx="3854248" cy="2777382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p12"/>
          <p:cNvPicPr preferRelativeResize="0"/>
          <p:nvPr/>
        </p:nvPicPr>
        <p:blipFill rotWithShape="1">
          <a:blip r:embed="rId8">
            <a:alphaModFix/>
          </a:blip>
          <a:srcRect l="44018" t="38095" r="23302" b="18413"/>
          <a:stretch/>
        </p:blipFill>
        <p:spPr>
          <a:xfrm>
            <a:off x="210773" y="4496997"/>
            <a:ext cx="3898932" cy="234231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p12"/>
          <p:cNvPicPr preferRelativeResize="0"/>
          <p:nvPr/>
        </p:nvPicPr>
        <p:blipFill rotWithShape="1">
          <a:blip r:embed="rId9">
            <a:alphaModFix/>
          </a:blip>
          <a:srcRect l="9012" t="30475" r="58125" b="24920"/>
          <a:stretch/>
        </p:blipFill>
        <p:spPr>
          <a:xfrm>
            <a:off x="4212736" y="4496998"/>
            <a:ext cx="4006954" cy="21763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12"/>
          <p:cNvPicPr preferRelativeResize="0"/>
          <p:nvPr/>
        </p:nvPicPr>
        <p:blipFill rotWithShape="1">
          <a:blip r:embed="rId10">
            <a:alphaModFix/>
          </a:blip>
          <a:srcRect l="43928" t="28861" r="22321" b="23818"/>
          <a:stretch/>
        </p:blipFill>
        <p:spPr>
          <a:xfrm>
            <a:off x="8319652" y="4496998"/>
            <a:ext cx="3746506" cy="2259402"/>
          </a:xfrm>
          <a:prstGeom prst="rect">
            <a:avLst/>
          </a:prstGeom>
          <a:noFill/>
          <a:ln>
            <a:noFill/>
          </a:ln>
        </p:spPr>
      </p:pic>
      <p:sp>
        <p:nvSpPr>
          <p:cNvPr id="325" name="Google Shape;325;p12"/>
          <p:cNvSpPr txBox="1"/>
          <p:nvPr/>
        </p:nvSpPr>
        <p:spPr>
          <a:xfrm>
            <a:off x="4965376" y="1157186"/>
            <a:ext cx="173477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Activities on net</a:t>
            </a: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6" name="Google Shape;326;p12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03031" y="114522"/>
            <a:ext cx="1574690" cy="615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13"/>
          <p:cNvSpPr txBox="1"/>
          <p:nvPr/>
        </p:nvSpPr>
        <p:spPr>
          <a:xfrm>
            <a:off x="103031" y="6446489"/>
            <a:ext cx="400667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Digital Marketing Certification Class</a:t>
            </a:r>
            <a:endParaRPr sz="2000" b="1" i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Google Shape;332;p13"/>
          <p:cNvSpPr/>
          <p:nvPr/>
        </p:nvSpPr>
        <p:spPr>
          <a:xfrm>
            <a:off x="0" y="11400"/>
            <a:ext cx="12192000" cy="6835199"/>
          </a:xfrm>
          <a:prstGeom prst="rect">
            <a:avLst/>
          </a:prstGeom>
          <a:blipFill rotWithShape="1">
            <a:blip r:embed="rId3">
              <a:alphaModFix amt="20000"/>
            </a:blip>
            <a:stretch>
              <a:fillRect/>
            </a:stretch>
          </a:blipFill>
          <a:ln w="15875" cap="flat" cmpd="sng">
            <a:solidFill>
              <a:srgbClr val="A65F0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p13"/>
          <p:cNvSpPr txBox="1"/>
          <p:nvPr/>
        </p:nvSpPr>
        <p:spPr>
          <a:xfrm>
            <a:off x="1440173" y="184600"/>
            <a:ext cx="73557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Social Media Performance</a:t>
            </a:r>
            <a:endParaRPr sz="36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4" name="Google Shape;334;p13"/>
          <p:cNvPicPr preferRelativeResize="0"/>
          <p:nvPr/>
        </p:nvPicPr>
        <p:blipFill rotWithShape="1">
          <a:blip r:embed="rId4">
            <a:alphaModFix/>
          </a:blip>
          <a:srcRect b="16237"/>
          <a:stretch/>
        </p:blipFill>
        <p:spPr>
          <a:xfrm>
            <a:off x="10801646" y="101600"/>
            <a:ext cx="1264511" cy="395425"/>
          </a:xfrm>
          <a:prstGeom prst="rect">
            <a:avLst/>
          </a:prstGeom>
          <a:noFill/>
          <a:ln>
            <a:noFill/>
          </a:ln>
        </p:spPr>
      </p:pic>
      <p:sp>
        <p:nvSpPr>
          <p:cNvPr id="335" name="Google Shape;335;p13"/>
          <p:cNvSpPr txBox="1"/>
          <p:nvPr/>
        </p:nvSpPr>
        <p:spPr>
          <a:xfrm>
            <a:off x="4302152" y="731135"/>
            <a:ext cx="3137141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@darmajayathebest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6" name="Google Shape;336;p13"/>
          <p:cNvPicPr preferRelativeResize="0"/>
          <p:nvPr/>
        </p:nvPicPr>
        <p:blipFill rotWithShape="1">
          <a:blip r:embed="rId5">
            <a:alphaModFix/>
          </a:blip>
          <a:srcRect l="12500" t="18290" r="27856" b="21111"/>
          <a:stretch/>
        </p:blipFill>
        <p:spPr>
          <a:xfrm>
            <a:off x="348343" y="1297821"/>
            <a:ext cx="11190513" cy="54933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" name="Google Shape;337;p13"/>
          <p:cNvPicPr preferRelativeResize="0"/>
          <p:nvPr/>
        </p:nvPicPr>
        <p:blipFill rotWithShape="1">
          <a:blip r:embed="rId6">
            <a:alphaModFix/>
          </a:blip>
          <a:srcRect l="39822" t="18924" r="49374" b="53173"/>
          <a:stretch/>
        </p:blipFill>
        <p:spPr>
          <a:xfrm>
            <a:off x="3864428" y="2364621"/>
            <a:ext cx="1317171" cy="1913466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  <p:pic>
        <p:nvPicPr>
          <p:cNvPr id="338" name="Google Shape;338;p13"/>
          <p:cNvPicPr preferRelativeResize="0"/>
          <p:nvPr/>
        </p:nvPicPr>
        <p:blipFill rotWithShape="1">
          <a:blip r:embed="rId7">
            <a:alphaModFix/>
          </a:blip>
          <a:srcRect l="51001" t="18290" r="38195" b="54814"/>
          <a:stretch/>
        </p:blipFill>
        <p:spPr>
          <a:xfrm>
            <a:off x="5870722" y="2200052"/>
            <a:ext cx="1317171" cy="1844446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  <p:pic>
        <p:nvPicPr>
          <p:cNvPr id="339" name="Google Shape;339;p13"/>
          <p:cNvPicPr preferRelativeResize="0"/>
          <p:nvPr/>
        </p:nvPicPr>
        <p:blipFill rotWithShape="1">
          <a:blip r:embed="rId8">
            <a:alphaModFix/>
          </a:blip>
          <a:srcRect l="54334" t="21450" r="34861" b="45926"/>
          <a:stretch/>
        </p:blipFill>
        <p:spPr>
          <a:xfrm>
            <a:off x="9325428" y="2470096"/>
            <a:ext cx="1317171" cy="2237372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  <p:sp>
        <p:nvSpPr>
          <p:cNvPr id="340" name="Google Shape;340;p13"/>
          <p:cNvSpPr txBox="1"/>
          <p:nvPr/>
        </p:nvSpPr>
        <p:spPr>
          <a:xfrm>
            <a:off x="2322155" y="3033319"/>
            <a:ext cx="152035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Content Wisuda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1" name="Google Shape;341;p13"/>
          <p:cNvSpPr txBox="1"/>
          <p:nvPr/>
        </p:nvSpPr>
        <p:spPr>
          <a:xfrm>
            <a:off x="5110545" y="1839765"/>
            <a:ext cx="2625078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Content Orientasi Mahasiswa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2" name="Google Shape;342;p13"/>
          <p:cNvSpPr txBox="1"/>
          <p:nvPr/>
        </p:nvSpPr>
        <p:spPr>
          <a:xfrm>
            <a:off x="7810872" y="3374069"/>
            <a:ext cx="1554015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Content Video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Hiburan Kampus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3" name="Google Shape;343;p1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03031" y="114522"/>
            <a:ext cx="1574690" cy="615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14"/>
          <p:cNvSpPr txBox="1"/>
          <p:nvPr/>
        </p:nvSpPr>
        <p:spPr>
          <a:xfrm>
            <a:off x="103031" y="6446489"/>
            <a:ext cx="400667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Digital Marketing Certification Class</a:t>
            </a:r>
            <a:endParaRPr sz="2000" b="1" i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" name="Google Shape;349;p14"/>
          <p:cNvSpPr/>
          <p:nvPr/>
        </p:nvSpPr>
        <p:spPr>
          <a:xfrm>
            <a:off x="0" y="11400"/>
            <a:ext cx="12192000" cy="6835199"/>
          </a:xfrm>
          <a:prstGeom prst="rect">
            <a:avLst/>
          </a:prstGeom>
          <a:blipFill rotWithShape="1">
            <a:blip r:embed="rId3">
              <a:alphaModFix amt="20000"/>
            </a:blip>
            <a:stretch>
              <a:fillRect/>
            </a:stretch>
          </a:blipFill>
          <a:ln w="15875" cap="flat" cmpd="sng">
            <a:solidFill>
              <a:srgbClr val="A65F0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" name="Google Shape;350;p14"/>
          <p:cNvSpPr txBox="1"/>
          <p:nvPr/>
        </p:nvSpPr>
        <p:spPr>
          <a:xfrm>
            <a:off x="3082332" y="184608"/>
            <a:ext cx="571342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Social Media Performance</a:t>
            </a:r>
            <a:endParaRPr sz="36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1" name="Google Shape;351;p14"/>
          <p:cNvPicPr preferRelativeResize="0"/>
          <p:nvPr/>
        </p:nvPicPr>
        <p:blipFill rotWithShape="1">
          <a:blip r:embed="rId4">
            <a:alphaModFix/>
          </a:blip>
          <a:srcRect b="16237"/>
          <a:stretch/>
        </p:blipFill>
        <p:spPr>
          <a:xfrm>
            <a:off x="10801646" y="101600"/>
            <a:ext cx="1264511" cy="395425"/>
          </a:xfrm>
          <a:prstGeom prst="rect">
            <a:avLst/>
          </a:prstGeom>
          <a:noFill/>
          <a:ln>
            <a:noFill/>
          </a:ln>
        </p:spPr>
      </p:pic>
      <p:sp>
        <p:nvSpPr>
          <p:cNvPr id="352" name="Google Shape;352;p14"/>
          <p:cNvSpPr txBox="1"/>
          <p:nvPr/>
        </p:nvSpPr>
        <p:spPr>
          <a:xfrm>
            <a:off x="4302152" y="731135"/>
            <a:ext cx="275472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@bisnisdigitaldije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3" name="Google Shape;353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263627" y="1820782"/>
            <a:ext cx="2825342" cy="1767452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" name="Google Shape;354;p1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3842" y="3588234"/>
            <a:ext cx="2517717" cy="157501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5" name="Google Shape;355;p1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0" y="1712808"/>
            <a:ext cx="2652243" cy="1659166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" name="Google Shape;356;p1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414933" y="3608134"/>
            <a:ext cx="2549704" cy="15950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Google Shape;357;p1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2220664" y="1550192"/>
            <a:ext cx="7515226" cy="37576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" name="Google Shape;358;p14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-133521" y="4946841"/>
            <a:ext cx="2717043" cy="1699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59" name="Google Shape;359;p14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9386895" y="5051541"/>
            <a:ext cx="2517717" cy="1575010"/>
          </a:xfrm>
          <a:prstGeom prst="rect">
            <a:avLst/>
          </a:prstGeom>
          <a:noFill/>
          <a:ln>
            <a:noFill/>
          </a:ln>
        </p:spPr>
      </p:pic>
      <p:sp>
        <p:nvSpPr>
          <p:cNvPr id="360" name="Google Shape;360;p14"/>
          <p:cNvSpPr txBox="1"/>
          <p:nvPr/>
        </p:nvSpPr>
        <p:spPr>
          <a:xfrm>
            <a:off x="1905053" y="5594858"/>
            <a:ext cx="754892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Untuk Prodi Bisnis Digital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Penggunaan Sosial Media belum terlalu aktif, sehingga performa masih rendah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61" name="Google Shape;361;p14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03031" y="114522"/>
            <a:ext cx="1574690" cy="615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15"/>
          <p:cNvSpPr txBox="1"/>
          <p:nvPr/>
        </p:nvSpPr>
        <p:spPr>
          <a:xfrm>
            <a:off x="103031" y="6446489"/>
            <a:ext cx="400667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Digital Marketing Certification Class</a:t>
            </a:r>
            <a:endParaRPr sz="2000" b="1" i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7" name="Google Shape;367;p15"/>
          <p:cNvSpPr/>
          <p:nvPr/>
        </p:nvSpPr>
        <p:spPr>
          <a:xfrm>
            <a:off x="0" y="11400"/>
            <a:ext cx="12192000" cy="6835199"/>
          </a:xfrm>
          <a:prstGeom prst="rect">
            <a:avLst/>
          </a:prstGeom>
          <a:blipFill rotWithShape="1">
            <a:blip r:embed="rId3">
              <a:alphaModFix amt="20000"/>
            </a:blip>
            <a:stretch>
              <a:fillRect/>
            </a:stretch>
          </a:blipFill>
          <a:ln w="15875" cap="flat" cmpd="sng">
            <a:solidFill>
              <a:srgbClr val="A65F0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8" name="Google Shape;368;p15"/>
          <p:cNvSpPr txBox="1"/>
          <p:nvPr/>
        </p:nvSpPr>
        <p:spPr>
          <a:xfrm>
            <a:off x="3628763" y="173859"/>
            <a:ext cx="448392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Competitor Analysis</a:t>
            </a:r>
            <a:endParaRPr sz="36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9" name="Google Shape;369;p15"/>
          <p:cNvPicPr preferRelativeResize="0"/>
          <p:nvPr/>
        </p:nvPicPr>
        <p:blipFill rotWithShape="1">
          <a:blip r:embed="rId4">
            <a:alphaModFix/>
          </a:blip>
          <a:srcRect b="16237"/>
          <a:stretch/>
        </p:blipFill>
        <p:spPr>
          <a:xfrm>
            <a:off x="10801646" y="101600"/>
            <a:ext cx="1264511" cy="3954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70" name="Google Shape;370;p15"/>
          <p:cNvGraphicFramePr/>
          <p:nvPr/>
        </p:nvGraphicFramePr>
        <p:xfrm>
          <a:off x="103031" y="144779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{F08D5453-B571-4BDA-A1DA-5DFC0F4343D3}</a:tableStyleId>
              </a:tblPr>
              <a:tblGrid>
                <a:gridCol w="304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57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8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123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503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70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294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4892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2013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5238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u="none" strike="noStrike" cap="none"/>
                        <a:t>No</a:t>
                      </a:r>
                      <a:endParaRPr sz="16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u="none" strike="noStrike" cap="none"/>
                        <a:t>Perguruan Tinggi</a:t>
                      </a:r>
                      <a:endParaRPr sz="16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u="none" strike="noStrike" cap="none"/>
                        <a:t>IG</a:t>
                      </a:r>
                      <a:endParaRPr sz="16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u="none" strike="noStrike" cap="none"/>
                        <a:t>Media Upload</a:t>
                      </a:r>
                      <a:endParaRPr sz="16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u="none" strike="noStrike" cap="none"/>
                        <a:t>Follower</a:t>
                      </a:r>
                      <a:endParaRPr sz="16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u="none" strike="noStrike" cap="none"/>
                        <a:t>Following</a:t>
                      </a:r>
                      <a:endParaRPr sz="16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u="none" strike="noStrike" cap="none"/>
                        <a:t>Engagement Rate</a:t>
                      </a:r>
                      <a:endParaRPr sz="16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u="none" strike="noStrike" cap="none"/>
                        <a:t>AVG Likes</a:t>
                      </a:r>
                      <a:endParaRPr sz="16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u="none" strike="noStrike" cap="none"/>
                        <a:t>AVG Comments</a:t>
                      </a:r>
                      <a:endParaRPr sz="16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38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1</a:t>
                      </a:r>
                      <a:endParaRPr sz="1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Insitut Informatika dan Bisnis Darmajaya</a:t>
                      </a:r>
                      <a:endParaRPr sz="15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@darmajayathebest</a:t>
                      </a:r>
                      <a:endParaRPr sz="15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                         4,244 </a:t>
                      </a:r>
                      <a:endParaRPr sz="1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          11,766 </a:t>
                      </a:r>
                      <a:endParaRPr sz="1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            4,016 </a:t>
                      </a:r>
                      <a:endParaRPr sz="1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1.53%</a:t>
                      </a:r>
                      <a:endParaRPr sz="1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       179.56 </a:t>
                      </a:r>
                      <a:endParaRPr sz="1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                    1.00 </a:t>
                      </a:r>
                      <a:endParaRPr sz="1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38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2</a:t>
                      </a:r>
                      <a:endParaRPr sz="1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Universitas Teknokrat Indonesia</a:t>
                      </a:r>
                      <a:endParaRPr sz="15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@teknokrat_university</a:t>
                      </a:r>
                      <a:endParaRPr sz="15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                         2,644 </a:t>
                      </a:r>
                      <a:endParaRPr sz="1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          88,936 </a:t>
                      </a:r>
                      <a:endParaRPr sz="1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                155 </a:t>
                      </a:r>
                      <a:endParaRPr sz="1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0.23%</a:t>
                      </a:r>
                      <a:endParaRPr sz="1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       207.38 </a:t>
                      </a:r>
                      <a:endParaRPr sz="1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                    0.94 </a:t>
                      </a:r>
                      <a:endParaRPr sz="1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38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3</a:t>
                      </a:r>
                      <a:endParaRPr sz="1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Universitas Bandar Lampung</a:t>
                      </a:r>
                      <a:endParaRPr sz="15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@kampusubl</a:t>
                      </a:r>
                      <a:endParaRPr sz="15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                         1,046 </a:t>
                      </a:r>
                      <a:endParaRPr sz="1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          14,412 </a:t>
                      </a:r>
                      <a:endParaRPr sz="1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                230 </a:t>
                      </a:r>
                      <a:endParaRPr sz="1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3.70%</a:t>
                      </a:r>
                      <a:endParaRPr sz="1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       523.75 </a:t>
                      </a:r>
                      <a:endParaRPr sz="1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                    9.38 </a:t>
                      </a:r>
                      <a:endParaRPr sz="1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38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4</a:t>
                      </a:r>
                      <a:endParaRPr sz="1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Universitas Muhamadiyah Metro</a:t>
                      </a:r>
                      <a:endParaRPr sz="15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@um_metro</a:t>
                      </a:r>
                      <a:endParaRPr sz="15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                         1,484 </a:t>
                      </a:r>
                      <a:endParaRPr sz="1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          13,554 </a:t>
                      </a:r>
                      <a:endParaRPr sz="1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                273 </a:t>
                      </a:r>
                      <a:endParaRPr sz="1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3.75%</a:t>
                      </a:r>
                      <a:endParaRPr sz="1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       505.56 </a:t>
                      </a:r>
                      <a:endParaRPr sz="1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                    3.13 </a:t>
                      </a:r>
                      <a:endParaRPr sz="1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38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5</a:t>
                      </a:r>
                      <a:endParaRPr sz="1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Universitas Bina Nusantara</a:t>
                      </a:r>
                      <a:endParaRPr sz="15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@binusuniversityofficial</a:t>
                      </a:r>
                      <a:endParaRPr sz="15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                         3,916 </a:t>
                      </a:r>
                      <a:endParaRPr sz="1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          78,256 </a:t>
                      </a:r>
                      <a:endParaRPr sz="1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                173 </a:t>
                      </a:r>
                      <a:endParaRPr sz="1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0.61%</a:t>
                      </a:r>
                      <a:endParaRPr sz="1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       475.63 </a:t>
                      </a:r>
                      <a:endParaRPr sz="1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                    3.50 </a:t>
                      </a:r>
                      <a:endParaRPr sz="1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38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6</a:t>
                      </a:r>
                      <a:endParaRPr sz="1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Universitas Telkom</a:t>
                      </a:r>
                      <a:endParaRPr sz="15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@telkomuniversity</a:t>
                      </a:r>
                      <a:endParaRPr sz="15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                         5,367 </a:t>
                      </a:r>
                      <a:endParaRPr sz="1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        139,458 </a:t>
                      </a:r>
                      <a:endParaRPr sz="1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                175 </a:t>
                      </a:r>
                      <a:endParaRPr sz="1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2.24%</a:t>
                      </a:r>
                      <a:endParaRPr sz="1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   3,082.94 </a:t>
                      </a:r>
                      <a:endParaRPr sz="1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                  47.25 </a:t>
                      </a:r>
                      <a:endParaRPr sz="1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238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7</a:t>
                      </a:r>
                      <a:endParaRPr sz="1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Universitas Mercu Buana</a:t>
                      </a:r>
                      <a:endParaRPr sz="15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strike="noStrike" cap="none"/>
                        <a:t>@univmercubuana</a:t>
                      </a:r>
                      <a:endParaRPr sz="15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                         1,747 </a:t>
                      </a:r>
                      <a:endParaRPr sz="1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          50,411 </a:t>
                      </a:r>
                      <a:endParaRPr sz="1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                  52 </a:t>
                      </a:r>
                      <a:endParaRPr sz="1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1.22%</a:t>
                      </a:r>
                      <a:endParaRPr sz="1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       602.25 </a:t>
                      </a:r>
                      <a:endParaRPr sz="1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                  11.06 </a:t>
                      </a:r>
                      <a:endParaRPr sz="1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625" marR="7625" marT="7625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71" name="Google Shape;371;p15"/>
          <p:cNvSpPr txBox="1"/>
          <p:nvPr/>
        </p:nvSpPr>
        <p:spPr>
          <a:xfrm>
            <a:off x="258618" y="6040582"/>
            <a:ext cx="7536873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Dari sisi follower, following, engagement rate, IIB Darmajaya masih memiliki tingkat yang rendah dibandingkan univ lain di Provinsi Lampung dan nasional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72" name="Google Shape;372;p1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3031" y="114522"/>
            <a:ext cx="1574690" cy="615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16"/>
          <p:cNvSpPr txBox="1"/>
          <p:nvPr/>
        </p:nvSpPr>
        <p:spPr>
          <a:xfrm>
            <a:off x="103031" y="6446489"/>
            <a:ext cx="400667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Digital Marketing Certification Class</a:t>
            </a:r>
            <a:endParaRPr sz="2000" b="1" i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" name="Google Shape;378;p16"/>
          <p:cNvSpPr/>
          <p:nvPr/>
        </p:nvSpPr>
        <p:spPr>
          <a:xfrm>
            <a:off x="0" y="11400"/>
            <a:ext cx="12192000" cy="6835199"/>
          </a:xfrm>
          <a:prstGeom prst="rect">
            <a:avLst/>
          </a:prstGeom>
          <a:blipFill rotWithShape="1">
            <a:blip r:embed="rId3">
              <a:alphaModFix amt="20000"/>
            </a:blip>
            <a:stretch>
              <a:fillRect/>
            </a:stretch>
          </a:blipFill>
          <a:ln w="15875" cap="flat" cmpd="sng">
            <a:solidFill>
              <a:srgbClr val="A65F0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" name="Google Shape;379;p16"/>
          <p:cNvSpPr txBox="1"/>
          <p:nvPr/>
        </p:nvSpPr>
        <p:spPr>
          <a:xfrm>
            <a:off x="1677724" y="184600"/>
            <a:ext cx="71181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Social Media Performance</a:t>
            </a:r>
            <a:endParaRPr sz="36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0" name="Google Shape;380;p16"/>
          <p:cNvPicPr preferRelativeResize="0"/>
          <p:nvPr/>
        </p:nvPicPr>
        <p:blipFill rotWithShape="1">
          <a:blip r:embed="rId4">
            <a:alphaModFix/>
          </a:blip>
          <a:srcRect b="16237"/>
          <a:stretch/>
        </p:blipFill>
        <p:spPr>
          <a:xfrm>
            <a:off x="10801646" y="101600"/>
            <a:ext cx="1264511" cy="395425"/>
          </a:xfrm>
          <a:prstGeom prst="rect">
            <a:avLst/>
          </a:prstGeom>
          <a:noFill/>
          <a:ln>
            <a:noFill/>
          </a:ln>
        </p:spPr>
      </p:pic>
      <p:sp>
        <p:nvSpPr>
          <p:cNvPr id="381" name="Google Shape;381;p16"/>
          <p:cNvSpPr txBox="1"/>
          <p:nvPr/>
        </p:nvSpPr>
        <p:spPr>
          <a:xfrm>
            <a:off x="4311388" y="731135"/>
            <a:ext cx="351070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@teknokrat_university</a:t>
            </a:r>
            <a:endParaRPr sz="2800" b="0" i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82" name="Google Shape;382;p16"/>
          <p:cNvPicPr preferRelativeResize="0"/>
          <p:nvPr/>
        </p:nvPicPr>
        <p:blipFill rotWithShape="1">
          <a:blip r:embed="rId5">
            <a:alphaModFix/>
          </a:blip>
          <a:srcRect l="18561" t="18289" r="16666" b="21078"/>
          <a:stretch/>
        </p:blipFill>
        <p:spPr>
          <a:xfrm>
            <a:off x="0" y="2152072"/>
            <a:ext cx="3870036" cy="4705927"/>
          </a:xfrm>
          <a:prstGeom prst="rect">
            <a:avLst/>
          </a:prstGeom>
          <a:noFill/>
          <a:ln>
            <a:noFill/>
          </a:ln>
        </p:spPr>
      </p:pic>
      <p:pic>
        <p:nvPicPr>
          <p:cNvPr id="383" name="Google Shape;383;p16"/>
          <p:cNvPicPr preferRelativeResize="0"/>
          <p:nvPr/>
        </p:nvPicPr>
        <p:blipFill rotWithShape="1">
          <a:blip r:embed="rId6">
            <a:alphaModFix/>
          </a:blip>
          <a:srcRect l="4241" t="47541" r="85455" b="34546"/>
          <a:stretch/>
        </p:blipFill>
        <p:spPr>
          <a:xfrm>
            <a:off x="0" y="1004147"/>
            <a:ext cx="1256146" cy="1136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4" name="Google Shape;384;p16"/>
          <p:cNvPicPr preferRelativeResize="0"/>
          <p:nvPr/>
        </p:nvPicPr>
        <p:blipFill rotWithShape="1">
          <a:blip r:embed="rId7">
            <a:alphaModFix/>
          </a:blip>
          <a:srcRect l="8484" t="30074" r="58030" b="23769"/>
          <a:stretch/>
        </p:blipFill>
        <p:spPr>
          <a:xfrm>
            <a:off x="3971290" y="2368366"/>
            <a:ext cx="2735826" cy="2121266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Google Shape;385;p16"/>
          <p:cNvPicPr preferRelativeResize="0"/>
          <p:nvPr/>
        </p:nvPicPr>
        <p:blipFill rotWithShape="1">
          <a:blip r:embed="rId8">
            <a:alphaModFix/>
          </a:blip>
          <a:srcRect l="44545" t="31380" r="25909" b="25251"/>
          <a:stretch/>
        </p:blipFill>
        <p:spPr>
          <a:xfrm>
            <a:off x="4062832" y="4815601"/>
            <a:ext cx="2459904" cy="2030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86" name="Google Shape;386;p16"/>
          <p:cNvPicPr preferRelativeResize="0"/>
          <p:nvPr/>
        </p:nvPicPr>
        <p:blipFill rotWithShape="1">
          <a:blip r:embed="rId9">
            <a:alphaModFix/>
          </a:blip>
          <a:srcRect l="23864" t="20086" r="26061" b="13536"/>
          <a:stretch/>
        </p:blipFill>
        <p:spPr>
          <a:xfrm>
            <a:off x="6891495" y="2368366"/>
            <a:ext cx="5300505" cy="4489633"/>
          </a:xfrm>
          <a:prstGeom prst="rect">
            <a:avLst/>
          </a:prstGeom>
          <a:noFill/>
          <a:ln>
            <a:noFill/>
          </a:ln>
        </p:spPr>
      </p:pic>
      <p:pic>
        <p:nvPicPr>
          <p:cNvPr id="387" name="Google Shape;387;p16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03031" y="114522"/>
            <a:ext cx="1574690" cy="615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17"/>
          <p:cNvSpPr txBox="1"/>
          <p:nvPr/>
        </p:nvSpPr>
        <p:spPr>
          <a:xfrm>
            <a:off x="103031" y="6446489"/>
            <a:ext cx="400667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Digital Marketing Certification Class</a:t>
            </a:r>
            <a:endParaRPr sz="2000" b="1" i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Google Shape;393;p17"/>
          <p:cNvSpPr/>
          <p:nvPr/>
        </p:nvSpPr>
        <p:spPr>
          <a:xfrm>
            <a:off x="0" y="11400"/>
            <a:ext cx="12192000" cy="6835199"/>
          </a:xfrm>
          <a:prstGeom prst="rect">
            <a:avLst/>
          </a:prstGeom>
          <a:blipFill rotWithShape="1">
            <a:blip r:embed="rId3">
              <a:alphaModFix amt="20000"/>
            </a:blip>
            <a:stretch>
              <a:fillRect/>
            </a:stretch>
          </a:blipFill>
          <a:ln w="15875" cap="flat" cmpd="sng">
            <a:solidFill>
              <a:srgbClr val="A65F0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Google Shape;394;p17"/>
          <p:cNvSpPr txBox="1"/>
          <p:nvPr/>
        </p:nvSpPr>
        <p:spPr>
          <a:xfrm>
            <a:off x="2280274" y="184600"/>
            <a:ext cx="65154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Social Media Performance</a:t>
            </a:r>
            <a:endParaRPr sz="36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5" name="Google Shape;395;p17"/>
          <p:cNvPicPr preferRelativeResize="0"/>
          <p:nvPr/>
        </p:nvPicPr>
        <p:blipFill rotWithShape="1">
          <a:blip r:embed="rId4">
            <a:alphaModFix/>
          </a:blip>
          <a:srcRect b="16237"/>
          <a:stretch/>
        </p:blipFill>
        <p:spPr>
          <a:xfrm>
            <a:off x="10801646" y="101600"/>
            <a:ext cx="1264511" cy="395425"/>
          </a:xfrm>
          <a:prstGeom prst="rect">
            <a:avLst/>
          </a:prstGeom>
          <a:noFill/>
          <a:ln>
            <a:noFill/>
          </a:ln>
        </p:spPr>
      </p:pic>
      <p:sp>
        <p:nvSpPr>
          <p:cNvPr id="396" name="Google Shape;396;p17"/>
          <p:cNvSpPr txBox="1"/>
          <p:nvPr/>
        </p:nvSpPr>
        <p:spPr>
          <a:xfrm>
            <a:off x="4948696" y="731135"/>
            <a:ext cx="2100511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@kampusubl</a:t>
            </a:r>
            <a:endParaRPr sz="2800" b="0" i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97" name="Google Shape;397;p17"/>
          <p:cNvPicPr preferRelativeResize="0"/>
          <p:nvPr/>
        </p:nvPicPr>
        <p:blipFill rotWithShape="1">
          <a:blip r:embed="rId5">
            <a:alphaModFix/>
          </a:blip>
          <a:srcRect l="16666" t="18290" r="16364" b="27676"/>
          <a:stretch/>
        </p:blipFill>
        <p:spPr>
          <a:xfrm>
            <a:off x="0" y="2445846"/>
            <a:ext cx="3472873" cy="4412153"/>
          </a:xfrm>
          <a:prstGeom prst="rect">
            <a:avLst/>
          </a:prstGeom>
          <a:noFill/>
          <a:ln>
            <a:noFill/>
          </a:ln>
        </p:spPr>
      </p:pic>
      <p:pic>
        <p:nvPicPr>
          <p:cNvPr id="398" name="Google Shape;398;p17"/>
          <p:cNvPicPr preferRelativeResize="0"/>
          <p:nvPr/>
        </p:nvPicPr>
        <p:blipFill rotWithShape="1">
          <a:blip r:embed="rId6">
            <a:alphaModFix/>
          </a:blip>
          <a:srcRect l="4394" t="24647" r="85606" b="57980"/>
          <a:stretch/>
        </p:blipFill>
        <p:spPr>
          <a:xfrm>
            <a:off x="0" y="1254355"/>
            <a:ext cx="1219200" cy="1191491"/>
          </a:xfrm>
          <a:prstGeom prst="rect">
            <a:avLst/>
          </a:prstGeom>
          <a:noFill/>
          <a:ln>
            <a:noFill/>
          </a:ln>
        </p:spPr>
      </p:pic>
      <p:pic>
        <p:nvPicPr>
          <p:cNvPr id="399" name="Google Shape;399;p17"/>
          <p:cNvPicPr preferRelativeResize="0"/>
          <p:nvPr/>
        </p:nvPicPr>
        <p:blipFill rotWithShape="1">
          <a:blip r:embed="rId7">
            <a:alphaModFix/>
          </a:blip>
          <a:srcRect l="7708" t="39312" r="62953" b="19460"/>
          <a:stretch/>
        </p:blipFill>
        <p:spPr>
          <a:xfrm>
            <a:off x="3631046" y="2152073"/>
            <a:ext cx="2926773" cy="2172402"/>
          </a:xfrm>
          <a:prstGeom prst="rect">
            <a:avLst/>
          </a:prstGeom>
          <a:noFill/>
          <a:ln>
            <a:noFill/>
          </a:ln>
        </p:spPr>
      </p:pic>
      <p:pic>
        <p:nvPicPr>
          <p:cNvPr id="400" name="Google Shape;400;p17"/>
          <p:cNvPicPr preferRelativeResize="0"/>
          <p:nvPr/>
        </p:nvPicPr>
        <p:blipFill rotWithShape="1">
          <a:blip r:embed="rId8">
            <a:alphaModFix/>
          </a:blip>
          <a:srcRect l="40589" t="40806" r="32349" b="20269"/>
          <a:stretch/>
        </p:blipFill>
        <p:spPr>
          <a:xfrm>
            <a:off x="3744662" y="4533112"/>
            <a:ext cx="2408068" cy="2313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401" name="Google Shape;401;p17"/>
          <p:cNvPicPr preferRelativeResize="0"/>
          <p:nvPr/>
        </p:nvPicPr>
        <p:blipFill rotWithShape="1">
          <a:blip r:embed="rId9">
            <a:alphaModFix/>
          </a:blip>
          <a:srcRect l="23333" t="18290" r="25453" b="13265"/>
          <a:stretch/>
        </p:blipFill>
        <p:spPr>
          <a:xfrm>
            <a:off x="6221869" y="2087418"/>
            <a:ext cx="5867100" cy="4606034"/>
          </a:xfrm>
          <a:prstGeom prst="rect">
            <a:avLst/>
          </a:prstGeom>
          <a:noFill/>
          <a:ln>
            <a:noFill/>
          </a:ln>
        </p:spPr>
      </p:pic>
      <p:pic>
        <p:nvPicPr>
          <p:cNvPr id="402" name="Google Shape;402;p17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03031" y="114522"/>
            <a:ext cx="1574690" cy="615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18"/>
          <p:cNvSpPr txBox="1"/>
          <p:nvPr/>
        </p:nvSpPr>
        <p:spPr>
          <a:xfrm>
            <a:off x="103031" y="6446489"/>
            <a:ext cx="400667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Digital Marketing Certification Class</a:t>
            </a:r>
            <a:endParaRPr sz="2000" b="1" i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8" name="Google Shape;408;p18"/>
          <p:cNvSpPr/>
          <p:nvPr/>
        </p:nvSpPr>
        <p:spPr>
          <a:xfrm>
            <a:off x="0" y="11400"/>
            <a:ext cx="12192000" cy="6835199"/>
          </a:xfrm>
          <a:prstGeom prst="rect">
            <a:avLst/>
          </a:prstGeom>
          <a:blipFill rotWithShape="1">
            <a:blip r:embed="rId3">
              <a:alphaModFix amt="20000"/>
            </a:blip>
            <a:stretch>
              <a:fillRect/>
            </a:stretch>
          </a:blipFill>
          <a:ln w="15875" cap="flat" cmpd="sng">
            <a:solidFill>
              <a:srgbClr val="A65F0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9" name="Google Shape;409;p18"/>
          <p:cNvSpPr txBox="1"/>
          <p:nvPr/>
        </p:nvSpPr>
        <p:spPr>
          <a:xfrm>
            <a:off x="1209973" y="184600"/>
            <a:ext cx="75858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Social Media Performance</a:t>
            </a:r>
            <a:endParaRPr sz="36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10" name="Google Shape;410;p18"/>
          <p:cNvPicPr preferRelativeResize="0"/>
          <p:nvPr/>
        </p:nvPicPr>
        <p:blipFill rotWithShape="1">
          <a:blip r:embed="rId4">
            <a:alphaModFix/>
          </a:blip>
          <a:srcRect b="16237"/>
          <a:stretch/>
        </p:blipFill>
        <p:spPr>
          <a:xfrm>
            <a:off x="10801646" y="101600"/>
            <a:ext cx="1264511" cy="395425"/>
          </a:xfrm>
          <a:prstGeom prst="rect">
            <a:avLst/>
          </a:prstGeom>
          <a:noFill/>
          <a:ln>
            <a:noFill/>
          </a:ln>
        </p:spPr>
      </p:pic>
      <p:sp>
        <p:nvSpPr>
          <p:cNvPr id="411" name="Google Shape;411;p18"/>
          <p:cNvSpPr txBox="1"/>
          <p:nvPr/>
        </p:nvSpPr>
        <p:spPr>
          <a:xfrm>
            <a:off x="4874805" y="731135"/>
            <a:ext cx="205248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@um_metro</a:t>
            </a:r>
            <a:endParaRPr sz="2800" b="0" i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12" name="Google Shape;412;p18"/>
          <p:cNvPicPr preferRelativeResize="0"/>
          <p:nvPr/>
        </p:nvPicPr>
        <p:blipFill rotWithShape="1">
          <a:blip r:embed="rId5">
            <a:alphaModFix/>
          </a:blip>
          <a:srcRect l="18787" t="20086" r="17273" b="12458"/>
          <a:stretch/>
        </p:blipFill>
        <p:spPr>
          <a:xfrm>
            <a:off x="1" y="2438400"/>
            <a:ext cx="3676072" cy="44081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13" name="Google Shape;413;p18"/>
          <p:cNvPicPr preferRelativeResize="0"/>
          <p:nvPr/>
        </p:nvPicPr>
        <p:blipFill rotWithShape="1">
          <a:blip r:embed="rId6">
            <a:alphaModFix/>
          </a:blip>
          <a:srcRect l="4470" t="54680" r="85606" b="28215"/>
          <a:stretch/>
        </p:blipFill>
        <p:spPr>
          <a:xfrm>
            <a:off x="-1" y="1265381"/>
            <a:ext cx="1209964" cy="1173018"/>
          </a:xfrm>
          <a:prstGeom prst="rect">
            <a:avLst/>
          </a:prstGeom>
          <a:noFill/>
          <a:ln>
            <a:noFill/>
          </a:ln>
        </p:spPr>
      </p:pic>
      <p:pic>
        <p:nvPicPr>
          <p:cNvPr id="414" name="Google Shape;414;p18"/>
          <p:cNvPicPr preferRelativeResize="0"/>
          <p:nvPr/>
        </p:nvPicPr>
        <p:blipFill rotWithShape="1">
          <a:blip r:embed="rId7">
            <a:alphaModFix/>
          </a:blip>
          <a:srcRect l="7708" t="39365" r="68105" b="19998"/>
          <a:stretch/>
        </p:blipFill>
        <p:spPr>
          <a:xfrm>
            <a:off x="3946731" y="2431741"/>
            <a:ext cx="2509487" cy="204318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5" name="Google Shape;415;p18"/>
          <p:cNvPicPr preferRelativeResize="0"/>
          <p:nvPr/>
        </p:nvPicPr>
        <p:blipFill rotWithShape="1">
          <a:blip r:embed="rId8">
            <a:alphaModFix/>
          </a:blip>
          <a:srcRect l="40682" t="40539" r="32879" b="20134"/>
          <a:stretch/>
        </p:blipFill>
        <p:spPr>
          <a:xfrm>
            <a:off x="3851563" y="4474928"/>
            <a:ext cx="2604655" cy="2371669"/>
          </a:xfrm>
          <a:prstGeom prst="rect">
            <a:avLst/>
          </a:prstGeom>
          <a:noFill/>
          <a:ln>
            <a:noFill/>
          </a:ln>
        </p:spPr>
      </p:pic>
      <p:pic>
        <p:nvPicPr>
          <p:cNvPr id="416" name="Google Shape;416;p18"/>
          <p:cNvPicPr preferRelativeResize="0"/>
          <p:nvPr/>
        </p:nvPicPr>
        <p:blipFill rotWithShape="1">
          <a:blip r:embed="rId9">
            <a:alphaModFix/>
          </a:blip>
          <a:srcRect l="23410" t="18451" r="25832" b="13669"/>
          <a:stretch/>
        </p:blipFill>
        <p:spPr>
          <a:xfrm>
            <a:off x="6551386" y="2431741"/>
            <a:ext cx="5640613" cy="4214803"/>
          </a:xfrm>
          <a:prstGeom prst="rect">
            <a:avLst/>
          </a:prstGeom>
          <a:noFill/>
          <a:ln>
            <a:noFill/>
          </a:ln>
        </p:spPr>
      </p:pic>
      <p:pic>
        <p:nvPicPr>
          <p:cNvPr id="417" name="Google Shape;417;p18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03031" y="114522"/>
            <a:ext cx="1574690" cy="615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19"/>
          <p:cNvSpPr txBox="1"/>
          <p:nvPr/>
        </p:nvSpPr>
        <p:spPr>
          <a:xfrm>
            <a:off x="103031" y="6446489"/>
            <a:ext cx="400667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Digital Marketing Certification Class</a:t>
            </a:r>
            <a:endParaRPr sz="2000" b="1" i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3" name="Google Shape;423;p19"/>
          <p:cNvSpPr/>
          <p:nvPr/>
        </p:nvSpPr>
        <p:spPr>
          <a:xfrm>
            <a:off x="0" y="11400"/>
            <a:ext cx="12192000" cy="6835199"/>
          </a:xfrm>
          <a:prstGeom prst="rect">
            <a:avLst/>
          </a:prstGeom>
          <a:blipFill rotWithShape="1">
            <a:blip r:embed="rId3">
              <a:alphaModFix amt="20000"/>
            </a:blip>
            <a:stretch>
              <a:fillRect/>
            </a:stretch>
          </a:blipFill>
          <a:ln w="15875" cap="flat" cmpd="sng">
            <a:solidFill>
              <a:srgbClr val="A65F0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4" name="Google Shape;424;p19"/>
          <p:cNvSpPr txBox="1"/>
          <p:nvPr/>
        </p:nvSpPr>
        <p:spPr>
          <a:xfrm>
            <a:off x="3082332" y="184608"/>
            <a:ext cx="571342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Social Media Performance</a:t>
            </a:r>
            <a:endParaRPr sz="36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5" name="Google Shape;425;p19"/>
          <p:cNvPicPr preferRelativeResize="0"/>
          <p:nvPr/>
        </p:nvPicPr>
        <p:blipFill rotWithShape="1">
          <a:blip r:embed="rId4">
            <a:alphaModFix/>
          </a:blip>
          <a:srcRect b="16237"/>
          <a:stretch/>
        </p:blipFill>
        <p:spPr>
          <a:xfrm>
            <a:off x="10801646" y="101600"/>
            <a:ext cx="1264511" cy="395425"/>
          </a:xfrm>
          <a:prstGeom prst="rect">
            <a:avLst/>
          </a:prstGeom>
          <a:noFill/>
          <a:ln>
            <a:noFill/>
          </a:ln>
        </p:spPr>
      </p:pic>
      <p:sp>
        <p:nvSpPr>
          <p:cNvPr id="426" name="Google Shape;426;p19"/>
          <p:cNvSpPr txBox="1"/>
          <p:nvPr/>
        </p:nvSpPr>
        <p:spPr>
          <a:xfrm>
            <a:off x="4302152" y="731135"/>
            <a:ext cx="3684214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@binusuniversityofficial</a:t>
            </a:r>
            <a:endParaRPr sz="2800" b="0" i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27" name="Google Shape;427;p19"/>
          <p:cNvPicPr preferRelativeResize="0"/>
          <p:nvPr/>
        </p:nvPicPr>
        <p:blipFill rotWithShape="1">
          <a:blip r:embed="rId5">
            <a:alphaModFix/>
          </a:blip>
          <a:srcRect l="18409" t="20086" r="16818" b="18518"/>
          <a:stretch/>
        </p:blipFill>
        <p:spPr>
          <a:xfrm>
            <a:off x="1" y="2493818"/>
            <a:ext cx="3583708" cy="4364182"/>
          </a:xfrm>
          <a:prstGeom prst="rect">
            <a:avLst/>
          </a:prstGeom>
          <a:noFill/>
          <a:ln>
            <a:noFill/>
          </a:ln>
        </p:spPr>
      </p:pic>
      <p:pic>
        <p:nvPicPr>
          <p:cNvPr id="428" name="Google Shape;428;p19"/>
          <p:cNvPicPr preferRelativeResize="0"/>
          <p:nvPr/>
        </p:nvPicPr>
        <p:blipFill rotWithShape="1">
          <a:blip r:embed="rId6">
            <a:alphaModFix/>
          </a:blip>
          <a:srcRect l="4241" t="47541" r="85455" b="34546"/>
          <a:stretch/>
        </p:blipFill>
        <p:spPr>
          <a:xfrm>
            <a:off x="0" y="1367618"/>
            <a:ext cx="1256146" cy="1136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9" name="Google Shape;429;p19"/>
          <p:cNvPicPr preferRelativeResize="0"/>
          <p:nvPr/>
        </p:nvPicPr>
        <p:blipFill rotWithShape="1">
          <a:blip r:embed="rId7">
            <a:alphaModFix/>
          </a:blip>
          <a:srcRect l="8258" t="22611" r="68333" b="37643"/>
          <a:stretch/>
        </p:blipFill>
        <p:spPr>
          <a:xfrm>
            <a:off x="3686739" y="2493818"/>
            <a:ext cx="2409261" cy="2096654"/>
          </a:xfrm>
          <a:prstGeom prst="rect">
            <a:avLst/>
          </a:prstGeom>
          <a:noFill/>
          <a:ln>
            <a:noFill/>
          </a:ln>
        </p:spPr>
      </p:pic>
      <p:pic>
        <p:nvPicPr>
          <p:cNvPr id="430" name="Google Shape;430;p19"/>
          <p:cNvPicPr preferRelativeResize="0"/>
          <p:nvPr/>
        </p:nvPicPr>
        <p:blipFill rotWithShape="1">
          <a:blip r:embed="rId8">
            <a:alphaModFix/>
          </a:blip>
          <a:srcRect l="40985" t="23590" r="33031" b="37912"/>
          <a:stretch/>
        </p:blipFill>
        <p:spPr>
          <a:xfrm>
            <a:off x="3686739" y="4776892"/>
            <a:ext cx="2473916" cy="2061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431" name="Google Shape;431;p19"/>
          <p:cNvPicPr preferRelativeResize="0"/>
          <p:nvPr/>
        </p:nvPicPr>
        <p:blipFill rotWithShape="1">
          <a:blip r:embed="rId9">
            <a:alphaModFix/>
          </a:blip>
          <a:srcRect l="23182" t="19942" r="25909" b="14612"/>
          <a:stretch/>
        </p:blipFill>
        <p:spPr>
          <a:xfrm>
            <a:off x="6263685" y="2346353"/>
            <a:ext cx="6031345" cy="4488237"/>
          </a:xfrm>
          <a:prstGeom prst="rect">
            <a:avLst/>
          </a:prstGeom>
          <a:noFill/>
          <a:ln>
            <a:noFill/>
          </a:ln>
        </p:spPr>
      </p:pic>
      <p:pic>
        <p:nvPicPr>
          <p:cNvPr id="432" name="Google Shape;432;p19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03031" y="114522"/>
            <a:ext cx="1574690" cy="615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lang="en-US" b="1"/>
              <a:t>Alat-Alat Untuk Mengumpulkan Data</a:t>
            </a:r>
            <a:endParaRPr b="1"/>
          </a:p>
        </p:txBody>
      </p:sp>
      <p:pic>
        <p:nvPicPr>
          <p:cNvPr id="192" name="Google Shape;192;p2" descr="D:\Picture\logo ibi small.gi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2"/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Institut Informatika &amp; Bisnis Darmajaya Lampung</a:t>
            </a:r>
            <a:endParaRPr sz="2000" b="1" i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4" name="Google Shape;194;p2"/>
          <p:cNvGrpSpPr/>
          <p:nvPr/>
        </p:nvGrpSpPr>
        <p:grpSpPr>
          <a:xfrm>
            <a:off x="829734" y="2049451"/>
            <a:ext cx="5791200" cy="3868200"/>
            <a:chOff x="0" y="212199"/>
            <a:chExt cx="5791200" cy="3868200"/>
          </a:xfrm>
        </p:grpSpPr>
        <p:sp>
          <p:nvSpPr>
            <p:cNvPr id="195" name="Google Shape;195;p2"/>
            <p:cNvSpPr/>
            <p:nvPr/>
          </p:nvSpPr>
          <p:spPr>
            <a:xfrm>
              <a:off x="0" y="212199"/>
              <a:ext cx="5791200" cy="1591200"/>
            </a:xfrm>
            <a:prstGeom prst="roundRect">
              <a:avLst>
                <a:gd name="adj" fmla="val 16667"/>
              </a:avLst>
            </a:prstGeom>
            <a:solidFill>
              <a:srgbClr val="E38310"/>
            </a:solidFill>
            <a:ln w="158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"/>
            <p:cNvSpPr txBox="1"/>
            <p:nvPr/>
          </p:nvSpPr>
          <p:spPr>
            <a:xfrm>
              <a:off x="77676" y="289875"/>
              <a:ext cx="5635848" cy="14358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2400" tIns="152400" rIns="152400" bIns="1524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000"/>
                <a:buFont typeface="Calibri"/>
                <a:buNone/>
              </a:pPr>
              <a:r>
                <a:rPr lang="en-US" sz="40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Pantau Kegiatan pasar Secara online</a:t>
              </a:r>
              <a:endParaRPr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0" y="1803399"/>
              <a:ext cx="5791200" cy="2277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"/>
            <p:cNvSpPr txBox="1"/>
            <p:nvPr/>
          </p:nvSpPr>
          <p:spPr>
            <a:xfrm>
              <a:off x="0" y="1803399"/>
              <a:ext cx="5791200" cy="2277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83850" tIns="50800" rIns="284475" bIns="50800" anchor="t" anchorCtr="0">
              <a:noAutofit/>
            </a:bodyPr>
            <a:lstStyle/>
            <a:p>
              <a:pPr marL="285750" marR="0" lvl="1" indent="-2857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100"/>
                <a:buFont typeface="Calibri"/>
                <a:buChar char="•"/>
              </a:pPr>
              <a:r>
                <a:rPr lang="en-US" sz="31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Popularitas di dunia maya/online menjadi bagian tak terpisahkan dari marketing zaman now – dimana semuanya telah menjadi digital</a:t>
              </a:r>
              <a:endParaRPr sz="3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9" name="Google Shape;199;p2"/>
          <p:cNvSpPr txBox="1"/>
          <p:nvPr/>
        </p:nvSpPr>
        <p:spPr>
          <a:xfrm>
            <a:off x="6928639" y="1837252"/>
            <a:ext cx="5346488" cy="4493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Untuk mengetahui kekuatan competitor bisa memanfaatkan.</a:t>
            </a:r>
            <a:endParaRPr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AutoNum type="arabicPeriod"/>
            </a:pPr>
            <a:r>
              <a:rPr lang="en-US" sz="26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https://trends.google.com</a:t>
            </a: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600" u="sng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  <a:hlinkClick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AutoNum type="arabicPeriod"/>
            </a:pPr>
            <a:r>
              <a:rPr lang="en-US" sz="26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https://www.similarweb.com</a:t>
            </a: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AutoNum type="arabicPeriod"/>
            </a:pPr>
            <a:r>
              <a:rPr lang="en-US" sz="26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https://socialblade.com</a:t>
            </a: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AutoNum type="arabicPeriod"/>
            </a:pPr>
            <a:r>
              <a:rPr lang="en-US" sz="26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https://business.google.com/</a:t>
            </a: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AutoNum type="arabicPeriod"/>
            </a:pPr>
            <a:r>
              <a:rPr lang="en-US" sz="26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https://neilpatel.com/ubersuggest/</a:t>
            </a: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AutoNum type="arabicPeriod"/>
            </a:pPr>
            <a:r>
              <a:rPr lang="en-US" sz="26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https://ahrefs.com/serp-checker</a:t>
            </a: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AutoNum type="arabicPeriod"/>
            </a:pPr>
            <a:r>
              <a:rPr lang="en-US" sz="26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https://business.facebook.com/insights/</a:t>
            </a: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AutoNum type="arabicPeriod"/>
            </a:pPr>
            <a:r>
              <a:rPr lang="en-US" sz="26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https://www.notjustanalytics.com/</a:t>
            </a: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id="200" name="Google Shape;200;p2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03031" y="114522"/>
            <a:ext cx="1574690" cy="615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20"/>
          <p:cNvSpPr txBox="1"/>
          <p:nvPr/>
        </p:nvSpPr>
        <p:spPr>
          <a:xfrm>
            <a:off x="103031" y="6446489"/>
            <a:ext cx="400667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Digital Marketing Certification Class</a:t>
            </a:r>
            <a:endParaRPr sz="2000" b="1" i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" name="Google Shape;438;p20"/>
          <p:cNvSpPr/>
          <p:nvPr/>
        </p:nvSpPr>
        <p:spPr>
          <a:xfrm>
            <a:off x="0" y="11400"/>
            <a:ext cx="12192000" cy="6835199"/>
          </a:xfrm>
          <a:prstGeom prst="rect">
            <a:avLst/>
          </a:prstGeom>
          <a:blipFill rotWithShape="1">
            <a:blip r:embed="rId3">
              <a:alphaModFix amt="20000"/>
            </a:blip>
            <a:stretch>
              <a:fillRect/>
            </a:stretch>
          </a:blipFill>
          <a:ln w="15875" cap="flat" cmpd="sng">
            <a:solidFill>
              <a:srgbClr val="A65F0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9" name="Google Shape;439;p20"/>
          <p:cNvSpPr txBox="1"/>
          <p:nvPr/>
        </p:nvSpPr>
        <p:spPr>
          <a:xfrm>
            <a:off x="1851649" y="184600"/>
            <a:ext cx="69441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Social Media Performance</a:t>
            </a:r>
            <a:endParaRPr sz="36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40" name="Google Shape;440;p20"/>
          <p:cNvPicPr preferRelativeResize="0"/>
          <p:nvPr/>
        </p:nvPicPr>
        <p:blipFill rotWithShape="1">
          <a:blip r:embed="rId4">
            <a:alphaModFix/>
          </a:blip>
          <a:srcRect b="16237"/>
          <a:stretch/>
        </p:blipFill>
        <p:spPr>
          <a:xfrm>
            <a:off x="10801646" y="101600"/>
            <a:ext cx="1264511" cy="395425"/>
          </a:xfrm>
          <a:prstGeom prst="rect">
            <a:avLst/>
          </a:prstGeom>
          <a:noFill/>
          <a:ln>
            <a:noFill/>
          </a:ln>
        </p:spPr>
      </p:pic>
      <p:sp>
        <p:nvSpPr>
          <p:cNvPr id="441" name="Google Shape;441;p20"/>
          <p:cNvSpPr txBox="1"/>
          <p:nvPr/>
        </p:nvSpPr>
        <p:spPr>
          <a:xfrm>
            <a:off x="4551532" y="731135"/>
            <a:ext cx="2929007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@telkomuniversity</a:t>
            </a:r>
            <a:endParaRPr sz="2800" b="0" i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42" name="Google Shape;442;p20"/>
          <p:cNvPicPr preferRelativeResize="0"/>
          <p:nvPr/>
        </p:nvPicPr>
        <p:blipFill rotWithShape="1">
          <a:blip r:embed="rId5">
            <a:alphaModFix/>
          </a:blip>
          <a:srcRect l="18638" t="18290" r="16892" b="17845"/>
          <a:stretch/>
        </p:blipFill>
        <p:spPr>
          <a:xfrm>
            <a:off x="1" y="2447636"/>
            <a:ext cx="4109704" cy="4355089"/>
          </a:xfrm>
          <a:prstGeom prst="rect">
            <a:avLst/>
          </a:prstGeom>
          <a:noFill/>
          <a:ln>
            <a:noFill/>
          </a:ln>
        </p:spPr>
      </p:pic>
      <p:pic>
        <p:nvPicPr>
          <p:cNvPr id="443" name="Google Shape;443;p20"/>
          <p:cNvPicPr preferRelativeResize="0"/>
          <p:nvPr/>
        </p:nvPicPr>
        <p:blipFill rotWithShape="1">
          <a:blip r:embed="rId6">
            <a:alphaModFix/>
          </a:blip>
          <a:srcRect l="4241" t="47541" r="85455" b="34546"/>
          <a:stretch/>
        </p:blipFill>
        <p:spPr>
          <a:xfrm>
            <a:off x="0" y="1382838"/>
            <a:ext cx="1256146" cy="1136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4" name="Google Shape;444;p20"/>
          <p:cNvPicPr preferRelativeResize="0"/>
          <p:nvPr/>
        </p:nvPicPr>
        <p:blipFill rotWithShape="1">
          <a:blip r:embed="rId7">
            <a:alphaModFix/>
          </a:blip>
          <a:srcRect l="23410" t="15958" r="25832" b="15689"/>
          <a:stretch/>
        </p:blipFill>
        <p:spPr>
          <a:xfrm>
            <a:off x="6650181" y="2189018"/>
            <a:ext cx="5541817" cy="4657581"/>
          </a:xfrm>
          <a:prstGeom prst="rect">
            <a:avLst/>
          </a:prstGeom>
          <a:noFill/>
          <a:ln>
            <a:noFill/>
          </a:ln>
        </p:spPr>
      </p:pic>
      <p:pic>
        <p:nvPicPr>
          <p:cNvPr id="445" name="Google Shape;445;p20"/>
          <p:cNvPicPr preferRelativeResize="0"/>
          <p:nvPr/>
        </p:nvPicPr>
        <p:blipFill rotWithShape="1">
          <a:blip r:embed="rId8">
            <a:alphaModFix/>
          </a:blip>
          <a:srcRect l="9090" t="42258" r="64924" b="14074"/>
          <a:stretch/>
        </p:blipFill>
        <p:spPr>
          <a:xfrm>
            <a:off x="4232434" y="2189018"/>
            <a:ext cx="2295017" cy="2169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446" name="Google Shape;446;p20"/>
          <p:cNvPicPr preferRelativeResize="0"/>
          <p:nvPr/>
        </p:nvPicPr>
        <p:blipFill rotWithShape="1">
          <a:blip r:embed="rId9">
            <a:alphaModFix/>
          </a:blip>
          <a:srcRect l="44544" t="42962" r="25624" b="14074"/>
          <a:stretch/>
        </p:blipFill>
        <p:spPr>
          <a:xfrm>
            <a:off x="4109705" y="4625254"/>
            <a:ext cx="2677863" cy="2169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447" name="Google Shape;447;p20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03031" y="114522"/>
            <a:ext cx="1574690" cy="615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21"/>
          <p:cNvSpPr txBox="1"/>
          <p:nvPr/>
        </p:nvSpPr>
        <p:spPr>
          <a:xfrm>
            <a:off x="103031" y="6446489"/>
            <a:ext cx="400667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Digital Marketing Certification Class</a:t>
            </a:r>
            <a:endParaRPr sz="2000" b="1" i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3" name="Google Shape;453;p21"/>
          <p:cNvSpPr/>
          <p:nvPr/>
        </p:nvSpPr>
        <p:spPr>
          <a:xfrm>
            <a:off x="0" y="11400"/>
            <a:ext cx="12192000" cy="6835199"/>
          </a:xfrm>
          <a:prstGeom prst="rect">
            <a:avLst/>
          </a:prstGeom>
          <a:blipFill rotWithShape="1">
            <a:blip r:embed="rId3">
              <a:alphaModFix amt="20000"/>
            </a:blip>
            <a:stretch>
              <a:fillRect/>
            </a:stretch>
          </a:blipFill>
          <a:ln w="15875" cap="flat" cmpd="sng">
            <a:solidFill>
              <a:srgbClr val="A65F0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4" name="Google Shape;454;p21"/>
          <p:cNvSpPr txBox="1"/>
          <p:nvPr/>
        </p:nvSpPr>
        <p:spPr>
          <a:xfrm>
            <a:off x="1457323" y="184600"/>
            <a:ext cx="73383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Social Media Performance</a:t>
            </a:r>
            <a:endParaRPr sz="36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55" name="Google Shape;455;p21"/>
          <p:cNvPicPr preferRelativeResize="0"/>
          <p:nvPr/>
        </p:nvPicPr>
        <p:blipFill rotWithShape="1">
          <a:blip r:embed="rId4">
            <a:alphaModFix/>
          </a:blip>
          <a:srcRect b="16237"/>
          <a:stretch/>
        </p:blipFill>
        <p:spPr>
          <a:xfrm>
            <a:off x="10801646" y="101600"/>
            <a:ext cx="1264511" cy="395425"/>
          </a:xfrm>
          <a:prstGeom prst="rect">
            <a:avLst/>
          </a:prstGeom>
          <a:noFill/>
          <a:ln>
            <a:noFill/>
          </a:ln>
        </p:spPr>
      </p:pic>
      <p:sp>
        <p:nvSpPr>
          <p:cNvPr id="456" name="Google Shape;456;p21"/>
          <p:cNvSpPr txBox="1"/>
          <p:nvPr/>
        </p:nvSpPr>
        <p:spPr>
          <a:xfrm>
            <a:off x="4459169" y="731135"/>
            <a:ext cx="296382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@univmercubuana</a:t>
            </a:r>
            <a:endParaRPr sz="2800" b="0" i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57" name="Google Shape;457;p21"/>
          <p:cNvPicPr preferRelativeResize="0"/>
          <p:nvPr/>
        </p:nvPicPr>
        <p:blipFill rotWithShape="1">
          <a:blip r:embed="rId5">
            <a:alphaModFix/>
          </a:blip>
          <a:srcRect l="17880" t="20086" r="17197" b="23637"/>
          <a:stretch/>
        </p:blipFill>
        <p:spPr>
          <a:xfrm>
            <a:off x="1" y="2817091"/>
            <a:ext cx="3389744" cy="4029507"/>
          </a:xfrm>
          <a:prstGeom prst="rect">
            <a:avLst/>
          </a:prstGeom>
          <a:noFill/>
          <a:ln>
            <a:noFill/>
          </a:ln>
        </p:spPr>
      </p:pic>
      <p:pic>
        <p:nvPicPr>
          <p:cNvPr id="458" name="Google Shape;458;p21"/>
          <p:cNvPicPr preferRelativeResize="0"/>
          <p:nvPr/>
        </p:nvPicPr>
        <p:blipFill rotWithShape="1">
          <a:blip r:embed="rId6">
            <a:alphaModFix/>
          </a:blip>
          <a:srcRect l="4241" t="47541" r="85455" b="34546"/>
          <a:stretch/>
        </p:blipFill>
        <p:spPr>
          <a:xfrm>
            <a:off x="-1" y="1680565"/>
            <a:ext cx="1256146" cy="1136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9" name="Google Shape;459;p21"/>
          <p:cNvPicPr preferRelativeResize="0"/>
          <p:nvPr/>
        </p:nvPicPr>
        <p:blipFill rotWithShape="1">
          <a:blip r:embed="rId7">
            <a:alphaModFix/>
          </a:blip>
          <a:srcRect l="9243" t="30661" r="65150" b="25836"/>
          <a:stretch/>
        </p:blipFill>
        <p:spPr>
          <a:xfrm>
            <a:off x="3544360" y="2453806"/>
            <a:ext cx="2246839" cy="2147128"/>
          </a:xfrm>
          <a:prstGeom prst="rect">
            <a:avLst/>
          </a:prstGeom>
          <a:noFill/>
          <a:ln>
            <a:noFill/>
          </a:ln>
        </p:spPr>
      </p:pic>
      <p:pic>
        <p:nvPicPr>
          <p:cNvPr id="460" name="Google Shape;460;p21"/>
          <p:cNvPicPr preferRelativeResize="0"/>
          <p:nvPr/>
        </p:nvPicPr>
        <p:blipFill rotWithShape="1">
          <a:blip r:embed="rId8">
            <a:alphaModFix/>
          </a:blip>
          <a:srcRect l="44470" t="31587" r="26061" b="26194"/>
          <a:stretch/>
        </p:blipFill>
        <p:spPr>
          <a:xfrm>
            <a:off x="3514756" y="4815091"/>
            <a:ext cx="2306045" cy="1858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61" name="Google Shape;461;p21"/>
          <p:cNvPicPr preferRelativeResize="0"/>
          <p:nvPr/>
        </p:nvPicPr>
        <p:blipFill rotWithShape="1">
          <a:blip r:embed="rId9">
            <a:alphaModFix/>
          </a:blip>
          <a:srcRect l="23333" t="20086" r="25909" b="14075"/>
          <a:stretch/>
        </p:blipFill>
        <p:spPr>
          <a:xfrm>
            <a:off x="6005020" y="2355272"/>
            <a:ext cx="6189412" cy="4491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2" name="Google Shape;462;p21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03031" y="114522"/>
            <a:ext cx="1574690" cy="615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22"/>
          <p:cNvSpPr txBox="1"/>
          <p:nvPr/>
        </p:nvSpPr>
        <p:spPr>
          <a:xfrm>
            <a:off x="103031" y="6446489"/>
            <a:ext cx="400667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Digital Marketing Certification Class</a:t>
            </a:r>
            <a:endParaRPr sz="2000" b="1" i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8" name="Google Shape;468;p22"/>
          <p:cNvSpPr/>
          <p:nvPr/>
        </p:nvSpPr>
        <p:spPr>
          <a:xfrm>
            <a:off x="0" y="11400"/>
            <a:ext cx="12192000" cy="6835199"/>
          </a:xfrm>
          <a:prstGeom prst="rect">
            <a:avLst/>
          </a:prstGeom>
          <a:blipFill rotWithShape="1">
            <a:blip r:embed="rId3">
              <a:alphaModFix amt="20000"/>
            </a:blip>
            <a:stretch>
              <a:fillRect/>
            </a:stretch>
          </a:blipFill>
          <a:ln w="15875" cap="flat" cmpd="sng">
            <a:solidFill>
              <a:srgbClr val="A65F0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9" name="Google Shape;469;p22"/>
          <p:cNvSpPr txBox="1"/>
          <p:nvPr/>
        </p:nvSpPr>
        <p:spPr>
          <a:xfrm>
            <a:off x="3082332" y="184608"/>
            <a:ext cx="6420347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Generic Social Media Content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Based on University Soc-Med</a:t>
            </a:r>
            <a:endParaRPr sz="36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70" name="Google Shape;470;p22"/>
          <p:cNvPicPr preferRelativeResize="0"/>
          <p:nvPr/>
        </p:nvPicPr>
        <p:blipFill rotWithShape="1">
          <a:blip r:embed="rId4">
            <a:alphaModFix/>
          </a:blip>
          <a:srcRect b="16237"/>
          <a:stretch/>
        </p:blipFill>
        <p:spPr>
          <a:xfrm>
            <a:off x="10801646" y="101600"/>
            <a:ext cx="1264511" cy="3954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71" name="Google Shape;471;p22"/>
          <p:cNvGraphicFramePr/>
          <p:nvPr/>
        </p:nvGraphicFramePr>
        <p:xfrm>
          <a:off x="369455" y="2465339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{F08D5453-B571-4BDA-A1DA-5DFC0F4343D3}</a:tableStyleId>
              </a:tblPr>
              <a:tblGrid>
                <a:gridCol w="2292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92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24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924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924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011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EDUKASI: PRESTASI KAMPUS</a:t>
                      </a:r>
                      <a:endParaRPr sz="18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EDUKASI: SEMINAR &amp; WORKSHOP</a:t>
                      </a:r>
                      <a:endParaRPr sz="18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EDUKASI: PENERIMAAN MAHASISWA</a:t>
                      </a:r>
                      <a:endParaRPr sz="18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EDUKASI: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/>
                        <a:t>REKOMENDASI KONSENTRASI &amp; PRODI </a:t>
                      </a:r>
                      <a:endParaRPr sz="16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EDUKASI TIPS</a:t>
                      </a:r>
                      <a:endParaRPr sz="1800" u="none" strike="noStrike" cap="none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11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472" name="Google Shape;472;p2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0220" y="3382819"/>
            <a:ext cx="2327563" cy="2849418"/>
          </a:xfrm>
          <a:prstGeom prst="rect">
            <a:avLst/>
          </a:prstGeom>
          <a:noFill/>
          <a:ln>
            <a:noFill/>
          </a:ln>
        </p:spPr>
      </p:pic>
      <p:pic>
        <p:nvPicPr>
          <p:cNvPr id="473" name="Google Shape;473;p2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551941" y="3382819"/>
            <a:ext cx="2270604" cy="2876145"/>
          </a:xfrm>
          <a:prstGeom prst="rect">
            <a:avLst/>
          </a:prstGeom>
          <a:noFill/>
          <a:ln>
            <a:noFill/>
          </a:ln>
        </p:spPr>
      </p:pic>
      <p:pic>
        <p:nvPicPr>
          <p:cNvPr id="474" name="Google Shape;474;p2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680017" y="3374418"/>
            <a:ext cx="2270604" cy="2857819"/>
          </a:xfrm>
          <a:prstGeom prst="rect">
            <a:avLst/>
          </a:prstGeom>
          <a:noFill/>
          <a:ln>
            <a:noFill/>
          </a:ln>
        </p:spPr>
      </p:pic>
      <p:pic>
        <p:nvPicPr>
          <p:cNvPr id="475" name="Google Shape;475;p2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950621" y="3353252"/>
            <a:ext cx="2338482" cy="2876146"/>
          </a:xfrm>
          <a:prstGeom prst="rect">
            <a:avLst/>
          </a:prstGeom>
          <a:noFill/>
          <a:ln>
            <a:noFill/>
          </a:ln>
        </p:spPr>
      </p:pic>
      <p:pic>
        <p:nvPicPr>
          <p:cNvPr id="476" name="Google Shape;476;p22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7289103" y="3353251"/>
            <a:ext cx="2213576" cy="2876145"/>
          </a:xfrm>
          <a:prstGeom prst="rect">
            <a:avLst/>
          </a:prstGeom>
          <a:noFill/>
          <a:ln>
            <a:noFill/>
          </a:ln>
        </p:spPr>
      </p:pic>
      <p:pic>
        <p:nvPicPr>
          <p:cNvPr id="477" name="Google Shape;477;p22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03031" y="114522"/>
            <a:ext cx="1574690" cy="615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23"/>
          <p:cNvSpPr txBox="1"/>
          <p:nvPr/>
        </p:nvSpPr>
        <p:spPr>
          <a:xfrm>
            <a:off x="103031" y="6446489"/>
            <a:ext cx="400667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Digital Marketing Certification Class</a:t>
            </a:r>
            <a:endParaRPr sz="2000" b="1" i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3" name="Google Shape;483;p23"/>
          <p:cNvSpPr/>
          <p:nvPr/>
        </p:nvSpPr>
        <p:spPr>
          <a:xfrm>
            <a:off x="0" y="11400"/>
            <a:ext cx="12192000" cy="6835199"/>
          </a:xfrm>
          <a:prstGeom prst="rect">
            <a:avLst/>
          </a:prstGeom>
          <a:blipFill rotWithShape="1">
            <a:blip r:embed="rId3">
              <a:alphaModFix amt="20000"/>
            </a:blip>
            <a:stretch>
              <a:fillRect/>
            </a:stretch>
          </a:blipFill>
          <a:ln w="15875" cap="flat" cmpd="sng">
            <a:solidFill>
              <a:srgbClr val="A65F0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4" name="Google Shape;484;p23"/>
          <p:cNvSpPr txBox="1"/>
          <p:nvPr/>
        </p:nvSpPr>
        <p:spPr>
          <a:xfrm>
            <a:off x="3082332" y="184608"/>
            <a:ext cx="6420347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Generic Social Media Content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Based on University Soc-Med</a:t>
            </a:r>
            <a:endParaRPr sz="36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85" name="Google Shape;485;p23"/>
          <p:cNvPicPr preferRelativeResize="0"/>
          <p:nvPr/>
        </p:nvPicPr>
        <p:blipFill rotWithShape="1">
          <a:blip r:embed="rId4">
            <a:alphaModFix/>
          </a:blip>
          <a:srcRect b="16237"/>
          <a:stretch/>
        </p:blipFill>
        <p:spPr>
          <a:xfrm>
            <a:off x="10801646" y="101600"/>
            <a:ext cx="1264511" cy="3954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86" name="Google Shape;486;p23"/>
          <p:cNvGraphicFramePr/>
          <p:nvPr/>
        </p:nvGraphicFramePr>
        <p:xfrm>
          <a:off x="369455" y="2465339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{F08D5453-B571-4BDA-A1DA-5DFC0F4343D3}</a:tableStyleId>
              </a:tblPr>
              <a:tblGrid>
                <a:gridCol w="2292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92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24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924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924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011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HUMOR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PRODUCTS: PROMO DAN BEASISWA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PRODUCTS: KNOWLEDGE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INSPIRATION ALUMNI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EVENT, KOMPETISI, LOMBA</a:t>
                      </a:r>
                      <a:endParaRPr sz="18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11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487" name="Google Shape;487;p2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650835" y="3141368"/>
            <a:ext cx="2262909" cy="3305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8" name="Google Shape;488;p2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239770" y="3141368"/>
            <a:ext cx="2262909" cy="3305119"/>
          </a:xfrm>
          <a:prstGeom prst="rect">
            <a:avLst/>
          </a:prstGeom>
          <a:noFill/>
          <a:ln>
            <a:noFill/>
          </a:ln>
        </p:spPr>
      </p:pic>
      <p:pic>
        <p:nvPicPr>
          <p:cNvPr id="489" name="Google Shape;489;p2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550397" y="3085946"/>
            <a:ext cx="2272148" cy="3305119"/>
          </a:xfrm>
          <a:prstGeom prst="rect">
            <a:avLst/>
          </a:prstGeom>
          <a:noFill/>
          <a:ln>
            <a:noFill/>
          </a:ln>
        </p:spPr>
      </p:pic>
      <p:pic>
        <p:nvPicPr>
          <p:cNvPr id="490" name="Google Shape;490;p2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963769" y="3085946"/>
            <a:ext cx="2281380" cy="342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1" name="Google Shape;491;p2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71927" y="3141368"/>
            <a:ext cx="2286594" cy="3305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2" name="Google Shape;492;p2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03031" y="114522"/>
            <a:ext cx="1574690" cy="615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24"/>
          <p:cNvSpPr txBox="1"/>
          <p:nvPr/>
        </p:nvSpPr>
        <p:spPr>
          <a:xfrm>
            <a:off x="103031" y="6446489"/>
            <a:ext cx="400667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Digital Marketing Certification Class</a:t>
            </a:r>
            <a:endParaRPr sz="2000" b="1" i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8" name="Google Shape;498;p24"/>
          <p:cNvSpPr/>
          <p:nvPr/>
        </p:nvSpPr>
        <p:spPr>
          <a:xfrm>
            <a:off x="0" y="11400"/>
            <a:ext cx="12192000" cy="6835199"/>
          </a:xfrm>
          <a:prstGeom prst="rect">
            <a:avLst/>
          </a:prstGeom>
          <a:blipFill rotWithShape="1">
            <a:blip r:embed="rId3">
              <a:alphaModFix amt="20000"/>
            </a:blip>
            <a:stretch>
              <a:fillRect/>
            </a:stretch>
          </a:blipFill>
          <a:ln w="15875" cap="flat" cmpd="sng">
            <a:solidFill>
              <a:srgbClr val="A65F0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9" name="Google Shape;499;p24"/>
          <p:cNvSpPr txBox="1"/>
          <p:nvPr/>
        </p:nvSpPr>
        <p:spPr>
          <a:xfrm>
            <a:off x="2759060" y="184608"/>
            <a:ext cx="716734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MAPPING POST PERCOMPETITOR</a:t>
            </a:r>
            <a:endParaRPr sz="36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00" name="Google Shape;500;p24"/>
          <p:cNvPicPr preferRelativeResize="0"/>
          <p:nvPr/>
        </p:nvPicPr>
        <p:blipFill rotWithShape="1">
          <a:blip r:embed="rId4">
            <a:alphaModFix/>
          </a:blip>
          <a:srcRect b="16237"/>
          <a:stretch/>
        </p:blipFill>
        <p:spPr>
          <a:xfrm>
            <a:off x="10801646" y="101600"/>
            <a:ext cx="1264511" cy="3954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01" name="Google Shape;501;p24"/>
          <p:cNvGraphicFramePr/>
          <p:nvPr/>
        </p:nvGraphicFramePr>
        <p:xfrm>
          <a:off x="295563" y="1273847"/>
          <a:ext cx="11425325" cy="4766650"/>
        </p:xfrm>
        <a:graphic>
          <a:graphicData uri="http://schemas.openxmlformats.org/drawingml/2006/table">
            <a:tbl>
              <a:tblPr firstRow="1" bandRow="1">
                <a:noFill/>
                <a:tableStyleId>{F08D5453-B571-4BDA-A1DA-5DFC0F4343D3}</a:tableStyleId>
              </a:tblPr>
              <a:tblGrid>
                <a:gridCol w="1683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5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3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94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94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94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694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694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26947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6809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PT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EDUKASI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HUMOR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GAME/QUIZ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EVENT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QUOTES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GIVEAWAYS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INSPIRATION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INFO PENDIDIKAN</a:t>
                      </a:r>
                      <a:endParaRPr sz="14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09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/>
                        <a:t>UTI</a:t>
                      </a:r>
                      <a:endParaRPr sz="1800" b="1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solidFill>
                            <a:srgbClr val="746241"/>
                          </a:solidFill>
                        </a:rPr>
                        <a:t>4</a:t>
                      </a:r>
                      <a:endParaRPr sz="2400" b="1">
                        <a:solidFill>
                          <a:srgbClr val="74624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solidFill>
                            <a:srgbClr val="746241"/>
                          </a:solidFill>
                        </a:rPr>
                        <a:t>-</a:t>
                      </a:r>
                      <a:endParaRPr sz="2400" b="1">
                        <a:solidFill>
                          <a:srgbClr val="74624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solidFill>
                            <a:srgbClr val="746241"/>
                          </a:solidFill>
                        </a:rPr>
                        <a:t>-</a:t>
                      </a:r>
                      <a:endParaRPr sz="2400" b="1">
                        <a:solidFill>
                          <a:srgbClr val="74624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solidFill>
                            <a:srgbClr val="746241"/>
                          </a:solidFill>
                        </a:rPr>
                        <a:t>1</a:t>
                      </a:r>
                      <a:endParaRPr sz="2400" b="1">
                        <a:solidFill>
                          <a:srgbClr val="74624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solidFill>
                            <a:srgbClr val="746241"/>
                          </a:solidFill>
                        </a:rPr>
                        <a:t>-</a:t>
                      </a:r>
                      <a:endParaRPr sz="2400" b="1">
                        <a:solidFill>
                          <a:srgbClr val="74624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solidFill>
                            <a:srgbClr val="746241"/>
                          </a:solidFill>
                        </a:rPr>
                        <a:t>-</a:t>
                      </a:r>
                      <a:endParaRPr sz="2400" b="1">
                        <a:solidFill>
                          <a:srgbClr val="74624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solidFill>
                            <a:srgbClr val="746241"/>
                          </a:solidFill>
                        </a:rPr>
                        <a:t>2</a:t>
                      </a:r>
                      <a:endParaRPr sz="2400" b="1">
                        <a:solidFill>
                          <a:srgbClr val="74624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solidFill>
                            <a:srgbClr val="746241"/>
                          </a:solidFill>
                        </a:rPr>
                        <a:t>3</a:t>
                      </a:r>
                      <a:endParaRPr sz="2400" b="1">
                        <a:solidFill>
                          <a:srgbClr val="746241"/>
                        </a:solidFill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09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/>
                        <a:t>UBL</a:t>
                      </a:r>
                      <a:endParaRPr sz="1800" b="1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solidFill>
                            <a:srgbClr val="746241"/>
                          </a:solidFill>
                        </a:rPr>
                        <a:t>4</a:t>
                      </a:r>
                      <a:endParaRPr sz="2400" b="1">
                        <a:solidFill>
                          <a:srgbClr val="74624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solidFill>
                            <a:srgbClr val="746241"/>
                          </a:solidFill>
                        </a:rPr>
                        <a:t>-</a:t>
                      </a:r>
                      <a:endParaRPr sz="2400" b="1">
                        <a:solidFill>
                          <a:srgbClr val="74624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solidFill>
                            <a:srgbClr val="746241"/>
                          </a:solidFill>
                        </a:rPr>
                        <a:t>-</a:t>
                      </a:r>
                      <a:endParaRPr sz="2400" b="1">
                        <a:solidFill>
                          <a:srgbClr val="74624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solidFill>
                            <a:srgbClr val="746241"/>
                          </a:solidFill>
                        </a:rPr>
                        <a:t>1</a:t>
                      </a:r>
                      <a:endParaRPr sz="2400" b="1">
                        <a:solidFill>
                          <a:srgbClr val="74624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solidFill>
                            <a:srgbClr val="746241"/>
                          </a:solidFill>
                        </a:rPr>
                        <a:t>-</a:t>
                      </a:r>
                      <a:endParaRPr sz="2400" b="1">
                        <a:solidFill>
                          <a:srgbClr val="74624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solidFill>
                            <a:srgbClr val="746241"/>
                          </a:solidFill>
                        </a:rPr>
                        <a:t>-</a:t>
                      </a:r>
                      <a:endParaRPr sz="2400" b="1">
                        <a:solidFill>
                          <a:srgbClr val="74624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solidFill>
                            <a:srgbClr val="746241"/>
                          </a:solidFill>
                        </a:rPr>
                        <a:t>1</a:t>
                      </a:r>
                      <a:endParaRPr sz="2400" b="1">
                        <a:solidFill>
                          <a:srgbClr val="74624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solidFill>
                            <a:srgbClr val="746241"/>
                          </a:solidFill>
                        </a:rPr>
                        <a:t>4</a:t>
                      </a:r>
                      <a:endParaRPr sz="2400" b="1">
                        <a:solidFill>
                          <a:srgbClr val="746241"/>
                        </a:solidFill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09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/>
                        <a:t>UMMETRO</a:t>
                      </a:r>
                      <a:endParaRPr sz="1800" b="1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solidFill>
                            <a:srgbClr val="746241"/>
                          </a:solidFill>
                        </a:rPr>
                        <a:t>3</a:t>
                      </a:r>
                      <a:endParaRPr sz="2400" b="1">
                        <a:solidFill>
                          <a:srgbClr val="74624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solidFill>
                            <a:srgbClr val="746241"/>
                          </a:solidFill>
                        </a:rPr>
                        <a:t>-</a:t>
                      </a:r>
                      <a:endParaRPr sz="2400" b="1">
                        <a:solidFill>
                          <a:srgbClr val="74624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>
                        <a:solidFill>
                          <a:srgbClr val="74624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solidFill>
                            <a:srgbClr val="746241"/>
                          </a:solidFill>
                        </a:rPr>
                        <a:t>2</a:t>
                      </a:r>
                      <a:endParaRPr sz="2400" b="1">
                        <a:solidFill>
                          <a:srgbClr val="74624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solidFill>
                            <a:srgbClr val="746241"/>
                          </a:solidFill>
                        </a:rPr>
                        <a:t>2</a:t>
                      </a:r>
                      <a:endParaRPr sz="2400" b="1">
                        <a:solidFill>
                          <a:srgbClr val="74624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solidFill>
                            <a:srgbClr val="746241"/>
                          </a:solidFill>
                        </a:rPr>
                        <a:t>-</a:t>
                      </a:r>
                      <a:endParaRPr sz="2400" b="1">
                        <a:solidFill>
                          <a:srgbClr val="74624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solidFill>
                            <a:srgbClr val="746241"/>
                          </a:solidFill>
                        </a:rPr>
                        <a:t>1</a:t>
                      </a:r>
                      <a:endParaRPr sz="2400" b="1">
                        <a:solidFill>
                          <a:srgbClr val="74624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solidFill>
                            <a:srgbClr val="746241"/>
                          </a:solidFill>
                        </a:rPr>
                        <a:t>3</a:t>
                      </a:r>
                      <a:endParaRPr sz="2400" b="1">
                        <a:solidFill>
                          <a:srgbClr val="746241"/>
                        </a:solidFill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09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/>
                        <a:t>BINUS</a:t>
                      </a:r>
                      <a:endParaRPr sz="1800" b="1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solidFill>
                            <a:srgbClr val="746241"/>
                          </a:solidFill>
                        </a:rPr>
                        <a:t>8</a:t>
                      </a:r>
                      <a:endParaRPr sz="2400" b="1">
                        <a:solidFill>
                          <a:srgbClr val="74624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solidFill>
                            <a:srgbClr val="746241"/>
                          </a:solidFill>
                        </a:rPr>
                        <a:t>2</a:t>
                      </a:r>
                      <a:endParaRPr sz="2400" b="1">
                        <a:solidFill>
                          <a:srgbClr val="74624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solidFill>
                            <a:srgbClr val="746241"/>
                          </a:solidFill>
                        </a:rPr>
                        <a:t>1</a:t>
                      </a:r>
                      <a:endParaRPr sz="2400" b="1">
                        <a:solidFill>
                          <a:srgbClr val="74624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solidFill>
                            <a:srgbClr val="746241"/>
                          </a:solidFill>
                        </a:rPr>
                        <a:t>3</a:t>
                      </a:r>
                      <a:endParaRPr sz="2400" b="1">
                        <a:solidFill>
                          <a:srgbClr val="74624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solidFill>
                            <a:srgbClr val="746241"/>
                          </a:solidFill>
                        </a:rPr>
                        <a:t>5</a:t>
                      </a:r>
                      <a:endParaRPr sz="2400" b="1">
                        <a:solidFill>
                          <a:srgbClr val="74624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solidFill>
                            <a:srgbClr val="746241"/>
                          </a:solidFill>
                        </a:rPr>
                        <a:t>1</a:t>
                      </a:r>
                      <a:endParaRPr sz="2400" b="1">
                        <a:solidFill>
                          <a:srgbClr val="74624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solidFill>
                            <a:srgbClr val="746241"/>
                          </a:solidFill>
                        </a:rPr>
                        <a:t>4</a:t>
                      </a:r>
                      <a:endParaRPr sz="2400" b="1">
                        <a:solidFill>
                          <a:srgbClr val="74624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solidFill>
                            <a:srgbClr val="746241"/>
                          </a:solidFill>
                        </a:rPr>
                        <a:t>4</a:t>
                      </a:r>
                      <a:endParaRPr sz="2400" b="1">
                        <a:solidFill>
                          <a:srgbClr val="746241"/>
                        </a:solidFill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809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/>
                        <a:t>TELKOM</a:t>
                      </a:r>
                      <a:endParaRPr sz="1800" b="1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solidFill>
                            <a:srgbClr val="746241"/>
                          </a:solidFill>
                        </a:rPr>
                        <a:t>9</a:t>
                      </a:r>
                      <a:endParaRPr sz="2400" b="1">
                        <a:solidFill>
                          <a:srgbClr val="74624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solidFill>
                            <a:srgbClr val="746241"/>
                          </a:solidFill>
                        </a:rPr>
                        <a:t>4</a:t>
                      </a:r>
                      <a:endParaRPr sz="2400" b="1">
                        <a:solidFill>
                          <a:srgbClr val="74624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solidFill>
                            <a:srgbClr val="746241"/>
                          </a:solidFill>
                        </a:rPr>
                        <a:t>1</a:t>
                      </a:r>
                      <a:endParaRPr sz="2400" b="1">
                        <a:solidFill>
                          <a:srgbClr val="74624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solidFill>
                            <a:srgbClr val="746241"/>
                          </a:solidFill>
                        </a:rPr>
                        <a:t>3</a:t>
                      </a:r>
                      <a:endParaRPr sz="2400" b="1">
                        <a:solidFill>
                          <a:srgbClr val="74624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solidFill>
                            <a:srgbClr val="746241"/>
                          </a:solidFill>
                        </a:rPr>
                        <a:t>4</a:t>
                      </a:r>
                      <a:endParaRPr sz="2400" b="1">
                        <a:solidFill>
                          <a:srgbClr val="74624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solidFill>
                            <a:srgbClr val="746241"/>
                          </a:solidFill>
                        </a:rPr>
                        <a:t>1</a:t>
                      </a:r>
                      <a:endParaRPr sz="2400" b="1">
                        <a:solidFill>
                          <a:srgbClr val="74624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solidFill>
                            <a:srgbClr val="746241"/>
                          </a:solidFill>
                        </a:rPr>
                        <a:t>4</a:t>
                      </a:r>
                      <a:endParaRPr sz="2400" b="1">
                        <a:solidFill>
                          <a:srgbClr val="74624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solidFill>
                            <a:srgbClr val="746241"/>
                          </a:solidFill>
                        </a:rPr>
                        <a:t>2</a:t>
                      </a:r>
                      <a:endParaRPr sz="2400" b="1">
                        <a:solidFill>
                          <a:srgbClr val="746241"/>
                        </a:solidFill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809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/>
                        <a:t>MERCUBUANA</a:t>
                      </a:r>
                      <a:endParaRPr sz="1800" b="1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solidFill>
                            <a:srgbClr val="746241"/>
                          </a:solidFill>
                        </a:rPr>
                        <a:t>7</a:t>
                      </a:r>
                      <a:endParaRPr sz="2400" b="1">
                        <a:solidFill>
                          <a:srgbClr val="74624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solidFill>
                            <a:srgbClr val="746241"/>
                          </a:solidFill>
                        </a:rPr>
                        <a:t>-</a:t>
                      </a:r>
                      <a:endParaRPr sz="2400" b="1">
                        <a:solidFill>
                          <a:srgbClr val="74624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solidFill>
                            <a:srgbClr val="746241"/>
                          </a:solidFill>
                        </a:rPr>
                        <a:t>-</a:t>
                      </a:r>
                      <a:endParaRPr sz="2400" b="1">
                        <a:solidFill>
                          <a:srgbClr val="74624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solidFill>
                            <a:srgbClr val="746241"/>
                          </a:solidFill>
                        </a:rPr>
                        <a:t>2</a:t>
                      </a:r>
                      <a:endParaRPr sz="2400" b="1">
                        <a:solidFill>
                          <a:srgbClr val="74624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solidFill>
                            <a:srgbClr val="746241"/>
                          </a:solidFill>
                        </a:rPr>
                        <a:t>3</a:t>
                      </a:r>
                      <a:endParaRPr sz="2400" b="1">
                        <a:solidFill>
                          <a:srgbClr val="74624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solidFill>
                            <a:srgbClr val="746241"/>
                          </a:solidFill>
                        </a:rPr>
                        <a:t>1</a:t>
                      </a:r>
                      <a:endParaRPr sz="2400" b="1">
                        <a:solidFill>
                          <a:srgbClr val="74624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solidFill>
                            <a:srgbClr val="746241"/>
                          </a:solidFill>
                        </a:rPr>
                        <a:t>6</a:t>
                      </a:r>
                      <a:endParaRPr sz="2400" b="1">
                        <a:solidFill>
                          <a:srgbClr val="74624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solidFill>
                            <a:srgbClr val="746241"/>
                          </a:solidFill>
                        </a:rPr>
                        <a:t>2</a:t>
                      </a:r>
                      <a:endParaRPr sz="2400" b="1">
                        <a:solidFill>
                          <a:srgbClr val="746241"/>
                        </a:solidFill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502" name="Google Shape;502;p2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3031" y="114522"/>
            <a:ext cx="1574690" cy="615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7" name="Google Shape;507;p25" descr="D:\Picture\logo ibi small.gi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92225" y="1953927"/>
            <a:ext cx="4350822" cy="4350822"/>
          </a:xfrm>
          <a:prstGeom prst="rect">
            <a:avLst/>
          </a:prstGeom>
          <a:noFill/>
          <a:ln>
            <a:noFill/>
          </a:ln>
        </p:spPr>
      </p:pic>
      <p:sp>
        <p:nvSpPr>
          <p:cNvPr id="508" name="Google Shape;508;p25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Arial"/>
              <a:buNone/>
            </a:pPr>
            <a:r>
              <a:rPr lang="en-US" b="1" dirty="0">
                <a:latin typeface="Arial"/>
                <a:ea typeface="Arial"/>
                <a:cs typeface="Arial"/>
                <a:sym typeface="Arial"/>
              </a:rPr>
              <a:t>THANK YOU</a:t>
            </a:r>
            <a:endParaRPr dirty="0"/>
          </a:p>
        </p:txBody>
      </p:sp>
      <p:pic>
        <p:nvPicPr>
          <p:cNvPr id="509" name="Google Shape;509;p25"/>
          <p:cNvPicPr preferRelativeResize="0"/>
          <p:nvPr/>
        </p:nvPicPr>
        <p:blipFill rotWithShape="1">
          <a:blip r:embed="rId4">
            <a:alphaModFix/>
          </a:blip>
          <a:srcRect r="50710" b="8068"/>
          <a:stretch/>
        </p:blipFill>
        <p:spPr>
          <a:xfrm>
            <a:off x="0" y="0"/>
            <a:ext cx="3370997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0" name="Google Shape;510;p25"/>
          <p:cNvPicPr preferRelativeResize="0"/>
          <p:nvPr/>
        </p:nvPicPr>
        <p:blipFill rotWithShape="1">
          <a:blip r:embed="rId4">
            <a:alphaModFix/>
          </a:blip>
          <a:srcRect l="50496" b="8068"/>
          <a:stretch/>
        </p:blipFill>
        <p:spPr>
          <a:xfrm>
            <a:off x="8821005" y="0"/>
            <a:ext cx="3370997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lang="en-US"/>
              <a:t>Tools: Google Trends</a:t>
            </a:r>
            <a:endParaRPr/>
          </a:p>
        </p:txBody>
      </p:sp>
      <p:pic>
        <p:nvPicPr>
          <p:cNvPr id="206" name="Google Shape;206;p3" descr="D:\Picture\logo ibi small.gi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3"/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Institut Informatika &amp; Bisnis Darmajaya Lampung</a:t>
            </a:r>
            <a:endParaRPr sz="2000" b="1" i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8" name="Google Shape;208;p3"/>
          <p:cNvGrpSpPr/>
          <p:nvPr/>
        </p:nvGrpSpPr>
        <p:grpSpPr>
          <a:xfrm>
            <a:off x="722348" y="2026012"/>
            <a:ext cx="6598636" cy="4084869"/>
            <a:chOff x="857814" y="2049"/>
            <a:chExt cx="6598636" cy="4084869"/>
          </a:xfrm>
        </p:grpSpPr>
        <p:sp>
          <p:nvSpPr>
            <p:cNvPr id="209" name="Google Shape;209;p3"/>
            <p:cNvSpPr/>
            <p:nvPr/>
          </p:nvSpPr>
          <p:spPr>
            <a:xfrm>
              <a:off x="857814" y="2049"/>
              <a:ext cx="3142207" cy="1885324"/>
            </a:xfrm>
            <a:prstGeom prst="rect">
              <a:avLst/>
            </a:prstGeom>
            <a:solidFill>
              <a:srgbClr val="E38310"/>
            </a:solidFill>
            <a:ln w="158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3"/>
            <p:cNvSpPr txBox="1"/>
            <p:nvPr/>
          </p:nvSpPr>
          <p:spPr>
            <a:xfrm>
              <a:off x="857814" y="2049"/>
              <a:ext cx="3142207" cy="18853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6675" tIns="106675" rIns="106675" bIns="1066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Calibri"/>
                <a:buNone/>
              </a:pPr>
              <a:r>
                <a:rPr lang="en-US" sz="2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Untuk mencari tahu topik apa yang sedang ramai orang cari di internet</a:t>
              </a:r>
              <a:endPara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" name="Google Shape;211;p3"/>
            <p:cNvSpPr/>
            <p:nvPr/>
          </p:nvSpPr>
          <p:spPr>
            <a:xfrm>
              <a:off x="4314243" y="2049"/>
              <a:ext cx="3142207" cy="1885324"/>
            </a:xfrm>
            <a:prstGeom prst="rect">
              <a:avLst/>
            </a:prstGeom>
            <a:solidFill>
              <a:srgbClr val="E38310"/>
            </a:solidFill>
            <a:ln w="158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3"/>
            <p:cNvSpPr txBox="1"/>
            <p:nvPr/>
          </p:nvSpPr>
          <p:spPr>
            <a:xfrm>
              <a:off x="4314243" y="2049"/>
              <a:ext cx="3142207" cy="18853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6675" tIns="106675" rIns="106675" bIns="1066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Calibri"/>
                <a:buNone/>
              </a:pPr>
              <a:r>
                <a:rPr lang="en-US" sz="2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Menemukan celah opportunitas yang bisa dimanfaatkan</a:t>
              </a:r>
              <a:endPara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2586029" y="2201594"/>
              <a:ext cx="3142207" cy="1885324"/>
            </a:xfrm>
            <a:prstGeom prst="rect">
              <a:avLst/>
            </a:prstGeom>
            <a:solidFill>
              <a:srgbClr val="E38310"/>
            </a:solidFill>
            <a:ln w="158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3"/>
            <p:cNvSpPr txBox="1"/>
            <p:nvPr/>
          </p:nvSpPr>
          <p:spPr>
            <a:xfrm>
              <a:off x="2586029" y="2201594"/>
              <a:ext cx="3142207" cy="18853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6675" tIns="106675" rIns="106675" bIns="1066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Calibri"/>
                <a:buNone/>
              </a:pPr>
              <a:r>
                <a:rPr lang="en-US" sz="2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Memantau trend Industri</a:t>
              </a:r>
              <a:endPara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15" name="Google Shape;215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552266" y="2120142"/>
            <a:ext cx="4267200" cy="399278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3031" y="114522"/>
            <a:ext cx="1574690" cy="615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4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lang="en-US"/>
              <a:t>Tools: SimilarWeb</a:t>
            </a:r>
            <a:endParaRPr/>
          </a:p>
        </p:txBody>
      </p:sp>
      <p:pic>
        <p:nvPicPr>
          <p:cNvPr id="222" name="Google Shape;222;p4" descr="D:\Picture\logo ibi small.gi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4"/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Institut Informatika &amp; Bisnis Darmajaya Lampung</a:t>
            </a:r>
            <a:endParaRPr sz="2000" b="1" i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24" name="Google Shape;224;p4"/>
          <p:cNvGrpSpPr/>
          <p:nvPr/>
        </p:nvGrpSpPr>
        <p:grpSpPr>
          <a:xfrm>
            <a:off x="1112026" y="2256677"/>
            <a:ext cx="5644605" cy="3494280"/>
            <a:chOff x="710967" y="1011"/>
            <a:chExt cx="5644605" cy="3494280"/>
          </a:xfrm>
        </p:grpSpPr>
        <p:sp>
          <p:nvSpPr>
            <p:cNvPr id="225" name="Google Shape;225;p4"/>
            <p:cNvSpPr/>
            <p:nvPr/>
          </p:nvSpPr>
          <p:spPr>
            <a:xfrm>
              <a:off x="710967" y="1011"/>
              <a:ext cx="2687907" cy="1612744"/>
            </a:xfrm>
            <a:prstGeom prst="rect">
              <a:avLst/>
            </a:prstGeom>
            <a:solidFill>
              <a:srgbClr val="E38310"/>
            </a:solidFill>
            <a:ln w="158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4"/>
            <p:cNvSpPr txBox="1"/>
            <p:nvPr/>
          </p:nvSpPr>
          <p:spPr>
            <a:xfrm>
              <a:off x="710967" y="1011"/>
              <a:ext cx="2687907" cy="16127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0475" tIns="110475" rIns="110475" bIns="1104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900"/>
                <a:buFont typeface="Calibri"/>
                <a:buNone/>
              </a:pPr>
              <a:r>
                <a:rPr lang="en-US" sz="2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Data Jumlah Kunjungan disuatu Website</a:t>
              </a:r>
              <a:endParaRPr sz="2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" name="Google Shape;227;p4"/>
            <p:cNvSpPr/>
            <p:nvPr/>
          </p:nvSpPr>
          <p:spPr>
            <a:xfrm>
              <a:off x="3667665" y="1011"/>
              <a:ext cx="2687907" cy="1612744"/>
            </a:xfrm>
            <a:prstGeom prst="rect">
              <a:avLst/>
            </a:prstGeom>
            <a:solidFill>
              <a:srgbClr val="E38310"/>
            </a:solidFill>
            <a:ln w="158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4"/>
            <p:cNvSpPr txBox="1"/>
            <p:nvPr/>
          </p:nvSpPr>
          <p:spPr>
            <a:xfrm>
              <a:off x="3667665" y="1011"/>
              <a:ext cx="2687907" cy="16127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0475" tIns="110475" rIns="110475" bIns="1104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900"/>
                <a:buFont typeface="Calibri"/>
                <a:buNone/>
              </a:pPr>
              <a:r>
                <a:rPr lang="en-US" sz="2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Data Profil Pengunjung Suatu Web</a:t>
              </a:r>
              <a:endParaRPr sz="2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" name="Google Shape;229;p4"/>
            <p:cNvSpPr/>
            <p:nvPr/>
          </p:nvSpPr>
          <p:spPr>
            <a:xfrm>
              <a:off x="710967" y="1882547"/>
              <a:ext cx="2687907" cy="1612744"/>
            </a:xfrm>
            <a:prstGeom prst="rect">
              <a:avLst/>
            </a:prstGeom>
            <a:solidFill>
              <a:srgbClr val="E38310"/>
            </a:solidFill>
            <a:ln w="158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4"/>
            <p:cNvSpPr txBox="1"/>
            <p:nvPr/>
          </p:nvSpPr>
          <p:spPr>
            <a:xfrm>
              <a:off x="710967" y="1882547"/>
              <a:ext cx="2687907" cy="16127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0475" tIns="110475" rIns="110475" bIns="1104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900"/>
                <a:buFont typeface="Calibri"/>
                <a:buNone/>
              </a:pPr>
              <a:r>
                <a:rPr lang="en-US" sz="2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Data Sumber Trafik suatu web</a:t>
              </a:r>
              <a:endParaRPr sz="2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" name="Google Shape;231;p4"/>
            <p:cNvSpPr/>
            <p:nvPr/>
          </p:nvSpPr>
          <p:spPr>
            <a:xfrm>
              <a:off x="3667665" y="1882547"/>
              <a:ext cx="2687907" cy="1612744"/>
            </a:xfrm>
            <a:prstGeom prst="rect">
              <a:avLst/>
            </a:prstGeom>
            <a:solidFill>
              <a:srgbClr val="E38310"/>
            </a:solidFill>
            <a:ln w="158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4"/>
            <p:cNvSpPr txBox="1"/>
            <p:nvPr/>
          </p:nvSpPr>
          <p:spPr>
            <a:xfrm>
              <a:off x="3667665" y="1882547"/>
              <a:ext cx="2687907" cy="16127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0475" tIns="110475" rIns="110475" bIns="1104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900"/>
                <a:buFont typeface="Calibri"/>
                <a:buNone/>
              </a:pPr>
              <a:r>
                <a:rPr lang="en-US" sz="2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DLL</a:t>
              </a:r>
              <a:endParaRPr sz="2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33" name="Google Shape;233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44341" y="2150268"/>
            <a:ext cx="4546600" cy="387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3031" y="114522"/>
            <a:ext cx="1574690" cy="615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5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lang="en-US" b="1"/>
              <a:t>Social Blade</a:t>
            </a:r>
            <a:endParaRPr b="1"/>
          </a:p>
        </p:txBody>
      </p:sp>
      <p:sp>
        <p:nvSpPr>
          <p:cNvPr id="240" name="Google Shape;240;p5"/>
          <p:cNvSpPr txBox="1">
            <a:spLocks noGrp="1"/>
          </p:cNvSpPr>
          <p:nvPr>
            <p:ph type="body" idx="1"/>
          </p:nvPr>
        </p:nvSpPr>
        <p:spPr>
          <a:xfrm>
            <a:off x="1876213" y="4988131"/>
            <a:ext cx="8148321" cy="1583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pPr marL="91440" lvl="0" indent="-2540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Char char=" "/>
            </a:pPr>
            <a:r>
              <a:rPr lang="en-US" sz="4000"/>
              <a:t>Untuk melakukan analisis riset bisnis dengan menggunakan Media Social</a:t>
            </a:r>
            <a:endParaRPr sz="4000"/>
          </a:p>
        </p:txBody>
      </p:sp>
      <p:pic>
        <p:nvPicPr>
          <p:cNvPr id="241" name="Google Shape;241;p5" descr="D:\Picture\logo ibi small.gi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5"/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Institut Informatika &amp; Bisnis Darmajaya Lampung</a:t>
            </a:r>
            <a:endParaRPr sz="2000" b="1" i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3" name="Google Shape;243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37067" y="1896889"/>
            <a:ext cx="5447004" cy="30912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950373" y="1896888"/>
            <a:ext cx="5847343" cy="30912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3031" y="114522"/>
            <a:ext cx="1574690" cy="615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6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lang="en-US" b="1"/>
              <a:t>Not Just Analytics</a:t>
            </a:r>
            <a:endParaRPr b="1"/>
          </a:p>
        </p:txBody>
      </p:sp>
      <p:pic>
        <p:nvPicPr>
          <p:cNvPr id="251" name="Google Shape;251;p6" descr="D:\Picture\logo ibi small.gi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6"/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Institut Informatika &amp; Bisnis Darmajaya Lampung</a:t>
            </a:r>
            <a:endParaRPr sz="2000" b="1" i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3" name="Google Shape;253;p6"/>
          <p:cNvPicPr preferRelativeResize="0"/>
          <p:nvPr/>
        </p:nvPicPr>
        <p:blipFill rotWithShape="1">
          <a:blip r:embed="rId4">
            <a:alphaModFix/>
          </a:blip>
          <a:srcRect l="4621" t="15323" r="5984" b="14608"/>
          <a:stretch/>
        </p:blipFill>
        <p:spPr>
          <a:xfrm>
            <a:off x="1771535" y="1954827"/>
            <a:ext cx="8434648" cy="3718821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6"/>
          <p:cNvSpPr txBox="1">
            <a:spLocks noGrp="1"/>
          </p:cNvSpPr>
          <p:nvPr>
            <p:ph type="body" idx="1"/>
          </p:nvPr>
        </p:nvSpPr>
        <p:spPr>
          <a:xfrm>
            <a:off x="1771535" y="5283202"/>
            <a:ext cx="8148321" cy="1163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pPr marL="91440" lvl="0" indent="-2540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Char char=" "/>
            </a:pPr>
            <a:r>
              <a:rPr lang="en-US" sz="4000"/>
              <a:t>Analisis riset bisnis untuk Instagram dan tiktok</a:t>
            </a:r>
            <a:endParaRPr sz="4000"/>
          </a:p>
        </p:txBody>
      </p:sp>
      <p:pic>
        <p:nvPicPr>
          <p:cNvPr id="255" name="Google Shape;255;p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3031" y="114522"/>
            <a:ext cx="1574690" cy="615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7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lang="en-US" b="1"/>
              <a:t>Google My Business</a:t>
            </a:r>
            <a:endParaRPr b="1"/>
          </a:p>
        </p:txBody>
      </p:sp>
      <p:sp>
        <p:nvSpPr>
          <p:cNvPr id="261" name="Google Shape;261;p7"/>
          <p:cNvSpPr txBox="1">
            <a:spLocks noGrp="1"/>
          </p:cNvSpPr>
          <p:nvPr>
            <p:ph type="body" idx="1"/>
          </p:nvPr>
        </p:nvSpPr>
        <p:spPr>
          <a:xfrm>
            <a:off x="1876213" y="4988131"/>
            <a:ext cx="8148321" cy="1583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pPr marL="91440" lvl="0" indent="-2540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Char char=" "/>
            </a:pPr>
            <a:r>
              <a:rPr lang="en-US" sz="4000"/>
              <a:t>Analisis riset online untuk bisnis terdekat dengan google my business</a:t>
            </a:r>
            <a:endParaRPr sz="4000"/>
          </a:p>
        </p:txBody>
      </p:sp>
      <p:pic>
        <p:nvPicPr>
          <p:cNvPr id="262" name="Google Shape;262;p7" descr="D:\Picture\logo ibi small.gi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7"/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Institut Informatika &amp; Bisnis Darmajaya Lampung</a:t>
            </a:r>
            <a:endParaRPr sz="2000" b="1" i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4" name="Google Shape;264;p7"/>
          <p:cNvPicPr preferRelativeResize="0"/>
          <p:nvPr/>
        </p:nvPicPr>
        <p:blipFill rotWithShape="1">
          <a:blip r:embed="rId4">
            <a:alphaModFix/>
          </a:blip>
          <a:srcRect l="12803" t="15323" r="19393" b="27266"/>
          <a:stretch/>
        </p:blipFill>
        <p:spPr>
          <a:xfrm>
            <a:off x="5937352" y="1869868"/>
            <a:ext cx="6138737" cy="3021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7"/>
          <p:cNvPicPr preferRelativeResize="0"/>
          <p:nvPr/>
        </p:nvPicPr>
        <p:blipFill rotWithShape="1">
          <a:blip r:embed="rId5">
            <a:alphaModFix/>
          </a:blip>
          <a:srcRect l="9000" t="19503" r="20757" b="17036"/>
          <a:stretch/>
        </p:blipFill>
        <p:spPr>
          <a:xfrm>
            <a:off x="111238" y="1965706"/>
            <a:ext cx="5593345" cy="29251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3031" y="114522"/>
            <a:ext cx="1574690" cy="615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8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lang="en-US" b="1"/>
              <a:t>Ubersuggest</a:t>
            </a:r>
            <a:endParaRPr b="1"/>
          </a:p>
        </p:txBody>
      </p:sp>
      <p:sp>
        <p:nvSpPr>
          <p:cNvPr id="272" name="Google Shape;272;p8"/>
          <p:cNvSpPr txBox="1">
            <a:spLocks noGrp="1"/>
          </p:cNvSpPr>
          <p:nvPr>
            <p:ph type="body" idx="1"/>
          </p:nvPr>
        </p:nvSpPr>
        <p:spPr>
          <a:xfrm>
            <a:off x="769500" y="5190820"/>
            <a:ext cx="10249702" cy="1583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pPr marL="91440" lvl="0" indent="-2540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Char char=" "/>
            </a:pPr>
            <a:r>
              <a:rPr lang="en-US" sz="4000"/>
              <a:t>Untuk mencari keywords idea, content idea dan persaingan dalam mendapatkan keywords</a:t>
            </a:r>
            <a:endParaRPr sz="4000"/>
          </a:p>
        </p:txBody>
      </p:sp>
      <p:pic>
        <p:nvPicPr>
          <p:cNvPr id="273" name="Google Shape;273;p8" descr="D:\Picture\logo ibi small.gi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Google Shape;274;p8"/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Institut Informatika &amp; Bisnis Darmajaya Lampung</a:t>
            </a:r>
            <a:endParaRPr sz="2000" b="1" i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5" name="Google Shape;275;p8"/>
          <p:cNvPicPr preferRelativeResize="0"/>
          <p:nvPr/>
        </p:nvPicPr>
        <p:blipFill rotWithShape="1">
          <a:blip r:embed="rId4">
            <a:alphaModFix/>
          </a:blip>
          <a:srcRect t="7541" b="4180"/>
          <a:stretch/>
        </p:blipFill>
        <p:spPr>
          <a:xfrm>
            <a:off x="1479667" y="1822401"/>
            <a:ext cx="9539535" cy="329823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3031" y="114522"/>
            <a:ext cx="1574690" cy="615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9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lang="en-US" b="1"/>
              <a:t>Ahref:SERP Checkher</a:t>
            </a:r>
            <a:endParaRPr b="1"/>
          </a:p>
        </p:txBody>
      </p:sp>
      <p:pic>
        <p:nvPicPr>
          <p:cNvPr id="282" name="Google Shape;282;p9" descr="D:\Picture\logo ibi small.gi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9"/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Institut Informatika &amp; Bisnis Darmajaya Lampung</a:t>
            </a:r>
            <a:endParaRPr sz="2000" b="1" i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4" name="Google Shape;284;p9"/>
          <p:cNvPicPr preferRelativeResize="0"/>
          <p:nvPr/>
        </p:nvPicPr>
        <p:blipFill rotWithShape="1">
          <a:blip r:embed="rId4">
            <a:alphaModFix/>
          </a:blip>
          <a:srcRect l="18408" t="35152" r="19697" b="20673"/>
          <a:stretch/>
        </p:blipFill>
        <p:spPr>
          <a:xfrm>
            <a:off x="489528" y="1954827"/>
            <a:ext cx="10972800" cy="44052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3031" y="114522"/>
            <a:ext cx="1574690" cy="615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rgbClr val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HDOfficeLightV0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781</Words>
  <Application>Microsoft Office PowerPoint</Application>
  <PresentationFormat>Widescreen</PresentationFormat>
  <Paragraphs>245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Calibri</vt:lpstr>
      <vt:lpstr>Noto Sans Symbols</vt:lpstr>
      <vt:lpstr>Retrospect</vt:lpstr>
      <vt:lpstr>HDOfficeLightV0</vt:lpstr>
      <vt:lpstr>Metode dan Alat Mengumpulkan Data  Content Marketing</vt:lpstr>
      <vt:lpstr>Alat-Alat Untuk Mengumpulkan Data</vt:lpstr>
      <vt:lpstr>Tools: Google Trends</vt:lpstr>
      <vt:lpstr>Tools: SimilarWeb</vt:lpstr>
      <vt:lpstr>Social Blade</vt:lpstr>
      <vt:lpstr>Not Just Analytics</vt:lpstr>
      <vt:lpstr>Google My Business</vt:lpstr>
      <vt:lpstr>Ubersuggest</vt:lpstr>
      <vt:lpstr>Ahref:SERP Checkher</vt:lpstr>
      <vt:lpstr>Meta Insight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Metode dan Alat Mengumpulkan Data  Content Marketing</dc:title>
  <dc:creator>ARIZA</dc:creator>
  <cp:lastModifiedBy>Trufi_Murdiani</cp:lastModifiedBy>
  <cp:revision>3</cp:revision>
  <dcterms:created xsi:type="dcterms:W3CDTF">2015-04-19T11:45:31Z</dcterms:created>
  <dcterms:modified xsi:type="dcterms:W3CDTF">2024-03-15T14:17:54Z</dcterms:modified>
</cp:coreProperties>
</file>