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fzNIyrtIu1oi78k3QaGD6Qgas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8D5453-B571-4BDA-A1DA-5DFC0F4343D3}">
  <a:tblStyle styleId="{F08D5453-B571-4BDA-A1DA-5DFC0F4343D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AECE6"/>
          </a:solidFill>
        </a:fill>
      </a:tcStyle>
    </a:wholeTbl>
    <a:band1H>
      <a:tcTxStyle/>
      <a:tcStyle>
        <a:tcBdr/>
        <a:fill>
          <a:solidFill>
            <a:srgbClr val="F5D8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5D8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7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" name="Google Shape;26;p27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6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0" name="Google Shape;90;p3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7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7"/>
          <p:cNvSpPr txBox="1">
            <a:spLocks noGrp="1"/>
          </p:cNvSpPr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7"/>
          <p:cNvSpPr txBox="1">
            <a:spLocks noGrp="1"/>
          </p:cNvSpPr>
          <p:nvPr>
            <p:ph type="body" idx="1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8" name="Google Shape;98;p3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9"/>
          <p:cNvSpPr txBox="1"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>
                <a:solidFill>
                  <a:srgbClr val="3F3F3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0" name="Google Shape;11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9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0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0"/>
          <p:cNvSpPr txBox="1"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16" name="Google Shape;11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0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1"/>
          <p:cNvSpPr txBox="1"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1"/>
          <p:cNvSpPr txBox="1"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1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2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2"/>
          <p:cNvSpPr txBox="1">
            <a:spLocks noGrp="1"/>
          </p:cNvSpPr>
          <p:nvPr>
            <p:ph type="body" idx="1"/>
          </p:nvPr>
        </p:nvSpPr>
        <p:spPr>
          <a:xfrm>
            <a:off x="845127" y="1828800"/>
            <a:ext cx="5181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28" name="Google Shape;128;p42"/>
          <p:cNvSpPr txBox="1">
            <a:spLocks noGrp="1"/>
          </p:cNvSpPr>
          <p:nvPr>
            <p:ph type="body" idx="2"/>
          </p:nvPr>
        </p:nvSpPr>
        <p:spPr>
          <a:xfrm>
            <a:off x="6172200" y="1828800"/>
            <a:ext cx="5181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29" name="Google Shape;129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2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3"/>
          <p:cNvSpPr txBox="1"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43"/>
          <p:cNvSpPr txBox="1">
            <a:spLocks noGrp="1"/>
          </p:cNvSpPr>
          <p:nvPr>
            <p:ph type="body" idx="2"/>
          </p:nvPr>
        </p:nvSpPr>
        <p:spPr>
          <a:xfrm>
            <a:off x="845127" y="2507550"/>
            <a:ext cx="5156200" cy="368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35" name="Google Shape;135;p43"/>
          <p:cNvSpPr txBox="1">
            <a:spLocks noGrp="1"/>
          </p:cNvSpPr>
          <p:nvPr>
            <p:ph type="body" idx="3"/>
          </p:nvPr>
        </p:nvSpPr>
        <p:spPr>
          <a:xfrm>
            <a:off x="6172200" y="1681851"/>
            <a:ext cx="5181601" cy="825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43"/>
          <p:cNvSpPr txBox="1">
            <a:spLocks noGrp="1"/>
          </p:cNvSpPr>
          <p:nvPr>
            <p:ph type="body" idx="4"/>
          </p:nvPr>
        </p:nvSpPr>
        <p:spPr>
          <a:xfrm>
            <a:off x="6172200" y="2507550"/>
            <a:ext cx="5181601" cy="368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37" name="Google Shape;13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3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43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4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44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5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6"/>
          <p:cNvSpPr txBox="1"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6"/>
          <p:cNvSpPr txBox="1">
            <a:spLocks noGrp="1"/>
          </p:cNvSpPr>
          <p:nvPr>
            <p:ph type="body" idx="1"/>
          </p:nvPr>
        </p:nvSpPr>
        <p:spPr>
          <a:xfrm>
            <a:off x="5181600" y="990600"/>
            <a:ext cx="61722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9pPr>
          </a:lstStyle>
          <a:p>
            <a:endParaRPr/>
          </a:p>
        </p:txBody>
      </p:sp>
      <p:sp>
        <p:nvSpPr>
          <p:cNvPr id="153" name="Google Shape;153;p46"/>
          <p:cNvSpPr txBox="1">
            <a:spLocks noGrp="1"/>
          </p:cNvSpPr>
          <p:nvPr>
            <p:ph type="body" idx="2"/>
          </p:nvPr>
        </p:nvSpPr>
        <p:spPr>
          <a:xfrm>
            <a:off x="841248" y="2057399"/>
            <a:ext cx="393192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4" name="Google Shape;154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6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7"/>
          <p:cNvSpPr txBox="1"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7"/>
          <p:cNvSpPr>
            <a:spLocks noGrp="1"/>
          </p:cNvSpPr>
          <p:nvPr>
            <p:ph type="pic" idx="2"/>
          </p:nvPr>
        </p:nvSpPr>
        <p:spPr>
          <a:xfrm>
            <a:off x="5181600" y="990600"/>
            <a:ext cx="6172200" cy="4876800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47"/>
          <p:cNvSpPr txBox="1">
            <a:spLocks noGrp="1"/>
          </p:cNvSpPr>
          <p:nvPr>
            <p:ph type="body" idx="1"/>
          </p:nvPr>
        </p:nvSpPr>
        <p:spPr>
          <a:xfrm>
            <a:off x="841248" y="2057400"/>
            <a:ext cx="393192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61" name="Google Shape;16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7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8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8"/>
          <p:cNvSpPr txBox="1">
            <a:spLocks noGrp="1"/>
          </p:cNvSpPr>
          <p:nvPr>
            <p:ph type="body" idx="1"/>
          </p:nvPr>
        </p:nvSpPr>
        <p:spPr>
          <a:xfrm rot="5400000">
            <a:off x="3927259" y="-1253332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67" name="Google Shape;16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8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9"/>
          <p:cNvSpPr txBox="1">
            <a:spLocks noGrp="1"/>
          </p:cNvSpPr>
          <p:nvPr>
            <p:ph type="title"/>
          </p:nvPr>
        </p:nvSpPr>
        <p:spPr>
          <a:xfrm rot="5400000">
            <a:off x="7133431" y="1951831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600869"/>
            <a:ext cx="5811837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73" name="Google Shape;17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9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9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" name="Google Shape;47;p30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1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4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5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3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" name="Google Shape;83;p35"/>
          <p:cNvSpPr txBox="1">
            <a:spLocks noGrp="1"/>
          </p:cNvSpPr>
          <p:nvPr>
            <p:ph type="body" idx="1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3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6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" name="Google Shape;17;p26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8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38"/>
          <p:cNvSpPr txBox="1"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38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hyperlink" Target="mailto:lillakeling@darmajaya.ac.i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5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jpg"/><Relationship Id="rId7" Type="http://schemas.openxmlformats.org/officeDocument/2006/relationships/image" Target="../media/image3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6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6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6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52.pn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neilpatel.com/ubersuggest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business.google.com/" TargetMode="Externa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cialblade.com/" TargetMode="External"/><Relationship Id="rId11" Type="http://schemas.openxmlformats.org/officeDocument/2006/relationships/hyperlink" Target="https://www.notjustanalytics.com/" TargetMode="External"/><Relationship Id="rId5" Type="http://schemas.openxmlformats.org/officeDocument/2006/relationships/hyperlink" Target="https://www.similarweb.com/" TargetMode="External"/><Relationship Id="rId10" Type="http://schemas.openxmlformats.org/officeDocument/2006/relationships/hyperlink" Target="https://business.facebook.com/insights/" TargetMode="External"/><Relationship Id="rId4" Type="http://schemas.openxmlformats.org/officeDocument/2006/relationships/hyperlink" Target="https://trends.google.com/" TargetMode="External"/><Relationship Id="rId9" Type="http://schemas.openxmlformats.org/officeDocument/2006/relationships/hyperlink" Target="https://ahrefs.com/serp-checker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6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6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60.pn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16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6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16.jp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7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"/>
          <p:cNvSpPr txBox="1">
            <a:spLocks noGrp="1"/>
          </p:cNvSpPr>
          <p:nvPr>
            <p:ph type="ctrTitle"/>
          </p:nvPr>
        </p:nvSpPr>
        <p:spPr>
          <a:xfrm>
            <a:off x="618050" y="2365490"/>
            <a:ext cx="10823912" cy="18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Metode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dan Alat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Mengumpulkan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Data </a:t>
            </a:r>
            <a:br>
              <a:rPr lang="en-US" sz="3600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Content Marketing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"/>
          <p:cNvSpPr txBox="1">
            <a:spLocks noGrp="1"/>
          </p:cNvSpPr>
          <p:nvPr>
            <p:ph type="subTitle" idx="1"/>
          </p:nvPr>
        </p:nvSpPr>
        <p:spPr>
          <a:xfrm>
            <a:off x="923526" y="4309734"/>
            <a:ext cx="10058400" cy="204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b="1" dirty="0"/>
              <a:t>DISUSUN OLEH: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US" b="1" dirty="0"/>
              <a:t>TRUFI MURDIANI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endParaRPr b="1" dirty="0"/>
          </a:p>
        </p:txBody>
      </p:sp>
      <p:pic>
        <p:nvPicPr>
          <p:cNvPr id="182" name="Google Shape;182;p1" descr="D:\Picture\logo ibi small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3490" y="4418917"/>
            <a:ext cx="1936873" cy="1936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 Informatika &amp; Bisnis Darmajaya Lampung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"/>
          <p:cNvSpPr txBox="1"/>
          <p:nvPr/>
        </p:nvSpPr>
        <p:spPr>
          <a:xfrm>
            <a:off x="3702062" y="5200810"/>
            <a:ext cx="498289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Program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Bisnis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Digital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Fakultas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Ekonomi dan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Bisnis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(FEB)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Darmajaya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trufimurdiani@darmajaya.ac.id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IG: @tmurdian1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381" y="4757162"/>
            <a:ext cx="3072654" cy="1200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/>
              <a:t>Meta Insight</a:t>
            </a:r>
            <a:endParaRPr b="1"/>
          </a:p>
        </p:txBody>
      </p:sp>
      <p:pic>
        <p:nvPicPr>
          <p:cNvPr id="291" name="Google Shape;291;p10" descr="D:\Picture\logo ibi small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0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 Informatika &amp; Bisnis Darmajaya Lampung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10"/>
          <p:cNvPicPr preferRelativeResize="0"/>
          <p:nvPr/>
        </p:nvPicPr>
        <p:blipFill rotWithShape="1">
          <a:blip r:embed="rId4">
            <a:alphaModFix/>
          </a:blip>
          <a:srcRect t="7812" r="3484" b="5999"/>
          <a:stretch/>
        </p:blipFill>
        <p:spPr>
          <a:xfrm>
            <a:off x="807162" y="1806584"/>
            <a:ext cx="10348518" cy="4474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"/>
          <p:cNvSpPr txBox="1"/>
          <p:nvPr/>
        </p:nvSpPr>
        <p:spPr>
          <a:xfrm>
            <a:off x="103031" y="6446489"/>
            <a:ext cx="4006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Marketing Certification Class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1"/>
          <p:cNvSpPr/>
          <p:nvPr/>
        </p:nvSpPr>
        <p:spPr>
          <a:xfrm>
            <a:off x="-7336" y="11916"/>
            <a:ext cx="12192000" cy="6835198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1"/>
          <p:cNvSpPr txBox="1"/>
          <p:nvPr/>
        </p:nvSpPr>
        <p:spPr>
          <a:xfrm>
            <a:off x="1080123" y="184600"/>
            <a:ext cx="771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Media Performance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11"/>
          <p:cNvPicPr preferRelativeResize="0"/>
          <p:nvPr/>
        </p:nvPicPr>
        <p:blipFill rotWithShape="1">
          <a:blip r:embed="rId4">
            <a:alphaModFix/>
          </a:blip>
          <a:srcRect b="16237"/>
          <a:stretch/>
        </p:blipFill>
        <p:spPr>
          <a:xfrm>
            <a:off x="10801646" y="101600"/>
            <a:ext cx="1264511" cy="3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1"/>
          <p:cNvSpPr txBox="1"/>
          <p:nvPr/>
        </p:nvSpPr>
        <p:spPr>
          <a:xfrm>
            <a:off x="4302152" y="731135"/>
            <a:ext cx="31371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@darmajayathebest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11"/>
          <p:cNvPicPr preferRelativeResize="0"/>
          <p:nvPr/>
        </p:nvPicPr>
        <p:blipFill rotWithShape="1">
          <a:blip r:embed="rId5">
            <a:alphaModFix/>
          </a:blip>
          <a:srcRect l="16059" t="8864" r="19773" b="7339"/>
          <a:stretch/>
        </p:blipFill>
        <p:spPr>
          <a:xfrm>
            <a:off x="56218" y="1919949"/>
            <a:ext cx="5809673" cy="412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1"/>
          <p:cNvPicPr preferRelativeResize="0"/>
          <p:nvPr/>
        </p:nvPicPr>
        <p:blipFill rotWithShape="1">
          <a:blip r:embed="rId6">
            <a:alphaModFix/>
          </a:blip>
          <a:srcRect l="18393" t="14634" r="20178" b="6008"/>
          <a:stretch/>
        </p:blipFill>
        <p:spPr>
          <a:xfrm>
            <a:off x="6195799" y="2067099"/>
            <a:ext cx="5922042" cy="404294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1"/>
          <p:cNvSpPr txBox="1"/>
          <p:nvPr/>
        </p:nvSpPr>
        <p:spPr>
          <a:xfrm>
            <a:off x="36208" y="1396215"/>
            <a:ext cx="49187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dengan engagement tertinggi di @darmajayathe best berasal dari pendaftaran GenDJ dengan likes hanya 2,3k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1"/>
          <p:cNvSpPr txBox="1"/>
          <p:nvPr/>
        </p:nvSpPr>
        <p:spPr>
          <a:xfrm>
            <a:off x="6195799" y="1461189"/>
            <a:ext cx="49187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dengan komen tertinggi berasal dari lomba dangdut, event IT e-Sport, video awal corona dan video outfil mahasiswa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1"/>
          <p:cNvSpPr txBox="1"/>
          <p:nvPr/>
        </p:nvSpPr>
        <p:spPr>
          <a:xfrm>
            <a:off x="1895001" y="6110045"/>
            <a:ext cx="80880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Dari insight dapat dikatakan bahwa content dengan engagement tinggi berasal dari content-content yang terkait dengan event, isu terkini di masyarakat dan hiburan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"/>
          <p:cNvSpPr txBox="1"/>
          <p:nvPr/>
        </p:nvSpPr>
        <p:spPr>
          <a:xfrm>
            <a:off x="103031" y="6446489"/>
            <a:ext cx="4006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Marketing Certification Class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2"/>
          <p:cNvSpPr/>
          <p:nvPr/>
        </p:nvSpPr>
        <p:spPr>
          <a:xfrm>
            <a:off x="0" y="11400"/>
            <a:ext cx="12192000" cy="6835199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2"/>
          <p:cNvSpPr txBox="1"/>
          <p:nvPr/>
        </p:nvSpPr>
        <p:spPr>
          <a:xfrm>
            <a:off x="1543048" y="184600"/>
            <a:ext cx="7252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Media Performance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12"/>
          <p:cNvPicPr preferRelativeResize="0"/>
          <p:nvPr/>
        </p:nvPicPr>
        <p:blipFill rotWithShape="1">
          <a:blip r:embed="rId4">
            <a:alphaModFix/>
          </a:blip>
          <a:srcRect b="16237"/>
          <a:stretch/>
        </p:blipFill>
        <p:spPr>
          <a:xfrm>
            <a:off x="10801646" y="101600"/>
            <a:ext cx="1264511" cy="3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2"/>
          <p:cNvSpPr txBox="1"/>
          <p:nvPr/>
        </p:nvSpPr>
        <p:spPr>
          <a:xfrm>
            <a:off x="4302152" y="731135"/>
            <a:ext cx="31371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@darmajayathebest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12"/>
          <p:cNvPicPr preferRelativeResize="0"/>
          <p:nvPr/>
        </p:nvPicPr>
        <p:blipFill rotWithShape="1">
          <a:blip r:embed="rId5">
            <a:alphaModFix/>
          </a:blip>
          <a:srcRect l="7708" t="34604" r="57678" b="20317"/>
          <a:stretch/>
        </p:blipFill>
        <p:spPr>
          <a:xfrm>
            <a:off x="210773" y="1526498"/>
            <a:ext cx="3791190" cy="273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2"/>
          <p:cNvPicPr preferRelativeResize="0"/>
          <p:nvPr/>
        </p:nvPicPr>
        <p:blipFill rotWithShape="1">
          <a:blip r:embed="rId6">
            <a:alphaModFix/>
          </a:blip>
          <a:srcRect l="44107" t="33890" r="22411" b="20000"/>
          <a:stretch/>
        </p:blipFill>
        <p:spPr>
          <a:xfrm>
            <a:off x="4181231" y="1556334"/>
            <a:ext cx="3791190" cy="2747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7">
            <a:alphaModFix/>
          </a:blip>
          <a:srcRect l="7708" t="37459" r="60679" b="19524"/>
          <a:stretch/>
        </p:blipFill>
        <p:spPr>
          <a:xfrm>
            <a:off x="8211909" y="1526497"/>
            <a:ext cx="3854248" cy="277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2"/>
          <p:cNvPicPr preferRelativeResize="0"/>
          <p:nvPr/>
        </p:nvPicPr>
        <p:blipFill rotWithShape="1">
          <a:blip r:embed="rId8">
            <a:alphaModFix/>
          </a:blip>
          <a:srcRect l="44018" t="38095" r="23302" b="18413"/>
          <a:stretch/>
        </p:blipFill>
        <p:spPr>
          <a:xfrm>
            <a:off x="210773" y="4496997"/>
            <a:ext cx="3898932" cy="234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2"/>
          <p:cNvPicPr preferRelativeResize="0"/>
          <p:nvPr/>
        </p:nvPicPr>
        <p:blipFill rotWithShape="1">
          <a:blip r:embed="rId9">
            <a:alphaModFix/>
          </a:blip>
          <a:srcRect l="9012" t="30475" r="58125" b="24920"/>
          <a:stretch/>
        </p:blipFill>
        <p:spPr>
          <a:xfrm>
            <a:off x="4212736" y="4496998"/>
            <a:ext cx="4006954" cy="217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"/>
          <p:cNvPicPr preferRelativeResize="0"/>
          <p:nvPr/>
        </p:nvPicPr>
        <p:blipFill rotWithShape="1">
          <a:blip r:embed="rId10">
            <a:alphaModFix/>
          </a:blip>
          <a:srcRect l="43928" t="28861" r="22321" b="23818"/>
          <a:stretch/>
        </p:blipFill>
        <p:spPr>
          <a:xfrm>
            <a:off x="8319652" y="4496998"/>
            <a:ext cx="3746506" cy="225940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2"/>
          <p:cNvSpPr txBox="1"/>
          <p:nvPr/>
        </p:nvSpPr>
        <p:spPr>
          <a:xfrm>
            <a:off x="4965376" y="1157186"/>
            <a:ext cx="17347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Activities on net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3"/>
          <p:cNvSpPr txBox="1"/>
          <p:nvPr/>
        </p:nvSpPr>
        <p:spPr>
          <a:xfrm>
            <a:off x="103031" y="6446489"/>
            <a:ext cx="4006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Marketing Certification Class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3"/>
          <p:cNvSpPr/>
          <p:nvPr/>
        </p:nvSpPr>
        <p:spPr>
          <a:xfrm>
            <a:off x="0" y="11400"/>
            <a:ext cx="12192000" cy="6835199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3"/>
          <p:cNvSpPr txBox="1"/>
          <p:nvPr/>
        </p:nvSpPr>
        <p:spPr>
          <a:xfrm>
            <a:off x="1440173" y="184600"/>
            <a:ext cx="735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Media Performance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13"/>
          <p:cNvPicPr preferRelativeResize="0"/>
          <p:nvPr/>
        </p:nvPicPr>
        <p:blipFill rotWithShape="1">
          <a:blip r:embed="rId4">
            <a:alphaModFix/>
          </a:blip>
          <a:srcRect b="16237"/>
          <a:stretch/>
        </p:blipFill>
        <p:spPr>
          <a:xfrm>
            <a:off x="10801646" y="101600"/>
            <a:ext cx="1264511" cy="3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3"/>
          <p:cNvSpPr txBox="1"/>
          <p:nvPr/>
        </p:nvSpPr>
        <p:spPr>
          <a:xfrm>
            <a:off x="4302152" y="731135"/>
            <a:ext cx="31371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@darmajayathebest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13"/>
          <p:cNvPicPr preferRelativeResize="0"/>
          <p:nvPr/>
        </p:nvPicPr>
        <p:blipFill rotWithShape="1">
          <a:blip r:embed="rId5">
            <a:alphaModFix/>
          </a:blip>
          <a:srcRect l="12500" t="18290" r="27856" b="21111"/>
          <a:stretch/>
        </p:blipFill>
        <p:spPr>
          <a:xfrm>
            <a:off x="348343" y="1297821"/>
            <a:ext cx="11190513" cy="549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3"/>
          <p:cNvPicPr preferRelativeResize="0"/>
          <p:nvPr/>
        </p:nvPicPr>
        <p:blipFill rotWithShape="1">
          <a:blip r:embed="rId6">
            <a:alphaModFix/>
          </a:blip>
          <a:srcRect l="39822" t="18924" r="49374" b="53173"/>
          <a:stretch/>
        </p:blipFill>
        <p:spPr>
          <a:xfrm>
            <a:off x="3864428" y="2364621"/>
            <a:ext cx="1317171" cy="191346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38" name="Google Shape;338;p13"/>
          <p:cNvPicPr preferRelativeResize="0"/>
          <p:nvPr/>
        </p:nvPicPr>
        <p:blipFill rotWithShape="1">
          <a:blip r:embed="rId7">
            <a:alphaModFix/>
          </a:blip>
          <a:srcRect l="51001" t="18290" r="38195" b="54814"/>
          <a:stretch/>
        </p:blipFill>
        <p:spPr>
          <a:xfrm>
            <a:off x="5870722" y="2200052"/>
            <a:ext cx="1317171" cy="184444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39" name="Google Shape;339;p13"/>
          <p:cNvPicPr preferRelativeResize="0"/>
          <p:nvPr/>
        </p:nvPicPr>
        <p:blipFill rotWithShape="1">
          <a:blip r:embed="rId8">
            <a:alphaModFix/>
          </a:blip>
          <a:srcRect l="54334" t="21450" r="34861" b="45926"/>
          <a:stretch/>
        </p:blipFill>
        <p:spPr>
          <a:xfrm>
            <a:off x="9325428" y="2470096"/>
            <a:ext cx="1317171" cy="223737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340" name="Google Shape;340;p13"/>
          <p:cNvSpPr txBox="1"/>
          <p:nvPr/>
        </p:nvSpPr>
        <p:spPr>
          <a:xfrm>
            <a:off x="2322155" y="3033319"/>
            <a:ext cx="15203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Wisuda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3"/>
          <p:cNvSpPr txBox="1"/>
          <p:nvPr/>
        </p:nvSpPr>
        <p:spPr>
          <a:xfrm>
            <a:off x="5110545" y="1839765"/>
            <a:ext cx="26250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Orientasi Mahasiswa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3"/>
          <p:cNvSpPr txBox="1"/>
          <p:nvPr/>
        </p:nvSpPr>
        <p:spPr>
          <a:xfrm>
            <a:off x="7810872" y="3374069"/>
            <a:ext cx="155401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Video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Hiburan Kampus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4"/>
          <p:cNvSpPr txBox="1"/>
          <p:nvPr/>
        </p:nvSpPr>
        <p:spPr>
          <a:xfrm>
            <a:off x="103031" y="6446489"/>
            <a:ext cx="4006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Marketing Certification Class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4"/>
          <p:cNvSpPr/>
          <p:nvPr/>
        </p:nvSpPr>
        <p:spPr>
          <a:xfrm>
            <a:off x="0" y="11400"/>
            <a:ext cx="12192000" cy="6835199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4"/>
          <p:cNvSpPr txBox="1"/>
          <p:nvPr/>
        </p:nvSpPr>
        <p:spPr>
          <a:xfrm>
            <a:off x="3082332" y="184608"/>
            <a:ext cx="57134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Media Performance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14"/>
          <p:cNvPicPr preferRelativeResize="0"/>
          <p:nvPr/>
        </p:nvPicPr>
        <p:blipFill rotWithShape="1">
          <a:blip r:embed="rId4">
            <a:alphaModFix/>
          </a:blip>
          <a:srcRect b="16237"/>
          <a:stretch/>
        </p:blipFill>
        <p:spPr>
          <a:xfrm>
            <a:off x="10801646" y="101600"/>
            <a:ext cx="1264511" cy="3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4"/>
          <p:cNvSpPr txBox="1"/>
          <p:nvPr/>
        </p:nvSpPr>
        <p:spPr>
          <a:xfrm>
            <a:off x="4302152" y="731135"/>
            <a:ext cx="27547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@bisnisdigitaldije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3627" y="1820782"/>
            <a:ext cx="2825342" cy="176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842" y="3588234"/>
            <a:ext cx="2517717" cy="157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712808"/>
            <a:ext cx="2652243" cy="165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14933" y="3608134"/>
            <a:ext cx="2549704" cy="159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20664" y="1550192"/>
            <a:ext cx="7515226" cy="375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33521" y="4946841"/>
            <a:ext cx="2717043" cy="169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86895" y="5051541"/>
            <a:ext cx="2517717" cy="157501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4"/>
          <p:cNvSpPr txBox="1"/>
          <p:nvPr/>
        </p:nvSpPr>
        <p:spPr>
          <a:xfrm>
            <a:off x="1905053" y="5594858"/>
            <a:ext cx="754892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Untuk Prodi Bisnis Digital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Penggunaan Sosial Media belum terlalu aktif, sehingga performa masih rendah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5"/>
          <p:cNvSpPr txBox="1"/>
          <p:nvPr/>
        </p:nvSpPr>
        <p:spPr>
          <a:xfrm>
            <a:off x="103031" y="6446489"/>
            <a:ext cx="4006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Marketing Certification Class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5"/>
          <p:cNvSpPr/>
          <p:nvPr/>
        </p:nvSpPr>
        <p:spPr>
          <a:xfrm>
            <a:off x="0" y="11400"/>
            <a:ext cx="12192000" cy="6835199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5"/>
          <p:cNvSpPr txBox="1"/>
          <p:nvPr/>
        </p:nvSpPr>
        <p:spPr>
          <a:xfrm>
            <a:off x="3628763" y="173859"/>
            <a:ext cx="44839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Competitor Analysis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15"/>
          <p:cNvPicPr preferRelativeResize="0"/>
          <p:nvPr/>
        </p:nvPicPr>
        <p:blipFill rotWithShape="1">
          <a:blip r:embed="rId4">
            <a:alphaModFix/>
          </a:blip>
          <a:srcRect b="16237"/>
          <a:stretch/>
        </p:blipFill>
        <p:spPr>
          <a:xfrm>
            <a:off x="10801646" y="101600"/>
            <a:ext cx="1264511" cy="395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0" name="Google Shape;370;p15"/>
          <p:cNvGraphicFramePr/>
          <p:nvPr/>
        </p:nvGraphicFramePr>
        <p:xfrm>
          <a:off x="103031" y="144779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{F08D5453-B571-4BDA-A1DA-5DFC0F4343D3}</a:tableStyleId>
              </a:tblPr>
              <a:tblGrid>
                <a:gridCol w="30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2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9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8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1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No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Perguruan Tinggi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IG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Media Upload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Follower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Following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Engagement Rate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AVG Likes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AVG Comments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Insitut Informatika dan Bisnis Darmajaya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@darmajayathebest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       4,244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11,766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4,016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1.53%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179.56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  1.00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Universitas Teknokrat Indonesia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@teknokrat_university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       2,644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88,936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155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0.23%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207.38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  0.94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3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Universitas Bandar Lampung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@kampusubl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       1,046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14,412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230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3.70%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523.75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  9.38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4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Universitas Muhamadiyah Metro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@um_metro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       1,484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13,554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273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3.75%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505.56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  3.13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5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Universitas Bina Nusantara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@binusuniversityofficial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       3,916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78,256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173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0.61%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475.63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  3.50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6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Universitas Telkom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@telkomuniversity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       5,367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139,458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175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2.24%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3,082.94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47.25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Universitas Mercu Buana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@univmercubuana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       1,747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50,411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52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1.22%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602.25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                  11.06 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71" name="Google Shape;371;p15"/>
          <p:cNvSpPr txBox="1"/>
          <p:nvPr/>
        </p:nvSpPr>
        <p:spPr>
          <a:xfrm>
            <a:off x="258618" y="6040582"/>
            <a:ext cx="75368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Dari sisi follower, following, engagement rate, IIB Darmajaya masih memiliki tingkat yang rendah dibandingkan univ lain di Provinsi Lampung dan nasional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6"/>
          <p:cNvSpPr txBox="1"/>
          <p:nvPr/>
        </p:nvSpPr>
        <p:spPr>
          <a:xfrm>
            <a:off x="103031" y="6446489"/>
            <a:ext cx="4006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Marketing Certification Class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6"/>
          <p:cNvSpPr/>
          <p:nvPr/>
        </p:nvSpPr>
        <p:spPr>
          <a:xfrm>
            <a:off x="0" y="11400"/>
            <a:ext cx="12192000" cy="6835199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6"/>
          <p:cNvSpPr txBox="1"/>
          <p:nvPr/>
        </p:nvSpPr>
        <p:spPr>
          <a:xfrm>
            <a:off x="1677724" y="184600"/>
            <a:ext cx="7118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Media Performance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16"/>
          <p:cNvPicPr preferRelativeResize="0"/>
          <p:nvPr/>
        </p:nvPicPr>
        <p:blipFill rotWithShape="1">
          <a:blip r:embed="rId4">
            <a:alphaModFix/>
          </a:blip>
          <a:srcRect b="16237"/>
          <a:stretch/>
        </p:blipFill>
        <p:spPr>
          <a:xfrm>
            <a:off x="10801646" y="101600"/>
            <a:ext cx="1264511" cy="3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6"/>
          <p:cNvSpPr txBox="1"/>
          <p:nvPr/>
        </p:nvSpPr>
        <p:spPr>
          <a:xfrm>
            <a:off x="4311388" y="731135"/>
            <a:ext cx="35107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@teknokrat_university</a:t>
            </a:r>
            <a:endParaRPr sz="2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16"/>
          <p:cNvPicPr preferRelativeResize="0"/>
          <p:nvPr/>
        </p:nvPicPr>
        <p:blipFill rotWithShape="1">
          <a:blip r:embed="rId5">
            <a:alphaModFix/>
          </a:blip>
          <a:srcRect l="18561" t="18289" r="16666" b="21078"/>
          <a:stretch/>
        </p:blipFill>
        <p:spPr>
          <a:xfrm>
            <a:off x="0" y="2152072"/>
            <a:ext cx="3870036" cy="470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6"/>
          <p:cNvPicPr preferRelativeResize="0"/>
          <p:nvPr/>
        </p:nvPicPr>
        <p:blipFill rotWithShape="1">
          <a:blip r:embed="rId6">
            <a:alphaModFix/>
          </a:blip>
          <a:srcRect l="4241" t="47541" r="85455" b="34546"/>
          <a:stretch/>
        </p:blipFill>
        <p:spPr>
          <a:xfrm>
            <a:off x="0" y="1004147"/>
            <a:ext cx="1256146" cy="11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6"/>
          <p:cNvPicPr preferRelativeResize="0"/>
          <p:nvPr/>
        </p:nvPicPr>
        <p:blipFill rotWithShape="1">
          <a:blip r:embed="rId7">
            <a:alphaModFix/>
          </a:blip>
          <a:srcRect l="8484" t="30074" r="58030" b="23769"/>
          <a:stretch/>
        </p:blipFill>
        <p:spPr>
          <a:xfrm>
            <a:off x="3971290" y="2368366"/>
            <a:ext cx="2735826" cy="212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6"/>
          <p:cNvPicPr preferRelativeResize="0"/>
          <p:nvPr/>
        </p:nvPicPr>
        <p:blipFill rotWithShape="1">
          <a:blip r:embed="rId8">
            <a:alphaModFix/>
          </a:blip>
          <a:srcRect l="44545" t="31380" r="25909" b="25251"/>
          <a:stretch/>
        </p:blipFill>
        <p:spPr>
          <a:xfrm>
            <a:off x="4062832" y="4815601"/>
            <a:ext cx="2459904" cy="203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6"/>
          <p:cNvPicPr preferRelativeResize="0"/>
          <p:nvPr/>
        </p:nvPicPr>
        <p:blipFill rotWithShape="1">
          <a:blip r:embed="rId9">
            <a:alphaModFix/>
          </a:blip>
          <a:srcRect l="23864" t="20086" r="26061" b="13536"/>
          <a:stretch/>
        </p:blipFill>
        <p:spPr>
          <a:xfrm>
            <a:off x="6891495" y="2368366"/>
            <a:ext cx="5300505" cy="448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7"/>
          <p:cNvSpPr txBox="1"/>
          <p:nvPr/>
        </p:nvSpPr>
        <p:spPr>
          <a:xfrm>
            <a:off x="103031" y="6446489"/>
            <a:ext cx="4006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Marketing Certification Class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7"/>
          <p:cNvSpPr/>
          <p:nvPr/>
        </p:nvSpPr>
        <p:spPr>
          <a:xfrm>
            <a:off x="0" y="11400"/>
            <a:ext cx="12192000" cy="6835199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7"/>
          <p:cNvSpPr txBox="1"/>
          <p:nvPr/>
        </p:nvSpPr>
        <p:spPr>
          <a:xfrm>
            <a:off x="2280274" y="184600"/>
            <a:ext cx="6515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Media Performance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17"/>
          <p:cNvPicPr preferRelativeResize="0"/>
          <p:nvPr/>
        </p:nvPicPr>
        <p:blipFill rotWithShape="1">
          <a:blip r:embed="rId4">
            <a:alphaModFix/>
          </a:blip>
          <a:srcRect b="16237"/>
          <a:stretch/>
        </p:blipFill>
        <p:spPr>
          <a:xfrm>
            <a:off x="10801646" y="101600"/>
            <a:ext cx="1264511" cy="3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7"/>
          <p:cNvSpPr txBox="1"/>
          <p:nvPr/>
        </p:nvSpPr>
        <p:spPr>
          <a:xfrm>
            <a:off x="4948696" y="731135"/>
            <a:ext cx="210051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@kampusubl</a:t>
            </a:r>
            <a:endParaRPr sz="2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17"/>
          <p:cNvPicPr preferRelativeResize="0"/>
          <p:nvPr/>
        </p:nvPicPr>
        <p:blipFill rotWithShape="1">
          <a:blip r:embed="rId5">
            <a:alphaModFix/>
          </a:blip>
          <a:srcRect l="16666" t="18290" r="16364" b="27676"/>
          <a:stretch/>
        </p:blipFill>
        <p:spPr>
          <a:xfrm>
            <a:off x="0" y="2445846"/>
            <a:ext cx="3472873" cy="441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7"/>
          <p:cNvPicPr preferRelativeResize="0"/>
          <p:nvPr/>
        </p:nvPicPr>
        <p:blipFill rotWithShape="1">
          <a:blip r:embed="rId6">
            <a:alphaModFix/>
          </a:blip>
          <a:srcRect l="4394" t="24647" r="85606" b="57980"/>
          <a:stretch/>
        </p:blipFill>
        <p:spPr>
          <a:xfrm>
            <a:off x="0" y="1254355"/>
            <a:ext cx="1219200" cy="119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7"/>
          <p:cNvPicPr preferRelativeResize="0"/>
          <p:nvPr/>
        </p:nvPicPr>
        <p:blipFill rotWithShape="1">
          <a:blip r:embed="rId7">
            <a:alphaModFix/>
          </a:blip>
          <a:srcRect l="7708" t="39312" r="62953" b="19460"/>
          <a:stretch/>
        </p:blipFill>
        <p:spPr>
          <a:xfrm>
            <a:off x="3631046" y="2152073"/>
            <a:ext cx="2926773" cy="217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7"/>
          <p:cNvPicPr preferRelativeResize="0"/>
          <p:nvPr/>
        </p:nvPicPr>
        <p:blipFill rotWithShape="1">
          <a:blip r:embed="rId8">
            <a:alphaModFix/>
          </a:blip>
          <a:srcRect l="40589" t="40806" r="32349" b="20269"/>
          <a:stretch/>
        </p:blipFill>
        <p:spPr>
          <a:xfrm>
            <a:off x="3744662" y="4533112"/>
            <a:ext cx="2408068" cy="231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7"/>
          <p:cNvPicPr preferRelativeResize="0"/>
          <p:nvPr/>
        </p:nvPicPr>
        <p:blipFill rotWithShape="1">
          <a:blip r:embed="rId9">
            <a:alphaModFix/>
          </a:blip>
          <a:srcRect l="23333" t="18290" r="25453" b="13265"/>
          <a:stretch/>
        </p:blipFill>
        <p:spPr>
          <a:xfrm>
            <a:off x="6221869" y="2087418"/>
            <a:ext cx="5867100" cy="460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/>
          <p:nvPr/>
        </p:nvSpPr>
        <p:spPr>
          <a:xfrm>
            <a:off x="103031" y="6446489"/>
            <a:ext cx="4006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Marketing Certification Class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8"/>
          <p:cNvSpPr/>
          <p:nvPr/>
        </p:nvSpPr>
        <p:spPr>
          <a:xfrm>
            <a:off x="0" y="11400"/>
            <a:ext cx="12192000" cy="6835199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8"/>
          <p:cNvSpPr txBox="1"/>
          <p:nvPr/>
        </p:nvSpPr>
        <p:spPr>
          <a:xfrm>
            <a:off x="1209973" y="184600"/>
            <a:ext cx="7585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Media Performance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18"/>
          <p:cNvPicPr preferRelativeResize="0"/>
          <p:nvPr/>
        </p:nvPicPr>
        <p:blipFill rotWithShape="1">
          <a:blip r:embed="rId4">
            <a:alphaModFix/>
          </a:blip>
          <a:srcRect b="16237"/>
          <a:stretch/>
        </p:blipFill>
        <p:spPr>
          <a:xfrm>
            <a:off x="10801646" y="101600"/>
            <a:ext cx="1264511" cy="3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8"/>
          <p:cNvSpPr txBox="1"/>
          <p:nvPr/>
        </p:nvSpPr>
        <p:spPr>
          <a:xfrm>
            <a:off x="4874805" y="731135"/>
            <a:ext cx="20524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@um_metro</a:t>
            </a:r>
            <a:endParaRPr sz="2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p18"/>
          <p:cNvPicPr preferRelativeResize="0"/>
          <p:nvPr/>
        </p:nvPicPr>
        <p:blipFill rotWithShape="1">
          <a:blip r:embed="rId5">
            <a:alphaModFix/>
          </a:blip>
          <a:srcRect l="18787" t="20086" r="17273" b="12458"/>
          <a:stretch/>
        </p:blipFill>
        <p:spPr>
          <a:xfrm>
            <a:off x="1" y="2438400"/>
            <a:ext cx="3676072" cy="440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8"/>
          <p:cNvPicPr preferRelativeResize="0"/>
          <p:nvPr/>
        </p:nvPicPr>
        <p:blipFill rotWithShape="1">
          <a:blip r:embed="rId6">
            <a:alphaModFix/>
          </a:blip>
          <a:srcRect l="4470" t="54680" r="85606" b="28215"/>
          <a:stretch/>
        </p:blipFill>
        <p:spPr>
          <a:xfrm>
            <a:off x="-1" y="1265381"/>
            <a:ext cx="1209964" cy="117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8"/>
          <p:cNvPicPr preferRelativeResize="0"/>
          <p:nvPr/>
        </p:nvPicPr>
        <p:blipFill rotWithShape="1">
          <a:blip r:embed="rId7">
            <a:alphaModFix/>
          </a:blip>
          <a:srcRect l="7708" t="39365" r="68105" b="19998"/>
          <a:stretch/>
        </p:blipFill>
        <p:spPr>
          <a:xfrm>
            <a:off x="3946731" y="2431741"/>
            <a:ext cx="2509487" cy="2043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8"/>
          <p:cNvPicPr preferRelativeResize="0"/>
          <p:nvPr/>
        </p:nvPicPr>
        <p:blipFill rotWithShape="1">
          <a:blip r:embed="rId8">
            <a:alphaModFix/>
          </a:blip>
          <a:srcRect l="40682" t="40539" r="32879" b="20134"/>
          <a:stretch/>
        </p:blipFill>
        <p:spPr>
          <a:xfrm>
            <a:off x="3851563" y="4474928"/>
            <a:ext cx="2604655" cy="237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8"/>
          <p:cNvPicPr preferRelativeResize="0"/>
          <p:nvPr/>
        </p:nvPicPr>
        <p:blipFill rotWithShape="1">
          <a:blip r:embed="rId9">
            <a:alphaModFix/>
          </a:blip>
          <a:srcRect l="23410" t="18451" r="25832" b="13669"/>
          <a:stretch/>
        </p:blipFill>
        <p:spPr>
          <a:xfrm>
            <a:off x="6551386" y="2431741"/>
            <a:ext cx="5640613" cy="421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9"/>
          <p:cNvSpPr txBox="1"/>
          <p:nvPr/>
        </p:nvSpPr>
        <p:spPr>
          <a:xfrm>
            <a:off x="103031" y="6446489"/>
            <a:ext cx="4006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Marketing Certification Class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9"/>
          <p:cNvSpPr/>
          <p:nvPr/>
        </p:nvSpPr>
        <p:spPr>
          <a:xfrm>
            <a:off x="0" y="11400"/>
            <a:ext cx="12192000" cy="6835199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9"/>
          <p:cNvSpPr txBox="1"/>
          <p:nvPr/>
        </p:nvSpPr>
        <p:spPr>
          <a:xfrm>
            <a:off x="3082332" y="184608"/>
            <a:ext cx="57134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Media Performance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19"/>
          <p:cNvPicPr preferRelativeResize="0"/>
          <p:nvPr/>
        </p:nvPicPr>
        <p:blipFill rotWithShape="1">
          <a:blip r:embed="rId4">
            <a:alphaModFix/>
          </a:blip>
          <a:srcRect b="16237"/>
          <a:stretch/>
        </p:blipFill>
        <p:spPr>
          <a:xfrm>
            <a:off x="10801646" y="101600"/>
            <a:ext cx="1264511" cy="3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19"/>
          <p:cNvSpPr txBox="1"/>
          <p:nvPr/>
        </p:nvSpPr>
        <p:spPr>
          <a:xfrm>
            <a:off x="4302152" y="731135"/>
            <a:ext cx="36842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@binusuniversityofficial</a:t>
            </a:r>
            <a:endParaRPr sz="2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19"/>
          <p:cNvPicPr preferRelativeResize="0"/>
          <p:nvPr/>
        </p:nvPicPr>
        <p:blipFill rotWithShape="1">
          <a:blip r:embed="rId5">
            <a:alphaModFix/>
          </a:blip>
          <a:srcRect l="18409" t="20086" r="16818" b="18518"/>
          <a:stretch/>
        </p:blipFill>
        <p:spPr>
          <a:xfrm>
            <a:off x="1" y="2493818"/>
            <a:ext cx="3583708" cy="436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9"/>
          <p:cNvPicPr preferRelativeResize="0"/>
          <p:nvPr/>
        </p:nvPicPr>
        <p:blipFill rotWithShape="1">
          <a:blip r:embed="rId6">
            <a:alphaModFix/>
          </a:blip>
          <a:srcRect l="4241" t="47541" r="85455" b="34546"/>
          <a:stretch/>
        </p:blipFill>
        <p:spPr>
          <a:xfrm>
            <a:off x="0" y="1367618"/>
            <a:ext cx="1256146" cy="11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9"/>
          <p:cNvPicPr preferRelativeResize="0"/>
          <p:nvPr/>
        </p:nvPicPr>
        <p:blipFill rotWithShape="1">
          <a:blip r:embed="rId7">
            <a:alphaModFix/>
          </a:blip>
          <a:srcRect l="8258" t="22611" r="68333" b="37643"/>
          <a:stretch/>
        </p:blipFill>
        <p:spPr>
          <a:xfrm>
            <a:off x="3686739" y="2493818"/>
            <a:ext cx="2409261" cy="2096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9"/>
          <p:cNvPicPr preferRelativeResize="0"/>
          <p:nvPr/>
        </p:nvPicPr>
        <p:blipFill rotWithShape="1">
          <a:blip r:embed="rId8">
            <a:alphaModFix/>
          </a:blip>
          <a:srcRect l="40985" t="23590" r="33031" b="37912"/>
          <a:stretch/>
        </p:blipFill>
        <p:spPr>
          <a:xfrm>
            <a:off x="3686739" y="4776892"/>
            <a:ext cx="2473916" cy="206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9"/>
          <p:cNvPicPr preferRelativeResize="0"/>
          <p:nvPr/>
        </p:nvPicPr>
        <p:blipFill rotWithShape="1">
          <a:blip r:embed="rId9">
            <a:alphaModFix/>
          </a:blip>
          <a:srcRect l="23182" t="19942" r="25909" b="14612"/>
          <a:stretch/>
        </p:blipFill>
        <p:spPr>
          <a:xfrm>
            <a:off x="6263685" y="2346353"/>
            <a:ext cx="6031345" cy="448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/>
              <a:t>Alat-Alat Untuk Mengumpulkan Data</a:t>
            </a:r>
            <a:endParaRPr b="1"/>
          </a:p>
        </p:txBody>
      </p:sp>
      <p:pic>
        <p:nvPicPr>
          <p:cNvPr id="192" name="Google Shape;192;p2" descr="D:\Picture\logo ibi small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 Informatika &amp; Bisnis Darmajaya Lampung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4" name="Google Shape;194;p2"/>
          <p:cNvGrpSpPr/>
          <p:nvPr/>
        </p:nvGrpSpPr>
        <p:grpSpPr>
          <a:xfrm>
            <a:off x="829734" y="2049451"/>
            <a:ext cx="5791200" cy="3868200"/>
            <a:chOff x="0" y="212199"/>
            <a:chExt cx="5791200" cy="3868200"/>
          </a:xfrm>
        </p:grpSpPr>
        <p:sp>
          <p:nvSpPr>
            <p:cNvPr id="195" name="Google Shape;195;p2"/>
            <p:cNvSpPr/>
            <p:nvPr/>
          </p:nvSpPr>
          <p:spPr>
            <a:xfrm>
              <a:off x="0" y="212199"/>
              <a:ext cx="5791200" cy="1591200"/>
            </a:xfrm>
            <a:prstGeom prst="roundRect">
              <a:avLst>
                <a:gd name="adj" fmla="val 16667"/>
              </a:avLst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 txBox="1"/>
            <p:nvPr/>
          </p:nvSpPr>
          <p:spPr>
            <a:xfrm>
              <a:off x="77676" y="289875"/>
              <a:ext cx="5635848" cy="1435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152400" rIns="152400" bIns="152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Pantau Kegiatan pasar Secara online</a:t>
              </a:r>
              <a:endPara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0" y="1803399"/>
              <a:ext cx="5791200" cy="22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 txBox="1"/>
            <p:nvPr/>
          </p:nvSpPr>
          <p:spPr>
            <a:xfrm>
              <a:off x="0" y="1803399"/>
              <a:ext cx="5791200" cy="22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3850" tIns="50800" rIns="284475" bIns="50800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100"/>
                <a:buFont typeface="Calibri"/>
                <a:buChar char="•"/>
              </a:pPr>
              <a:r>
                <a:rPr lang="en-US" sz="3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Popularitas di dunia maya/online menjadi bagian tak terpisahkan dari marketing zaman now – dimana semuanya telah menjadi digital</a:t>
              </a:r>
              <a:endParaRPr sz="3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2"/>
          <p:cNvSpPr txBox="1"/>
          <p:nvPr/>
        </p:nvSpPr>
        <p:spPr>
          <a:xfrm>
            <a:off x="6928639" y="1837252"/>
            <a:ext cx="5346488" cy="449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Untuk mengetahui kekuatan competitor bisa memanfaatkan.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https://trends.google.com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https://www.similarweb.com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https://socialblade.com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https://business.google.com/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https://neilpatel.com/ubersuggest/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https://ahrefs.com/serp-checker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https://business.facebook.com/insights/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https://www.notjustanalytics.com/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200" name="Google Shape;200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0"/>
          <p:cNvSpPr txBox="1"/>
          <p:nvPr/>
        </p:nvSpPr>
        <p:spPr>
          <a:xfrm>
            <a:off x="103031" y="6446489"/>
            <a:ext cx="4006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Marketing Certification Class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0" y="11400"/>
            <a:ext cx="12192000" cy="6835199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0"/>
          <p:cNvSpPr txBox="1"/>
          <p:nvPr/>
        </p:nvSpPr>
        <p:spPr>
          <a:xfrm>
            <a:off x="1851649" y="184600"/>
            <a:ext cx="6944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Media Performance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20"/>
          <p:cNvPicPr preferRelativeResize="0"/>
          <p:nvPr/>
        </p:nvPicPr>
        <p:blipFill rotWithShape="1">
          <a:blip r:embed="rId4">
            <a:alphaModFix/>
          </a:blip>
          <a:srcRect b="16237"/>
          <a:stretch/>
        </p:blipFill>
        <p:spPr>
          <a:xfrm>
            <a:off x="10801646" y="101600"/>
            <a:ext cx="1264511" cy="3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0"/>
          <p:cNvSpPr txBox="1"/>
          <p:nvPr/>
        </p:nvSpPr>
        <p:spPr>
          <a:xfrm>
            <a:off x="4551532" y="731135"/>
            <a:ext cx="29290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@telkomuniversity</a:t>
            </a:r>
            <a:endParaRPr sz="2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20"/>
          <p:cNvPicPr preferRelativeResize="0"/>
          <p:nvPr/>
        </p:nvPicPr>
        <p:blipFill rotWithShape="1">
          <a:blip r:embed="rId5">
            <a:alphaModFix/>
          </a:blip>
          <a:srcRect l="18638" t="18290" r="16892" b="17845"/>
          <a:stretch/>
        </p:blipFill>
        <p:spPr>
          <a:xfrm>
            <a:off x="1" y="2447636"/>
            <a:ext cx="4109704" cy="435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0"/>
          <p:cNvPicPr preferRelativeResize="0"/>
          <p:nvPr/>
        </p:nvPicPr>
        <p:blipFill rotWithShape="1">
          <a:blip r:embed="rId6">
            <a:alphaModFix/>
          </a:blip>
          <a:srcRect l="4241" t="47541" r="85455" b="34546"/>
          <a:stretch/>
        </p:blipFill>
        <p:spPr>
          <a:xfrm>
            <a:off x="0" y="1382838"/>
            <a:ext cx="1256146" cy="11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0"/>
          <p:cNvPicPr preferRelativeResize="0"/>
          <p:nvPr/>
        </p:nvPicPr>
        <p:blipFill rotWithShape="1">
          <a:blip r:embed="rId7">
            <a:alphaModFix/>
          </a:blip>
          <a:srcRect l="23410" t="15958" r="25832" b="15689"/>
          <a:stretch/>
        </p:blipFill>
        <p:spPr>
          <a:xfrm>
            <a:off x="6650181" y="2189018"/>
            <a:ext cx="5541817" cy="4657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0"/>
          <p:cNvPicPr preferRelativeResize="0"/>
          <p:nvPr/>
        </p:nvPicPr>
        <p:blipFill rotWithShape="1">
          <a:blip r:embed="rId8">
            <a:alphaModFix/>
          </a:blip>
          <a:srcRect l="9090" t="42258" r="64924" b="14074"/>
          <a:stretch/>
        </p:blipFill>
        <p:spPr>
          <a:xfrm>
            <a:off x="4232434" y="2189018"/>
            <a:ext cx="2295017" cy="2169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0"/>
          <p:cNvPicPr preferRelativeResize="0"/>
          <p:nvPr/>
        </p:nvPicPr>
        <p:blipFill rotWithShape="1">
          <a:blip r:embed="rId9">
            <a:alphaModFix/>
          </a:blip>
          <a:srcRect l="44544" t="42962" r="25624" b="14074"/>
          <a:stretch/>
        </p:blipFill>
        <p:spPr>
          <a:xfrm>
            <a:off x="4109705" y="4625254"/>
            <a:ext cx="2677863" cy="2169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1"/>
          <p:cNvSpPr txBox="1"/>
          <p:nvPr/>
        </p:nvSpPr>
        <p:spPr>
          <a:xfrm>
            <a:off x="103031" y="6446489"/>
            <a:ext cx="4006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Marketing Certification Class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1"/>
          <p:cNvSpPr/>
          <p:nvPr/>
        </p:nvSpPr>
        <p:spPr>
          <a:xfrm>
            <a:off x="0" y="11400"/>
            <a:ext cx="12192000" cy="6835199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1"/>
          <p:cNvSpPr txBox="1"/>
          <p:nvPr/>
        </p:nvSpPr>
        <p:spPr>
          <a:xfrm>
            <a:off x="1457323" y="184600"/>
            <a:ext cx="733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Media Performance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21"/>
          <p:cNvPicPr preferRelativeResize="0"/>
          <p:nvPr/>
        </p:nvPicPr>
        <p:blipFill rotWithShape="1">
          <a:blip r:embed="rId4">
            <a:alphaModFix/>
          </a:blip>
          <a:srcRect b="16237"/>
          <a:stretch/>
        </p:blipFill>
        <p:spPr>
          <a:xfrm>
            <a:off x="10801646" y="101600"/>
            <a:ext cx="1264511" cy="3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1"/>
          <p:cNvSpPr txBox="1"/>
          <p:nvPr/>
        </p:nvSpPr>
        <p:spPr>
          <a:xfrm>
            <a:off x="4459169" y="731135"/>
            <a:ext cx="29638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@univmercubuana</a:t>
            </a:r>
            <a:endParaRPr sz="2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21"/>
          <p:cNvPicPr preferRelativeResize="0"/>
          <p:nvPr/>
        </p:nvPicPr>
        <p:blipFill rotWithShape="1">
          <a:blip r:embed="rId5">
            <a:alphaModFix/>
          </a:blip>
          <a:srcRect l="17880" t="20086" r="17197" b="23637"/>
          <a:stretch/>
        </p:blipFill>
        <p:spPr>
          <a:xfrm>
            <a:off x="1" y="2817091"/>
            <a:ext cx="3389744" cy="4029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1"/>
          <p:cNvPicPr preferRelativeResize="0"/>
          <p:nvPr/>
        </p:nvPicPr>
        <p:blipFill rotWithShape="1">
          <a:blip r:embed="rId6">
            <a:alphaModFix/>
          </a:blip>
          <a:srcRect l="4241" t="47541" r="85455" b="34546"/>
          <a:stretch/>
        </p:blipFill>
        <p:spPr>
          <a:xfrm>
            <a:off x="-1" y="1680565"/>
            <a:ext cx="1256146" cy="11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1"/>
          <p:cNvPicPr preferRelativeResize="0"/>
          <p:nvPr/>
        </p:nvPicPr>
        <p:blipFill rotWithShape="1">
          <a:blip r:embed="rId7">
            <a:alphaModFix/>
          </a:blip>
          <a:srcRect l="9243" t="30661" r="65150" b="25836"/>
          <a:stretch/>
        </p:blipFill>
        <p:spPr>
          <a:xfrm>
            <a:off x="3544360" y="2453806"/>
            <a:ext cx="2246839" cy="214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1"/>
          <p:cNvPicPr preferRelativeResize="0"/>
          <p:nvPr/>
        </p:nvPicPr>
        <p:blipFill rotWithShape="1">
          <a:blip r:embed="rId8">
            <a:alphaModFix/>
          </a:blip>
          <a:srcRect l="44470" t="31587" r="26061" b="26194"/>
          <a:stretch/>
        </p:blipFill>
        <p:spPr>
          <a:xfrm>
            <a:off x="3514756" y="4815091"/>
            <a:ext cx="2306045" cy="185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1"/>
          <p:cNvPicPr preferRelativeResize="0"/>
          <p:nvPr/>
        </p:nvPicPr>
        <p:blipFill rotWithShape="1">
          <a:blip r:embed="rId9">
            <a:alphaModFix/>
          </a:blip>
          <a:srcRect l="23333" t="20086" r="25909" b="14075"/>
          <a:stretch/>
        </p:blipFill>
        <p:spPr>
          <a:xfrm>
            <a:off x="6005020" y="2355272"/>
            <a:ext cx="6189412" cy="449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2"/>
          <p:cNvSpPr txBox="1"/>
          <p:nvPr/>
        </p:nvSpPr>
        <p:spPr>
          <a:xfrm>
            <a:off x="103031" y="6446489"/>
            <a:ext cx="4006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Marketing Certification Class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2"/>
          <p:cNvSpPr/>
          <p:nvPr/>
        </p:nvSpPr>
        <p:spPr>
          <a:xfrm>
            <a:off x="0" y="11400"/>
            <a:ext cx="12192000" cy="6835199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2"/>
          <p:cNvSpPr txBox="1"/>
          <p:nvPr/>
        </p:nvSpPr>
        <p:spPr>
          <a:xfrm>
            <a:off x="3082332" y="184608"/>
            <a:ext cx="642034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Generic Social Media Content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Based on University Soc-Med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22"/>
          <p:cNvPicPr preferRelativeResize="0"/>
          <p:nvPr/>
        </p:nvPicPr>
        <p:blipFill rotWithShape="1">
          <a:blip r:embed="rId4">
            <a:alphaModFix/>
          </a:blip>
          <a:srcRect b="16237"/>
          <a:stretch/>
        </p:blipFill>
        <p:spPr>
          <a:xfrm>
            <a:off x="10801646" y="101600"/>
            <a:ext cx="1264511" cy="395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1" name="Google Shape;471;p22"/>
          <p:cNvGraphicFramePr/>
          <p:nvPr/>
        </p:nvGraphicFramePr>
        <p:xfrm>
          <a:off x="369455" y="246533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{F08D5453-B571-4BDA-A1DA-5DFC0F4343D3}</a:tableStyleId>
              </a:tblPr>
              <a:tblGrid>
                <a:gridCol w="229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2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2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2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EDUKASI: PRESTASI KAMPUS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EDUKASI: SEMINAR &amp; WORKSHOP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EDUKASI: PENERIMAAN MAHASISWA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EDUKASI: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REKOMENDASI KONSENTRASI &amp; PRODI 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EDUKASI TIPS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72" name="Google Shape;47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220" y="3382819"/>
            <a:ext cx="2327563" cy="284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51941" y="3382819"/>
            <a:ext cx="2270604" cy="287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80017" y="3374418"/>
            <a:ext cx="2270604" cy="285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0621" y="3353252"/>
            <a:ext cx="2338482" cy="2876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89103" y="3353251"/>
            <a:ext cx="2213576" cy="287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3"/>
          <p:cNvSpPr txBox="1"/>
          <p:nvPr/>
        </p:nvSpPr>
        <p:spPr>
          <a:xfrm>
            <a:off x="103031" y="6446489"/>
            <a:ext cx="4006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Marketing Certification Class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3"/>
          <p:cNvSpPr/>
          <p:nvPr/>
        </p:nvSpPr>
        <p:spPr>
          <a:xfrm>
            <a:off x="0" y="11400"/>
            <a:ext cx="12192000" cy="6835199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23"/>
          <p:cNvSpPr txBox="1"/>
          <p:nvPr/>
        </p:nvSpPr>
        <p:spPr>
          <a:xfrm>
            <a:off x="3082332" y="184608"/>
            <a:ext cx="642034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Generic Social Media Content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Based on University Soc-Med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p23"/>
          <p:cNvPicPr preferRelativeResize="0"/>
          <p:nvPr/>
        </p:nvPicPr>
        <p:blipFill rotWithShape="1">
          <a:blip r:embed="rId4">
            <a:alphaModFix/>
          </a:blip>
          <a:srcRect b="16237"/>
          <a:stretch/>
        </p:blipFill>
        <p:spPr>
          <a:xfrm>
            <a:off x="10801646" y="101600"/>
            <a:ext cx="1264511" cy="395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6" name="Google Shape;486;p23"/>
          <p:cNvGraphicFramePr/>
          <p:nvPr/>
        </p:nvGraphicFramePr>
        <p:xfrm>
          <a:off x="369455" y="246533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{F08D5453-B571-4BDA-A1DA-5DFC0F4343D3}</a:tableStyleId>
              </a:tblPr>
              <a:tblGrid>
                <a:gridCol w="229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2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2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2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HUMOR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PRODUCTS: PROMO DAN BEASISWA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PRODUCTS: KNOWLEDGE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INSPIRATION ALUMNI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EVENT, KOMPETISI, LOMBA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87" name="Google Shape;48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0835" y="3141368"/>
            <a:ext cx="2262909" cy="330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39770" y="3141368"/>
            <a:ext cx="2262909" cy="330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50397" y="3085946"/>
            <a:ext cx="2272148" cy="330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63769" y="3085946"/>
            <a:ext cx="228138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1927" y="3141368"/>
            <a:ext cx="2286594" cy="330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4"/>
          <p:cNvSpPr txBox="1"/>
          <p:nvPr/>
        </p:nvSpPr>
        <p:spPr>
          <a:xfrm>
            <a:off x="103031" y="6446489"/>
            <a:ext cx="4006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Marketing Certification Class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4"/>
          <p:cNvSpPr/>
          <p:nvPr/>
        </p:nvSpPr>
        <p:spPr>
          <a:xfrm>
            <a:off x="0" y="11400"/>
            <a:ext cx="12192000" cy="6835199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24"/>
          <p:cNvSpPr txBox="1"/>
          <p:nvPr/>
        </p:nvSpPr>
        <p:spPr>
          <a:xfrm>
            <a:off x="2759060" y="184608"/>
            <a:ext cx="71673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MAPPING POST PERCOMPETITOR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" name="Google Shape;500;p24"/>
          <p:cNvPicPr preferRelativeResize="0"/>
          <p:nvPr/>
        </p:nvPicPr>
        <p:blipFill rotWithShape="1">
          <a:blip r:embed="rId4">
            <a:alphaModFix/>
          </a:blip>
          <a:srcRect b="16237"/>
          <a:stretch/>
        </p:blipFill>
        <p:spPr>
          <a:xfrm>
            <a:off x="10801646" y="101600"/>
            <a:ext cx="1264511" cy="395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01" name="Google Shape;501;p24"/>
          <p:cNvGraphicFramePr/>
          <p:nvPr/>
        </p:nvGraphicFramePr>
        <p:xfrm>
          <a:off x="295563" y="1273847"/>
          <a:ext cx="11425325" cy="4766650"/>
        </p:xfrm>
        <a:graphic>
          <a:graphicData uri="http://schemas.openxmlformats.org/drawingml/2006/table">
            <a:tbl>
              <a:tblPr firstRow="1" bandRow="1">
                <a:noFill/>
                <a:tableStyleId>{F08D5453-B571-4BDA-A1DA-5DFC0F4343D3}</a:tableStyleId>
              </a:tblPr>
              <a:tblGrid>
                <a:gridCol w="168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9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9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9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69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80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PT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EDUKASI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HUMOR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GAME/QUIZ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EVENT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QUOTES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GIVEAWAYS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INSPIRATION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INFO PENDIDIKAN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UTI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4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-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-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1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-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-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2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3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UBL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4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-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-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1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-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-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1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4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UMMETRO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3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-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2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2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-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1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3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BINUS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8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2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1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3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5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1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4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4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TELKOM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9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4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1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3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4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1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4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2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MERCUBUANA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7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-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-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2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3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1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6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746241"/>
                          </a:solidFill>
                        </a:rPr>
                        <a:t>2</a:t>
                      </a:r>
                      <a:endParaRPr sz="2400" b="1">
                        <a:solidFill>
                          <a:srgbClr val="74624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02" name="Google Shape;50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25" descr="D:\Picture\logo ibi small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2225" y="1953927"/>
            <a:ext cx="4350822" cy="4350822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THANK YOU</a:t>
            </a:r>
            <a:endParaRPr dirty="0"/>
          </a:p>
        </p:txBody>
      </p:sp>
      <p:pic>
        <p:nvPicPr>
          <p:cNvPr id="509" name="Google Shape;509;p25"/>
          <p:cNvPicPr preferRelativeResize="0"/>
          <p:nvPr/>
        </p:nvPicPr>
        <p:blipFill rotWithShape="1">
          <a:blip r:embed="rId4">
            <a:alphaModFix/>
          </a:blip>
          <a:srcRect r="50710" b="8068"/>
          <a:stretch/>
        </p:blipFill>
        <p:spPr>
          <a:xfrm>
            <a:off x="0" y="0"/>
            <a:ext cx="337099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5"/>
          <p:cNvPicPr preferRelativeResize="0"/>
          <p:nvPr/>
        </p:nvPicPr>
        <p:blipFill rotWithShape="1">
          <a:blip r:embed="rId4">
            <a:alphaModFix/>
          </a:blip>
          <a:srcRect l="50496" b="8068"/>
          <a:stretch/>
        </p:blipFill>
        <p:spPr>
          <a:xfrm>
            <a:off x="8821005" y="0"/>
            <a:ext cx="33709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/>
              <a:t>Tools: Google Trends</a:t>
            </a:r>
            <a:endParaRPr/>
          </a:p>
        </p:txBody>
      </p:sp>
      <p:pic>
        <p:nvPicPr>
          <p:cNvPr id="206" name="Google Shape;206;p3" descr="D:\Picture\logo ibi small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 Informatika &amp; Bisnis Darmajaya Lampung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8" name="Google Shape;208;p3"/>
          <p:cNvGrpSpPr/>
          <p:nvPr/>
        </p:nvGrpSpPr>
        <p:grpSpPr>
          <a:xfrm>
            <a:off x="722348" y="2026012"/>
            <a:ext cx="6598636" cy="4084869"/>
            <a:chOff x="857814" y="2049"/>
            <a:chExt cx="6598636" cy="4084869"/>
          </a:xfrm>
        </p:grpSpPr>
        <p:sp>
          <p:nvSpPr>
            <p:cNvPr id="209" name="Google Shape;209;p3"/>
            <p:cNvSpPr/>
            <p:nvPr/>
          </p:nvSpPr>
          <p:spPr>
            <a:xfrm>
              <a:off x="857814" y="2049"/>
              <a:ext cx="3142207" cy="1885324"/>
            </a:xfrm>
            <a:prstGeom prst="rect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 txBox="1"/>
            <p:nvPr/>
          </p:nvSpPr>
          <p:spPr>
            <a:xfrm>
              <a:off x="857814" y="2049"/>
              <a:ext cx="3142207" cy="1885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Untuk mencari tahu topik apa yang sedang ramai orang cari di internet</a:t>
              </a: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4314243" y="2049"/>
              <a:ext cx="3142207" cy="1885324"/>
            </a:xfrm>
            <a:prstGeom prst="rect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 txBox="1"/>
            <p:nvPr/>
          </p:nvSpPr>
          <p:spPr>
            <a:xfrm>
              <a:off x="4314243" y="2049"/>
              <a:ext cx="3142207" cy="1885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Menemukan celah opportunitas yang bisa dimanfaatkan</a:t>
              </a: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586029" y="2201594"/>
              <a:ext cx="3142207" cy="1885324"/>
            </a:xfrm>
            <a:prstGeom prst="rect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 txBox="1"/>
            <p:nvPr/>
          </p:nvSpPr>
          <p:spPr>
            <a:xfrm>
              <a:off x="2586029" y="2201594"/>
              <a:ext cx="3142207" cy="1885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Memantau trend Industri</a:t>
              </a: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5" name="Google Shape;21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2266" y="2120142"/>
            <a:ext cx="4267200" cy="399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/>
              <a:t>Tools: SimilarWeb</a:t>
            </a:r>
            <a:endParaRPr/>
          </a:p>
        </p:txBody>
      </p:sp>
      <p:pic>
        <p:nvPicPr>
          <p:cNvPr id="222" name="Google Shape;222;p4" descr="D:\Picture\logo ibi small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 Informatika &amp; Bisnis Darmajaya Lampung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4"/>
          <p:cNvGrpSpPr/>
          <p:nvPr/>
        </p:nvGrpSpPr>
        <p:grpSpPr>
          <a:xfrm>
            <a:off x="1112026" y="2256677"/>
            <a:ext cx="5644605" cy="3494280"/>
            <a:chOff x="710967" y="1011"/>
            <a:chExt cx="5644605" cy="3494280"/>
          </a:xfrm>
        </p:grpSpPr>
        <p:sp>
          <p:nvSpPr>
            <p:cNvPr id="225" name="Google Shape;225;p4"/>
            <p:cNvSpPr/>
            <p:nvPr/>
          </p:nvSpPr>
          <p:spPr>
            <a:xfrm>
              <a:off x="710967" y="1011"/>
              <a:ext cx="2687907" cy="1612744"/>
            </a:xfrm>
            <a:prstGeom prst="rect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4"/>
            <p:cNvSpPr txBox="1"/>
            <p:nvPr/>
          </p:nvSpPr>
          <p:spPr>
            <a:xfrm>
              <a:off x="710967" y="1011"/>
              <a:ext cx="2687907" cy="1612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alibri"/>
                <a:buNone/>
              </a:pPr>
              <a:r>
                <a:rPr lang="en-US" sz="2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Data Jumlah Kunjungan disuatu Website</a:t>
              </a:r>
              <a:endParaRPr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3667665" y="1011"/>
              <a:ext cx="2687907" cy="1612744"/>
            </a:xfrm>
            <a:prstGeom prst="rect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4"/>
            <p:cNvSpPr txBox="1"/>
            <p:nvPr/>
          </p:nvSpPr>
          <p:spPr>
            <a:xfrm>
              <a:off x="3667665" y="1011"/>
              <a:ext cx="2687907" cy="1612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alibri"/>
                <a:buNone/>
              </a:pPr>
              <a:r>
                <a:rPr lang="en-US" sz="2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Data Profil Pengunjung Suatu Web</a:t>
              </a:r>
              <a:endParaRPr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710967" y="1882547"/>
              <a:ext cx="2687907" cy="1612744"/>
            </a:xfrm>
            <a:prstGeom prst="rect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"/>
            <p:cNvSpPr txBox="1"/>
            <p:nvPr/>
          </p:nvSpPr>
          <p:spPr>
            <a:xfrm>
              <a:off x="710967" y="1882547"/>
              <a:ext cx="2687907" cy="1612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alibri"/>
                <a:buNone/>
              </a:pPr>
              <a:r>
                <a:rPr lang="en-US" sz="2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Data Sumber Trafik suatu web</a:t>
              </a:r>
              <a:endParaRPr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3667665" y="1882547"/>
              <a:ext cx="2687907" cy="1612744"/>
            </a:xfrm>
            <a:prstGeom prst="rect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"/>
            <p:cNvSpPr txBox="1"/>
            <p:nvPr/>
          </p:nvSpPr>
          <p:spPr>
            <a:xfrm>
              <a:off x="3667665" y="1882547"/>
              <a:ext cx="2687907" cy="1612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alibri"/>
                <a:buNone/>
              </a:pPr>
              <a:r>
                <a:rPr lang="en-US" sz="2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DLL</a:t>
              </a:r>
              <a:endParaRPr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3" name="Google Shape;23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4341" y="2150268"/>
            <a:ext cx="4546600" cy="38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/>
              <a:t>Social Blade</a:t>
            </a:r>
            <a:endParaRPr b="1"/>
          </a:p>
        </p:txBody>
      </p:sp>
      <p:sp>
        <p:nvSpPr>
          <p:cNvPr id="240" name="Google Shape;240;p5"/>
          <p:cNvSpPr txBox="1">
            <a:spLocks noGrp="1"/>
          </p:cNvSpPr>
          <p:nvPr>
            <p:ph type="body" idx="1"/>
          </p:nvPr>
        </p:nvSpPr>
        <p:spPr>
          <a:xfrm>
            <a:off x="1876213" y="4988131"/>
            <a:ext cx="8148321" cy="1583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lvl="0" indent="-254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 "/>
            </a:pPr>
            <a:r>
              <a:rPr lang="en-US" sz="4000"/>
              <a:t>Untuk melakukan analisis riset bisnis dengan menggunakan Media Social</a:t>
            </a:r>
            <a:endParaRPr sz="4000"/>
          </a:p>
        </p:txBody>
      </p:sp>
      <p:pic>
        <p:nvPicPr>
          <p:cNvPr id="241" name="Google Shape;241;p5" descr="D:\Picture\logo ibi small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5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 Informatika &amp; Bisnis Darmajaya Lampung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067" y="1896889"/>
            <a:ext cx="5447004" cy="3091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0373" y="1896888"/>
            <a:ext cx="5847343" cy="3091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/>
              <a:t>Not Just Analytics</a:t>
            </a:r>
            <a:endParaRPr b="1"/>
          </a:p>
        </p:txBody>
      </p:sp>
      <p:pic>
        <p:nvPicPr>
          <p:cNvPr id="251" name="Google Shape;251;p6" descr="D:\Picture\logo ibi small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6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 Informatika &amp; Bisnis Darmajaya Lampung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6"/>
          <p:cNvPicPr preferRelativeResize="0"/>
          <p:nvPr/>
        </p:nvPicPr>
        <p:blipFill rotWithShape="1">
          <a:blip r:embed="rId4">
            <a:alphaModFix/>
          </a:blip>
          <a:srcRect l="4621" t="15323" r="5984" b="14608"/>
          <a:stretch/>
        </p:blipFill>
        <p:spPr>
          <a:xfrm>
            <a:off x="1771535" y="1954827"/>
            <a:ext cx="8434648" cy="371882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6"/>
          <p:cNvSpPr txBox="1">
            <a:spLocks noGrp="1"/>
          </p:cNvSpPr>
          <p:nvPr>
            <p:ph type="body" idx="1"/>
          </p:nvPr>
        </p:nvSpPr>
        <p:spPr>
          <a:xfrm>
            <a:off x="1771535" y="5283202"/>
            <a:ext cx="8148321" cy="1163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lvl="0" indent="-254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 "/>
            </a:pPr>
            <a:r>
              <a:rPr lang="en-US" sz="4000"/>
              <a:t>Analisis riset bisnis untuk Instagram dan tiktok</a:t>
            </a:r>
            <a:endParaRPr sz="4000"/>
          </a:p>
        </p:txBody>
      </p:sp>
      <p:pic>
        <p:nvPicPr>
          <p:cNvPr id="255" name="Google Shape;25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/>
              <a:t>Google My Business</a:t>
            </a:r>
            <a:endParaRPr b="1"/>
          </a:p>
        </p:txBody>
      </p:sp>
      <p:sp>
        <p:nvSpPr>
          <p:cNvPr id="261" name="Google Shape;261;p7"/>
          <p:cNvSpPr txBox="1">
            <a:spLocks noGrp="1"/>
          </p:cNvSpPr>
          <p:nvPr>
            <p:ph type="body" idx="1"/>
          </p:nvPr>
        </p:nvSpPr>
        <p:spPr>
          <a:xfrm>
            <a:off x="1876213" y="4988131"/>
            <a:ext cx="8148321" cy="1583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lvl="0" indent="-254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 "/>
            </a:pPr>
            <a:r>
              <a:rPr lang="en-US" sz="4000"/>
              <a:t>Analisis riset online untuk bisnis terdekat dengan google my business</a:t>
            </a:r>
            <a:endParaRPr sz="4000"/>
          </a:p>
        </p:txBody>
      </p:sp>
      <p:pic>
        <p:nvPicPr>
          <p:cNvPr id="262" name="Google Shape;262;p7" descr="D:\Picture\logo ibi small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7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 Informatika &amp; Bisnis Darmajaya Lampung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7"/>
          <p:cNvPicPr preferRelativeResize="0"/>
          <p:nvPr/>
        </p:nvPicPr>
        <p:blipFill rotWithShape="1">
          <a:blip r:embed="rId4">
            <a:alphaModFix/>
          </a:blip>
          <a:srcRect l="12803" t="15323" r="19393" b="27266"/>
          <a:stretch/>
        </p:blipFill>
        <p:spPr>
          <a:xfrm>
            <a:off x="5937352" y="1869868"/>
            <a:ext cx="6138737" cy="30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7"/>
          <p:cNvPicPr preferRelativeResize="0"/>
          <p:nvPr/>
        </p:nvPicPr>
        <p:blipFill rotWithShape="1">
          <a:blip r:embed="rId5">
            <a:alphaModFix/>
          </a:blip>
          <a:srcRect l="9000" t="19503" r="20757" b="17036"/>
          <a:stretch/>
        </p:blipFill>
        <p:spPr>
          <a:xfrm>
            <a:off x="111238" y="1965706"/>
            <a:ext cx="5593345" cy="292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/>
              <a:t>Ubersuggest</a:t>
            </a:r>
            <a:endParaRPr b="1"/>
          </a:p>
        </p:txBody>
      </p:sp>
      <p:sp>
        <p:nvSpPr>
          <p:cNvPr id="272" name="Google Shape;272;p8"/>
          <p:cNvSpPr txBox="1">
            <a:spLocks noGrp="1"/>
          </p:cNvSpPr>
          <p:nvPr>
            <p:ph type="body" idx="1"/>
          </p:nvPr>
        </p:nvSpPr>
        <p:spPr>
          <a:xfrm>
            <a:off x="769500" y="5190820"/>
            <a:ext cx="10249702" cy="1583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lvl="0" indent="-254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 "/>
            </a:pPr>
            <a:r>
              <a:rPr lang="en-US" sz="4000"/>
              <a:t>Untuk mencari keywords idea, content idea dan persaingan dalam mendapatkan keywords</a:t>
            </a:r>
            <a:endParaRPr sz="4000"/>
          </a:p>
        </p:txBody>
      </p:sp>
      <p:pic>
        <p:nvPicPr>
          <p:cNvPr id="273" name="Google Shape;273;p8" descr="D:\Picture\logo ibi small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8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 Informatika &amp; Bisnis Darmajaya Lampung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8"/>
          <p:cNvPicPr preferRelativeResize="0"/>
          <p:nvPr/>
        </p:nvPicPr>
        <p:blipFill rotWithShape="1">
          <a:blip r:embed="rId4">
            <a:alphaModFix/>
          </a:blip>
          <a:srcRect t="7541" b="4180"/>
          <a:stretch/>
        </p:blipFill>
        <p:spPr>
          <a:xfrm>
            <a:off x="1479667" y="1822401"/>
            <a:ext cx="9539535" cy="3298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/>
              <a:t>Ahref:SERP Checkher</a:t>
            </a:r>
            <a:endParaRPr b="1"/>
          </a:p>
        </p:txBody>
      </p:sp>
      <p:pic>
        <p:nvPicPr>
          <p:cNvPr id="282" name="Google Shape;282;p9" descr="D:\Picture\logo ibi small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9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 Informatika &amp; Bisnis Darmajaya Lampung</a:t>
            </a:r>
            <a:endParaRPr sz="20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9"/>
          <p:cNvPicPr preferRelativeResize="0"/>
          <p:nvPr/>
        </p:nvPicPr>
        <p:blipFill rotWithShape="1">
          <a:blip r:embed="rId4">
            <a:alphaModFix/>
          </a:blip>
          <a:srcRect l="18408" t="35152" r="19697" b="20673"/>
          <a:stretch/>
        </p:blipFill>
        <p:spPr>
          <a:xfrm>
            <a:off x="489528" y="1954827"/>
            <a:ext cx="10972800" cy="440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31" y="114522"/>
            <a:ext cx="1574690" cy="6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781</Words>
  <Application>Microsoft Office PowerPoint</Application>
  <PresentationFormat>Widescreen</PresentationFormat>
  <Paragraphs>245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Noto Sans Symbols</vt:lpstr>
      <vt:lpstr>Retrospect</vt:lpstr>
      <vt:lpstr>HDOfficeLightV0</vt:lpstr>
      <vt:lpstr>Metode dan Alat Mengumpulkan Data  Content Marketing</vt:lpstr>
      <vt:lpstr>Alat-Alat Untuk Mengumpulkan Data</vt:lpstr>
      <vt:lpstr>Tools: Google Trends</vt:lpstr>
      <vt:lpstr>Tools: SimilarWeb</vt:lpstr>
      <vt:lpstr>Social Blade</vt:lpstr>
      <vt:lpstr>Not Just Analytics</vt:lpstr>
      <vt:lpstr>Google My Business</vt:lpstr>
      <vt:lpstr>Ubersuggest</vt:lpstr>
      <vt:lpstr>Ahref:SERP Checkher</vt:lpstr>
      <vt:lpstr>Meta Insight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Metode dan Alat Mengumpulkan Data  Content Marketing</dc:title>
  <dc:creator>ARIZA</dc:creator>
  <cp:lastModifiedBy>Trufi_Murdiani</cp:lastModifiedBy>
  <cp:revision>3</cp:revision>
  <dcterms:created xsi:type="dcterms:W3CDTF">2015-04-19T11:45:31Z</dcterms:created>
  <dcterms:modified xsi:type="dcterms:W3CDTF">2024-03-15T14:17:54Z</dcterms:modified>
</cp:coreProperties>
</file>