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279" r:id="rId5"/>
    <p:sldId id="317" r:id="rId6"/>
    <p:sldId id="332" r:id="rId7"/>
    <p:sldId id="334" r:id="rId8"/>
    <p:sldId id="336" r:id="rId9"/>
    <p:sldId id="301" r:id="rId10"/>
    <p:sldId id="333" r:id="rId11"/>
    <p:sldId id="289" r:id="rId12"/>
    <p:sldId id="275" r:id="rId13"/>
  </p:sldIdLst>
  <p:sldSz cx="9144000" cy="6858000" type="screen4x3"/>
  <p:notesSz cx="9144000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1"/>
  </p:normalViewPr>
  <p:slideViewPr>
    <p:cSldViewPr showGuides="1">
      <p:cViewPr varScale="1">
        <p:scale>
          <a:sx n="72" d="100"/>
          <a:sy n="72" d="100"/>
        </p:scale>
        <p:origin x="1326" y="54"/>
      </p:cViewPr>
      <p:guideLst>
        <p:guide orient="horz" pos="214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9CFF3-854F-4396-8DA3-74A0D8E286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AF5A-07A2-48DD-8D68-73C7F89B54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8575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D:\Picture\logo ibi 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0"/>
            <a:ext cx="1577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87450" y="2742248"/>
            <a:ext cx="74898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INTERFACING PERIPHERAL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704020202020204" pitchFamily="34" charset="0"/>
              <a:ea typeface="+mn-ea"/>
              <a:cs typeface="Arial" panose="020B0704020202020204" pitchFamily="34" charset="0"/>
              <a:sym typeface="+mn-ea"/>
            </a:endParaRPr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499225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 txBox="1"/>
          <p:nvPr/>
        </p:nvSpPr>
        <p:spPr>
          <a:xfrm>
            <a:off x="1187450" y="1127125"/>
            <a:ext cx="5899150" cy="1146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zh-CN" sz="2000" u="sng" dirty="0">
                <a:solidFill>
                  <a:srgbClr val="0070C0"/>
                </a:solidFill>
                <a:latin typeface="Calibri" pitchFamily="34" charset="0"/>
              </a:rPr>
              <a:t>Materi Pembelajaran</a:t>
            </a:r>
            <a:r>
              <a:rPr lang="en-US" altLang="zh-CN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Matakuliah :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03" name="Rectangle 7"/>
          <p:cNvSpPr txBox="1"/>
          <p:nvPr/>
        </p:nvSpPr>
        <p:spPr>
          <a:xfrm>
            <a:off x="1222375" y="3387725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Kode Matakuliah : SKO 20416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4104" name="Rectangle 7"/>
          <p:cNvSpPr txBox="1"/>
          <p:nvPr/>
        </p:nvSpPr>
        <p:spPr>
          <a:xfrm>
            <a:off x="1187450" y="4829175"/>
            <a:ext cx="6302375" cy="944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Dosen Pengampu </a:t>
            </a:r>
            <a:r>
              <a:rPr lang="en-US" altLang="en-ID" sz="1800" dirty="0">
                <a:solidFill>
                  <a:srgbClr val="0D0D0D"/>
                </a:solidFill>
                <a:latin typeface="Calibri" pitchFamily="34" charset="0"/>
              </a:rPr>
              <a:t>Matakuliah</a:t>
            </a: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: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Bayu Nugroho, </a:t>
            </a:r>
            <a:r>
              <a:rPr lang="en-US" altLang="en-ID" sz="2400" dirty="0">
                <a:solidFill>
                  <a:srgbClr val="0D0D0D"/>
                </a:solidFill>
                <a:latin typeface="Calibri" pitchFamily="34" charset="0"/>
              </a:rPr>
              <a:t>S.Kom., 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M.Eng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4105" name="Rectangle 7"/>
          <p:cNvSpPr txBox="1"/>
          <p:nvPr/>
        </p:nvSpPr>
        <p:spPr>
          <a:xfrm>
            <a:off x="1187450" y="298450"/>
            <a:ext cx="3062288" cy="38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en-ID" sz="1800" b="1" dirty="0">
                <a:solidFill>
                  <a:srgbClr val="595959"/>
                </a:solidFill>
                <a:latin typeface="Arial Narrow Bold" panose="020B0706020202030204" charset="0"/>
              </a:rPr>
              <a:t>Bahan Ajar</a:t>
            </a:r>
            <a:endParaRPr lang="en-US" altLang="en-ID" sz="1800" b="1" u="sng" dirty="0">
              <a:solidFill>
                <a:srgbClr val="595959"/>
              </a:solidFill>
              <a:latin typeface="Arial Narrow Bold" panose="020B0706020202030204" charset="0"/>
            </a:endParaRPr>
          </a:p>
        </p:txBody>
      </p:sp>
      <p:sp>
        <p:nvSpPr>
          <p:cNvPr id="3" name="Rectangle 7"/>
          <p:cNvSpPr txBox="1"/>
          <p:nvPr/>
        </p:nvSpPr>
        <p:spPr>
          <a:xfrm>
            <a:off x="1222375" y="3981450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None/>
            </a:pPr>
            <a:r>
              <a:rPr kumimoji="0" lang="en-US" sz="2400" b="0" i="0" u="none" strike="noStrike" kern="1200" cap="none" spc="0" normalizeH="0" baseline="0" noProof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704020202020204" pitchFamily="34" charset="0"/>
                <a:sym typeface="+mn-ea"/>
              </a:rPr>
              <a:t>Prodi : SISTEM KOMPUTER</a:t>
            </a:r>
            <a:endParaRPr kumimoji="0" lang="en-US" sz="2400" b="0" i="0" u="none" strike="noStrike" kern="1200" cap="none" spc="0" normalizeH="0" baseline="0" noProof="1" dirty="0">
              <a:solidFill>
                <a:schemeClr val="accent6">
                  <a:lumMod val="75000"/>
                </a:schemeClr>
              </a:solidFill>
              <a:latin typeface="+mn-lt"/>
              <a:ea typeface="Arial" panose="020B0704020202020204" pitchFamily="34" charset="0"/>
              <a:cs typeface="Arial" panose="020B0704020202020204" pitchFamily="34" charset="0"/>
              <a:sym typeface="+mn-e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360" y="329565"/>
            <a:ext cx="2231390" cy="91884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500430" y="2629326"/>
            <a:ext cx="2428892" cy="13620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end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5pPr>
          </a:lstStyle>
          <a:p>
            <a:pPr lvl="0" indent="0" eaLnBrk="1" hangingPunct="1"/>
            <a:r>
              <a:rPr lang="en-US" altLang="en-US" sz="1200" dirty="0">
                <a:solidFill>
                  <a:srgbClr val="898989"/>
                </a:solidFill>
                <a:latin typeface="Calibri" pitchFamily="34" charset="0"/>
              </a:rPr>
              <a:t>*</a:t>
            </a:r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hape 80"/>
          <p:cNvSpPr>
            <a:spLocks noGrp="1"/>
          </p:cNvSpPr>
          <p:nvPr>
            <p:ph type="title"/>
          </p:nvPr>
        </p:nvSpPr>
        <p:spPr>
          <a:xfrm>
            <a:off x="395288" y="85534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3200" b="1" u="sng" dirty="0">
                <a:latin typeface="Arial" panose="020B0704020202020204" pitchFamily="34" charset="0"/>
                <a:sym typeface="Arial" panose="020B0704020202020204" pitchFamily="34" charset="0"/>
              </a:rPr>
              <a:t>Tables of Content</a:t>
            </a:r>
            <a:endParaRPr lang="en-US" altLang="en-US" sz="32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8194" name="Shape 81"/>
          <p:cNvSpPr>
            <a:spLocks noGrp="1"/>
          </p:cNvSpPr>
          <p:nvPr>
            <p:ph idx="1"/>
          </p:nvPr>
        </p:nvSpPr>
        <p:spPr>
          <a:xfrm>
            <a:off x="395605" y="1709420"/>
            <a:ext cx="8608695" cy="384429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Python Arrays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</a:t>
            </a:r>
            <a:r>
              <a:rPr lang="en-US" sz="3000">
                <a:sym typeface="+mn-ea"/>
              </a:rPr>
              <a:t>Access the Elements of an Array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The Length of an Array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</a:t>
            </a:r>
            <a:r>
              <a:rPr lang="en-US" sz="3000">
                <a:sym typeface="+mn-ea"/>
              </a:rPr>
              <a:t>Looping Array Elements</a:t>
            </a:r>
            <a:endParaRPr lang="en-US" sz="300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>
                <a:sym typeface="+mn-ea"/>
              </a:rPr>
              <a:t>- Adding, Removing Array Elements</a:t>
            </a:r>
            <a:endParaRPr lang="en-US" sz="300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Array Methods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Tugas Mandiri</a:t>
            </a:r>
            <a:endParaRPr lang="zh-CN" altLang="x-none" sz="3000">
              <a:solidFill>
                <a:srgbClr val="000000"/>
              </a:solidFill>
              <a:cs typeface="SimSun" charset="0"/>
              <a:sym typeface="Arial" panose="020B07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Pct val="25000"/>
              <a:buNone/>
            </a:pPr>
            <a:r>
              <a:rPr lang="en-US" sz="3000" i="1" dirty="0">
                <a:solidFill>
                  <a:srgbClr val="000000"/>
                </a:solidFill>
                <a:latin typeface="Arial" panose="020B0704020202020204" pitchFamily="34" charset="0"/>
                <a:sym typeface="Arial" panose="020B0704020202020204" pitchFamily="34" charset="0"/>
              </a:rPr>
              <a:t>	</a:t>
            </a:r>
            <a:endParaRPr lang="en-US" sz="3000" i="1" dirty="0">
              <a:solidFill>
                <a:srgbClr val="000000"/>
              </a:solidFill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Shape 80"/>
          <p:cNvSpPr>
            <a:spLocks noGrp="1"/>
          </p:cNvSpPr>
          <p:nvPr/>
        </p:nvSpPr>
        <p:spPr>
          <a:xfrm>
            <a:off x="395288" y="339725"/>
            <a:ext cx="8229600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Python Arrays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08735"/>
            <a:ext cx="8589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Arrays are used to store multiple values in one single variable:</a:t>
            </a:r>
            <a:endParaRPr lang="en-US" sz="2400"/>
          </a:p>
        </p:txBody>
      </p:sp>
      <p:pic>
        <p:nvPicPr>
          <p:cNvPr id="11" name="Picture 10" descr="Screen Shot 2022-02-01 at 08.26.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285" y="1769110"/>
            <a:ext cx="3129915" cy="132397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375285" y="3188335"/>
            <a:ext cx="8230235" cy="2430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An array is a special variable, which can hold more than one value at a time.</a:t>
            </a:r>
            <a:endParaRPr lang="en-US" sz="2800"/>
          </a:p>
          <a:p>
            <a:endParaRPr lang="en-US" sz="1200"/>
          </a:p>
          <a:p>
            <a:r>
              <a:rPr lang="en-US" sz="2800"/>
              <a:t>If you have a list of items (a list of car names, for example), storing the cars in single variables could look like this:</a:t>
            </a:r>
            <a:endParaRPr lang="en-US" sz="2800"/>
          </a:p>
        </p:txBody>
      </p:sp>
      <p:pic>
        <p:nvPicPr>
          <p:cNvPr id="13" name="Picture 12" descr="Screen Shot 2022-02-01 at 08.27.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905" y="5271135"/>
            <a:ext cx="2027555" cy="11398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Access the Elements of an Array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489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You refer to an array element by referring to the index number.</a:t>
            </a:r>
            <a:endParaRPr lang="en-US" sz="2400"/>
          </a:p>
          <a:p>
            <a:endParaRPr lang="en-US" sz="2400"/>
          </a:p>
        </p:txBody>
      </p:sp>
      <p:pic>
        <p:nvPicPr>
          <p:cNvPr id="4" name="Picture 3" descr="Screen Shot 2022-02-01 at 08.29.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4605" y="2129790"/>
            <a:ext cx="3657600" cy="1676400"/>
          </a:xfrm>
          <a:prstGeom prst="rect">
            <a:avLst/>
          </a:prstGeom>
        </p:spPr>
      </p:pic>
      <p:pic>
        <p:nvPicPr>
          <p:cNvPr id="7" name="Picture 6" descr="Screen Shot 2022-02-01 at 08.29.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605" y="4172585"/>
            <a:ext cx="3924300" cy="168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The Length of an Array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986280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Use the len() method to return the length of an array (the number of elements in an array).</a:t>
            </a:r>
            <a:endParaRPr lang="en-US" sz="2400"/>
          </a:p>
        </p:txBody>
      </p:sp>
      <p:pic>
        <p:nvPicPr>
          <p:cNvPr id="9" name="Picture 8" descr="Screen Shot 2022-02-01 at 08.31.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9580" y="3255010"/>
            <a:ext cx="5080000" cy="1676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Looping Array Elements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13180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You can use the for in loop to loop through all the elements of an array.</a:t>
            </a:r>
            <a:endParaRPr lang="en-US" sz="2400"/>
          </a:p>
        </p:txBody>
      </p:sp>
      <p:pic>
        <p:nvPicPr>
          <p:cNvPr id="8" name="Picture 7" descr="Screen Shot 2022-02-01 at 08.32.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8725" y="2513330"/>
            <a:ext cx="4089400" cy="233489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Adding Array Elements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76860" y="1226820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You can use the append() method to add an element to an array.</a:t>
            </a:r>
            <a:endParaRPr lang="en-US" sz="2400"/>
          </a:p>
        </p:txBody>
      </p:sp>
      <p:pic>
        <p:nvPicPr>
          <p:cNvPr id="12" name="Picture 11" descr="Screen Shot 2022-02-01 at 08.34.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635" y="1731645"/>
            <a:ext cx="3890010" cy="1513840"/>
          </a:xfrm>
          <a:prstGeom prst="rect">
            <a:avLst/>
          </a:prstGeom>
        </p:spPr>
      </p:pic>
      <p:sp>
        <p:nvSpPr>
          <p:cNvPr id="13" name="Shape 81"/>
          <p:cNvSpPr>
            <a:spLocks noGrp="1"/>
          </p:cNvSpPr>
          <p:nvPr/>
        </p:nvSpPr>
        <p:spPr>
          <a:xfrm>
            <a:off x="287655" y="3571875"/>
            <a:ext cx="8608695" cy="68834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Removing Array Elements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14" name="Text Box 13"/>
          <p:cNvSpPr txBox="1"/>
          <p:nvPr/>
        </p:nvSpPr>
        <p:spPr>
          <a:xfrm>
            <a:off x="287655" y="4138930"/>
            <a:ext cx="86086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You can use the pop() method to remove an element from the array.</a:t>
            </a:r>
            <a:endParaRPr lang="en-US" sz="2400"/>
          </a:p>
        </p:txBody>
      </p:sp>
      <p:pic>
        <p:nvPicPr>
          <p:cNvPr id="15" name="Picture 14" descr="Screen Shot 2022-02-01 at 08.35.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968875"/>
            <a:ext cx="3890010" cy="140398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Array Methods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Screen Shot 2022-02-01 at 08.37.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170" y="1338580"/>
            <a:ext cx="7381875" cy="51593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12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714375"/>
            <a:ext cx="8608695" cy="233108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(teori):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400" dirty="0"/>
              <a:t> </a:t>
            </a:r>
            <a:endParaRPr lang="en-US" sz="1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Most programming languages support associative arrays, matching a key to a value in an array. Do lists or tuples support this feature?</a:t>
            </a:r>
            <a:endParaRPr lang="en-US" sz="2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You can change a data value in a tuple, but not in a list. True or False? </a:t>
            </a:r>
            <a:r>
              <a:rPr lang="en-US" sz="2400" dirty="0">
                <a:sym typeface="+mn-ea"/>
              </a:rPr>
              <a:t>Explained</a:t>
            </a:r>
            <a:endParaRPr lang="en-US" sz="24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hape 81"/>
          <p:cNvSpPr>
            <a:spLocks noGrp="1"/>
          </p:cNvSpPr>
          <p:nvPr/>
        </p:nvSpPr>
        <p:spPr>
          <a:xfrm>
            <a:off x="268605" y="4033520"/>
            <a:ext cx="8608695" cy="18999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(prakt):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000" dirty="0"/>
              <a:t>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>
                <a:sym typeface="+mn-ea"/>
              </a:rPr>
              <a:t>Lakukan perakitan komponen pada gambar di Modul Jobsheet 12 dan gunakan script program Python untuk jarak antara sensor dengan benda.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</p:sld>
</file>

<file path=ppt/tags/tag1.xml><?xml version="1.0" encoding="utf-8"?>
<p:tagLst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1781</Words>
  <Application>WPS Writer</Application>
  <PresentationFormat>On-screen Show (4:3)</PresentationFormat>
  <Paragraphs>106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Helvetica Neue</vt:lpstr>
      <vt:lpstr>Book Antiqua</vt:lpstr>
      <vt:lpstr>苹方-简</vt:lpstr>
      <vt:lpstr>Times New Roman</vt:lpstr>
      <vt:lpstr>Arial Narrow Bold</vt:lpstr>
      <vt:lpstr>SimSun</vt:lpstr>
      <vt:lpstr>宋体-简</vt:lpstr>
      <vt:lpstr>Arial Black</vt:lpstr>
      <vt:lpstr>微软雅黑</vt:lpstr>
      <vt:lpstr>汉仪旗黑</vt:lpstr>
      <vt:lpstr>Arial Unicode MS</vt:lpstr>
      <vt:lpstr>Office Theme</vt:lpstr>
      <vt:lpstr>PowerPoint 演示文稿</vt:lpstr>
      <vt:lpstr>Tables of Content</vt:lpstr>
      <vt:lpstr>Chapter 12</vt:lpstr>
      <vt:lpstr>Chapter 12</vt:lpstr>
      <vt:lpstr>Chapter 12</vt:lpstr>
      <vt:lpstr>Chapter 12</vt:lpstr>
      <vt:lpstr>Chapter 12</vt:lpstr>
      <vt:lpstr>Chapter 12</vt:lpstr>
      <vt:lpstr>Chapter 12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bayunugroho</cp:lastModifiedBy>
  <cp:revision>362</cp:revision>
  <dcterms:created xsi:type="dcterms:W3CDTF">2023-12-27T03:51:40Z</dcterms:created>
  <dcterms:modified xsi:type="dcterms:W3CDTF">2023-12-27T03:51:40Z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