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8" r:id="rId3"/>
    <p:sldId id="257"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90"/>
  </p:normalViewPr>
  <p:slideViewPr>
    <p:cSldViewPr>
      <p:cViewPr varScale="1">
        <p:scale>
          <a:sx n="111" d="100"/>
          <a:sy n="111" d="100"/>
        </p:scale>
        <p:origin x="1680" y="2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D67428-B515-BD45-A702-4F050D87B975}" type="datetimeFigureOut">
              <a:rPr lang="en-US" smtClean="0"/>
              <a:t>1/2/24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076C31-AA15-554F-84B2-D1159B8AC11E}" type="slidenum">
              <a:rPr lang="en-US" smtClean="0"/>
              <a:t>‹#›</a:t>
            </a:fld>
            <a:endParaRPr lang="en-US"/>
          </a:p>
        </p:txBody>
      </p:sp>
    </p:spTree>
    <p:extLst>
      <p:ext uri="{BB962C8B-B14F-4D97-AF65-F5344CB8AC3E}">
        <p14:creationId xmlns:p14="http://schemas.microsoft.com/office/powerpoint/2010/main" val="42330993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D076C31-AA15-554F-84B2-D1159B8AC11E}" type="slidenum">
              <a:rPr lang="en-US" smtClean="0"/>
              <a:t>11</a:t>
            </a:fld>
            <a:endParaRPr lang="en-US"/>
          </a:p>
        </p:txBody>
      </p:sp>
    </p:spTree>
    <p:extLst>
      <p:ext uri="{BB962C8B-B14F-4D97-AF65-F5344CB8AC3E}">
        <p14:creationId xmlns:p14="http://schemas.microsoft.com/office/powerpoint/2010/main" val="1170839857"/>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5800" y="1346947"/>
            <a:ext cx="7772400"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685800" y="4282763"/>
            <a:ext cx="7772400"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685800" y="1484779"/>
            <a:ext cx="7772400" cy="274320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a:grpSpLocks noChangeAspect="1"/>
          </p:cNvGrpSpPr>
          <p:nvPr/>
        </p:nvGrpSpPr>
        <p:grpSpPr>
          <a:xfrm>
            <a:off x="7234780" y="4107023"/>
            <a:ext cx="914400" cy="914400"/>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788670" y="1432223"/>
            <a:ext cx="7593330" cy="3035808"/>
          </a:xfrm>
        </p:spPr>
        <p:txBody>
          <a:bodyPr anchor="ctr">
            <a:noAutofit/>
          </a:bodyPr>
          <a:lstStyle>
            <a:lvl1pPr algn="l">
              <a:lnSpc>
                <a:spcPct val="80000"/>
              </a:lnSpc>
              <a:defRPr sz="6400" b="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802386" y="4389120"/>
            <a:ext cx="5918454" cy="1069848"/>
          </a:xfrm>
        </p:spPr>
        <p:txBody>
          <a:bodyPr>
            <a:normAutofit/>
          </a:bodyPr>
          <a:lstStyle>
            <a:lvl1pPr marL="0" indent="0" algn="l">
              <a:buNone/>
              <a:defRPr sz="1800" b="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F28721F-6EE2-4ADA-B086-5426918B8B7E}" type="datetimeFigureOut">
              <a:rPr lang="id-ID" smtClean="0"/>
              <a:t>02/01/24</a:t>
            </a:fld>
            <a:endParaRPr lang="id-ID"/>
          </a:p>
        </p:txBody>
      </p:sp>
      <p:sp>
        <p:nvSpPr>
          <p:cNvPr id="5" name="Footer Placeholder 4"/>
          <p:cNvSpPr>
            <a:spLocks noGrp="1"/>
          </p:cNvSpPr>
          <p:nvPr>
            <p:ph type="ftr" sz="quarter" idx="11"/>
          </p:nvPr>
        </p:nvSpPr>
        <p:spPr>
          <a:xfrm>
            <a:off x="812805" y="6272785"/>
            <a:ext cx="4745736" cy="365125"/>
          </a:xfrm>
        </p:spPr>
        <p:txBody>
          <a:bodyPr/>
          <a:lstStyle/>
          <a:p>
            <a:endParaRPr lang="id-ID"/>
          </a:p>
        </p:txBody>
      </p:sp>
      <p:sp>
        <p:nvSpPr>
          <p:cNvPr id="6" name="Slide Number Placeholder 5"/>
          <p:cNvSpPr>
            <a:spLocks noGrp="1"/>
          </p:cNvSpPr>
          <p:nvPr>
            <p:ph type="sldNum" sz="quarter" idx="12"/>
          </p:nvPr>
        </p:nvSpPr>
        <p:spPr>
          <a:xfrm>
            <a:off x="7244280" y="4227195"/>
            <a:ext cx="895401" cy="640080"/>
          </a:xfrm>
        </p:spPr>
        <p:txBody>
          <a:bodyPr/>
          <a:lstStyle>
            <a:lvl1pPr>
              <a:defRPr sz="2800" b="1"/>
            </a:lvl1pPr>
          </a:lstStyle>
          <a:p>
            <a:fld id="{6A8EC98F-6626-43F0-898C-32BCEB26FF22}" type="slidenum">
              <a:rPr lang="id-ID" smtClean="0"/>
              <a:t>‹#›</a:t>
            </a:fld>
            <a:endParaRPr lang="id-ID"/>
          </a:p>
        </p:txBody>
      </p:sp>
    </p:spTree>
    <p:extLst>
      <p:ext uri="{BB962C8B-B14F-4D97-AF65-F5344CB8AC3E}">
        <p14:creationId xmlns:p14="http://schemas.microsoft.com/office/powerpoint/2010/main" val="2300437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F28721F-6EE2-4ADA-B086-5426918B8B7E}" type="datetimeFigureOut">
              <a:rPr lang="id-ID" smtClean="0"/>
              <a:t>02/01/24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6A8EC98F-6626-43F0-898C-32BCEB26FF22}" type="slidenum">
              <a:rPr lang="id-ID" smtClean="0"/>
              <a:t>‹#›</a:t>
            </a:fld>
            <a:endParaRPr lang="id-ID"/>
          </a:p>
        </p:txBody>
      </p:sp>
    </p:spTree>
    <p:extLst>
      <p:ext uri="{BB962C8B-B14F-4D97-AF65-F5344CB8AC3E}">
        <p14:creationId xmlns:p14="http://schemas.microsoft.com/office/powerpoint/2010/main" val="3760077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533400"/>
            <a:ext cx="1914525" cy="5638800"/>
          </a:xfrm>
        </p:spPr>
        <p:txBody>
          <a:bodyPr vert="eaVert"/>
          <a:lstStyle>
            <a:lvl1pPr>
              <a:defRPr b="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0100" y="533400"/>
            <a:ext cx="5629275"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28721F-6EE2-4ADA-B086-5426918B8B7E}" type="datetimeFigureOut">
              <a:rPr lang="id-ID" smtClean="0"/>
              <a:t>02/01/24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6A8EC98F-6626-43F0-898C-32BCEB26FF22}" type="slidenum">
              <a:rPr lang="id-ID" smtClean="0"/>
              <a:t>‹#›</a:t>
            </a:fld>
            <a:endParaRPr lang="id-ID"/>
          </a:p>
        </p:txBody>
      </p:sp>
    </p:spTree>
    <p:extLst>
      <p:ext uri="{BB962C8B-B14F-4D97-AF65-F5344CB8AC3E}">
        <p14:creationId xmlns:p14="http://schemas.microsoft.com/office/powerpoint/2010/main" val="3161803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28721F-6EE2-4ADA-B086-5426918B8B7E}" type="datetimeFigureOut">
              <a:rPr lang="id-ID" smtClean="0"/>
              <a:t>02/01/24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6A8EC98F-6626-43F0-898C-32BCEB26FF22}" type="slidenum">
              <a:rPr lang="id-ID" smtClean="0"/>
              <a:t>‹#›</a:t>
            </a:fld>
            <a:endParaRPr lang="id-ID"/>
          </a:p>
        </p:txBody>
      </p:sp>
    </p:spTree>
    <p:extLst>
      <p:ext uri="{BB962C8B-B14F-4D97-AF65-F5344CB8AC3E}">
        <p14:creationId xmlns:p14="http://schemas.microsoft.com/office/powerpoint/2010/main" val="2085376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9144000" cy="194001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625346" y="1225296"/>
            <a:ext cx="6960870" cy="3520440"/>
          </a:xfrm>
        </p:spPr>
        <p:txBody>
          <a:bodyPr anchor="ctr">
            <a:normAutofit/>
          </a:bodyPr>
          <a:lstStyle>
            <a:lvl1pPr>
              <a:lnSpc>
                <a:spcPct val="80000"/>
              </a:lnSpc>
              <a:defRPr sz="6400" b="0"/>
            </a:lvl1pPr>
          </a:lstStyle>
          <a:p>
            <a:r>
              <a:rPr lang="en-US"/>
              <a:t>Click to edit Master title style</a:t>
            </a:r>
            <a:endParaRPr lang="en-US" dirty="0"/>
          </a:p>
        </p:txBody>
      </p:sp>
      <p:sp>
        <p:nvSpPr>
          <p:cNvPr id="3" name="Text Placeholder 2"/>
          <p:cNvSpPr>
            <a:spLocks noGrp="1"/>
          </p:cNvSpPr>
          <p:nvPr>
            <p:ph type="body" idx="1"/>
          </p:nvPr>
        </p:nvSpPr>
        <p:spPr>
          <a:xfrm>
            <a:off x="1624330" y="5020056"/>
            <a:ext cx="6789420" cy="1066800"/>
          </a:xfrm>
        </p:spPr>
        <p:txBody>
          <a:bodyPr anchor="t">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445251" y="6272785"/>
            <a:ext cx="1983232" cy="365125"/>
          </a:xfrm>
        </p:spPr>
        <p:txBody>
          <a:bodyPr/>
          <a:lstStyle>
            <a:lvl1pPr>
              <a:defRPr>
                <a:solidFill>
                  <a:schemeClr val="accent1">
                    <a:lumMod val="50000"/>
                  </a:schemeClr>
                </a:solidFill>
              </a:defRPr>
            </a:lvl1pPr>
          </a:lstStyle>
          <a:p>
            <a:fld id="{5F28721F-6EE2-4ADA-B086-5426918B8B7E}" type="datetimeFigureOut">
              <a:rPr lang="id-ID" smtClean="0"/>
              <a:t>02/01/24</a:t>
            </a:fld>
            <a:endParaRPr lang="id-ID"/>
          </a:p>
        </p:txBody>
      </p:sp>
      <p:sp>
        <p:nvSpPr>
          <p:cNvPr id="5" name="Footer Placeholder 4"/>
          <p:cNvSpPr>
            <a:spLocks noGrp="1"/>
          </p:cNvSpPr>
          <p:nvPr>
            <p:ph type="ftr" sz="quarter" idx="11"/>
          </p:nvPr>
        </p:nvSpPr>
        <p:spPr>
          <a:xfrm>
            <a:off x="1636099" y="6272784"/>
            <a:ext cx="4745736" cy="365125"/>
          </a:xfrm>
        </p:spPr>
        <p:txBody>
          <a:bodyPr/>
          <a:lstStyle>
            <a:lvl1pPr>
              <a:defRPr>
                <a:solidFill>
                  <a:schemeClr val="accent1">
                    <a:lumMod val="50000"/>
                  </a:schemeClr>
                </a:solidFill>
              </a:defRPr>
            </a:lvl1pPr>
          </a:lstStyle>
          <a:p>
            <a:endParaRPr lang="id-ID"/>
          </a:p>
        </p:txBody>
      </p:sp>
      <p:grpSp>
        <p:nvGrpSpPr>
          <p:cNvPr id="8" name="Group 7"/>
          <p:cNvGrpSpPr>
            <a:grpSpLocks noChangeAspect="1"/>
          </p:cNvGrpSpPr>
          <p:nvPr/>
        </p:nvGrpSpPr>
        <p:grpSpPr>
          <a:xfrm>
            <a:off x="633862" y="2430623"/>
            <a:ext cx="914400" cy="914400"/>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645450" y="2508607"/>
            <a:ext cx="891224" cy="720332"/>
          </a:xfrm>
        </p:spPr>
        <p:txBody>
          <a:bodyPr/>
          <a:lstStyle>
            <a:lvl1pPr>
              <a:defRPr sz="2800"/>
            </a:lvl1pPr>
          </a:lstStyle>
          <a:p>
            <a:fld id="{6A8EC98F-6626-43F0-898C-32BCEB26FF22}" type="slidenum">
              <a:rPr lang="id-ID" smtClean="0"/>
              <a:t>‹#›</a:t>
            </a:fld>
            <a:endParaRPr lang="id-ID"/>
          </a:p>
        </p:txBody>
      </p:sp>
    </p:spTree>
    <p:extLst>
      <p:ext uri="{BB962C8B-B14F-4D97-AF65-F5344CB8AC3E}">
        <p14:creationId xmlns:p14="http://schemas.microsoft.com/office/powerpoint/2010/main" val="424773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60"/>
            <a:ext cx="365760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92218" y="2194560"/>
            <a:ext cx="365760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F28721F-6EE2-4ADA-B086-5426918B8B7E}" type="datetimeFigureOut">
              <a:rPr lang="id-ID" smtClean="0"/>
              <a:t>02/01/24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A8EC98F-6626-43F0-898C-32BCEB26FF22}" type="slidenum">
              <a:rPr lang="id-ID" smtClean="0"/>
              <a:t>‹#›</a:t>
            </a:fld>
            <a:endParaRPr lang="id-ID"/>
          </a:p>
        </p:txBody>
      </p:sp>
    </p:spTree>
    <p:extLst>
      <p:ext uri="{BB962C8B-B14F-4D97-AF65-F5344CB8AC3E}">
        <p14:creationId xmlns:p14="http://schemas.microsoft.com/office/powerpoint/2010/main" val="158453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85800"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20793"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820793"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28721F-6EE2-4ADA-B086-5426918B8B7E}" type="datetimeFigureOut">
              <a:rPr lang="id-ID" smtClean="0"/>
              <a:t>02/01/24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6A8EC98F-6626-43F0-898C-32BCEB26FF22}" type="slidenum">
              <a:rPr lang="id-ID" smtClean="0"/>
              <a:t>‹#›</a:t>
            </a:fld>
            <a:endParaRPr lang="id-ID"/>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019855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accent1">
                    <a:lumMod val="50000"/>
                  </a:schemeClr>
                </a:solidFill>
              </a:defRPr>
            </a:lvl1pPr>
          </a:lstStyle>
          <a:p>
            <a:fld id="{5F28721F-6EE2-4ADA-B086-5426918B8B7E}" type="datetimeFigureOut">
              <a:rPr lang="id-ID" smtClean="0"/>
              <a:t>02/01/24</a:t>
            </a:fld>
            <a:endParaRPr lang="id-ID"/>
          </a:p>
        </p:txBody>
      </p:sp>
      <p:sp>
        <p:nvSpPr>
          <p:cNvPr id="4" name="Footer Placeholder 3"/>
          <p:cNvSpPr>
            <a:spLocks noGrp="1"/>
          </p:cNvSpPr>
          <p:nvPr>
            <p:ph type="ftr" sz="quarter" idx="11"/>
          </p:nvPr>
        </p:nvSpPr>
        <p:spPr/>
        <p:txBody>
          <a:bodyPr/>
          <a:lstStyle>
            <a:lvl1pPr>
              <a:defRPr>
                <a:solidFill>
                  <a:schemeClr val="accent1">
                    <a:lumMod val="50000"/>
                  </a:schemeClr>
                </a:solidFill>
              </a:defRPr>
            </a:lvl1pPr>
          </a:lstStyle>
          <a:p>
            <a:endParaRPr lang="id-ID"/>
          </a:p>
        </p:txBody>
      </p:sp>
      <p:sp>
        <p:nvSpPr>
          <p:cNvPr id="5" name="Slide Number Placeholder 4"/>
          <p:cNvSpPr>
            <a:spLocks noGrp="1"/>
          </p:cNvSpPr>
          <p:nvPr>
            <p:ph type="sldNum" sz="quarter" idx="12"/>
          </p:nvPr>
        </p:nvSpPr>
        <p:spPr/>
        <p:txBody>
          <a:bodyPr/>
          <a:lstStyle/>
          <a:p>
            <a:fld id="{6A8EC98F-6626-43F0-898C-32BCEB26FF22}" type="slidenum">
              <a:rPr lang="id-ID" smtClean="0"/>
              <a:t>‹#›</a:t>
            </a:fld>
            <a:endParaRPr lang="id-ID"/>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246857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28721F-6EE2-4ADA-B086-5426918B8B7E}" type="datetimeFigureOut">
              <a:rPr lang="id-ID" smtClean="0"/>
              <a:t>02/01/24</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6A8EC98F-6626-43F0-898C-32BCEB26FF22}" type="slidenum">
              <a:rPr lang="id-ID" smtClean="0"/>
              <a:t>‹#›</a:t>
            </a:fld>
            <a:endParaRPr lang="id-ID"/>
          </a:p>
        </p:txBody>
      </p:sp>
    </p:spTree>
    <p:extLst>
      <p:ext uri="{BB962C8B-B14F-4D97-AF65-F5344CB8AC3E}">
        <p14:creationId xmlns:p14="http://schemas.microsoft.com/office/powerpoint/2010/main" val="371703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6227806" y="1"/>
            <a:ext cx="2916194"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12230" y="685800"/>
            <a:ext cx="2400300" cy="1737360"/>
          </a:xfrm>
        </p:spPr>
        <p:txBody>
          <a:bodyPr anchor="b">
            <a:normAutofit/>
          </a:bodyPr>
          <a:lstStyle>
            <a:lvl1pPr>
              <a:defRPr sz="2800" b="0"/>
            </a:lvl1pPr>
          </a:lstStyle>
          <a:p>
            <a:r>
              <a:rPr lang="en-US"/>
              <a:t>Click to edit Master title style</a:t>
            </a:r>
            <a:endParaRPr lang="en-US" dirty="0"/>
          </a:p>
        </p:txBody>
      </p:sp>
      <p:sp>
        <p:nvSpPr>
          <p:cNvPr id="3" name="Content Placeholder 2"/>
          <p:cNvSpPr>
            <a:spLocks noGrp="1"/>
          </p:cNvSpPr>
          <p:nvPr>
            <p:ph idx="1"/>
          </p:nvPr>
        </p:nvSpPr>
        <p:spPr>
          <a:xfrm>
            <a:off x="628650" y="685800"/>
            <a:ext cx="5033772"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12" name="Group 11"/>
          <p:cNvGrpSpPr/>
          <p:nvPr/>
        </p:nvGrpSpPr>
        <p:grpSpPr>
          <a:xfrm>
            <a:off x="8522664" y="6255258"/>
            <a:ext cx="393192" cy="393192"/>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9" name="Date Placeholder 8"/>
          <p:cNvSpPr>
            <a:spLocks noGrp="1"/>
          </p:cNvSpPr>
          <p:nvPr>
            <p:ph type="dt" sz="half" idx="10"/>
          </p:nvPr>
        </p:nvSpPr>
        <p:spPr/>
        <p:txBody>
          <a:bodyPr/>
          <a:lstStyle/>
          <a:p>
            <a:fld id="{5F28721F-6EE2-4ADA-B086-5426918B8B7E}" type="datetimeFigureOut">
              <a:rPr lang="id-ID" smtClean="0"/>
              <a:t>02/01/24</a:t>
            </a:fld>
            <a:endParaRPr lang="id-ID"/>
          </a:p>
        </p:txBody>
      </p:sp>
      <p:sp>
        <p:nvSpPr>
          <p:cNvPr id="10" name="Footer Placeholder 9"/>
          <p:cNvSpPr>
            <a:spLocks noGrp="1"/>
          </p:cNvSpPr>
          <p:nvPr>
            <p:ph type="ftr" sz="quarter" idx="11"/>
          </p:nvPr>
        </p:nvSpPr>
        <p:spPr/>
        <p:txBody>
          <a:bodyPr/>
          <a:lstStyle/>
          <a:p>
            <a:endParaRPr lang="id-ID"/>
          </a:p>
        </p:txBody>
      </p:sp>
      <p:sp>
        <p:nvSpPr>
          <p:cNvPr id="11" name="Slide Number Placeholder 10"/>
          <p:cNvSpPr>
            <a:spLocks noGrp="1"/>
          </p:cNvSpPr>
          <p:nvPr>
            <p:ph type="sldNum" sz="quarter" idx="12"/>
          </p:nvPr>
        </p:nvSpPr>
        <p:spPr/>
        <p:txBody>
          <a:bodyPr/>
          <a:lstStyle/>
          <a:p>
            <a:fld id="{6A8EC98F-6626-43F0-898C-32BCEB26FF22}" type="slidenum">
              <a:rPr lang="id-ID" smtClean="0"/>
              <a:t>‹#›</a:t>
            </a:fld>
            <a:endParaRPr lang="id-ID"/>
          </a:p>
        </p:txBody>
      </p:sp>
    </p:spTree>
    <p:extLst>
      <p:ext uri="{BB962C8B-B14F-4D97-AF65-F5344CB8AC3E}">
        <p14:creationId xmlns:p14="http://schemas.microsoft.com/office/powerpoint/2010/main" val="3352737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6227806" y="1"/>
            <a:ext cx="2916194"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412230" y="685800"/>
            <a:ext cx="2400300" cy="1737360"/>
          </a:xfrm>
        </p:spPr>
        <p:txBody>
          <a:bodyPr anchor="b">
            <a:normAutofit/>
          </a:bodyPr>
          <a:lstStyle>
            <a:lvl1pPr>
              <a:defRPr sz="2800" b="0"/>
            </a:lvl1pPr>
          </a:lstStyle>
          <a:p>
            <a:r>
              <a:rPr lang="en-US"/>
              <a:t>Click to edit Master title style</a:t>
            </a:r>
            <a:endParaRPr lang="en-US" dirty="0"/>
          </a:p>
        </p:txBody>
      </p:sp>
      <p:sp>
        <p:nvSpPr>
          <p:cNvPr id="3" name="Picture Placeholder 2"/>
          <p:cNvSpPr>
            <a:spLocks noGrp="1"/>
          </p:cNvSpPr>
          <p:nvPr>
            <p:ph type="pic" idx="1"/>
          </p:nvPr>
        </p:nvSpPr>
        <p:spPr>
          <a:xfrm>
            <a:off x="0" y="0"/>
            <a:ext cx="6227805"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12" name="Group 11"/>
          <p:cNvGrpSpPr/>
          <p:nvPr/>
        </p:nvGrpSpPr>
        <p:grpSpPr>
          <a:xfrm>
            <a:off x="8522664" y="6255258"/>
            <a:ext cx="393192" cy="393192"/>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8" name="Date Placeholder 7"/>
          <p:cNvSpPr>
            <a:spLocks noGrp="1"/>
          </p:cNvSpPr>
          <p:nvPr>
            <p:ph type="dt" sz="half" idx="10"/>
          </p:nvPr>
        </p:nvSpPr>
        <p:spPr/>
        <p:txBody>
          <a:bodyPr/>
          <a:lstStyle/>
          <a:p>
            <a:fld id="{5F28721F-6EE2-4ADA-B086-5426918B8B7E}" type="datetimeFigureOut">
              <a:rPr lang="id-ID" smtClean="0"/>
              <a:t>02/01/24</a:t>
            </a:fld>
            <a:endParaRPr lang="id-ID"/>
          </a:p>
        </p:txBody>
      </p:sp>
      <p:sp>
        <p:nvSpPr>
          <p:cNvPr id="10" name="Slide Number Placeholder 9"/>
          <p:cNvSpPr>
            <a:spLocks noGrp="1"/>
          </p:cNvSpPr>
          <p:nvPr>
            <p:ph type="sldNum" sz="quarter" idx="12"/>
          </p:nvPr>
        </p:nvSpPr>
        <p:spPr/>
        <p:txBody>
          <a:bodyPr/>
          <a:lstStyle/>
          <a:p>
            <a:fld id="{6A8EC98F-6626-43F0-898C-32BCEB26FF22}" type="slidenum">
              <a:rPr lang="id-ID" smtClean="0"/>
              <a:t>‹#›</a:t>
            </a:fld>
            <a:endParaRPr lang="id-ID"/>
          </a:p>
        </p:txBody>
      </p:sp>
    </p:spTree>
    <p:extLst>
      <p:ext uri="{BB962C8B-B14F-4D97-AF65-F5344CB8AC3E}">
        <p14:creationId xmlns:p14="http://schemas.microsoft.com/office/powerpoint/2010/main" val="21478715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2" name="Group 11"/>
          <p:cNvGrpSpPr/>
          <p:nvPr/>
        </p:nvGrpSpPr>
        <p:grpSpPr>
          <a:xfrm>
            <a:off x="8522664" y="6255258"/>
            <a:ext cx="393192" cy="393192"/>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Placeholder 1"/>
          <p:cNvSpPr>
            <a:spLocks noGrp="1"/>
          </p:cNvSpPr>
          <p:nvPr>
            <p:ph type="title"/>
          </p:nvPr>
        </p:nvSpPr>
        <p:spPr>
          <a:xfrm>
            <a:off x="685800" y="484632"/>
            <a:ext cx="7772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21408"/>
            <a:ext cx="7772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92368" y="6272785"/>
            <a:ext cx="2455164" cy="365125"/>
          </a:xfrm>
          <a:prstGeom prst="rect">
            <a:avLst/>
          </a:prstGeom>
        </p:spPr>
        <p:txBody>
          <a:bodyPr vert="horz" lIns="91440" tIns="45720" rIns="91440" bIns="45720" rtlCol="0" anchor="ctr"/>
          <a:lstStyle>
            <a:lvl1pPr algn="r">
              <a:defRPr sz="1000">
                <a:solidFill>
                  <a:schemeClr val="accent1">
                    <a:lumMod val="50000"/>
                  </a:schemeClr>
                </a:solidFill>
              </a:defRPr>
            </a:lvl1pPr>
          </a:lstStyle>
          <a:p>
            <a:fld id="{5F28721F-6EE2-4ADA-B086-5426918B8B7E}" type="datetimeFigureOut">
              <a:rPr lang="id-ID" smtClean="0"/>
              <a:t>02/01/24</a:t>
            </a:fld>
            <a:endParaRPr lang="id-ID"/>
          </a:p>
        </p:txBody>
      </p:sp>
      <p:sp>
        <p:nvSpPr>
          <p:cNvPr id="5"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a:solidFill>
                  <a:schemeClr val="accent1">
                    <a:lumMod val="50000"/>
                  </a:schemeClr>
                </a:solidFill>
              </a:defRPr>
            </a:lvl1pPr>
          </a:lstStyle>
          <a:p>
            <a:endParaRPr lang="id-ID"/>
          </a:p>
        </p:txBody>
      </p:sp>
      <p:sp>
        <p:nvSpPr>
          <p:cNvPr id="6" name="Slide Number Placeholder 5"/>
          <p:cNvSpPr>
            <a:spLocks noGrp="1"/>
          </p:cNvSpPr>
          <p:nvPr>
            <p:ph type="sldNum" sz="quarter" idx="4"/>
          </p:nvPr>
        </p:nvSpPr>
        <p:spPr>
          <a:xfrm>
            <a:off x="8483346" y="6272785"/>
            <a:ext cx="480060" cy="365125"/>
          </a:xfrm>
          <a:prstGeom prst="rect">
            <a:avLst/>
          </a:prstGeom>
        </p:spPr>
        <p:txBody>
          <a:bodyPr vert="horz" lIns="91440" tIns="45720" rIns="91440" bIns="45720" rtlCol="0" anchor="ctr"/>
          <a:lstStyle>
            <a:lvl1pPr algn="ctr">
              <a:defRPr sz="1100" b="1" spc="-70" baseline="0">
                <a:solidFill>
                  <a:srgbClr val="FFFFFF"/>
                </a:solidFill>
                <a:latin typeface="+mn-lt"/>
              </a:defRPr>
            </a:lvl1pPr>
          </a:lstStyle>
          <a:p>
            <a:fld id="{6A8EC98F-6626-43F0-898C-32BCEB26FF22}" type="slidenum">
              <a:rPr lang="id-ID" smtClean="0"/>
              <a:t>‹#›</a:t>
            </a:fld>
            <a:endParaRPr lang="id-ID"/>
          </a:p>
        </p:txBody>
      </p:sp>
    </p:spTree>
    <p:extLst>
      <p:ext uri="{BB962C8B-B14F-4D97-AF65-F5344CB8AC3E}">
        <p14:creationId xmlns:p14="http://schemas.microsoft.com/office/powerpoint/2010/main" val="13344283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200" b="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p:nvPr>
        </p:nvSpPr>
        <p:spPr>
          <a:xfrm>
            <a:off x="899592" y="1412776"/>
            <a:ext cx="5314960" cy="2952327"/>
          </a:xfrm>
        </p:spPr>
        <p:txBody>
          <a:bodyPr>
            <a:noAutofit/>
          </a:bodyPr>
          <a:lstStyle/>
          <a:p>
            <a:pPr algn="l"/>
            <a:r>
              <a:rPr lang="id-ID" sz="3200" dirty="0">
                <a:solidFill>
                  <a:schemeClr val="tx1"/>
                </a:solidFill>
              </a:rPr>
              <a:t>Menganalisis Nilai Estetis </a:t>
            </a:r>
            <a:br>
              <a:rPr lang="id-ID" sz="3200" dirty="0">
                <a:solidFill>
                  <a:schemeClr val="tx1"/>
                </a:solidFill>
              </a:rPr>
            </a:br>
            <a:r>
              <a:rPr lang="id-ID" sz="3200" dirty="0">
                <a:solidFill>
                  <a:schemeClr val="tx1"/>
                </a:solidFill>
              </a:rPr>
              <a:t>Pada Desain Cover Buku Gurita Cikeas  Dengan Menggunakan Pendekatan  Prinsip - Prinsip Estetika</a:t>
            </a:r>
          </a:p>
        </p:txBody>
      </p:sp>
      <p:sp>
        <p:nvSpPr>
          <p:cNvPr id="5" name="Rectangle 4"/>
          <p:cNvSpPr/>
          <p:nvPr/>
        </p:nvSpPr>
        <p:spPr>
          <a:xfrm>
            <a:off x="7358082" y="0"/>
            <a:ext cx="1785918" cy="6858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USER\Downloads\page_1.jpg"/>
          <p:cNvPicPr>
            <a:picLocks noChangeAspect="1" noChangeArrowheads="1"/>
          </p:cNvPicPr>
          <p:nvPr/>
        </p:nvPicPr>
        <p:blipFill>
          <a:blip r:embed="rId2"/>
          <a:srcRect/>
          <a:stretch>
            <a:fillRect/>
          </a:stretch>
        </p:blipFill>
        <p:spPr bwMode="auto">
          <a:xfrm>
            <a:off x="4544513" y="0"/>
            <a:ext cx="4599487" cy="6858000"/>
          </a:xfrm>
          <a:prstGeom prst="rect">
            <a:avLst/>
          </a:prstGeom>
          <a:noFill/>
        </p:spPr>
      </p:pic>
      <p:sp>
        <p:nvSpPr>
          <p:cNvPr id="5" name="Content Placeholder 2"/>
          <p:cNvSpPr>
            <a:spLocks noGrp="1"/>
          </p:cNvSpPr>
          <p:nvPr>
            <p:ph idx="1"/>
          </p:nvPr>
        </p:nvSpPr>
        <p:spPr>
          <a:xfrm>
            <a:off x="500034" y="1643050"/>
            <a:ext cx="3686172" cy="3094634"/>
          </a:xfrm>
        </p:spPr>
        <p:txBody>
          <a:bodyPr>
            <a:normAutofit lnSpcReduction="10000"/>
          </a:bodyPr>
          <a:lstStyle/>
          <a:p>
            <a:pPr marL="0" indent="0">
              <a:buNone/>
            </a:pPr>
            <a:r>
              <a:rPr lang="id-ID" sz="1800" dirty="0"/>
              <a:t>Kesimpulan : rancangan  cover buku ini menerapkan   prinsip semantik pada perancangannya yaitu mengutamakan filosofi dan makna dari objek yang digambarkan. Filosofinya yakni Cengkraman kekuasaan. Rancangan ini terinspirasi dari isu adanya aliran dana Bank Century ke keluarga dan orang – orang terdekat SBY, terkait kampanye partai Demokrat tahun 2009 silam.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2143108" y="3071810"/>
            <a:ext cx="4900618" cy="571504"/>
          </a:xfrm>
        </p:spPr>
        <p:txBody>
          <a:bodyPr>
            <a:normAutofit/>
          </a:bodyPr>
          <a:lstStyle/>
          <a:p>
            <a:pPr marL="0" indent="0" algn="ctr">
              <a:buNone/>
            </a:pPr>
            <a:r>
              <a:rPr lang="id-ID" dirty="0"/>
              <a:t>Sekian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2195736" y="1500174"/>
            <a:ext cx="6062436" cy="4233082"/>
          </a:xfrm>
        </p:spPr>
        <p:txBody>
          <a:bodyPr>
            <a:normAutofit/>
          </a:bodyPr>
          <a:lstStyle/>
          <a:p>
            <a:pPr algn="r">
              <a:buNone/>
            </a:pPr>
            <a:r>
              <a:rPr lang="id-ID" sz="2400" b="1" dirty="0"/>
              <a:t>Prinsip – prinsip Estetika dalam Desain</a:t>
            </a:r>
          </a:p>
          <a:p>
            <a:pPr algn="r">
              <a:buFontTx/>
              <a:buChar char="-"/>
            </a:pPr>
            <a:endParaRPr lang="id-ID" sz="2400" b="1" dirty="0"/>
          </a:p>
          <a:p>
            <a:pPr algn="r">
              <a:buFontTx/>
              <a:buChar char="-"/>
            </a:pPr>
            <a:r>
              <a:rPr lang="id-ID" sz="2400" b="1" dirty="0"/>
              <a:t>Kesatuan</a:t>
            </a:r>
          </a:p>
          <a:p>
            <a:pPr algn="r">
              <a:buFontTx/>
              <a:buChar char="-"/>
            </a:pPr>
            <a:r>
              <a:rPr lang="id-ID" sz="2400" b="1" dirty="0"/>
              <a:t>Keseimbangan</a:t>
            </a:r>
          </a:p>
          <a:p>
            <a:pPr algn="r">
              <a:buFontTx/>
              <a:buChar char="-"/>
            </a:pPr>
            <a:r>
              <a:rPr lang="id-ID" sz="2400" b="1" dirty="0"/>
              <a:t>Irama</a:t>
            </a:r>
          </a:p>
          <a:p>
            <a:pPr algn="r">
              <a:buFontTx/>
              <a:buChar char="-"/>
            </a:pPr>
            <a:r>
              <a:rPr lang="id-ID" sz="2400" b="1" dirty="0"/>
              <a:t>Proporsi </a:t>
            </a:r>
          </a:p>
          <a:p>
            <a:pPr algn="r">
              <a:buFontTx/>
              <a:buChar char="-"/>
            </a:pPr>
            <a:r>
              <a:rPr lang="id-ID" sz="2400" b="1" dirty="0"/>
              <a:t>Aksentuasi</a:t>
            </a:r>
          </a:p>
          <a:p>
            <a:pPr algn="r">
              <a:buFontTx/>
              <a:buChar char="-"/>
            </a:pPr>
            <a:r>
              <a:rPr lang="id-ID" sz="2400" b="1" dirty="0"/>
              <a:t>Kesederhanaan</a:t>
            </a:r>
          </a:p>
          <a:p>
            <a:pPr algn="r">
              <a:buFontTx/>
              <a:buChar char="-"/>
            </a:pPr>
            <a:endParaRPr lang="id-ID" sz="2400" dirty="0"/>
          </a:p>
        </p:txBody>
      </p:sp>
      <p:sp>
        <p:nvSpPr>
          <p:cNvPr id="5" name="Rectangle 4"/>
          <p:cNvSpPr/>
          <p:nvPr/>
        </p:nvSpPr>
        <p:spPr>
          <a:xfrm>
            <a:off x="0" y="0"/>
            <a:ext cx="1785918" cy="6858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 calcmode="lin" valueType="num">
                                      <p:cBhvr additive="base">
                                        <p:cTn id="25"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anim calcmode="lin" valueType="num">
                                      <p:cBhvr additive="base">
                                        <p:cTn id="31"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 calcmode="lin" valueType="num">
                                      <p:cBhvr additive="base">
                                        <p:cTn id="37"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txEl>
                                              <p:pRg st="7" end="7"/>
                                            </p:txEl>
                                          </p:spTgt>
                                        </p:tgtEl>
                                        <p:attrNameLst>
                                          <p:attrName>style.visibility</p:attrName>
                                        </p:attrNameLst>
                                      </p:cBhvr>
                                      <p:to>
                                        <p:strVal val="visible"/>
                                      </p:to>
                                    </p:set>
                                    <p:anim calcmode="lin" valueType="num">
                                      <p:cBhvr additive="base">
                                        <p:cTn id="43"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SER\Downloads\page_1.jpg"/>
          <p:cNvPicPr>
            <a:picLocks noChangeAspect="1" noChangeArrowheads="1"/>
          </p:cNvPicPr>
          <p:nvPr/>
        </p:nvPicPr>
        <p:blipFill>
          <a:blip r:embed="rId2"/>
          <a:srcRect/>
          <a:stretch>
            <a:fillRect/>
          </a:stretch>
        </p:blipFill>
        <p:spPr bwMode="auto">
          <a:xfrm>
            <a:off x="2643174" y="642918"/>
            <a:ext cx="3928756" cy="5857916"/>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USER\Downloads\page_1.jpg"/>
          <p:cNvPicPr>
            <a:picLocks noChangeAspect="1" noChangeArrowheads="1"/>
          </p:cNvPicPr>
          <p:nvPr/>
        </p:nvPicPr>
        <p:blipFill>
          <a:blip r:embed="rId2"/>
          <a:srcRect/>
          <a:stretch>
            <a:fillRect/>
          </a:stretch>
        </p:blipFill>
        <p:spPr bwMode="auto">
          <a:xfrm>
            <a:off x="4569439" y="0"/>
            <a:ext cx="4599487" cy="6858000"/>
          </a:xfrm>
          <a:prstGeom prst="rect">
            <a:avLst/>
          </a:prstGeom>
          <a:noFill/>
        </p:spPr>
      </p:pic>
      <p:sp>
        <p:nvSpPr>
          <p:cNvPr id="5" name="Content Placeholder 2"/>
          <p:cNvSpPr>
            <a:spLocks noGrp="1"/>
          </p:cNvSpPr>
          <p:nvPr>
            <p:ph idx="1"/>
          </p:nvPr>
        </p:nvSpPr>
        <p:spPr>
          <a:xfrm>
            <a:off x="457200" y="1214422"/>
            <a:ext cx="3829048" cy="4878874"/>
          </a:xfrm>
        </p:spPr>
        <p:txBody>
          <a:bodyPr>
            <a:noAutofit/>
          </a:bodyPr>
          <a:lstStyle/>
          <a:p>
            <a:pPr marL="0" indent="0">
              <a:buNone/>
            </a:pPr>
            <a:r>
              <a:rPr lang="id-ID" sz="1800" dirty="0"/>
              <a:t>Kesatuan  terlihat dari bentuk typografi sebagai pesan (verbal) dan gurita , pada rancangan terdapat 3 gurita dan gurita yang besar terlihat dominan dengan simbol yang merepresentasikan kekuasaan.               Pada rancangan ini  juga terdapat  explorisasi  visual  yang membentuk  kesatuan antara typografi dan  objek yaitu tangan gurita dan Cikeas yang  membentuk  huruf S pada akhir kalimat Cikeas. Kesatuan warna terlihat dari perpaduan warna merah dan putih  yang berarti Indonesia serta warna – warna untuk memberikan kesan .</a:t>
            </a:r>
          </a:p>
        </p:txBody>
      </p:sp>
      <p:sp>
        <p:nvSpPr>
          <p:cNvPr id="6" name="Content Placeholder 2"/>
          <p:cNvSpPr txBox="1">
            <a:spLocks/>
          </p:cNvSpPr>
          <p:nvPr/>
        </p:nvSpPr>
        <p:spPr>
          <a:xfrm>
            <a:off x="500034" y="571480"/>
            <a:ext cx="1643074" cy="428628"/>
          </a:xfrm>
          <a:prstGeom prst="rect">
            <a:avLst/>
          </a:prstGeom>
        </p:spPr>
        <p:txBody>
          <a:bodyPr vert="horz" lIns="91440" tIns="45720" rIns="91440" bIns="45720" rtlCol="0">
            <a:no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id-ID" sz="2800" b="1" i="0" u="none" strike="noStrike" kern="1200" cap="none" spc="0" normalizeH="0" baseline="0" noProof="0" dirty="0">
                <a:ln>
                  <a:noFill/>
                </a:ln>
                <a:solidFill>
                  <a:schemeClr val="bg1"/>
                </a:solidFill>
                <a:effectLst/>
                <a:uLnTx/>
                <a:uFillTx/>
                <a:latin typeface="+mn-lt"/>
                <a:ea typeface="+mn-ea"/>
                <a:cs typeface="+mn-cs"/>
              </a:rPr>
              <a:t>Kesatuan</a:t>
            </a:r>
          </a:p>
        </p:txBody>
      </p:sp>
      <p:cxnSp>
        <p:nvCxnSpPr>
          <p:cNvPr id="8" name="Straight Arrow Connector 7"/>
          <p:cNvCxnSpPr/>
          <p:nvPr/>
        </p:nvCxnSpPr>
        <p:spPr>
          <a:xfrm rot="10800000">
            <a:off x="3643306" y="2643182"/>
            <a:ext cx="3643338" cy="1588"/>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80">
                                          <p:stCondLst>
                                            <p:cond delay="0"/>
                                          </p:stCondLst>
                                        </p:cTn>
                                        <p:tgtEl>
                                          <p:spTgt spid="5">
                                            <p:txEl>
                                              <p:pRg st="0" end="0"/>
                                            </p:txEl>
                                          </p:spTgt>
                                        </p:tgtEl>
                                      </p:cBhvr>
                                    </p:animEffect>
                                    <p:anim calcmode="lin" valueType="num">
                                      <p:cBhvr>
                                        <p:cTn id="8" dur="1822" tmFilter="0,0; 0.14,0.36; 0.43,0.73; 0.71,0.91; 1.0,1.0">
                                          <p:stCondLst>
                                            <p:cond delay="0"/>
                                          </p:stCondLst>
                                        </p:cTn>
                                        <p:tgtEl>
                                          <p:spTgt spid="5">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xEl>
                                              <p:pRg st="0" end="0"/>
                                            </p:txEl>
                                          </p:spTgt>
                                        </p:tgtEl>
                                      </p:cBhvr>
                                      <p:to x="100000" y="60000"/>
                                    </p:animScale>
                                    <p:animScale>
                                      <p:cBhvr>
                                        <p:cTn id="14" dur="166" decel="50000">
                                          <p:stCondLst>
                                            <p:cond delay="676"/>
                                          </p:stCondLst>
                                        </p:cTn>
                                        <p:tgtEl>
                                          <p:spTgt spid="5">
                                            <p:txEl>
                                              <p:pRg st="0" end="0"/>
                                            </p:txEl>
                                          </p:spTgt>
                                        </p:tgtEl>
                                      </p:cBhvr>
                                      <p:to x="100000" y="100000"/>
                                    </p:animScale>
                                    <p:animScale>
                                      <p:cBhvr>
                                        <p:cTn id="15" dur="26">
                                          <p:stCondLst>
                                            <p:cond delay="1312"/>
                                          </p:stCondLst>
                                        </p:cTn>
                                        <p:tgtEl>
                                          <p:spTgt spid="5">
                                            <p:txEl>
                                              <p:pRg st="0" end="0"/>
                                            </p:txEl>
                                          </p:spTgt>
                                        </p:tgtEl>
                                      </p:cBhvr>
                                      <p:to x="100000" y="80000"/>
                                    </p:animScale>
                                    <p:animScale>
                                      <p:cBhvr>
                                        <p:cTn id="16" dur="166" decel="50000">
                                          <p:stCondLst>
                                            <p:cond delay="1338"/>
                                          </p:stCondLst>
                                        </p:cTn>
                                        <p:tgtEl>
                                          <p:spTgt spid="5">
                                            <p:txEl>
                                              <p:pRg st="0" end="0"/>
                                            </p:txEl>
                                          </p:spTgt>
                                        </p:tgtEl>
                                      </p:cBhvr>
                                      <p:to x="100000" y="100000"/>
                                    </p:animScale>
                                    <p:animScale>
                                      <p:cBhvr>
                                        <p:cTn id="17" dur="26">
                                          <p:stCondLst>
                                            <p:cond delay="1642"/>
                                          </p:stCondLst>
                                        </p:cTn>
                                        <p:tgtEl>
                                          <p:spTgt spid="5">
                                            <p:txEl>
                                              <p:pRg st="0" end="0"/>
                                            </p:txEl>
                                          </p:spTgt>
                                        </p:tgtEl>
                                      </p:cBhvr>
                                      <p:to x="100000" y="90000"/>
                                    </p:animScale>
                                    <p:animScale>
                                      <p:cBhvr>
                                        <p:cTn id="18" dur="166" decel="50000">
                                          <p:stCondLst>
                                            <p:cond delay="1668"/>
                                          </p:stCondLst>
                                        </p:cTn>
                                        <p:tgtEl>
                                          <p:spTgt spid="5">
                                            <p:txEl>
                                              <p:pRg st="0" end="0"/>
                                            </p:txEl>
                                          </p:spTgt>
                                        </p:tgtEl>
                                      </p:cBhvr>
                                      <p:to x="100000" y="100000"/>
                                    </p:animScale>
                                    <p:animScale>
                                      <p:cBhvr>
                                        <p:cTn id="19" dur="26">
                                          <p:stCondLst>
                                            <p:cond delay="1808"/>
                                          </p:stCondLst>
                                        </p:cTn>
                                        <p:tgtEl>
                                          <p:spTgt spid="5">
                                            <p:txEl>
                                              <p:pRg st="0" end="0"/>
                                            </p:txEl>
                                          </p:spTgt>
                                        </p:tgtEl>
                                      </p:cBhvr>
                                      <p:to x="100000" y="95000"/>
                                    </p:animScale>
                                    <p:animScale>
                                      <p:cBhvr>
                                        <p:cTn id="20" dur="166" decel="50000">
                                          <p:stCondLst>
                                            <p:cond delay="1834"/>
                                          </p:stCondLst>
                                        </p:cTn>
                                        <p:tgtEl>
                                          <p:spTgt spid="5">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animEffect transition="in" filter="wipe(down)">
                                      <p:cBhvr>
                                        <p:cTn id="25" dur="580">
                                          <p:stCondLst>
                                            <p:cond delay="0"/>
                                          </p:stCondLst>
                                        </p:cTn>
                                        <p:tgtEl>
                                          <p:spTgt spid="6">
                                            <p:txEl>
                                              <p:pRg st="0" end="0"/>
                                            </p:txEl>
                                          </p:spTgt>
                                        </p:tgtEl>
                                      </p:cBhvr>
                                    </p:animEffect>
                                    <p:anim calcmode="lin" valueType="num">
                                      <p:cBhvr>
                                        <p:cTn id="26" dur="1822" tmFilter="0,0; 0.14,0.36; 0.43,0.73; 0.71,0.91; 1.0,1.0">
                                          <p:stCondLst>
                                            <p:cond delay="0"/>
                                          </p:stCondLst>
                                        </p:cTn>
                                        <p:tgtEl>
                                          <p:spTgt spid="6">
                                            <p:txEl>
                                              <p:pRg st="0" end="0"/>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6">
                                            <p:txEl>
                                              <p:pRg st="0" end="0"/>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6">
                                            <p:txEl>
                                              <p:pRg st="0" end="0"/>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6">
                                            <p:txEl>
                                              <p:pRg st="0" end="0"/>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6">
                                            <p:txEl>
                                              <p:pRg st="0" end="0"/>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6">
                                            <p:txEl>
                                              <p:pRg st="0" end="0"/>
                                            </p:txEl>
                                          </p:spTgt>
                                        </p:tgtEl>
                                      </p:cBhvr>
                                      <p:to x="100000" y="60000"/>
                                    </p:animScale>
                                    <p:animScale>
                                      <p:cBhvr>
                                        <p:cTn id="32" dur="166" decel="50000">
                                          <p:stCondLst>
                                            <p:cond delay="676"/>
                                          </p:stCondLst>
                                        </p:cTn>
                                        <p:tgtEl>
                                          <p:spTgt spid="6">
                                            <p:txEl>
                                              <p:pRg st="0" end="0"/>
                                            </p:txEl>
                                          </p:spTgt>
                                        </p:tgtEl>
                                      </p:cBhvr>
                                      <p:to x="100000" y="100000"/>
                                    </p:animScale>
                                    <p:animScale>
                                      <p:cBhvr>
                                        <p:cTn id="33" dur="26">
                                          <p:stCondLst>
                                            <p:cond delay="1312"/>
                                          </p:stCondLst>
                                        </p:cTn>
                                        <p:tgtEl>
                                          <p:spTgt spid="6">
                                            <p:txEl>
                                              <p:pRg st="0" end="0"/>
                                            </p:txEl>
                                          </p:spTgt>
                                        </p:tgtEl>
                                      </p:cBhvr>
                                      <p:to x="100000" y="80000"/>
                                    </p:animScale>
                                    <p:animScale>
                                      <p:cBhvr>
                                        <p:cTn id="34" dur="166" decel="50000">
                                          <p:stCondLst>
                                            <p:cond delay="1338"/>
                                          </p:stCondLst>
                                        </p:cTn>
                                        <p:tgtEl>
                                          <p:spTgt spid="6">
                                            <p:txEl>
                                              <p:pRg st="0" end="0"/>
                                            </p:txEl>
                                          </p:spTgt>
                                        </p:tgtEl>
                                      </p:cBhvr>
                                      <p:to x="100000" y="100000"/>
                                    </p:animScale>
                                    <p:animScale>
                                      <p:cBhvr>
                                        <p:cTn id="35" dur="26">
                                          <p:stCondLst>
                                            <p:cond delay="1642"/>
                                          </p:stCondLst>
                                        </p:cTn>
                                        <p:tgtEl>
                                          <p:spTgt spid="6">
                                            <p:txEl>
                                              <p:pRg st="0" end="0"/>
                                            </p:txEl>
                                          </p:spTgt>
                                        </p:tgtEl>
                                      </p:cBhvr>
                                      <p:to x="100000" y="90000"/>
                                    </p:animScale>
                                    <p:animScale>
                                      <p:cBhvr>
                                        <p:cTn id="36" dur="166" decel="50000">
                                          <p:stCondLst>
                                            <p:cond delay="1668"/>
                                          </p:stCondLst>
                                        </p:cTn>
                                        <p:tgtEl>
                                          <p:spTgt spid="6">
                                            <p:txEl>
                                              <p:pRg st="0" end="0"/>
                                            </p:txEl>
                                          </p:spTgt>
                                        </p:tgtEl>
                                      </p:cBhvr>
                                      <p:to x="100000" y="100000"/>
                                    </p:animScale>
                                    <p:animScale>
                                      <p:cBhvr>
                                        <p:cTn id="37" dur="26">
                                          <p:stCondLst>
                                            <p:cond delay="1808"/>
                                          </p:stCondLst>
                                        </p:cTn>
                                        <p:tgtEl>
                                          <p:spTgt spid="6">
                                            <p:txEl>
                                              <p:pRg st="0" end="0"/>
                                            </p:txEl>
                                          </p:spTgt>
                                        </p:tgtEl>
                                      </p:cBhvr>
                                      <p:to x="100000" y="95000"/>
                                    </p:animScale>
                                    <p:animScale>
                                      <p:cBhvr>
                                        <p:cTn id="38" dur="166" decel="50000">
                                          <p:stCondLst>
                                            <p:cond delay="1834"/>
                                          </p:stCondLst>
                                        </p:cTn>
                                        <p:tgtEl>
                                          <p:spTgt spid="6">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USER\Downloads\page_1.jpg"/>
          <p:cNvPicPr>
            <a:picLocks noChangeAspect="1" noChangeArrowheads="1"/>
          </p:cNvPicPr>
          <p:nvPr/>
        </p:nvPicPr>
        <p:blipFill>
          <a:blip r:embed="rId2"/>
          <a:srcRect/>
          <a:stretch>
            <a:fillRect/>
          </a:stretch>
        </p:blipFill>
        <p:spPr bwMode="auto">
          <a:xfrm>
            <a:off x="0" y="0"/>
            <a:ext cx="4599487" cy="6858000"/>
          </a:xfrm>
          <a:prstGeom prst="rect">
            <a:avLst/>
          </a:prstGeom>
          <a:noFill/>
        </p:spPr>
      </p:pic>
      <p:sp>
        <p:nvSpPr>
          <p:cNvPr id="5" name="Content Placeholder 2"/>
          <p:cNvSpPr>
            <a:spLocks noGrp="1"/>
          </p:cNvSpPr>
          <p:nvPr>
            <p:ph idx="1"/>
          </p:nvPr>
        </p:nvSpPr>
        <p:spPr>
          <a:xfrm>
            <a:off x="5072066" y="1628800"/>
            <a:ext cx="3748406" cy="4525963"/>
          </a:xfrm>
        </p:spPr>
        <p:txBody>
          <a:bodyPr>
            <a:normAutofit/>
          </a:bodyPr>
          <a:lstStyle/>
          <a:p>
            <a:pPr marL="0" indent="0" algn="just">
              <a:buNone/>
            </a:pPr>
            <a:r>
              <a:rPr lang="id-ID" sz="1800" dirty="0"/>
              <a:t>Desain	ini	menggunakan keseimbangan informal. Masing-masing objek digambarkan dalam posisi yang tidak terpaku pada satu jarak yang sama dengan objek lainnya sehinga membuat desain terlihat hidup, lincah dan memiliki dinamika yang menggambarkan suatu “cengkraman kekuasaan”.</a:t>
            </a:r>
          </a:p>
        </p:txBody>
      </p:sp>
      <p:sp>
        <p:nvSpPr>
          <p:cNvPr id="6" name="Content Placeholder 2"/>
          <p:cNvSpPr txBox="1">
            <a:spLocks/>
          </p:cNvSpPr>
          <p:nvPr/>
        </p:nvSpPr>
        <p:spPr>
          <a:xfrm>
            <a:off x="5072066" y="928670"/>
            <a:ext cx="3748406" cy="428628"/>
          </a:xfrm>
          <a:prstGeom prst="rect">
            <a:avLst/>
          </a:prstGeom>
        </p:spPr>
        <p:txBody>
          <a:bodyPr vert="horz" lIns="91440" tIns="45720" rIns="91440" bIns="45720" rtlCol="0">
            <a:noAutofit/>
          </a:bodyPr>
          <a:lstStyle/>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id-ID" sz="2400" b="1" i="0" u="none" strike="noStrike" kern="1200" cap="none" spc="0" normalizeH="0" baseline="0" noProof="0" dirty="0">
                <a:ln>
                  <a:noFill/>
                </a:ln>
                <a:solidFill>
                  <a:schemeClr val="bg1"/>
                </a:solidFill>
                <a:effectLst/>
                <a:uLnTx/>
                <a:uFillTx/>
                <a:latin typeface="+mn-lt"/>
                <a:ea typeface="+mn-ea"/>
                <a:cs typeface="+mn-cs"/>
              </a:rPr>
              <a:t>Keseimbangan</a:t>
            </a:r>
          </a:p>
        </p:txBody>
      </p:sp>
      <p:cxnSp>
        <p:nvCxnSpPr>
          <p:cNvPr id="7" name="Straight Arrow Connector 6"/>
          <p:cNvCxnSpPr/>
          <p:nvPr/>
        </p:nvCxnSpPr>
        <p:spPr>
          <a:xfrm>
            <a:off x="4214810" y="2428868"/>
            <a:ext cx="785818" cy="1588"/>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flipH="1" flipV="1">
            <a:off x="3215472" y="1428736"/>
            <a:ext cx="2000264" cy="1588"/>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flipH="1" flipV="1">
            <a:off x="2358216" y="4285462"/>
            <a:ext cx="3714776" cy="1588"/>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3714744" y="428604"/>
            <a:ext cx="500066" cy="1588"/>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3929058" y="6143644"/>
            <a:ext cx="285752" cy="1588"/>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anim calcmode="lin" valueType="num">
                                      <p:cBhvr>
                                        <p:cTn id="8" dur="2000" fill="hold"/>
                                        <p:tgtEl>
                                          <p:spTgt spid="5">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5">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grpId="0"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2000"/>
                                        <p:tgtEl>
                                          <p:spTgt spid="6">
                                            <p:txEl>
                                              <p:pRg st="0" end="0"/>
                                            </p:txEl>
                                          </p:spTgt>
                                        </p:tgtEl>
                                      </p:cBhvr>
                                    </p:animEffect>
                                    <p:anim calcmode="lin" valueType="num">
                                      <p:cBhvr>
                                        <p:cTn id="15" dur="2000" fill="hold"/>
                                        <p:tgtEl>
                                          <p:spTgt spid="6">
                                            <p:txEl>
                                              <p:pRg st="0" end="0"/>
                                            </p:txEl>
                                          </p:spTgt>
                                        </p:tgtEl>
                                        <p:attrNameLst>
                                          <p:attrName>ppt_w</p:attrName>
                                        </p:attrNameLst>
                                      </p:cBhvr>
                                      <p:tavLst>
                                        <p:tav tm="0" fmla="#ppt_w*sin(2.5*pi*$)">
                                          <p:val>
                                            <p:fltVal val="0"/>
                                          </p:val>
                                        </p:tav>
                                        <p:tav tm="100000">
                                          <p:val>
                                            <p:fltVal val="1"/>
                                          </p:val>
                                        </p:tav>
                                      </p:tavLst>
                                    </p:anim>
                                    <p:anim calcmode="lin" valueType="num">
                                      <p:cBhvr>
                                        <p:cTn id="16" dur="2000" fill="hold"/>
                                        <p:tgtEl>
                                          <p:spTgt spid="6">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428596" y="1643050"/>
            <a:ext cx="3429024" cy="4214842"/>
          </a:xfrm>
        </p:spPr>
        <p:txBody>
          <a:bodyPr>
            <a:normAutofit/>
          </a:bodyPr>
          <a:lstStyle/>
          <a:p>
            <a:pPr marL="0" indent="0">
              <a:buNone/>
            </a:pPr>
            <a:r>
              <a:rPr lang="id-ID" sz="1800" dirty="0"/>
              <a:t>Catatan :</a:t>
            </a:r>
          </a:p>
          <a:p>
            <a:pPr marL="0" indent="0">
              <a:buNone/>
            </a:pPr>
            <a:r>
              <a:rPr lang="id-ID" sz="1800" dirty="0"/>
              <a:t>Keseimbangan Formal : Prinsip yang dipakai dalam merancang karya  untuk  kebutuhan lembaga resmi dan religi. </a:t>
            </a:r>
          </a:p>
          <a:p>
            <a:pPr marL="0" indent="0">
              <a:buNone/>
            </a:pPr>
            <a:endParaRPr lang="id-ID" sz="1800" dirty="0"/>
          </a:p>
          <a:p>
            <a:pPr marL="0" indent="0">
              <a:buNone/>
            </a:pPr>
            <a:r>
              <a:rPr lang="id-ID" sz="1800" dirty="0"/>
              <a:t>Keseimbangan Informal :  Kebalikan dari keseimbangan formal yaitu prinsip dalam merancang karya yang sifatnya umum</a:t>
            </a:r>
          </a:p>
        </p:txBody>
      </p:sp>
      <p:pic>
        <p:nvPicPr>
          <p:cNvPr id="2052" name="Picture 4" descr="islamic graphic design 🥇 【 OFERTA 】"/>
          <p:cNvPicPr>
            <a:picLocks noChangeAspect="1" noChangeArrowheads="1"/>
          </p:cNvPicPr>
          <p:nvPr/>
        </p:nvPicPr>
        <p:blipFill>
          <a:blip r:embed="rId2"/>
          <a:srcRect l="31297" t="10227" r="31818" b="8625"/>
          <a:stretch>
            <a:fillRect/>
          </a:stretch>
        </p:blipFill>
        <p:spPr bwMode="auto">
          <a:xfrm>
            <a:off x="4468123" y="0"/>
            <a:ext cx="4675909" cy="68580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randombar(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randombar(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randombar(horizontal)">
                                      <p:cBhvr>
                                        <p:cTn id="1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USER\Downloads\page_1.jpg"/>
          <p:cNvPicPr>
            <a:picLocks noChangeAspect="1" noChangeArrowheads="1"/>
          </p:cNvPicPr>
          <p:nvPr/>
        </p:nvPicPr>
        <p:blipFill>
          <a:blip r:embed="rId2"/>
          <a:srcRect/>
          <a:stretch>
            <a:fillRect/>
          </a:stretch>
        </p:blipFill>
        <p:spPr bwMode="auto">
          <a:xfrm>
            <a:off x="0" y="0"/>
            <a:ext cx="4599487" cy="6858000"/>
          </a:xfrm>
          <a:prstGeom prst="rect">
            <a:avLst/>
          </a:prstGeom>
          <a:noFill/>
        </p:spPr>
      </p:pic>
      <p:sp>
        <p:nvSpPr>
          <p:cNvPr id="5" name="Content Placeholder 2"/>
          <p:cNvSpPr>
            <a:spLocks noGrp="1"/>
          </p:cNvSpPr>
          <p:nvPr>
            <p:ph idx="1"/>
          </p:nvPr>
        </p:nvSpPr>
        <p:spPr>
          <a:xfrm>
            <a:off x="5000628" y="1100134"/>
            <a:ext cx="3686172" cy="2614618"/>
          </a:xfrm>
        </p:spPr>
        <p:txBody>
          <a:bodyPr>
            <a:normAutofit/>
          </a:bodyPr>
          <a:lstStyle/>
          <a:p>
            <a:pPr marL="0" indent="0" algn="just">
              <a:buNone/>
            </a:pPr>
            <a:r>
              <a:rPr lang="id-ID" sz="1800" dirty="0"/>
              <a:t>Irama yang digunakan dalam desain  ini adalah irama silih, yaitu membuat typograpi dan objek menjadi lebih hidup dan bergerak. Typografi  pada rancangan  dibuat  dengan ukuran kecil, besar dan  mengecil kembali, dengan tujuan untuk memberikan kesan  yang  mendramatisir.</a:t>
            </a:r>
          </a:p>
        </p:txBody>
      </p:sp>
      <p:sp>
        <p:nvSpPr>
          <p:cNvPr id="6" name="Content Placeholder 2"/>
          <p:cNvSpPr txBox="1">
            <a:spLocks/>
          </p:cNvSpPr>
          <p:nvPr/>
        </p:nvSpPr>
        <p:spPr>
          <a:xfrm>
            <a:off x="5000628" y="571479"/>
            <a:ext cx="1285884" cy="428628"/>
          </a:xfrm>
          <a:prstGeom prst="rect">
            <a:avLst/>
          </a:prstGeom>
        </p:spPr>
        <p:txBody>
          <a:bodyPr vert="horz" lIns="91440" tIns="45720" rIns="91440" bIns="45720" rtlCol="0">
            <a:noAutofit/>
          </a:bodyPr>
          <a:lstStyle/>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id-ID" sz="2400" b="1" i="0" u="none" strike="noStrike" kern="1200" cap="none" spc="0" normalizeH="0" baseline="0" noProof="0" dirty="0">
                <a:ln>
                  <a:noFill/>
                </a:ln>
                <a:solidFill>
                  <a:schemeClr val="bg1"/>
                </a:solidFill>
                <a:effectLst/>
                <a:uLnTx/>
                <a:uFillTx/>
                <a:latin typeface="+mn-lt"/>
                <a:ea typeface="+mn-ea"/>
                <a:cs typeface="+mn-cs"/>
              </a:rPr>
              <a:t>Irama</a:t>
            </a:r>
          </a:p>
        </p:txBody>
      </p:sp>
      <p:cxnSp>
        <p:nvCxnSpPr>
          <p:cNvPr id="8" name="Straight Arrow Connector 7"/>
          <p:cNvCxnSpPr/>
          <p:nvPr/>
        </p:nvCxnSpPr>
        <p:spPr>
          <a:xfrm>
            <a:off x="3143240" y="714356"/>
            <a:ext cx="1643074" cy="1588"/>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3286116" y="1643050"/>
            <a:ext cx="1643074" cy="1588"/>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3714744" y="3071810"/>
            <a:ext cx="1214446" cy="1588"/>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071934" y="6286520"/>
            <a:ext cx="1928826" cy="1588"/>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rot="5400000" flipH="1" flipV="1">
            <a:off x="4822033" y="5106999"/>
            <a:ext cx="2357454" cy="1588"/>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80">
                                          <p:stCondLst>
                                            <p:cond delay="0"/>
                                          </p:stCondLst>
                                        </p:cTn>
                                        <p:tgtEl>
                                          <p:spTgt spid="5">
                                            <p:txEl>
                                              <p:pRg st="0" end="0"/>
                                            </p:txEl>
                                          </p:spTgt>
                                        </p:tgtEl>
                                      </p:cBhvr>
                                    </p:animEffect>
                                    <p:anim calcmode="lin" valueType="num">
                                      <p:cBhvr>
                                        <p:cTn id="8" dur="1822" tmFilter="0,0; 0.14,0.36; 0.43,0.73; 0.71,0.91; 1.0,1.0">
                                          <p:stCondLst>
                                            <p:cond delay="0"/>
                                          </p:stCondLst>
                                        </p:cTn>
                                        <p:tgtEl>
                                          <p:spTgt spid="5">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xEl>
                                              <p:pRg st="0" end="0"/>
                                            </p:txEl>
                                          </p:spTgt>
                                        </p:tgtEl>
                                      </p:cBhvr>
                                      <p:to x="100000" y="60000"/>
                                    </p:animScale>
                                    <p:animScale>
                                      <p:cBhvr>
                                        <p:cTn id="14" dur="166" decel="50000">
                                          <p:stCondLst>
                                            <p:cond delay="676"/>
                                          </p:stCondLst>
                                        </p:cTn>
                                        <p:tgtEl>
                                          <p:spTgt spid="5">
                                            <p:txEl>
                                              <p:pRg st="0" end="0"/>
                                            </p:txEl>
                                          </p:spTgt>
                                        </p:tgtEl>
                                      </p:cBhvr>
                                      <p:to x="100000" y="100000"/>
                                    </p:animScale>
                                    <p:animScale>
                                      <p:cBhvr>
                                        <p:cTn id="15" dur="26">
                                          <p:stCondLst>
                                            <p:cond delay="1312"/>
                                          </p:stCondLst>
                                        </p:cTn>
                                        <p:tgtEl>
                                          <p:spTgt spid="5">
                                            <p:txEl>
                                              <p:pRg st="0" end="0"/>
                                            </p:txEl>
                                          </p:spTgt>
                                        </p:tgtEl>
                                      </p:cBhvr>
                                      <p:to x="100000" y="80000"/>
                                    </p:animScale>
                                    <p:animScale>
                                      <p:cBhvr>
                                        <p:cTn id="16" dur="166" decel="50000">
                                          <p:stCondLst>
                                            <p:cond delay="1338"/>
                                          </p:stCondLst>
                                        </p:cTn>
                                        <p:tgtEl>
                                          <p:spTgt spid="5">
                                            <p:txEl>
                                              <p:pRg st="0" end="0"/>
                                            </p:txEl>
                                          </p:spTgt>
                                        </p:tgtEl>
                                      </p:cBhvr>
                                      <p:to x="100000" y="100000"/>
                                    </p:animScale>
                                    <p:animScale>
                                      <p:cBhvr>
                                        <p:cTn id="17" dur="26">
                                          <p:stCondLst>
                                            <p:cond delay="1642"/>
                                          </p:stCondLst>
                                        </p:cTn>
                                        <p:tgtEl>
                                          <p:spTgt spid="5">
                                            <p:txEl>
                                              <p:pRg st="0" end="0"/>
                                            </p:txEl>
                                          </p:spTgt>
                                        </p:tgtEl>
                                      </p:cBhvr>
                                      <p:to x="100000" y="90000"/>
                                    </p:animScale>
                                    <p:animScale>
                                      <p:cBhvr>
                                        <p:cTn id="18" dur="166" decel="50000">
                                          <p:stCondLst>
                                            <p:cond delay="1668"/>
                                          </p:stCondLst>
                                        </p:cTn>
                                        <p:tgtEl>
                                          <p:spTgt spid="5">
                                            <p:txEl>
                                              <p:pRg st="0" end="0"/>
                                            </p:txEl>
                                          </p:spTgt>
                                        </p:tgtEl>
                                      </p:cBhvr>
                                      <p:to x="100000" y="100000"/>
                                    </p:animScale>
                                    <p:animScale>
                                      <p:cBhvr>
                                        <p:cTn id="19" dur="26">
                                          <p:stCondLst>
                                            <p:cond delay="1808"/>
                                          </p:stCondLst>
                                        </p:cTn>
                                        <p:tgtEl>
                                          <p:spTgt spid="5">
                                            <p:txEl>
                                              <p:pRg st="0" end="0"/>
                                            </p:txEl>
                                          </p:spTgt>
                                        </p:tgtEl>
                                      </p:cBhvr>
                                      <p:to x="100000" y="95000"/>
                                    </p:animScale>
                                    <p:animScale>
                                      <p:cBhvr>
                                        <p:cTn id="20" dur="166" decel="50000">
                                          <p:stCondLst>
                                            <p:cond delay="1834"/>
                                          </p:stCondLst>
                                        </p:cTn>
                                        <p:tgtEl>
                                          <p:spTgt spid="5">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animEffect transition="in" filter="wipe(down)">
                                      <p:cBhvr>
                                        <p:cTn id="25" dur="580">
                                          <p:stCondLst>
                                            <p:cond delay="0"/>
                                          </p:stCondLst>
                                        </p:cTn>
                                        <p:tgtEl>
                                          <p:spTgt spid="6">
                                            <p:txEl>
                                              <p:pRg st="0" end="0"/>
                                            </p:txEl>
                                          </p:spTgt>
                                        </p:tgtEl>
                                      </p:cBhvr>
                                    </p:animEffect>
                                    <p:anim calcmode="lin" valueType="num">
                                      <p:cBhvr>
                                        <p:cTn id="26" dur="1822" tmFilter="0,0; 0.14,0.36; 0.43,0.73; 0.71,0.91; 1.0,1.0">
                                          <p:stCondLst>
                                            <p:cond delay="0"/>
                                          </p:stCondLst>
                                        </p:cTn>
                                        <p:tgtEl>
                                          <p:spTgt spid="6">
                                            <p:txEl>
                                              <p:pRg st="0" end="0"/>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6">
                                            <p:txEl>
                                              <p:pRg st="0" end="0"/>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6">
                                            <p:txEl>
                                              <p:pRg st="0" end="0"/>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6">
                                            <p:txEl>
                                              <p:pRg st="0" end="0"/>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6">
                                            <p:txEl>
                                              <p:pRg st="0" end="0"/>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6">
                                            <p:txEl>
                                              <p:pRg st="0" end="0"/>
                                            </p:txEl>
                                          </p:spTgt>
                                        </p:tgtEl>
                                      </p:cBhvr>
                                      <p:to x="100000" y="60000"/>
                                    </p:animScale>
                                    <p:animScale>
                                      <p:cBhvr>
                                        <p:cTn id="32" dur="166" decel="50000">
                                          <p:stCondLst>
                                            <p:cond delay="676"/>
                                          </p:stCondLst>
                                        </p:cTn>
                                        <p:tgtEl>
                                          <p:spTgt spid="6">
                                            <p:txEl>
                                              <p:pRg st="0" end="0"/>
                                            </p:txEl>
                                          </p:spTgt>
                                        </p:tgtEl>
                                      </p:cBhvr>
                                      <p:to x="100000" y="100000"/>
                                    </p:animScale>
                                    <p:animScale>
                                      <p:cBhvr>
                                        <p:cTn id="33" dur="26">
                                          <p:stCondLst>
                                            <p:cond delay="1312"/>
                                          </p:stCondLst>
                                        </p:cTn>
                                        <p:tgtEl>
                                          <p:spTgt spid="6">
                                            <p:txEl>
                                              <p:pRg st="0" end="0"/>
                                            </p:txEl>
                                          </p:spTgt>
                                        </p:tgtEl>
                                      </p:cBhvr>
                                      <p:to x="100000" y="80000"/>
                                    </p:animScale>
                                    <p:animScale>
                                      <p:cBhvr>
                                        <p:cTn id="34" dur="166" decel="50000">
                                          <p:stCondLst>
                                            <p:cond delay="1338"/>
                                          </p:stCondLst>
                                        </p:cTn>
                                        <p:tgtEl>
                                          <p:spTgt spid="6">
                                            <p:txEl>
                                              <p:pRg st="0" end="0"/>
                                            </p:txEl>
                                          </p:spTgt>
                                        </p:tgtEl>
                                      </p:cBhvr>
                                      <p:to x="100000" y="100000"/>
                                    </p:animScale>
                                    <p:animScale>
                                      <p:cBhvr>
                                        <p:cTn id="35" dur="26">
                                          <p:stCondLst>
                                            <p:cond delay="1642"/>
                                          </p:stCondLst>
                                        </p:cTn>
                                        <p:tgtEl>
                                          <p:spTgt spid="6">
                                            <p:txEl>
                                              <p:pRg st="0" end="0"/>
                                            </p:txEl>
                                          </p:spTgt>
                                        </p:tgtEl>
                                      </p:cBhvr>
                                      <p:to x="100000" y="90000"/>
                                    </p:animScale>
                                    <p:animScale>
                                      <p:cBhvr>
                                        <p:cTn id="36" dur="166" decel="50000">
                                          <p:stCondLst>
                                            <p:cond delay="1668"/>
                                          </p:stCondLst>
                                        </p:cTn>
                                        <p:tgtEl>
                                          <p:spTgt spid="6">
                                            <p:txEl>
                                              <p:pRg st="0" end="0"/>
                                            </p:txEl>
                                          </p:spTgt>
                                        </p:tgtEl>
                                      </p:cBhvr>
                                      <p:to x="100000" y="100000"/>
                                    </p:animScale>
                                    <p:animScale>
                                      <p:cBhvr>
                                        <p:cTn id="37" dur="26">
                                          <p:stCondLst>
                                            <p:cond delay="1808"/>
                                          </p:stCondLst>
                                        </p:cTn>
                                        <p:tgtEl>
                                          <p:spTgt spid="6">
                                            <p:txEl>
                                              <p:pRg st="0" end="0"/>
                                            </p:txEl>
                                          </p:spTgt>
                                        </p:tgtEl>
                                      </p:cBhvr>
                                      <p:to x="100000" y="95000"/>
                                    </p:animScale>
                                    <p:animScale>
                                      <p:cBhvr>
                                        <p:cTn id="38" dur="166" decel="50000">
                                          <p:stCondLst>
                                            <p:cond delay="1834"/>
                                          </p:stCondLst>
                                        </p:cTn>
                                        <p:tgtEl>
                                          <p:spTgt spid="6">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USER\Downloads\page_1.jpg"/>
          <p:cNvPicPr>
            <a:picLocks noChangeAspect="1" noChangeArrowheads="1"/>
          </p:cNvPicPr>
          <p:nvPr/>
        </p:nvPicPr>
        <p:blipFill>
          <a:blip r:embed="rId2"/>
          <a:srcRect/>
          <a:stretch>
            <a:fillRect/>
          </a:stretch>
        </p:blipFill>
        <p:spPr bwMode="auto">
          <a:xfrm>
            <a:off x="4544513" y="0"/>
            <a:ext cx="4599487" cy="6858000"/>
          </a:xfrm>
          <a:prstGeom prst="rect">
            <a:avLst/>
          </a:prstGeom>
          <a:noFill/>
        </p:spPr>
      </p:pic>
      <p:sp>
        <p:nvSpPr>
          <p:cNvPr id="5" name="Content Placeholder 2"/>
          <p:cNvSpPr>
            <a:spLocks noGrp="1"/>
          </p:cNvSpPr>
          <p:nvPr>
            <p:ph idx="1"/>
          </p:nvPr>
        </p:nvSpPr>
        <p:spPr>
          <a:xfrm>
            <a:off x="428596" y="1671638"/>
            <a:ext cx="3900486" cy="1757362"/>
          </a:xfrm>
        </p:spPr>
        <p:txBody>
          <a:bodyPr>
            <a:normAutofit lnSpcReduction="10000"/>
          </a:bodyPr>
          <a:lstStyle/>
          <a:p>
            <a:pPr marL="0" indent="0" algn="just">
              <a:buNone/>
            </a:pPr>
            <a:r>
              <a:rPr lang="id-ID" sz="1800" dirty="0"/>
              <a:t>Proporsi yang diterapkan dalam desain ini ideal antara unsur yang satu dengan unsur yang lainnya, seperti bidang/ objek dengan bidang yang lainnya (typograpi) , warna  (merah dan putih) serta ruang.</a:t>
            </a:r>
          </a:p>
        </p:txBody>
      </p:sp>
      <p:sp>
        <p:nvSpPr>
          <p:cNvPr id="6" name="Content Placeholder 2"/>
          <p:cNvSpPr txBox="1">
            <a:spLocks/>
          </p:cNvSpPr>
          <p:nvPr/>
        </p:nvSpPr>
        <p:spPr>
          <a:xfrm>
            <a:off x="428596" y="1142984"/>
            <a:ext cx="1428760" cy="428628"/>
          </a:xfrm>
          <a:prstGeom prst="rect">
            <a:avLst/>
          </a:prstGeom>
        </p:spPr>
        <p:txBody>
          <a:bodyPr vert="horz" lIns="91440" tIns="45720" rIns="91440" bIns="45720" rtlCol="0">
            <a:noAutofit/>
          </a:bodyPr>
          <a:lstStyle/>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id-ID" sz="2400" b="1" i="0" u="none" strike="noStrike" kern="1200" cap="none" spc="0" normalizeH="0" baseline="0" noProof="0" dirty="0">
                <a:ln>
                  <a:noFill/>
                </a:ln>
                <a:solidFill>
                  <a:schemeClr val="bg1"/>
                </a:solidFill>
                <a:effectLst/>
                <a:uLnTx/>
                <a:uFillTx/>
                <a:latin typeface="+mn-lt"/>
                <a:ea typeface="+mn-ea"/>
                <a:cs typeface="+mn-cs"/>
              </a:rPr>
              <a:t>Proporsi</a:t>
            </a:r>
          </a:p>
        </p:txBody>
      </p:sp>
      <p:cxnSp>
        <p:nvCxnSpPr>
          <p:cNvPr id="8" name="Straight Arrow Connector 7"/>
          <p:cNvCxnSpPr/>
          <p:nvPr/>
        </p:nvCxnSpPr>
        <p:spPr>
          <a:xfrm rot="10800000">
            <a:off x="3786182" y="1500174"/>
            <a:ext cx="1071570" cy="1588"/>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3714744" y="5500702"/>
            <a:ext cx="1214446" cy="1588"/>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flipH="1" flipV="1">
            <a:off x="2821769" y="4607727"/>
            <a:ext cx="1785950" cy="1588"/>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circle(in)">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circle(in)">
                                      <p:cBhvr>
                                        <p:cTn id="12"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USER\Downloads\page_1.jpg"/>
          <p:cNvPicPr>
            <a:picLocks noChangeAspect="1" noChangeArrowheads="1"/>
          </p:cNvPicPr>
          <p:nvPr/>
        </p:nvPicPr>
        <p:blipFill>
          <a:blip r:embed="rId2"/>
          <a:srcRect/>
          <a:stretch>
            <a:fillRect/>
          </a:stretch>
        </p:blipFill>
        <p:spPr bwMode="auto">
          <a:xfrm>
            <a:off x="0" y="0"/>
            <a:ext cx="4599487" cy="6858000"/>
          </a:xfrm>
          <a:prstGeom prst="rect">
            <a:avLst/>
          </a:prstGeom>
          <a:noFill/>
        </p:spPr>
      </p:pic>
      <p:sp>
        <p:nvSpPr>
          <p:cNvPr id="5" name="Content Placeholder 2"/>
          <p:cNvSpPr>
            <a:spLocks noGrp="1"/>
          </p:cNvSpPr>
          <p:nvPr>
            <p:ph idx="1"/>
          </p:nvPr>
        </p:nvSpPr>
        <p:spPr>
          <a:xfrm>
            <a:off x="4929190" y="2143116"/>
            <a:ext cx="3757610" cy="2543180"/>
          </a:xfrm>
        </p:spPr>
        <p:txBody>
          <a:bodyPr>
            <a:noAutofit/>
          </a:bodyPr>
          <a:lstStyle/>
          <a:p>
            <a:pPr marL="0" indent="0">
              <a:buNone/>
            </a:pPr>
            <a:r>
              <a:rPr lang="id-ID" sz="1600" dirty="0"/>
              <a:t>Aksentuasi yang diterapkan dalam desain ini adalah aksentuasi arah, terlihat dari penempatan typograpi di tengah desain serta gurita – gurita di bawah typograpi yang merupakan visualisasi dari teks “Gurita Cikeas”</a:t>
            </a:r>
          </a:p>
          <a:p>
            <a:pPr marL="0" indent="0">
              <a:buNone/>
            </a:pPr>
            <a:endParaRPr lang="id-ID" sz="1600" dirty="0"/>
          </a:p>
          <a:p>
            <a:pPr marL="0" indent="0">
              <a:buNone/>
            </a:pPr>
            <a:r>
              <a:rPr lang="id-ID" sz="1600" dirty="0"/>
              <a:t>Gurita merupakan ilustrasi yang  merepresentasikan  cengkraman kekuasaan .</a:t>
            </a:r>
          </a:p>
        </p:txBody>
      </p:sp>
      <p:sp>
        <p:nvSpPr>
          <p:cNvPr id="6" name="Content Placeholder 2"/>
          <p:cNvSpPr txBox="1">
            <a:spLocks/>
          </p:cNvSpPr>
          <p:nvPr/>
        </p:nvSpPr>
        <p:spPr>
          <a:xfrm>
            <a:off x="4929190" y="1500174"/>
            <a:ext cx="1714512" cy="357190"/>
          </a:xfrm>
          <a:prstGeom prst="rect">
            <a:avLst/>
          </a:prstGeom>
        </p:spPr>
        <p:txBody>
          <a:bodyPr vert="horz" lIns="91440" tIns="45720" rIns="91440" bIns="45720" rtlCol="0">
            <a:no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id-ID" sz="2400" b="1" i="0" u="none" strike="noStrike" kern="1200" cap="none" spc="0" normalizeH="0" baseline="0" noProof="0" dirty="0">
                <a:ln>
                  <a:noFill/>
                </a:ln>
                <a:solidFill>
                  <a:schemeClr val="bg1"/>
                </a:solidFill>
                <a:effectLst/>
                <a:uLnTx/>
                <a:uFillTx/>
                <a:latin typeface="+mn-lt"/>
                <a:ea typeface="+mn-ea"/>
                <a:cs typeface="+mn-cs"/>
              </a:rPr>
              <a:t>Aksentuasi</a:t>
            </a:r>
          </a:p>
        </p:txBody>
      </p:sp>
      <p:cxnSp>
        <p:nvCxnSpPr>
          <p:cNvPr id="8" name="Straight Arrow Connector 7"/>
          <p:cNvCxnSpPr/>
          <p:nvPr/>
        </p:nvCxnSpPr>
        <p:spPr>
          <a:xfrm>
            <a:off x="4000496" y="2000240"/>
            <a:ext cx="1000132" cy="1588"/>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wipe(down)">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wipe(down)">
                                      <p:cBhvr>
                                        <p:cTn id="1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{871F81F0-0EA1-F14A-A595-3E192E286DE2}tf10001070</Template>
  <TotalTime>352</TotalTime>
  <Words>361</Words>
  <Application>Microsoft Macintosh PowerPoint</Application>
  <PresentationFormat>On-screen Show (4:3)</PresentationFormat>
  <Paragraphs>28</Paragraphs>
  <Slides>11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Rockwell</vt:lpstr>
      <vt:lpstr>Rockwell Condensed</vt:lpstr>
      <vt:lpstr>Rockwell Extra Bold</vt:lpstr>
      <vt:lpstr>Wingdings</vt:lpstr>
      <vt:lpstr>Wood Type</vt:lpstr>
      <vt:lpstr>Menganalisis Nilai Estetis  Pada Desain Cover Buku Gurita Cikeas  Dengan Menggunakan Pendekatan  Prinsip - Prinsip Estetika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Menganalisis Nilai Estetis  Pada Desain Cover Buku Gurita Cikeas  Dengan Menggunakan Pendekatan  Prinsip - Prinsip Estetika</dc:title>
  <dc:creator>USER</dc:creator>
  <cp:lastModifiedBy>Microsoft Office User</cp:lastModifiedBy>
  <cp:revision>30</cp:revision>
  <dcterms:created xsi:type="dcterms:W3CDTF">2021-11-11T00:29:10Z</dcterms:created>
  <dcterms:modified xsi:type="dcterms:W3CDTF">2024-01-02T01:50:47Z</dcterms:modified>
</cp:coreProperties>
</file>