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61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3A59A445-C12B-43ED-84F8-205FED9D9BE0}" type="datetimeFigureOut">
              <a:rPr lang="id-ID" smtClean="0"/>
              <a:t>27/06/2020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530F59F-EEB8-4F26-8DD4-0DC321BA70EA}"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A59A445-C12B-43ED-84F8-205FED9D9BE0}" type="datetimeFigureOut">
              <a:rPr lang="id-ID" smtClean="0"/>
              <a:t>27/06/2020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530F59F-EEB8-4F26-8DD4-0DC321BA70EA}"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A59A445-C12B-43ED-84F8-205FED9D9BE0}" type="datetimeFigureOut">
              <a:rPr lang="id-ID" smtClean="0"/>
              <a:t>27/06/2020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530F59F-EEB8-4F26-8DD4-0DC321BA70EA}"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3A59A445-C12B-43ED-84F8-205FED9D9BE0}" type="datetimeFigureOut">
              <a:rPr lang="id-ID" smtClean="0"/>
              <a:t>27/06/2020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530F59F-EEB8-4F26-8DD4-0DC321BA70EA}"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59A445-C12B-43ED-84F8-205FED9D9BE0}" type="datetimeFigureOut">
              <a:rPr lang="id-ID" smtClean="0"/>
              <a:t>27/06/2020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530F59F-EEB8-4F26-8DD4-0DC321BA70EA}"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3A59A445-C12B-43ED-84F8-205FED9D9BE0}" type="datetimeFigureOut">
              <a:rPr lang="id-ID" smtClean="0"/>
              <a:t>27/06/2020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530F59F-EEB8-4F26-8DD4-0DC321BA70EA}"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3A59A445-C12B-43ED-84F8-205FED9D9BE0}" type="datetimeFigureOut">
              <a:rPr lang="id-ID" smtClean="0"/>
              <a:t>27/06/2020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530F59F-EEB8-4F26-8DD4-0DC321BA70EA}"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3A59A445-C12B-43ED-84F8-205FED9D9BE0}" type="datetimeFigureOut">
              <a:rPr lang="id-ID" smtClean="0"/>
              <a:t>27/06/2020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530F59F-EEB8-4F26-8DD4-0DC321BA70EA}"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59A445-C12B-43ED-84F8-205FED9D9BE0}" type="datetimeFigureOut">
              <a:rPr lang="id-ID" smtClean="0"/>
              <a:t>27/06/2020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530F59F-EEB8-4F26-8DD4-0DC321BA70EA}"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59A445-C12B-43ED-84F8-205FED9D9BE0}" type="datetimeFigureOut">
              <a:rPr lang="id-ID" smtClean="0"/>
              <a:t>27/06/2020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530F59F-EEB8-4F26-8DD4-0DC321BA70EA}"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59A445-C12B-43ED-84F8-205FED9D9BE0}" type="datetimeFigureOut">
              <a:rPr lang="id-ID" smtClean="0"/>
              <a:t>27/06/2020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530F59F-EEB8-4F26-8DD4-0DC321BA70EA}"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59A445-C12B-43ED-84F8-205FED9D9BE0}" type="datetimeFigureOut">
              <a:rPr lang="id-ID" smtClean="0"/>
              <a:t>27/06/2020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30F59F-EEB8-4F26-8DD4-0DC321BA70EA}"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214290"/>
            <a:ext cx="7772400" cy="642942"/>
          </a:xfrm>
        </p:spPr>
        <p:txBody>
          <a:bodyPr>
            <a:normAutofit fontScale="90000"/>
          </a:bodyPr>
          <a:lstStyle/>
          <a:p>
            <a:r>
              <a:rPr lang="en-US" b="1" dirty="0" smtClean="0"/>
              <a:t> </a:t>
            </a:r>
            <a:r>
              <a:rPr lang="en-US" b="1" dirty="0"/>
              <a:t>WRITING: PROCESS PARAGRAPH </a:t>
            </a:r>
            <a:endParaRPr lang="id-ID" b="1" dirty="0"/>
          </a:p>
        </p:txBody>
      </p:sp>
      <p:sp>
        <p:nvSpPr>
          <p:cNvPr id="3" name="Subtitle 2"/>
          <p:cNvSpPr>
            <a:spLocks noGrp="1"/>
          </p:cNvSpPr>
          <p:nvPr>
            <p:ph type="subTitle" idx="1"/>
          </p:nvPr>
        </p:nvSpPr>
        <p:spPr>
          <a:xfrm>
            <a:off x="357158" y="1285860"/>
            <a:ext cx="8572560" cy="4214842"/>
          </a:xfrm>
        </p:spPr>
        <p:txBody>
          <a:bodyPr>
            <a:normAutofit/>
          </a:bodyPr>
          <a:lstStyle/>
          <a:p>
            <a:pPr algn="just"/>
            <a:r>
              <a:rPr lang="en-US" sz="2000" dirty="0">
                <a:solidFill>
                  <a:schemeClr val="tx1"/>
                </a:solidFill>
                <a:latin typeface="Times New Roman" pitchFamily="18" charset="0"/>
                <a:cs typeface="Times New Roman" pitchFamily="18" charset="0"/>
              </a:rPr>
              <a:t>A process paragraph is a series of steps that explain how something happens. Or it explains how to make something. It can explain anything from the growth of a malignancy to parallel parking to baking sourdough bread. It gives tips for conquering insomnia or for removing nose hair. Because such explanations must be clear, the process paragraph must be written in chronological order, and it must include a topic sentence that clearly states the paragraph’s purpose. It must also include transition words and phrases—“first,” “next,” “finally,” for example—that connect each of the steps.</a:t>
            </a:r>
            <a:endParaRPr lang="id-ID" sz="2000" dirty="0">
              <a:solidFill>
                <a:schemeClr val="tx1"/>
              </a:solidFill>
              <a:latin typeface="Times New Roman" pitchFamily="18" charset="0"/>
              <a:cs typeface="Times New Roman" pitchFamily="18" charset="0"/>
            </a:endParaRPr>
          </a:p>
          <a:p>
            <a:pPr algn="just"/>
            <a:r>
              <a:rPr lang="en-US" sz="2000" dirty="0">
                <a:solidFill>
                  <a:schemeClr val="tx1"/>
                </a:solidFill>
                <a:latin typeface="Times New Roman" pitchFamily="18" charset="0"/>
                <a:cs typeface="Times New Roman" pitchFamily="18" charset="0"/>
              </a:rPr>
              <a:t> </a:t>
            </a:r>
            <a:endParaRPr lang="id-ID" sz="2000" dirty="0">
              <a:solidFill>
                <a:schemeClr val="tx1"/>
              </a:solidFill>
              <a:latin typeface="Times New Roman" pitchFamily="18" charset="0"/>
              <a:cs typeface="Times New Roman" pitchFamily="18" charset="0"/>
            </a:endParaRPr>
          </a:p>
          <a:p>
            <a:pPr algn="just"/>
            <a:r>
              <a:rPr lang="en-US" sz="2000" dirty="0">
                <a:solidFill>
                  <a:schemeClr val="tx1"/>
                </a:solidFill>
                <a:latin typeface="Times New Roman" pitchFamily="18" charset="0"/>
                <a:cs typeface="Times New Roman" pitchFamily="18" charset="0"/>
              </a:rPr>
              <a:t>There are two kinds of process paragraphs: </a:t>
            </a:r>
            <a:r>
              <a:rPr lang="en-US" sz="2000" i="1" dirty="0">
                <a:solidFill>
                  <a:schemeClr val="tx1"/>
                </a:solidFill>
                <a:latin typeface="Times New Roman" pitchFamily="18" charset="0"/>
                <a:cs typeface="Times New Roman" pitchFamily="18" charset="0"/>
              </a:rPr>
              <a:t>a process explanation </a:t>
            </a:r>
            <a:r>
              <a:rPr lang="en-US" sz="2000" dirty="0">
                <a:solidFill>
                  <a:schemeClr val="tx1"/>
                </a:solidFill>
                <a:latin typeface="Times New Roman" pitchFamily="18" charset="0"/>
                <a:cs typeface="Times New Roman" pitchFamily="18" charset="0"/>
              </a:rPr>
              <a:t>and </a:t>
            </a:r>
            <a:r>
              <a:rPr lang="en-US" sz="2000" i="1" dirty="0">
                <a:solidFill>
                  <a:schemeClr val="tx1"/>
                </a:solidFill>
                <a:latin typeface="Times New Roman" pitchFamily="18" charset="0"/>
                <a:cs typeface="Times New Roman" pitchFamily="18" charset="0"/>
              </a:rPr>
              <a:t>a set of instructions</a:t>
            </a:r>
            <a:r>
              <a:rPr lang="en-US" sz="2000" dirty="0">
                <a:solidFill>
                  <a:schemeClr val="tx1"/>
                </a:solidFill>
                <a:latin typeface="Times New Roman" pitchFamily="18" charset="0"/>
                <a:cs typeface="Times New Roman" pitchFamily="18" charset="0"/>
              </a:rPr>
              <a:t>. A process explanation explains a process without assuming that the reader will afterwards know how to carry out that process. A set of instructions gives the reader step-by-step guidance.</a:t>
            </a:r>
            <a:endParaRPr lang="id-ID" sz="2000" dirty="0">
              <a:solidFill>
                <a:schemeClr val="tx1"/>
              </a:solidFill>
              <a:latin typeface="Times New Roman" pitchFamily="18" charset="0"/>
              <a:cs typeface="Times New Roman" pitchFamily="18" charset="0"/>
            </a:endParaRPr>
          </a:p>
          <a:p>
            <a:pPr algn="l"/>
            <a:endParaRPr lang="id-ID"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229600" cy="654032"/>
          </a:xfrm>
        </p:spPr>
        <p:txBody>
          <a:bodyPr>
            <a:normAutofit fontScale="90000"/>
          </a:bodyPr>
          <a:lstStyle/>
          <a:p>
            <a:pPr algn="l"/>
            <a:r>
              <a:rPr lang="id-ID" sz="2200" b="1" dirty="0"/>
              <a:t/>
            </a:r>
            <a:br>
              <a:rPr lang="id-ID" sz="2200" b="1" dirty="0"/>
            </a:br>
            <a:r>
              <a:rPr lang="en-US" sz="2400" b="1" dirty="0"/>
              <a:t> The following is an example of a process explanation paragraph:</a:t>
            </a:r>
            <a:r>
              <a:rPr lang="id-ID" sz="2400" b="1" dirty="0"/>
              <a:t/>
            </a:r>
            <a:br>
              <a:rPr lang="id-ID" sz="2400" b="1" dirty="0"/>
            </a:br>
            <a:endParaRPr lang="id-ID" sz="2200" b="1" dirty="0"/>
          </a:p>
        </p:txBody>
      </p:sp>
      <p:sp>
        <p:nvSpPr>
          <p:cNvPr id="5" name="Content Placeholder 4"/>
          <p:cNvSpPr>
            <a:spLocks noGrp="1"/>
          </p:cNvSpPr>
          <p:nvPr>
            <p:ph idx="1"/>
          </p:nvPr>
        </p:nvSpPr>
        <p:spPr>
          <a:xfrm>
            <a:off x="457200" y="1214422"/>
            <a:ext cx="8229600" cy="5357850"/>
          </a:xfrm>
        </p:spPr>
        <p:txBody>
          <a:bodyPr>
            <a:normAutofit/>
          </a:bodyPr>
          <a:lstStyle/>
          <a:p>
            <a:pPr algn="ctr">
              <a:buNone/>
            </a:pPr>
            <a:r>
              <a:rPr lang="en-US" sz="1800" b="1" dirty="0">
                <a:latin typeface="Times New Roman" pitchFamily="18" charset="0"/>
                <a:cs typeface="Times New Roman" pitchFamily="18" charset="0"/>
              </a:rPr>
              <a:t>How I Deal With My Nephew’s Obsessions.</a:t>
            </a:r>
            <a:endParaRPr lang="id-ID" sz="1800" b="1" dirty="0">
              <a:latin typeface="Times New Roman" pitchFamily="18" charset="0"/>
              <a:cs typeface="Times New Roman" pitchFamily="18" charset="0"/>
            </a:endParaRPr>
          </a:p>
          <a:p>
            <a:pPr>
              <a:buNone/>
            </a:pPr>
            <a:endParaRPr lang="id-ID" sz="1200" dirty="0"/>
          </a:p>
          <a:p>
            <a:pPr algn="just">
              <a:buNone/>
            </a:pPr>
            <a:r>
              <a:rPr lang="id-ID" sz="1200" dirty="0" smtClean="0"/>
              <a:t>	</a:t>
            </a:r>
            <a:r>
              <a:rPr lang="en-US" sz="1500" dirty="0" smtClean="0"/>
              <a:t>Some </a:t>
            </a:r>
            <a:r>
              <a:rPr lang="en-US" sz="1500" dirty="0"/>
              <a:t>years ago, my nephew was diagnosed with obsessive-compulsive disorder (OCD), meaning he often becomes fixated </a:t>
            </a:r>
            <a:r>
              <a:rPr lang="en-US" sz="1500" dirty="0" smtClean="0"/>
              <a:t>on</a:t>
            </a:r>
            <a:r>
              <a:rPr lang="id-ID" sz="1500" dirty="0" smtClean="0"/>
              <a:t> </a:t>
            </a:r>
            <a:r>
              <a:rPr lang="en-US" sz="1500" dirty="0" smtClean="0"/>
              <a:t>making </a:t>
            </a:r>
            <a:r>
              <a:rPr lang="en-US" sz="1500" dirty="0"/>
              <a:t>something happen that is impractical or impossible. Over the years I have learned, through trial and error, that by taking the following steps I can calm him when he gets into one of his OCD jags. First, I calm myself. I have to stay calm because at first sign of trouble—that, for instance, he has become stuck on buying a cat we have seen in an animal shelter—I become irritated, even enraged. So I tell myself, This is not the end of the world. I tell myself, His fixation might go on for an hour, but no longer. After I am calm, I listen with a sympathetic ear to the problem. I ask him to tell me what he wants, and I let him talk as long as he wants. I also make a mental note to give the conversation at least ten minutes, even checking my watch to make sure that I do not interrupt (unless asked) until a full ten minutes has passed. Ten minutes might not seem like a long time, but when I anticipate ten hours devoted to one, apparently-trivial problem, ten hours that could be devoted to his sister’s needs (I sometimes baby-sit both of them), I am bound to be impatient. Sometimes, ten to fifteen minutes of active listening will solve the problem. And while he talks, I make sure to maintain eye contact, which reinforces the idea that my listening is sincere. If this doesn’t work, I try to distract him by changing the subject. “Before I forget,” I might say, “did you hear the Mets are thinking of trading Reyes?” Sometimes this works; sometimes it doesn’t. If it doesn’t, and he is about to suffer an atomic meltdown, I have one more weapon: candy.</a:t>
            </a:r>
            <a:endParaRPr lang="id-ID" sz="1500" dirty="0"/>
          </a:p>
          <a:p>
            <a:pPr>
              <a:buNone/>
            </a:pPr>
            <a:r>
              <a:rPr lang="en-US" sz="1200" dirty="0"/>
              <a:t> </a:t>
            </a:r>
            <a:endParaRPr lang="id-ID" sz="1200" dirty="0"/>
          </a:p>
          <a:p>
            <a:pPr>
              <a:buNone/>
            </a:pPr>
            <a:r>
              <a:rPr lang="en-US" sz="1400" dirty="0"/>
              <a:t>(</a:t>
            </a:r>
            <a:r>
              <a:rPr lang="en-US" sz="1400" dirty="0" err="1"/>
              <a:t>Source:https</a:t>
            </a:r>
            <a:r>
              <a:rPr lang="en-US" sz="1400" dirty="0"/>
              <a:t>://</a:t>
            </a:r>
            <a:r>
              <a:rPr lang="en-US" sz="1400" dirty="0" err="1"/>
              <a:t>professortashman.wordpress.com</a:t>
            </a:r>
            <a:r>
              <a:rPr lang="en-US" sz="1400" dirty="0"/>
              <a:t>/2007/10/01/process-paragraphs/)</a:t>
            </a:r>
            <a:endParaRPr lang="id-ID" sz="1400" dirty="0"/>
          </a:p>
          <a:p>
            <a:pPr>
              <a:buNone/>
            </a:pPr>
            <a:endParaRPr lang="id-ID"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28"/>
            <a:ext cx="8229600" cy="1000132"/>
          </a:xfrm>
        </p:spPr>
        <p:txBody>
          <a:bodyPr>
            <a:normAutofit fontScale="90000"/>
          </a:bodyPr>
          <a:lstStyle/>
          <a:p>
            <a:pPr algn="l"/>
            <a:r>
              <a:rPr lang="id-ID" sz="2200" b="1" i="1" dirty="0" smtClean="0"/>
              <a:t/>
            </a:r>
            <a:br>
              <a:rPr lang="id-ID" sz="2200" b="1" i="1" dirty="0" smtClean="0"/>
            </a:br>
            <a:r>
              <a:rPr lang="en-US" sz="3600" b="1" i="1" smtClean="0"/>
              <a:t>Exercise:</a:t>
            </a:r>
            <a:r>
              <a:rPr lang="id-ID" sz="3600" dirty="0"/>
              <a:t/>
            </a:r>
            <a:br>
              <a:rPr lang="id-ID" sz="3600" dirty="0"/>
            </a:br>
            <a:r>
              <a:rPr lang="en-US" sz="3600" b="1" i="1" dirty="0"/>
              <a:t> Answer these questions briefly!</a:t>
            </a:r>
            <a:r>
              <a:rPr lang="id-ID" sz="3600" dirty="0"/>
              <a:t/>
            </a:r>
            <a:br>
              <a:rPr lang="id-ID" sz="3600" dirty="0"/>
            </a:br>
            <a:endParaRPr lang="id-ID" sz="3600" dirty="0"/>
          </a:p>
        </p:txBody>
      </p:sp>
      <p:sp>
        <p:nvSpPr>
          <p:cNvPr id="3" name="Content Placeholder 2"/>
          <p:cNvSpPr>
            <a:spLocks noGrp="1"/>
          </p:cNvSpPr>
          <p:nvPr>
            <p:ph idx="1"/>
          </p:nvPr>
        </p:nvSpPr>
        <p:spPr/>
        <p:txBody>
          <a:bodyPr>
            <a:normAutofit/>
          </a:bodyPr>
          <a:lstStyle/>
          <a:p>
            <a:pPr marL="971550" lvl="1" indent="-514350">
              <a:buFont typeface="+mj-lt"/>
              <a:buAutoNum type="arabicPeriod"/>
            </a:pPr>
            <a:r>
              <a:rPr lang="en-US" dirty="0"/>
              <a:t>In the above paragraph, what is the topic </a:t>
            </a:r>
            <a:r>
              <a:rPr lang="en-US" dirty="0" smtClean="0"/>
              <a:t>sentence?</a:t>
            </a:r>
            <a:endParaRPr lang="id-ID" sz="2400" dirty="0" smtClean="0"/>
          </a:p>
          <a:p>
            <a:pPr marL="971550" lvl="1" indent="-514350">
              <a:buFont typeface="+mj-lt"/>
              <a:buAutoNum type="arabicPeriod"/>
            </a:pPr>
            <a:r>
              <a:rPr lang="en-US" dirty="0" smtClean="0"/>
              <a:t>Is </a:t>
            </a:r>
            <a:r>
              <a:rPr lang="en-US" dirty="0"/>
              <a:t>this an explanation paragraph or a set of instructions or a combination of </a:t>
            </a:r>
            <a:r>
              <a:rPr lang="en-US" dirty="0" smtClean="0"/>
              <a:t>both?</a:t>
            </a:r>
            <a:endParaRPr lang="id-ID" sz="2400" dirty="0" smtClean="0"/>
          </a:p>
          <a:p>
            <a:pPr marL="971550" lvl="1" indent="-514350">
              <a:buFont typeface="+mj-lt"/>
              <a:buAutoNum type="arabicPeriod"/>
            </a:pPr>
            <a:r>
              <a:rPr lang="en-US" dirty="0" smtClean="0"/>
              <a:t>Below</a:t>
            </a:r>
            <a:r>
              <a:rPr lang="en-US" dirty="0"/>
              <a:t>, list each of the steps in the process</a:t>
            </a:r>
            <a:r>
              <a:rPr lang="en-US" dirty="0" smtClean="0"/>
              <a:t>:</a:t>
            </a:r>
            <a:endParaRPr lang="id-ID" sz="2000" u="sng" dirty="0" smtClean="0"/>
          </a:p>
          <a:p>
            <a:pPr marL="1371600" lvl="2" indent="-457200">
              <a:buFont typeface="+mj-lt"/>
              <a:buAutoNum type="alphaLcPeriod"/>
            </a:pPr>
            <a:r>
              <a:rPr lang="id-ID" sz="2000" u="sng" dirty="0"/>
              <a:t> </a:t>
            </a:r>
            <a:r>
              <a:rPr lang="id-ID" sz="2000" u="sng" dirty="0" smtClean="0"/>
              <a:t>_____________________________________________</a:t>
            </a:r>
          </a:p>
          <a:p>
            <a:pPr marL="1371600" lvl="2" indent="-457200">
              <a:buFont typeface="+mj-lt"/>
              <a:buAutoNum type="alphaLcPeriod"/>
            </a:pPr>
            <a:r>
              <a:rPr lang="id-ID" sz="2000" u="sng" dirty="0" smtClean="0"/>
              <a:t>______________________________________________</a:t>
            </a:r>
          </a:p>
          <a:p>
            <a:pPr marL="1371600" lvl="2" indent="-457200">
              <a:buFont typeface="+mj-lt"/>
              <a:buAutoNum type="alphaLcPeriod"/>
            </a:pPr>
            <a:r>
              <a:rPr lang="id-ID" sz="2000" u="sng" dirty="0" smtClean="0"/>
              <a:t>______________________________________________</a:t>
            </a:r>
          </a:p>
          <a:p>
            <a:pPr marL="1371600" lvl="2" indent="-457200">
              <a:buFont typeface="+mj-lt"/>
              <a:buAutoNum type="alphaLcPeriod"/>
            </a:pPr>
            <a:r>
              <a:rPr lang="id-ID" sz="2000" u="sng" dirty="0"/>
              <a:t> </a:t>
            </a:r>
            <a:r>
              <a:rPr lang="id-ID" sz="2000" u="sng" dirty="0" smtClean="0"/>
              <a:t>______________________________________________</a:t>
            </a:r>
          </a:p>
          <a:p>
            <a:pPr marL="1371600" lvl="2" indent="-457200">
              <a:buFont typeface="+mj-lt"/>
              <a:buAutoNum type="alphaLcPeriod"/>
            </a:pPr>
            <a:r>
              <a:rPr lang="id-ID" sz="2000" u="sng" dirty="0" smtClean="0"/>
              <a:t>_______________________________________________</a:t>
            </a:r>
            <a:endParaRPr lang="id-ID" sz="2000" dirty="0"/>
          </a:p>
          <a:p>
            <a:pPr>
              <a:buNone/>
            </a:pPr>
            <a:endParaRPr lang="id-ID"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166</Words>
  <Application>Microsoft Office PowerPoint</Application>
  <PresentationFormat>On-screen Show (4:3)</PresentationFormat>
  <Paragraphs>19</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 WRITING: PROCESS PARAGRAPH </vt:lpstr>
      <vt:lpstr>  The following is an example of a process explanation paragraph: </vt:lpstr>
      <vt:lpstr> Exercise:  Answer these questions briefly!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 EXCHANGE</dc:title>
  <dc:creator>NIA</dc:creator>
  <cp:lastModifiedBy>NIA</cp:lastModifiedBy>
  <cp:revision>5</cp:revision>
  <dcterms:created xsi:type="dcterms:W3CDTF">2020-06-27T02:46:29Z</dcterms:created>
  <dcterms:modified xsi:type="dcterms:W3CDTF">2020-06-27T03:19:21Z</dcterms:modified>
</cp:coreProperties>
</file>