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BAB 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DEPRESIASI DAN PENURUNAN NILAI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019800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Taksiran Masa Manfaat Aset Tetap - </a:t>
            </a:r>
            <a:r>
              <a:rPr lang="fi-FI" i="1" dirty="0" smtClean="0"/>
              <a:t>lanjutan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10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penggantian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,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10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Ekspektasi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Keusangan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komersial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Pembatasan</a:t>
            </a:r>
            <a:r>
              <a:rPr lang="en-US" dirty="0" smtClean="0"/>
              <a:t> legal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kedaluwarsa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tertera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(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yang 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).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(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yang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). </a:t>
            </a:r>
          </a:p>
          <a:p>
            <a:pPr lvl="1">
              <a:buNone/>
            </a:pPr>
            <a:r>
              <a:rPr lang="sv-SE" dirty="0" smtClean="0"/>
              <a:t>3. Metode unit produksi (akan menghasilkan pembebanan yang didasarkan pada ekspektasi penggunaan aset atau output yang dihasilkan).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Merupakan metode yang paling sederhana mengasumsikan adanya penggunaan yang konstan dari suatu aset selama masa manfaatnya.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316.jpg"/>
          <p:cNvPicPr>
            <a:picLocks noChangeAspect="1"/>
          </p:cNvPicPr>
          <p:nvPr/>
        </p:nvPicPr>
        <p:blipFill>
          <a:blip r:embed="rId2"/>
          <a:srcRect l="28002" t="31111" r="31145" b="64445"/>
          <a:stretch>
            <a:fillRect/>
          </a:stretch>
        </p:blipFill>
        <p:spPr>
          <a:xfrm>
            <a:off x="990600" y="3810000"/>
            <a:ext cx="7315200" cy="11254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PT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316.jpg"/>
          <p:cNvPicPr>
            <a:picLocks noChangeAspect="1"/>
          </p:cNvPicPr>
          <p:nvPr/>
        </p:nvPicPr>
        <p:blipFill>
          <a:blip r:embed="rId2"/>
          <a:srcRect l="20146" t="41111" r="23288" b="54445"/>
          <a:stretch>
            <a:fillRect/>
          </a:stretch>
        </p:blipFill>
        <p:spPr>
          <a:xfrm>
            <a:off x="990600" y="2514600"/>
            <a:ext cx="754380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505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Berdasarkan perhitungan di atas, maka biaya depresiasi tersebut dicatat oleh entitas dalam jurnal penyesuaian adalah sebagai berikut.</a:t>
            </a:r>
            <a:endParaRPr lang="en-US" dirty="0"/>
          </a:p>
        </p:txBody>
      </p:sp>
      <p:pic>
        <p:nvPicPr>
          <p:cNvPr id="6" name="Picture 5" descr="316.jpg"/>
          <p:cNvPicPr>
            <a:picLocks noChangeAspect="1"/>
          </p:cNvPicPr>
          <p:nvPr/>
        </p:nvPicPr>
        <p:blipFill>
          <a:blip r:embed="rId2"/>
          <a:srcRect l="24860" t="51111" r="28002" b="43333"/>
          <a:stretch>
            <a:fillRect/>
          </a:stretch>
        </p:blipFill>
        <p:spPr>
          <a:xfrm>
            <a:off x="762000" y="4267200"/>
            <a:ext cx="7772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pic>
        <p:nvPicPr>
          <p:cNvPr id="4" name="Content Placeholder 3" descr="3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3950" t="66667" r="26431" b="19298"/>
          <a:stretch>
            <a:fillRect/>
          </a:stretch>
        </p:blipFill>
        <p:spPr>
          <a:xfrm>
            <a:off x="609600" y="2667000"/>
            <a:ext cx="7848600" cy="3139440"/>
          </a:xfrm>
        </p:spPr>
      </p:pic>
      <p:sp>
        <p:nvSpPr>
          <p:cNvPr id="5" name="Rectangle 4"/>
          <p:cNvSpPr/>
          <p:nvPr/>
        </p:nvSpPr>
        <p:spPr>
          <a:xfrm>
            <a:off x="609600" y="1752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PT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angka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(</a:t>
            </a:r>
            <a:r>
              <a:rPr lang="en-US" b="1" i="1" dirty="0" smtClean="0"/>
              <a:t>sum of the years’ digits method)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</a:t>
            </a:r>
            <a:r>
              <a:rPr lang="en-US" b="1" dirty="0" err="1" smtClean="0"/>
              <a:t>menurun</a:t>
            </a:r>
            <a:r>
              <a:rPr lang="en-US" b="1" dirty="0" smtClean="0"/>
              <a:t> </a:t>
            </a:r>
            <a:r>
              <a:rPr lang="en-US" b="1" i="1" dirty="0" smtClean="0"/>
              <a:t>(declining balance method).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Angka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angka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penghapusbukuan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mengalikan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fraksi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denominatornya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denominator 15 (5+4+3+2+1)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numeratornya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didepresiasikan</a:t>
            </a:r>
            <a:r>
              <a:rPr lang="en-US" dirty="0" smtClean="0"/>
              <a:t> (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numeratornya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3). </a:t>
            </a:r>
            <a:r>
              <a:rPr lang="en-US" dirty="0" err="1" smtClean="0"/>
              <a:t>Fraksi</a:t>
            </a:r>
            <a:r>
              <a:rPr lang="en-US" dirty="0" smtClean="0"/>
              <a:t> </a:t>
            </a:r>
            <a:r>
              <a:rPr lang="en-US" dirty="0" err="1" smtClean="0"/>
              <a:t>pengali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numerator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denominatornya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(5/15, 4/15, 3/15, 2/15, 1/15).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Angka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PT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317-318_Page_1.jpg"/>
          <p:cNvPicPr>
            <a:picLocks noChangeAspect="1"/>
          </p:cNvPicPr>
          <p:nvPr/>
        </p:nvPicPr>
        <p:blipFill>
          <a:blip r:embed="rId2"/>
          <a:srcRect l="24860" t="80000" r="24859" b="18889"/>
          <a:stretch>
            <a:fillRect/>
          </a:stretch>
        </p:blipFill>
        <p:spPr>
          <a:xfrm>
            <a:off x="990600" y="2514600"/>
            <a:ext cx="7315200" cy="228600"/>
          </a:xfrm>
          <a:prstGeom prst="rect">
            <a:avLst/>
          </a:prstGeom>
        </p:spPr>
      </p:pic>
      <p:pic>
        <p:nvPicPr>
          <p:cNvPr id="5" name="Picture 4" descr="317-318_Page_2.jpg"/>
          <p:cNvPicPr>
            <a:picLocks noChangeAspect="1"/>
          </p:cNvPicPr>
          <p:nvPr/>
        </p:nvPicPr>
        <p:blipFill>
          <a:blip r:embed="rId3"/>
          <a:srcRect l="28002" t="22222" r="29573" b="74445"/>
          <a:stretch>
            <a:fillRect/>
          </a:stretch>
        </p:blipFill>
        <p:spPr>
          <a:xfrm>
            <a:off x="1066800" y="4267200"/>
            <a:ext cx="75438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Angka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pic>
        <p:nvPicPr>
          <p:cNvPr id="4" name="Picture 3" descr="317-318_Page_2.jpg"/>
          <p:cNvPicPr>
            <a:picLocks noChangeAspect="1"/>
          </p:cNvPicPr>
          <p:nvPr/>
        </p:nvPicPr>
        <p:blipFill>
          <a:blip r:embed="rId2"/>
          <a:srcRect l="26431" t="32222" r="24860" b="63334"/>
          <a:stretch>
            <a:fillRect/>
          </a:stretch>
        </p:blipFill>
        <p:spPr>
          <a:xfrm>
            <a:off x="685800" y="2209800"/>
            <a:ext cx="7848600" cy="1012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276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PT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317-318_Page_2.jpg"/>
          <p:cNvPicPr>
            <a:picLocks noChangeAspect="1"/>
          </p:cNvPicPr>
          <p:nvPr/>
        </p:nvPicPr>
        <p:blipFill>
          <a:blip r:embed="rId2"/>
          <a:srcRect l="17003" t="43333" r="18575" b="43334"/>
          <a:stretch>
            <a:fillRect/>
          </a:stretch>
        </p:blipFill>
        <p:spPr>
          <a:xfrm>
            <a:off x="914400" y="3962400"/>
            <a:ext cx="807085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</a:t>
            </a:r>
            <a:r>
              <a:rPr lang="en-US" b="1" dirty="0" err="1" smtClean="0"/>
              <a:t>Menurun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</a:t>
            </a:r>
            <a:r>
              <a:rPr lang="en-US" b="1" dirty="0" err="1" smtClean="0"/>
              <a:t>menurun</a:t>
            </a:r>
            <a:r>
              <a:rPr lang="en-US" b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membebankan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gradual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tahun-tahun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yang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(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lima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tarif</a:t>
            </a:r>
            <a:r>
              <a:rPr lang="en-US" dirty="0" smtClean="0"/>
              <a:t> 40%,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1/5 </a:t>
            </a:r>
            <a:r>
              <a:rPr lang="en-US" dirty="0" err="1" smtClean="0"/>
              <a:t>atau</a:t>
            </a:r>
            <a:r>
              <a:rPr lang="en-US" dirty="0" smtClean="0"/>
              <a:t> 20%).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, </a:t>
            </a:r>
            <a:r>
              <a:rPr lang="en-US" dirty="0" err="1" smtClean="0"/>
              <a:t>taksiran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unit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4. 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</a:t>
            </a:r>
            <a:r>
              <a:rPr lang="en-US" b="1" dirty="0" err="1" smtClean="0"/>
              <a:t>Menurun</a:t>
            </a:r>
            <a:r>
              <a:rPr lang="en-US" b="1" dirty="0" smtClean="0"/>
              <a:t> </a:t>
            </a:r>
            <a:r>
              <a:rPr lang="en-US" b="1" dirty="0" smtClean="0"/>
              <a:t>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PT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317-318_Page_2.jpg"/>
          <p:cNvPicPr>
            <a:picLocks noChangeAspect="1"/>
          </p:cNvPicPr>
          <p:nvPr/>
        </p:nvPicPr>
        <p:blipFill>
          <a:blip r:embed="rId2"/>
          <a:srcRect l="26431" t="72222" r="29573" b="25556"/>
          <a:stretch>
            <a:fillRect/>
          </a:stretch>
        </p:blipFill>
        <p:spPr>
          <a:xfrm>
            <a:off x="990600" y="2514600"/>
            <a:ext cx="7467600" cy="533400"/>
          </a:xfrm>
          <a:prstGeom prst="rect">
            <a:avLst/>
          </a:prstGeom>
        </p:spPr>
      </p:pic>
      <p:pic>
        <p:nvPicPr>
          <p:cNvPr id="5" name="Picture 4" descr="317-318_Page_2.jpg"/>
          <p:cNvPicPr>
            <a:picLocks noChangeAspect="1"/>
          </p:cNvPicPr>
          <p:nvPr/>
        </p:nvPicPr>
        <p:blipFill>
          <a:blip r:embed="rId2"/>
          <a:srcRect l="26431" t="80000" r="32716" b="17778"/>
          <a:stretch>
            <a:fillRect/>
          </a:stretch>
        </p:blipFill>
        <p:spPr>
          <a:xfrm>
            <a:off x="762000" y="4267200"/>
            <a:ext cx="79248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Unit </a:t>
            </a:r>
            <a:r>
              <a:rPr lang="en-US" dirty="0" err="1" smtClean="0"/>
              <a:t>Produksi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mengasumsikan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unit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dimisalkan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PT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5.000 jam,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319-320_Page_1.jpg"/>
          <p:cNvPicPr>
            <a:picLocks noChangeAspect="1"/>
          </p:cNvPicPr>
          <p:nvPr/>
        </p:nvPicPr>
        <p:blipFill>
          <a:blip r:embed="rId2"/>
          <a:srcRect l="24860" t="74444" r="21717" b="22223"/>
          <a:stretch>
            <a:fillRect/>
          </a:stretch>
        </p:blipFill>
        <p:spPr>
          <a:xfrm>
            <a:off x="1143000" y="3809999"/>
            <a:ext cx="7315200" cy="6454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Unit </a:t>
            </a:r>
            <a:r>
              <a:rPr lang="en-US" dirty="0" err="1" smtClean="0"/>
              <a:t>Produksi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pic>
        <p:nvPicPr>
          <p:cNvPr id="4" name="Content Placeholder 3" descr="319-320_Page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1469" t="17544" r="23950" b="78947"/>
          <a:stretch>
            <a:fillRect/>
          </a:stretch>
        </p:blipFill>
        <p:spPr>
          <a:xfrm>
            <a:off x="533400" y="1600200"/>
            <a:ext cx="8382000" cy="762000"/>
          </a:xfrm>
        </p:spPr>
      </p:pic>
      <p:sp>
        <p:nvSpPr>
          <p:cNvPr id="5" name="Rectangle 4"/>
          <p:cNvSpPr/>
          <p:nvPr/>
        </p:nvSpPr>
        <p:spPr>
          <a:xfrm>
            <a:off x="609600" y="2590800"/>
            <a:ext cx="2249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7" name="Picture 6" descr="319-320_Page_2.jpg"/>
          <p:cNvPicPr>
            <a:picLocks noChangeAspect="1"/>
          </p:cNvPicPr>
          <p:nvPr/>
        </p:nvPicPr>
        <p:blipFill>
          <a:blip r:embed="rId2"/>
          <a:srcRect l="28002" t="27778" r="26431" b="66666"/>
          <a:stretch>
            <a:fillRect/>
          </a:stretch>
        </p:blipFill>
        <p:spPr>
          <a:xfrm>
            <a:off x="609600" y="2895600"/>
            <a:ext cx="795528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PSAK 16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total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disusutkan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PENURUNAN 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aset-asetnya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(</a:t>
            </a:r>
            <a:r>
              <a:rPr lang="en-US" i="1" dirty="0" smtClean="0"/>
              <a:t>write-off)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panjangnya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i="1" dirty="0" smtClean="0"/>
              <a:t>carrying amount)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i="1" dirty="0" smtClean="0"/>
              <a:t> (recoverable amount).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minimum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sumber-sumber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 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berjalannya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normal.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,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dikaryakan</a:t>
            </a:r>
            <a:r>
              <a:rPr lang="en-US" dirty="0" smtClean="0"/>
              <a:t>, yang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,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memengaruhi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diskonto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material. 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kapitalisasi</a:t>
            </a:r>
            <a:r>
              <a:rPr lang="en-US" dirty="0" smtClean="0"/>
              <a:t> </a:t>
            </a:r>
            <a:r>
              <a:rPr lang="en-US" dirty="0" err="1" smtClean="0"/>
              <a:t>pasarnya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sumber-sumber</a:t>
            </a:r>
            <a:r>
              <a:rPr lang="en-US" dirty="0" smtClean="0"/>
              <a:t> internal,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keusangan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yang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internal yang </a:t>
            </a:r>
            <a:r>
              <a:rPr lang="en-US" dirty="0" err="1" smtClean="0"/>
              <a:t>mengindikasikan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investor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dividen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dividen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total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komprehensif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dividen</a:t>
            </a:r>
            <a:r>
              <a:rPr lang="en-US" dirty="0" smtClean="0"/>
              <a:t> </a:t>
            </a:r>
            <a:r>
              <a:rPr lang="en-US" dirty="0" err="1" smtClean="0"/>
              <a:t>diumumkan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takberwujud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terbatas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takberwujud</a:t>
            </a:r>
            <a:r>
              <a:rPr lang="en-US" b="1" dirty="0" smtClean="0"/>
              <a:t> yang 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r>
              <a:rPr lang="en-US" b="1" dirty="0" smtClean="0"/>
              <a:t>,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tahunan</a:t>
            </a:r>
            <a:r>
              <a:rPr lang="en-US" b="1" dirty="0" smtClean="0"/>
              <a:t>,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tercatatnya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terpulihkannya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goodwill </a:t>
            </a:r>
            <a:r>
              <a:rPr lang="en-US" dirty="0" smtClean="0"/>
              <a:t>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terdahulu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,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 yang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aset-aset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margin yang </a:t>
            </a:r>
            <a:r>
              <a:rPr lang="en-US" dirty="0" err="1" smtClean="0"/>
              <a:t>substansial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3. Kecil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indikasi-indikasi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diharuskan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formal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terpulihkan</a:t>
            </a:r>
            <a:r>
              <a:rPr lang="en-US" b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unit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pakainya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wajar</a:t>
            </a:r>
            <a:r>
              <a:rPr lang="en-US" b="1" dirty="0" smtClean="0"/>
              <a:t> </a:t>
            </a:r>
            <a:r>
              <a:rPr lang="en-US" b="1" dirty="0" err="1" smtClean="0"/>
              <a:t>dikurangi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unit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pihak-pihak</a:t>
            </a:r>
            <a:r>
              <a:rPr lang="en-US" dirty="0" smtClean="0"/>
              <a:t> yang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berkehendak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,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pakai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taksiran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unit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RERANGKA BAB</a:t>
            </a:r>
            <a:endParaRPr lang="en-US" dirty="0"/>
          </a:p>
        </p:txBody>
      </p:sp>
      <p:pic>
        <p:nvPicPr>
          <p:cNvPr id="4" name="Content Placeholder 3" descr="3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5728" t="21053" r="28911" b="34922"/>
          <a:stretch>
            <a:fillRect/>
          </a:stretch>
        </p:blipFill>
        <p:spPr>
          <a:xfrm>
            <a:off x="2057400" y="1523999"/>
            <a:ext cx="3886200" cy="533400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610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, PT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31 </a:t>
            </a:r>
            <a:r>
              <a:rPr lang="en-US" dirty="0" err="1" smtClean="0"/>
              <a:t>Desember</a:t>
            </a:r>
            <a:r>
              <a:rPr lang="en-US" dirty="0" smtClean="0"/>
              <a:t> 2012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yang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	=	</a:t>
            </a:r>
            <a:r>
              <a:rPr lang="en-US" dirty="0" smtClean="0"/>
              <a:t>		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en-US" dirty="0" smtClean="0"/>
              <a:t>700.000.000	</a:t>
            </a:r>
          </a:p>
          <a:p>
            <a:pPr lvl="1"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	=	</a:t>
            </a:r>
            <a:r>
              <a:rPr lang="en-US" dirty="0" smtClean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   16.000.000</a:t>
            </a: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(</a:t>
            </a:r>
            <a:r>
              <a:rPr lang="en-US" i="1" dirty="0" smtClean="0"/>
              <a:t>value in use)	=	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en-US" dirty="0" smtClean="0"/>
              <a:t>684.000.000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1 </a:t>
            </a:r>
            <a:r>
              <a:rPr lang="en-US" dirty="0" err="1" smtClean="0"/>
              <a:t>Januari</a:t>
            </a:r>
            <a:r>
              <a:rPr lang="en-US" dirty="0" smtClean="0"/>
              <a:t> 2008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Rp800.000.000. PT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memperkirakan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20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 Rp40.000.000. PT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menyusutkan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tetapnya</a:t>
            </a:r>
            <a:r>
              <a:rPr lang="en-US" dirty="0" smtClean="0"/>
              <a:t>.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pic>
        <p:nvPicPr>
          <p:cNvPr id="4" name="Content Placeholder 3" descr="324-325_Page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6507" t="47368" r="18988" b="42106"/>
          <a:stretch>
            <a:fillRect/>
          </a:stretch>
        </p:blipFill>
        <p:spPr>
          <a:xfrm>
            <a:off x="457200" y="1600200"/>
            <a:ext cx="8458200" cy="1951892"/>
          </a:xfrm>
        </p:spPr>
      </p:pic>
      <p:sp>
        <p:nvSpPr>
          <p:cNvPr id="5" name="Rectangle 4"/>
          <p:cNvSpPr/>
          <p:nvPr/>
        </p:nvSpPr>
        <p:spPr>
          <a:xfrm>
            <a:off x="381000" y="40386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Rp684.000.000 (Rp700.000.000 – Rp16.000.000)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Rp520.000.000.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Rp684.000.000.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Rp500.000.000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)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Rp484.000.000 (Rp500.000.000 – Rp16.000.000).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pakainya</a:t>
            </a:r>
            <a:r>
              <a:rPr lang="en-US" dirty="0" smtClean="0"/>
              <a:t> Rp520.000.000,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324-325_Page_2.jpg"/>
          <p:cNvPicPr>
            <a:picLocks noChangeAspect="1"/>
          </p:cNvPicPr>
          <p:nvPr/>
        </p:nvPicPr>
        <p:blipFill>
          <a:blip r:embed="rId2"/>
          <a:srcRect l="28002" t="17778" r="21717" b="77777"/>
          <a:stretch>
            <a:fillRect/>
          </a:stretch>
        </p:blipFill>
        <p:spPr>
          <a:xfrm>
            <a:off x="1066800" y="5867399"/>
            <a:ext cx="73914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direvaluasi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komprehensif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revaluasian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komprehensif</a:t>
            </a:r>
            <a:r>
              <a:rPr lang="en-US" dirty="0" smtClean="0"/>
              <a:t> lain,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surplus </a:t>
            </a:r>
            <a:r>
              <a:rPr lang="en-US" dirty="0" err="1" smtClean="0"/>
              <a:t>revaluasi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Penurunan Nilai pada Unit Penghasil 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Unit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(UPK)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yang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lain. 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UPK.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pertambangan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kereta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pertambangannya</a:t>
            </a:r>
            <a:r>
              <a:rPr lang="en-US" dirty="0" smtClean="0"/>
              <a:t>.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kereta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sisanya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yang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lain </a:t>
            </a:r>
            <a:r>
              <a:rPr lang="en-US" dirty="0" err="1" smtClean="0"/>
              <a:t>pertambangan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mengestimasi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terpulihkan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kereta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pakainya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sisanya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Goodwill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i="1" dirty="0" smtClean="0"/>
              <a:t>goodwill </a:t>
            </a:r>
            <a:r>
              <a:rPr lang="en-US" dirty="0" smtClean="0"/>
              <a:t>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,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, </a:t>
            </a:r>
            <a:r>
              <a:rPr lang="en-US" dirty="0" err="1" smtClean="0"/>
              <a:t>dialokasikan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unit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pengakuisisi</a:t>
            </a:r>
            <a:r>
              <a:rPr lang="en-US" dirty="0" smtClean="0"/>
              <a:t>,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unit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)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sinergi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,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diakuisisi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unit-unit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unit-unit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200400" y="472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4572000"/>
            <a:ext cx="2895600" cy="99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Baca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328-329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, </a:t>
            </a:r>
            <a:r>
              <a:rPr lang="en-US" dirty="0" err="1" smtClean="0"/>
              <a:t>perlengkapan</a:t>
            </a:r>
            <a:r>
              <a:rPr lang="en-US" dirty="0" smtClean="0"/>
              <a:t> EDP,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tercatatnya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 </a:t>
            </a:r>
            <a:r>
              <a:rPr lang="en-US" dirty="0" err="1" smtClean="0"/>
              <a:t>diatribusikan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unit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ditelaah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i="1" dirty="0" smtClean="0"/>
              <a:t>goodwill,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goodwill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)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124200" y="4038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3962400"/>
            <a:ext cx="2895600" cy="99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Baca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331-332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PENYAJIAN DAN PENGUNGKAPAN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penyajiannya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dijaminkan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komitemen</a:t>
            </a:r>
            <a:r>
              <a:rPr lang="en-US" dirty="0" smtClean="0"/>
              <a:t> </a:t>
            </a:r>
            <a:r>
              <a:rPr lang="en-US" dirty="0" err="1" smtClean="0"/>
              <a:t>kontraktual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10000" y="563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410200"/>
            <a:ext cx="2895600" cy="990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333.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pengalokasian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menyusutkan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dipertimbangkan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 (</a:t>
            </a:r>
            <a:r>
              <a:rPr lang="en-US" i="1" dirty="0" smtClean="0"/>
              <a:t>depreciable asset); </a:t>
            </a:r>
          </a:p>
          <a:p>
            <a:pPr lvl="1">
              <a:buNone/>
            </a:pPr>
            <a:r>
              <a:rPr lang="fi-FI" dirty="0" smtClean="0"/>
              <a:t>2. taksiran masa manfaat aset tetap;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DEPRESIASI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 (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)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ekspektasi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dirty="0" smtClean="0"/>
              <a:t>model </a:t>
            </a:r>
            <a:r>
              <a:rPr lang="en-US" b="1" dirty="0" err="1" smtClean="0"/>
              <a:t>biaya</a:t>
            </a:r>
            <a:r>
              <a:rPr lang="en-US" b="1" dirty="0" smtClean="0"/>
              <a:t> (</a:t>
            </a:r>
            <a:r>
              <a:rPr lang="en-US" b="1" i="1" dirty="0" smtClean="0"/>
              <a:t>cost model) </a:t>
            </a:r>
            <a:r>
              <a:rPr lang="en-US" dirty="0" err="1" smtClean="0"/>
              <a:t>atau</a:t>
            </a:r>
            <a:r>
              <a:rPr lang="en-US" b="1" i="1" dirty="0" smtClean="0"/>
              <a:t> </a:t>
            </a:r>
            <a:r>
              <a:rPr lang="en-US" b="1" dirty="0" smtClean="0"/>
              <a:t>model </a:t>
            </a:r>
            <a:r>
              <a:rPr lang="en-US" b="1" dirty="0" err="1" smtClean="0"/>
              <a:t>revaluasi</a:t>
            </a:r>
            <a:r>
              <a:rPr lang="en-US" b="1" dirty="0" smtClean="0"/>
              <a:t> </a:t>
            </a:r>
            <a:r>
              <a:rPr lang="en-US" b="1" i="1" dirty="0" smtClean="0"/>
              <a:t>(revaluation model)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akuntansinya</a:t>
            </a:r>
            <a:r>
              <a:rPr lang="en-US" dirty="0" smtClean="0"/>
              <a:t>.</a:t>
            </a:r>
            <a:r>
              <a:rPr lang="en-US" i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 (</a:t>
            </a:r>
            <a:r>
              <a:rPr lang="en-US" i="1" dirty="0" smtClean="0"/>
              <a:t>depreciable asset)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dialokasikan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mengurangkan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)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, PT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botol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50.000 jam </a:t>
            </a:r>
            <a:r>
              <a:rPr lang="en-US" dirty="0" err="1" smtClean="0"/>
              <a:t>penggunaan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Rp800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Rp40 </a:t>
            </a:r>
            <a:r>
              <a:rPr lang="en-US" dirty="0" err="1" smtClean="0"/>
              <a:t>juta</a:t>
            </a:r>
            <a:r>
              <a:rPr lang="en-US" dirty="0" smtClean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 (</a:t>
            </a:r>
            <a:r>
              <a:rPr lang="en-US" dirty="0" err="1" smtClean="0"/>
              <a:t>sisa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diestimasikan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Rp100 </a:t>
            </a:r>
            <a:r>
              <a:rPr lang="en-US" dirty="0" err="1" smtClean="0"/>
              <a:t>juta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Didepresiasikan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pic>
        <p:nvPicPr>
          <p:cNvPr id="4" name="Content Placeholder 3" descr="3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3942" t="54386" r="26424" b="35088"/>
          <a:stretch>
            <a:fillRect/>
          </a:stretch>
        </p:blipFill>
        <p:spPr>
          <a:xfrm>
            <a:off x="304800" y="1752600"/>
            <a:ext cx="8636000" cy="2590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943600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Taksiran Masa Manfaat Aset Tetap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diekspektasikan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dilakukannya</a:t>
            </a:r>
            <a:r>
              <a:rPr lang="en-US" dirty="0" smtClean="0"/>
              <a:t>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pengonsumsian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ekonomisnya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466</TotalTime>
  <Words>2478</Words>
  <Application>Microsoft Office PowerPoint</Application>
  <PresentationFormat>On-screen Show (4:3)</PresentationFormat>
  <Paragraphs>143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PPt-Template_S4</vt:lpstr>
      <vt:lpstr>BAB 8  DEPRESIASI DAN PENURUNAN NILAI</vt:lpstr>
      <vt:lpstr>Tujuan Pembelajaran</vt:lpstr>
      <vt:lpstr>RERANGKA BAB</vt:lpstr>
      <vt:lpstr>DEPRESIASI</vt:lpstr>
      <vt:lpstr>DEPRESIASI - lanjutan</vt:lpstr>
      <vt:lpstr>Nilai Biaya Aset yang Didepresiasikan </vt:lpstr>
      <vt:lpstr>Nilai Biaya Aset yang Didepresiasikan - lanjutan</vt:lpstr>
      <vt:lpstr>Nilai Biaya Aset yang Didepresiasikan - lanjutan</vt:lpstr>
      <vt:lpstr>Taksiran Masa Manfaat Aset Tetap </vt:lpstr>
      <vt:lpstr>Taksiran Masa Manfaat Aset Tetap - lanjutan </vt:lpstr>
      <vt:lpstr>Metode Depresiasi</vt:lpstr>
      <vt:lpstr>Metode Garis Lurus</vt:lpstr>
      <vt:lpstr>Metode Garis Lurus - lanjutan</vt:lpstr>
      <vt:lpstr>Metode Garis Lurus - lanjutan</vt:lpstr>
      <vt:lpstr>Metode Pembebanan Menurun</vt:lpstr>
      <vt:lpstr>Metode Jumlah Angka Tahun </vt:lpstr>
      <vt:lpstr>Metode Jumlah Angka Tahun - lanjutan</vt:lpstr>
      <vt:lpstr>Metode Jumlah Angka Tahun - lanjutan</vt:lpstr>
      <vt:lpstr>Metode Saldo Menurun </vt:lpstr>
      <vt:lpstr>Metode Saldo Menurun - lanjutan</vt:lpstr>
      <vt:lpstr>Metode Unit Produksi</vt:lpstr>
      <vt:lpstr>Metode Unit Produksi - lanjutan</vt:lpstr>
      <vt:lpstr>Depresiasi Terpisah untuk Komponen yang Signifikan</vt:lpstr>
      <vt:lpstr>PENURUNAN NILAI</vt:lpstr>
      <vt:lpstr>Indikasi Penurunan Nilai</vt:lpstr>
      <vt:lpstr>Indikasi Penurunan Nilai - lanjutan</vt:lpstr>
      <vt:lpstr>Indikasi Penurunan Nilai - lanjutan</vt:lpstr>
      <vt:lpstr>Indikasi Penurunan Nilai - lanjutan</vt:lpstr>
      <vt:lpstr>Pengukuran Penurunan Nilai</vt:lpstr>
      <vt:lpstr>Pengukuran Penurunan Nilai - lanjutan</vt:lpstr>
      <vt:lpstr>Pengukuran Penurunan Nilai - lanjutan</vt:lpstr>
      <vt:lpstr>Pengukuran Penurunan Nilai - lanjutan</vt:lpstr>
      <vt:lpstr>Pengakuan Rugi Penurunan Nilai</vt:lpstr>
      <vt:lpstr>Penurunan Nilai pada Unit Penghasil Kas</vt:lpstr>
      <vt:lpstr>Goodwill </vt:lpstr>
      <vt:lpstr>Aset Korporat </vt:lpstr>
      <vt:lpstr>Pemulihan Rugi Penurunan Nilai</vt:lpstr>
      <vt:lpstr>PENYAJIAN DAN PENGUNGKAPAN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8  DEPRESIASI DAN PENURUNAN NILAI</dc:title>
  <dc:creator>S4Pro-02</dc:creator>
  <cp:lastModifiedBy>S4Pro-02</cp:lastModifiedBy>
  <cp:revision>37</cp:revision>
  <dcterms:created xsi:type="dcterms:W3CDTF">2016-02-05T03:48:34Z</dcterms:created>
  <dcterms:modified xsi:type="dcterms:W3CDTF">2016-02-10T07:55:46Z</dcterms:modified>
</cp:coreProperties>
</file>