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96" r:id="rId3"/>
    <p:sldId id="298" r:id="rId4"/>
    <p:sldId id="300" r:id="rId5"/>
    <p:sldId id="301" r:id="rId6"/>
    <p:sldId id="303" r:id="rId7"/>
    <p:sldId id="302" r:id="rId8"/>
    <p:sldId id="304" r:id="rId9"/>
    <p:sldId id="305" r:id="rId10"/>
    <p:sldId id="306" r:id="rId11"/>
    <p:sldId id="307" r:id="rId12"/>
    <p:sldId id="308" r:id="rId13"/>
    <p:sldId id="309" r:id="rId14"/>
    <p:sldId id="310" r:id="rId15"/>
    <p:sldId id="312" r:id="rId16"/>
    <p:sldId id="313" r:id="rId17"/>
    <p:sldId id="314" r:id="rId18"/>
    <p:sldId id="316" r:id="rId19"/>
    <p:sldId id="315" r:id="rId20"/>
    <p:sldId id="318" r:id="rId21"/>
    <p:sldId id="317" r:id="rId22"/>
    <p:sldId id="319" r:id="rId23"/>
    <p:sldId id="320" r:id="rId24"/>
    <p:sldId id="321" r:id="rId25"/>
    <p:sldId id="322" r:id="rId26"/>
    <p:sldId id="323" r:id="rId27"/>
    <p:sldId id="325" r:id="rId28"/>
    <p:sldId id="324" r:id="rId29"/>
    <p:sldId id="326" r:id="rId30"/>
    <p:sldId id="327" r:id="rId31"/>
    <p:sldId id="329" r:id="rId32"/>
    <p:sldId id="328" r:id="rId33"/>
    <p:sldId id="330" r:id="rId34"/>
    <p:sldId id="331" r:id="rId35"/>
    <p:sldId id="333" r:id="rId36"/>
    <p:sldId id="332" r:id="rId37"/>
    <p:sldId id="334" r:id="rId38"/>
    <p:sldId id="335" r:id="rId39"/>
    <p:sldId id="336" r:id="rId40"/>
    <p:sldId id="337" r:id="rId41"/>
    <p:sldId id="338" r:id="rId42"/>
    <p:sldId id="339" r:id="rId43"/>
    <p:sldId id="340" r:id="rId44"/>
    <p:sldId id="341" r:id="rId45"/>
    <p:sldId id="342" r:id="rId46"/>
    <p:sldId id="343" r:id="rId47"/>
    <p:sldId id="344" r:id="rId48"/>
    <p:sldId id="27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51"/>
  </p:normalViewPr>
  <p:slideViewPr>
    <p:cSldViewPr>
      <p:cViewPr varScale="1">
        <p:scale>
          <a:sx n="101" d="100"/>
          <a:sy n="101" d="100"/>
        </p:scale>
        <p:origin x="4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8BF407-2250-4352-B096-CF931DCFC8E2}" type="datetimeFigureOut">
              <a:rPr lang="en-US" smtClean="0"/>
              <a:pPr/>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BF407-2250-4352-B096-CF931DCFC8E2}" type="datetimeFigureOut">
              <a:rPr lang="en-US" smtClean="0"/>
              <a:pPr/>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BF407-2250-4352-B096-CF931DCFC8E2}" type="datetimeFigureOut">
              <a:rPr lang="en-US" smtClean="0"/>
              <a:pPr/>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BF407-2250-4352-B096-CF931DCFC8E2}" type="datetimeFigureOut">
              <a:rPr lang="en-US" smtClean="0"/>
              <a:pPr/>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BF407-2250-4352-B096-CF931DCFC8E2}" type="datetimeFigureOut">
              <a:rPr lang="en-US" smtClean="0"/>
              <a:pPr/>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BF407-2250-4352-B096-CF931DCFC8E2}" type="datetimeFigureOut">
              <a:rPr lang="en-US" smtClean="0"/>
              <a:pPr/>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BF407-2250-4352-B096-CF931DCFC8E2}" type="datetimeFigureOut">
              <a:rPr lang="en-US" smtClean="0"/>
              <a:pPr/>
              <a:t>4/29/21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BF407-2250-4352-B096-CF931DCFC8E2}" type="datetimeFigureOut">
              <a:rPr lang="en-US" smtClean="0"/>
              <a:pPr/>
              <a:t>4/29/21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BF407-2250-4352-B096-CF931DCFC8E2}" type="datetimeFigureOut">
              <a:rPr lang="en-US" smtClean="0"/>
              <a:pPr/>
              <a:t>4/29/21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BF407-2250-4352-B096-CF931DCFC8E2}" type="datetimeFigureOut">
              <a:rPr lang="en-US" smtClean="0"/>
              <a:pPr/>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BF407-2250-4352-B096-CF931DCFC8E2}" type="datetimeFigureOut">
              <a:rPr lang="en-US" smtClean="0"/>
              <a:pPr/>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BF407-2250-4352-B096-CF931DCFC8E2}" type="datetimeFigureOut">
              <a:rPr lang="en-US" smtClean="0"/>
              <a:pPr/>
              <a:t>4/29/21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54FCB-4F14-422F-9516-B56F8EF972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cms-assets.tutsplus.com/uploads/users/723/posts/26583/image/pathway2-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2-1a.jpg"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https://cms-assets.tutsplus.com/uploads/users/723/posts/26583/image/pathway2-1.jpg"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2-1a.jpg"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https://cms-assets.tutsplus.com/uploads/users/723/posts/26583/image/pathway2-4.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cms-assets.tutsplus.com/uploads/users/723/posts/26583/image/pathway2-5.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cms-assets.tutsplus.com/uploads/users/723/posts/26583/image/pathway2-6.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cms-assets.tutsplus.com/uploads/users/723/posts/26583/image/pathway3-1.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3-1a.jpg"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https://cms-assets.tutsplus.com/uploads/users/723/posts/26583/image/pathway3-2.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cms-assets.tutsplus.com/uploads/users/723/posts/26583/image/pathway3-3.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s://cms-assets.tutsplus.com/uploads/users/723/posts/26583/image/pathway3-4.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3-4a.jp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https://cms-assets.tutsplus.com/uploads/users/723/posts/26583/image/pathway3-5.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https://cms-assets.tutsplus.com/uploads/users/723/posts/26583/image/pathway4-1.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s://cms-assets.tutsplus.com/uploads/users/723/posts/26583/image/pathway4-2.jpg"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cms-assets.tutsplus.com/uploads/users/723/posts/26583/image/pathway4-3.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s://cms-assets.tutsplus.com/uploads/users/723/posts/26583/image/pathway4-4.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cms-assets.tutsplus.com/uploads/users/723/posts/26583/image/pathway4-5.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s://cms-assets.tutsplus.com/uploads/users/723/posts/26583/image/pathway4-6.jp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cms-assets.tutsplus.com/uploads/users/723/posts/26583/image/pathway4-7.jp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cms-assets.tutsplus.com/uploads/users/723/posts/26583/image/pathway5-1.jpg"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s://cms-assets.tutsplus.com/uploads/users/723/posts/26583/image/pathway5-2.jpg"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s://cms-assets.tutsplus.com/uploads/users/723/posts/26583/image/pathway5-3.jpg"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cms-assets.tutsplus.com/uploads/users/723/posts/26583/image/pathway1-1.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s://cms-assets.tutsplus.com/uploads/users/723/posts/26583/image/pathway5-4.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s://cms-assets.tutsplus.com/uploads/users/723/posts/26583/image/pathway6-1.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s://cms-assets.tutsplus.com/uploads/users/723/posts/26583/image/pathway6-2.jpg"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s://cms-assets.tutsplus.com/uploads/users/723/posts/26583/image/pathway6-3.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s://cms-assets.tutsplus.com/uploads/users/723/posts/26583/image/pathway6-4.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s://cms-assets.tutsplus.com/uploads/users/723/posts/26583/image/pathway7-1.jpg"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s://cms-assets.tutsplus.com/uploads/users/723/posts/26583/image/pathway7-2.jpg"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7-2a.jpg" TargetMode="Externa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https://cms-assets.tutsplus.com/uploads/users/723/posts/26583/image/pathway7-3.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s://cms-assets.tutsplus.com/uploads/users/723/posts/26583/image/pathway7-4.jpg"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s://cms-assets.tutsplus.com/uploads/users/723/posts/26583/image/pathway7-5.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cms-assets.tutsplus.com/uploads/users/723/posts/26583/image/pathway1-2.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2a.jpg"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https://cms-assets.tutsplus.com/uploads/users/723/posts/26583/image/pathway7-7.jpg"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s://cms-assets.tutsplus.com/uploads/users/723/posts/26583/image/pathway7-8.jpg"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s://cms-assets.tutsplus.com/uploads/users/723/posts/26583/image/pathway8-1.jpg" TargetMode="Externa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8-1a.jpg" TargetMode="Externa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https://cms-assets.tutsplus.com/uploads/users/723/posts/26583/image/pathway8-2.jpg" TargetMode="Externa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s://cms-assets.tutsplus.com/uploads/users/723/posts/26583/image/pathway8-3.jpg"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https://cms-assets.tutsplus.com/uploads/users/723/posts/26583/image/pathway8-4.jpg" TargetMode="Externa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s://cms-assets.tutsplus.com/uploads/users/723/posts/26583/image/pathway8-5.jpg" TargetMode="External"/><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8-5a.jpg" TargetMode="Externa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https://cms-assets.tutsplus.com/uploads/users/723/posts/26583/image/pathway-final.jpg"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s://cms-assets.tutsplus.com/uploads/users/723/posts/26583/image/pathway1-3.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3a.jp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https://cms-assets.tutsplus.com/uploads/users/723/posts/26583/image/pathway1-4.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4a.jp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https://cms-assets.tutsplus.com/uploads/users/723/posts/26583/image/pathway1-5.jpg"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5a.jp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https://cms-assets.tutsplus.com/uploads/users/723/posts/26583/image/pathway1-6.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s://cms-assets.tutsplus.com/uploads/users/723/posts/26583/image/pathway1-6a.jpg"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https://cms-assets.tutsplus.com/uploads/users/723/posts/26583/image/pathway1-7.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5638800" cy="3679825"/>
          </a:xfrm>
        </p:spPr>
        <p:txBody>
          <a:bodyPr>
            <a:noAutofit/>
          </a:bodyPr>
          <a:lstStyle/>
          <a:p>
            <a:pPr algn="l"/>
            <a:r>
              <a:rPr lang="en-US" sz="3200" dirty="0">
                <a:solidFill>
                  <a:srgbClr val="FF0000"/>
                </a:solidFill>
                <a:cs typeface="Calibri"/>
              </a:rPr>
              <a:t>MK</a:t>
            </a:r>
            <a:r>
              <a:rPr lang="en-US" sz="3200" dirty="0">
                <a:solidFill>
                  <a:srgbClr val="FF0000"/>
                </a:solidFill>
                <a:latin typeface="Calibri"/>
                <a:cs typeface="Calibri"/>
              </a:rPr>
              <a:t>. </a:t>
            </a:r>
            <a:r>
              <a:rPr lang="en-US" sz="3200" dirty="0" err="1">
                <a:solidFill>
                  <a:srgbClr val="FF0000"/>
                </a:solidFill>
                <a:latin typeface="Calibri"/>
                <a:cs typeface="Calibri"/>
              </a:rPr>
              <a:t>Komputer</a:t>
            </a:r>
            <a:r>
              <a:rPr lang="en-US" sz="3200" dirty="0">
                <a:solidFill>
                  <a:srgbClr val="FF0000"/>
                </a:solidFill>
                <a:latin typeface="Calibri"/>
                <a:cs typeface="Calibri"/>
              </a:rPr>
              <a:t> </a:t>
            </a:r>
            <a:r>
              <a:rPr lang="en-US" sz="3200" dirty="0" err="1">
                <a:solidFill>
                  <a:srgbClr val="FF0000"/>
                </a:solidFill>
                <a:latin typeface="Calibri"/>
                <a:cs typeface="Calibri"/>
              </a:rPr>
              <a:t>Grafis</a:t>
            </a:r>
            <a:r>
              <a:rPr lang="en-US" sz="3200" dirty="0">
                <a:solidFill>
                  <a:srgbClr val="FF0000"/>
                </a:solidFill>
                <a:latin typeface="Calibri"/>
                <a:cs typeface="Calibri"/>
              </a:rPr>
              <a:t> 1</a:t>
            </a:r>
          </a:p>
        </p:txBody>
      </p:sp>
      <p:sp>
        <p:nvSpPr>
          <p:cNvPr id="6" name="Title 1"/>
          <p:cNvSpPr txBox="1">
            <a:spLocks/>
          </p:cNvSpPr>
          <p:nvPr/>
        </p:nvSpPr>
        <p:spPr>
          <a:xfrm>
            <a:off x="838200" y="1524000"/>
            <a:ext cx="63246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8000" b="1" spc="-150" dirty="0">
                <a:latin typeface="Calibri"/>
                <a:ea typeface="+mj-ea"/>
                <a:cs typeface="Calibri"/>
              </a:rPr>
              <a:t>Digital Imaging</a:t>
            </a:r>
            <a:endParaRPr kumimoji="0" lang="en-US" sz="8000" b="1" i="0" u="none" strike="noStrike" kern="1200" cap="none" spc="-150" normalizeH="0" baseline="0" noProof="0" dirty="0">
              <a:ln>
                <a:noFill/>
              </a:ln>
              <a:effectLst/>
              <a:uLnTx/>
              <a:uFillTx/>
              <a:latin typeface="Calibri"/>
              <a:ea typeface="+mj-ea"/>
              <a:cs typeface="Calibri"/>
            </a:endParaRPr>
          </a:p>
        </p:txBody>
      </p:sp>
      <p:sp>
        <p:nvSpPr>
          <p:cNvPr id="11" name="Subtitle 2"/>
          <p:cNvSpPr>
            <a:spLocks noGrp="1"/>
          </p:cNvSpPr>
          <p:nvPr>
            <p:ph type="subTitle" idx="1"/>
          </p:nvPr>
        </p:nvSpPr>
        <p:spPr>
          <a:xfrm>
            <a:off x="838200" y="4114800"/>
            <a:ext cx="6934200" cy="2667000"/>
          </a:xfrm>
        </p:spPr>
        <p:txBody>
          <a:bodyPr/>
          <a:lstStyle/>
          <a:p>
            <a:pPr algn="l" eaLnBrk="1" hangingPunct="1"/>
            <a:endParaRPr lang="en-US" sz="2800" dirty="0">
              <a:solidFill>
                <a:srgbClr val="FF0000"/>
              </a:solidFill>
            </a:endParaRPr>
          </a:p>
          <a:p>
            <a:pPr algn="l" eaLnBrk="1" hangingPunct="1"/>
            <a:r>
              <a:rPr lang="en-US" sz="2800" dirty="0" err="1">
                <a:solidFill>
                  <a:srgbClr val="FF0000"/>
                </a:solidFill>
              </a:rPr>
              <a:t>Dosen</a:t>
            </a:r>
            <a:r>
              <a:rPr lang="en-US" sz="2800" dirty="0">
                <a:solidFill>
                  <a:srgbClr val="FF0000"/>
                </a:solidFill>
              </a:rPr>
              <a:t> : Muhammad </a:t>
            </a:r>
            <a:r>
              <a:rPr lang="en-US" sz="2800" dirty="0" err="1">
                <a:solidFill>
                  <a:srgbClr val="FF0000"/>
                </a:solidFill>
              </a:rPr>
              <a:t>Redintan</a:t>
            </a:r>
            <a:r>
              <a:rPr lang="en-US" sz="2800" dirty="0">
                <a:solidFill>
                  <a:srgbClr val="FF0000"/>
                </a:solidFill>
              </a:rPr>
              <a:t> Justin, M.Ds.</a:t>
            </a:r>
            <a:endParaRPr lang="en-US" dirty="0">
              <a:solidFill>
                <a:srgbClr val="FF0000"/>
              </a:solidFill>
            </a:endParaRPr>
          </a:p>
          <a:p>
            <a:pPr algn="l" eaLnBrk="1" hangingPunct="1"/>
            <a:endParaRPr lang="id-ID" sz="1400" dirty="0">
              <a:solidFill>
                <a:schemeClr val="tx1"/>
              </a:solidFill>
            </a:endParaRPr>
          </a:p>
          <a:p>
            <a:pPr algn="l" eaLnBrk="1" hangingPunct="1"/>
            <a:r>
              <a:rPr lang="en-US" sz="1400" dirty="0">
                <a:solidFill>
                  <a:schemeClr val="tx1"/>
                </a:solidFill>
              </a:rPr>
              <a:t>Desain </a:t>
            </a:r>
            <a:r>
              <a:rPr lang="en-US" sz="1400" dirty="0" err="1">
                <a:solidFill>
                  <a:schemeClr val="tx1"/>
                </a:solidFill>
              </a:rPr>
              <a:t>Komunikasi</a:t>
            </a:r>
            <a:r>
              <a:rPr lang="en-US" sz="1400" dirty="0">
                <a:solidFill>
                  <a:schemeClr val="tx1"/>
                </a:solidFill>
              </a:rPr>
              <a:t> Visual – </a:t>
            </a:r>
            <a:r>
              <a:rPr lang="en-US" sz="1400" dirty="0" err="1">
                <a:solidFill>
                  <a:schemeClr val="tx1"/>
                </a:solidFill>
              </a:rPr>
              <a:t>Darmajaya</a:t>
            </a:r>
            <a:endParaRPr lang="en-US" sz="1400" dirty="0">
              <a:solidFill>
                <a:schemeClr val="tx1"/>
              </a:solidFill>
            </a:endParaRPr>
          </a:p>
          <a:p>
            <a:pPr algn="l" eaLnBrk="1" hangingPunct="1"/>
            <a:endParaRPr lang="id-ID" sz="1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2. </a:t>
            </a:r>
            <a:r>
              <a:rPr lang="en-US" b="1" dirty="0" err="1">
                <a:solidFill>
                  <a:srgbClr val="FF0000"/>
                </a:solidFill>
              </a:rPr>
              <a:t>Menambahkan</a:t>
            </a:r>
            <a:r>
              <a:rPr lang="en-US" b="1" dirty="0">
                <a:solidFill>
                  <a:srgbClr val="FF0000"/>
                </a:solidFill>
              </a:rPr>
              <a:t> </a:t>
            </a:r>
            <a:r>
              <a:rPr lang="en-US" b="1" dirty="0" err="1">
                <a:solidFill>
                  <a:srgbClr val="FF0000"/>
                </a:solidFill>
              </a:rPr>
              <a:t>Pohon</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477328"/>
          </a:xfrm>
          <a:prstGeom prst="rect">
            <a:avLst/>
          </a:prstGeom>
        </p:spPr>
        <p:txBody>
          <a:bodyPr wrap="square">
            <a:spAutoFit/>
          </a:bodyPr>
          <a:lstStyle/>
          <a:p>
            <a:r>
              <a:rPr lang="id-ID" b="1" dirty="0"/>
              <a:t>Langkah 1</a:t>
            </a:r>
            <a:endParaRPr lang="en-ID" dirty="0"/>
          </a:p>
          <a:p>
            <a:r>
              <a:rPr lang="id-ID" dirty="0"/>
              <a:t>Mengisolasi pohon dan menambahkannya ke tengah tanah tersebut. Menggunakan</a:t>
            </a:r>
            <a:r>
              <a:rPr lang="id-ID" b="1" dirty="0"/>
              <a:t> </a:t>
            </a:r>
            <a:r>
              <a:rPr lang="id-ID" b="1" dirty="0" err="1"/>
              <a:t>Control-T</a:t>
            </a:r>
            <a:r>
              <a:rPr lang="id-ID" dirty="0"/>
              <a:t> untuk mengurangi panjang sedikit.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Gambar 66" descr="add tree">
            <a:extLst>
              <a:ext uri="{FF2B5EF4-FFF2-40B4-BE49-F238E27FC236}">
                <a16:creationId xmlns:a16="http://schemas.microsoft.com/office/drawing/2014/main" id="{B1B8F6C4-7623-BC4A-9341-0A5256364A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3083" y="2523173"/>
            <a:ext cx="4038600" cy="3033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D4387D3-7FCC-F848-8CC9-C52AB7946A31}"/>
              </a:ext>
            </a:extLst>
          </p:cNvPr>
          <p:cNvSpPr/>
          <p:nvPr/>
        </p:nvSpPr>
        <p:spPr>
          <a:xfrm>
            <a:off x="4474383" y="5629700"/>
            <a:ext cx="4343400" cy="646331"/>
          </a:xfrm>
          <a:prstGeom prst="rect">
            <a:avLst/>
          </a:prstGeom>
        </p:spPr>
        <p:txBody>
          <a:bodyPr wrap="square">
            <a:spAutoFit/>
          </a:bodyPr>
          <a:lstStyle/>
          <a:p>
            <a:r>
              <a:rPr lang="id-ID" dirty="0"/>
              <a:t>Menggunakan layer </a:t>
            </a:r>
            <a:r>
              <a:rPr lang="id-ID" dirty="0" err="1"/>
              <a:t>mask</a:t>
            </a:r>
            <a:r>
              <a:rPr lang="id-ID" dirty="0"/>
              <a:t> untuk menghapus tepi keras dan berbaur pohon dengan tanah:</a:t>
            </a:r>
            <a:endParaRPr lang="en-ID" dirty="0"/>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11" name="Gambar 65" descr="tree masking">
            <a:extLst>
              <a:ext uri="{FF2B5EF4-FFF2-40B4-BE49-F238E27FC236}">
                <a16:creationId xmlns:a16="http://schemas.microsoft.com/office/drawing/2014/main" id="{2312FB4C-DE40-5B4E-97D2-B2F80434D26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3380" y="2523174"/>
            <a:ext cx="4025404" cy="30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9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1</a:t>
            </a:r>
            <a:endParaRPr lang="en-ID" dirty="0"/>
          </a:p>
          <a:p>
            <a:r>
              <a:rPr lang="id-ID" dirty="0"/>
              <a:t>Mengisolasi pohon dan menambahkannya ke tengah tanah tersebut. Menggunakan</a:t>
            </a:r>
            <a:r>
              <a:rPr lang="id-ID" b="1" dirty="0"/>
              <a:t> </a:t>
            </a:r>
            <a:r>
              <a:rPr lang="id-ID" b="1" dirty="0" err="1"/>
              <a:t>Control-T</a:t>
            </a:r>
            <a:r>
              <a:rPr lang="id-ID" dirty="0"/>
              <a:t> untuk mengurangi panjang sedikit.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409" name="Gambar 66" descr="add tree">
            <a:extLst>
              <a:ext uri="{FF2B5EF4-FFF2-40B4-BE49-F238E27FC236}">
                <a16:creationId xmlns:a16="http://schemas.microsoft.com/office/drawing/2014/main" id="{B1B8F6C4-7623-BC4A-9341-0A5256364A0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3083" y="1962142"/>
            <a:ext cx="4038600" cy="30339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D4387D3-7FCC-F848-8CC9-C52AB7946A31}"/>
              </a:ext>
            </a:extLst>
          </p:cNvPr>
          <p:cNvSpPr/>
          <p:nvPr/>
        </p:nvSpPr>
        <p:spPr>
          <a:xfrm>
            <a:off x="4474383" y="5068669"/>
            <a:ext cx="4343400" cy="646331"/>
          </a:xfrm>
          <a:prstGeom prst="rect">
            <a:avLst/>
          </a:prstGeom>
        </p:spPr>
        <p:txBody>
          <a:bodyPr wrap="square">
            <a:spAutoFit/>
          </a:bodyPr>
          <a:lstStyle/>
          <a:p>
            <a:r>
              <a:rPr lang="id-ID" dirty="0"/>
              <a:t>Menggunakan layer </a:t>
            </a:r>
            <a:r>
              <a:rPr lang="id-ID" dirty="0" err="1"/>
              <a:t>mask</a:t>
            </a:r>
            <a:r>
              <a:rPr lang="id-ID" dirty="0"/>
              <a:t> untuk menghapus tepi keras dan berbaur pohon dengan tanah:</a:t>
            </a:r>
            <a:endParaRPr lang="en-ID" dirty="0"/>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11" name="Gambar 65" descr="tree masking">
            <a:extLst>
              <a:ext uri="{FF2B5EF4-FFF2-40B4-BE49-F238E27FC236}">
                <a16:creationId xmlns:a16="http://schemas.microsoft.com/office/drawing/2014/main" id="{2312FB4C-DE40-5B4E-97D2-B2F80434D26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3380" y="1962143"/>
            <a:ext cx="4025404" cy="30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14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2</a:t>
            </a:r>
            <a:endParaRPr lang="en-ID" dirty="0"/>
          </a:p>
          <a:p>
            <a:r>
              <a:rPr lang="id-ID" dirty="0"/>
              <a:t>Menggunakan </a:t>
            </a:r>
            <a:r>
              <a:rPr lang="id-ID" dirty="0" err="1"/>
              <a:t>adjustment</a:t>
            </a:r>
            <a:r>
              <a:rPr lang="id-ID" dirty="0"/>
              <a:t> layer </a:t>
            </a:r>
            <a:r>
              <a:rPr lang="id-ID" b="1" dirty="0" err="1"/>
              <a:t>Hue</a:t>
            </a:r>
            <a:r>
              <a:rPr lang="id-ID" b="1" dirty="0"/>
              <a:t>/</a:t>
            </a:r>
            <a:r>
              <a:rPr lang="id-ID" b="1" dirty="0" err="1"/>
              <a:t>Saturation</a:t>
            </a:r>
            <a:r>
              <a:rPr lang="id-ID" dirty="0"/>
              <a:t> dan menurunkan nilai </a:t>
            </a:r>
            <a:r>
              <a:rPr lang="id-ID" b="1" dirty="0" err="1"/>
              <a:t>Saturation</a:t>
            </a:r>
            <a:r>
              <a:rPr lang="id-ID" dirty="0"/>
              <a:t> ke </a:t>
            </a:r>
            <a:r>
              <a:rPr lang="id-ID" b="1" dirty="0"/>
              <a:t>-62</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Gambar 61" descr="tree hue saturation">
            <a:extLst>
              <a:ext uri="{FF2B5EF4-FFF2-40B4-BE49-F238E27FC236}">
                <a16:creationId xmlns:a16="http://schemas.microsoft.com/office/drawing/2014/main" id="{11C504B6-E1FC-6840-97AD-9C894211262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28800" y="2133600"/>
            <a:ext cx="514350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5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3</a:t>
            </a:r>
            <a:endParaRPr lang="en-ID" dirty="0"/>
          </a:p>
          <a:p>
            <a:r>
              <a:rPr lang="id-ID" dirty="0"/>
              <a:t>Membuat </a:t>
            </a:r>
            <a:r>
              <a:rPr lang="id-ID" dirty="0" err="1"/>
              <a:t>adjustment</a:t>
            </a:r>
            <a:r>
              <a:rPr lang="id-ID" dirty="0"/>
              <a:t> layer </a:t>
            </a:r>
            <a:r>
              <a:rPr lang="id-ID" b="1" dirty="0" err="1"/>
              <a:t>Color</a:t>
            </a:r>
            <a:r>
              <a:rPr lang="id-ID" b="1" dirty="0"/>
              <a:t> </a:t>
            </a:r>
            <a:r>
              <a:rPr lang="id-ID" b="1" dirty="0" err="1"/>
              <a:t>Balance</a:t>
            </a:r>
            <a:r>
              <a:rPr lang="id-ID" dirty="0"/>
              <a:t> dan mengubah pengaturan </a:t>
            </a:r>
            <a:r>
              <a:rPr lang="id-ID" b="1" dirty="0" err="1"/>
              <a:t>Midtones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505" name="Gambar 60" descr="tree color balance">
            <a:extLst>
              <a:ext uri="{FF2B5EF4-FFF2-40B4-BE49-F238E27FC236}">
                <a16:creationId xmlns:a16="http://schemas.microsoft.com/office/drawing/2014/main" id="{DF2074FE-F710-1F41-B4CE-7A5483B5233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90700" y="1988818"/>
            <a:ext cx="5524500" cy="436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7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754326"/>
          </a:xfrm>
          <a:prstGeom prst="rect">
            <a:avLst/>
          </a:prstGeom>
        </p:spPr>
        <p:txBody>
          <a:bodyPr wrap="square">
            <a:spAutoFit/>
          </a:bodyPr>
          <a:lstStyle/>
          <a:p>
            <a:r>
              <a:rPr lang="id-ID" b="1" dirty="0"/>
              <a:t>Langkah 4</a:t>
            </a:r>
            <a:endParaRPr lang="en-ID" dirty="0"/>
          </a:p>
          <a:p>
            <a:r>
              <a:rPr lang="id-ID" dirty="0"/>
              <a:t>Menggunakan </a:t>
            </a:r>
            <a:r>
              <a:rPr lang="id-ID" dirty="0" err="1"/>
              <a:t>adjustment</a:t>
            </a:r>
            <a:r>
              <a:rPr lang="id-ID" dirty="0"/>
              <a:t> layer </a:t>
            </a:r>
            <a:r>
              <a:rPr lang="id-ID" b="1" dirty="0" err="1"/>
              <a:t>Curves</a:t>
            </a:r>
            <a:r>
              <a:rPr lang="id-ID" dirty="0"/>
              <a:t> untuk menggelapkan pohon. Lukis pada kontur pohon untuk memperlihatkan pencahayaan di </a:t>
            </a:r>
            <a:r>
              <a:rPr lang="id-ID" dirty="0" err="1"/>
              <a:t>sana:</a:t>
            </a:r>
            <a:r>
              <a:rPr lang="id-ID" b="1" dirty="0" err="1"/>
              <a:t>Langkah</a:t>
            </a:r>
            <a:r>
              <a:rPr lang="id-ID" b="1" dirty="0"/>
              <a:t> 6</a:t>
            </a:r>
            <a:endParaRPr lang="en-ID" dirty="0"/>
          </a:p>
          <a:p>
            <a:r>
              <a:rPr lang="id-ID" dirty="0"/>
              <a:t>Menggunakan </a:t>
            </a:r>
            <a:r>
              <a:rPr lang="id-ID" dirty="0" err="1"/>
              <a:t>adjustment</a:t>
            </a:r>
            <a:r>
              <a:rPr lang="id-ID" dirty="0"/>
              <a:t> layer </a:t>
            </a:r>
            <a:r>
              <a:rPr lang="id-ID" b="1" dirty="0" err="1"/>
              <a:t>Curves</a:t>
            </a:r>
            <a:r>
              <a:rPr lang="id-ID" dirty="0"/>
              <a:t> untuk menggelapkan pohon. Lukis pada kontur pohon untuk memperlihatkan pencahayaan di sana:</a:t>
            </a:r>
            <a:endParaRPr lang="en-ID" dirty="0"/>
          </a:p>
          <a:p>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Gambar 59" descr="tree curves">
            <a:extLst>
              <a:ext uri="{FF2B5EF4-FFF2-40B4-BE49-F238E27FC236}">
                <a16:creationId xmlns:a16="http://schemas.microsoft.com/office/drawing/2014/main" id="{D97DAEEA-1430-2E45-B382-784FFD27EC3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3051" y="2343811"/>
            <a:ext cx="5680488" cy="428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25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3. </a:t>
            </a:r>
            <a:r>
              <a:rPr lang="en-US" b="1" dirty="0" err="1">
                <a:solidFill>
                  <a:srgbClr val="FF0000"/>
                </a:solidFill>
              </a:rPr>
              <a:t>Menambahkan</a:t>
            </a:r>
            <a:r>
              <a:rPr lang="en-US" b="1" dirty="0">
                <a:solidFill>
                  <a:srgbClr val="FF0000"/>
                </a:solidFill>
              </a:rPr>
              <a:t> </a:t>
            </a:r>
            <a:r>
              <a:rPr lang="en-US" b="1" dirty="0" err="1">
                <a:solidFill>
                  <a:srgbClr val="FF0000"/>
                </a:solidFill>
              </a:rPr>
              <a:t>Gerbang</a:t>
            </a:r>
            <a:r>
              <a:rPr lang="en-US" b="1" dirty="0">
                <a:solidFill>
                  <a:srgbClr val="FF0000"/>
                </a:solidFill>
              </a:rPr>
              <a:t> dan </a:t>
            </a:r>
            <a:r>
              <a:rPr lang="en-US" b="1" dirty="0" err="1">
                <a:solidFill>
                  <a:srgbClr val="FF0000"/>
                </a:solidFill>
              </a:rPr>
              <a:t>Hutan</a:t>
            </a:r>
            <a:r>
              <a:rPr lang="en-US" b="1" dirty="0">
                <a:solidFill>
                  <a:srgbClr val="FF0000"/>
                </a:solidFill>
              </a:rPr>
              <a:t> Kecil</a:t>
            </a: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477328"/>
          </a:xfrm>
          <a:prstGeom prst="rect">
            <a:avLst/>
          </a:prstGeom>
        </p:spPr>
        <p:txBody>
          <a:bodyPr wrap="square">
            <a:spAutoFit/>
          </a:bodyPr>
          <a:lstStyle/>
          <a:p>
            <a:r>
              <a:rPr lang="id-ID" b="1" dirty="0"/>
              <a:t>Langkah 1</a:t>
            </a:r>
            <a:endParaRPr lang="en-ID" dirty="0"/>
          </a:p>
          <a:p>
            <a:r>
              <a:rPr lang="id-ID" dirty="0"/>
              <a:t>Membuka gambar gerbang. Menghapus bagian di dalam gerbang dan menambahkannya ke bagian bawah pohon:</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Gambar 57" descr="add gate">
            <a:extLst>
              <a:ext uri="{FF2B5EF4-FFF2-40B4-BE49-F238E27FC236}">
                <a16:creationId xmlns:a16="http://schemas.microsoft.com/office/drawing/2014/main" id="{0E27FE60-BCCE-434F-880D-B2478363A3B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901" y="2551945"/>
            <a:ext cx="3949699" cy="29779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15C6C5-172E-064B-A730-CED5CD54BE71}"/>
              </a:ext>
            </a:extLst>
          </p:cNvPr>
          <p:cNvSpPr/>
          <p:nvPr/>
        </p:nvSpPr>
        <p:spPr>
          <a:xfrm>
            <a:off x="4819650" y="5614379"/>
            <a:ext cx="3708400" cy="646331"/>
          </a:xfrm>
          <a:prstGeom prst="rect">
            <a:avLst/>
          </a:prstGeom>
        </p:spPr>
        <p:txBody>
          <a:bodyPr wrap="square">
            <a:spAutoFit/>
          </a:bodyPr>
          <a:lstStyle/>
          <a:p>
            <a:pPr algn="just"/>
            <a:r>
              <a:rPr lang="id-ID" dirty="0"/>
              <a:t>Menggunakan layer </a:t>
            </a:r>
            <a:r>
              <a:rPr lang="id-ID" dirty="0" err="1"/>
              <a:t>mask</a:t>
            </a:r>
            <a:r>
              <a:rPr lang="id-ID" dirty="0"/>
              <a:t> untuk membaurkan gerbang dengan pohon.</a:t>
            </a:r>
            <a:endParaRPr lang="en-ID" dirty="0"/>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Gambar 56" descr="gate masking">
            <a:extLst>
              <a:ext uri="{FF2B5EF4-FFF2-40B4-BE49-F238E27FC236}">
                <a16:creationId xmlns:a16="http://schemas.microsoft.com/office/drawing/2014/main" id="{6F884FC6-635B-1745-B05D-9EA4F57267E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81550" y="2551369"/>
            <a:ext cx="3746500" cy="295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2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646331"/>
          </a:xfrm>
          <a:prstGeom prst="rect">
            <a:avLst/>
          </a:prstGeom>
        </p:spPr>
        <p:txBody>
          <a:bodyPr wrap="square">
            <a:spAutoFit/>
          </a:bodyPr>
          <a:lstStyle/>
          <a:p>
            <a:r>
              <a:rPr lang="id-ID" b="1" dirty="0"/>
              <a:t>Langkah 2</a:t>
            </a:r>
            <a:endParaRPr lang="en-ID" dirty="0"/>
          </a:p>
          <a:p>
            <a:r>
              <a:rPr lang="id-ID" dirty="0"/>
              <a:t>Membuat </a:t>
            </a:r>
            <a:r>
              <a:rPr lang="id-ID" dirty="0" err="1"/>
              <a:t>adjustment</a:t>
            </a:r>
            <a:r>
              <a:rPr lang="id-ID" dirty="0"/>
              <a:t> layer </a:t>
            </a:r>
            <a:r>
              <a:rPr lang="id-ID" b="1" dirty="0" err="1"/>
              <a:t>Color</a:t>
            </a:r>
            <a:r>
              <a:rPr lang="id-ID" b="1" dirty="0"/>
              <a:t> </a:t>
            </a:r>
            <a:r>
              <a:rPr lang="id-ID" b="1" dirty="0" err="1"/>
              <a:t>Balance</a:t>
            </a:r>
            <a:r>
              <a:rPr lang="id-ID" dirty="0"/>
              <a:t> dan mengubah nilai </a:t>
            </a:r>
            <a:r>
              <a:rPr lang="id-ID" b="1" dirty="0" err="1"/>
              <a:t>Midtones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Gambar 55" descr="gate color balance">
            <a:extLst>
              <a:ext uri="{FF2B5EF4-FFF2-40B4-BE49-F238E27FC236}">
                <a16:creationId xmlns:a16="http://schemas.microsoft.com/office/drawing/2014/main" id="{8FBFA39F-17E8-FD40-B4C8-0339F9FF84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81450" y="1654145"/>
            <a:ext cx="6159500" cy="484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6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3</a:t>
            </a:r>
            <a:endParaRPr lang="en-ID" dirty="0"/>
          </a:p>
          <a:p>
            <a:pPr algn="just"/>
            <a:r>
              <a:rPr lang="id-ID" dirty="0"/>
              <a:t>Membuat </a:t>
            </a:r>
            <a:r>
              <a:rPr lang="id-ID" dirty="0" err="1"/>
              <a:t>adjustment</a:t>
            </a:r>
            <a:r>
              <a:rPr lang="id-ID" dirty="0"/>
              <a:t> layer</a:t>
            </a:r>
            <a:r>
              <a:rPr lang="id-ID" b="1" dirty="0"/>
              <a:t> </a:t>
            </a:r>
            <a:r>
              <a:rPr lang="id-ID" b="1" dirty="0" err="1"/>
              <a:t>Curves</a:t>
            </a:r>
            <a:r>
              <a:rPr lang="id-ID" b="1" dirty="0"/>
              <a:t> </a:t>
            </a:r>
            <a:r>
              <a:rPr lang="id-ID" dirty="0"/>
              <a:t>dan mengubah pencahayaan pada gerbang agar sesuai dengan pohon. Menghapus bagian bawah seperti ditunjukkan pada gambar di bawah karena kita bertujuan untuk menambah sumber cahaya lain di sana:</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1921371" y="2401879"/>
            <a:ext cx="12553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Gambar 54" descr="gate curves">
            <a:extLst>
              <a:ext uri="{FF2B5EF4-FFF2-40B4-BE49-F238E27FC236}">
                <a16:creationId xmlns:a16="http://schemas.microsoft.com/office/drawing/2014/main" id="{7FD3AE99-5A43-E644-A46A-52C70C84187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21372" y="2401879"/>
            <a:ext cx="5301256" cy="413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4</a:t>
            </a:r>
            <a:endParaRPr lang="en-ID" dirty="0"/>
          </a:p>
          <a:p>
            <a:r>
              <a:rPr lang="id-ID" dirty="0"/>
              <a:t>Duplikasi layer hutan dan membuatnya lebih kecil. Atur layer ini di bawah layer gerbang dan yang di atas pohon.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1921371" y="2401879"/>
            <a:ext cx="12553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Gambar 53" descr="add small forest">
            <a:extLst>
              <a:ext uri="{FF2B5EF4-FFF2-40B4-BE49-F238E27FC236}">
                <a16:creationId xmlns:a16="http://schemas.microsoft.com/office/drawing/2014/main" id="{284C7C33-60B4-3640-AD56-51E1CEAD033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3884" y="2003165"/>
            <a:ext cx="4063017" cy="321595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9EFE298-3B14-0143-AB0F-3421A222F8C3}"/>
              </a:ext>
            </a:extLst>
          </p:cNvPr>
          <p:cNvSpPr/>
          <p:nvPr/>
        </p:nvSpPr>
        <p:spPr>
          <a:xfrm>
            <a:off x="4926875" y="5409276"/>
            <a:ext cx="3670300" cy="923330"/>
          </a:xfrm>
          <a:prstGeom prst="rect">
            <a:avLst/>
          </a:prstGeom>
        </p:spPr>
        <p:txBody>
          <a:bodyPr wrap="square">
            <a:spAutoFit/>
          </a:bodyPr>
          <a:lstStyle/>
          <a:p>
            <a:pPr algn="just"/>
            <a:r>
              <a:rPr lang="id-ID" dirty="0"/>
              <a:t>Menggunakan layer </a:t>
            </a:r>
            <a:r>
              <a:rPr lang="id-ID" dirty="0" err="1"/>
              <a:t>mask</a:t>
            </a:r>
            <a:r>
              <a:rPr lang="id-ID" dirty="0"/>
              <a:t> untuk menghilangkan bagian hutan di luar gerbang.</a:t>
            </a:r>
            <a:endParaRPr lang="en-ID" dirty="0"/>
          </a:p>
        </p:txBody>
      </p:sp>
      <p:sp>
        <p:nvSpPr>
          <p:cNvPr id="12" name="Rectangle 2">
            <a:extLst>
              <a:ext uri="{FF2B5EF4-FFF2-40B4-BE49-F238E27FC236}">
                <a16:creationId xmlns:a16="http://schemas.microsoft.com/office/drawing/2014/main" id="{C9B3A97F-6272-7947-8B42-8C0B65D274A0}"/>
              </a:ext>
            </a:extLst>
          </p:cNvPr>
          <p:cNvSpPr>
            <a:spLocks noChangeArrowheads="1"/>
          </p:cNvSpPr>
          <p:nvPr/>
        </p:nvSpPr>
        <p:spPr bwMode="auto">
          <a:xfrm flipV="1">
            <a:off x="4775200" y="1663379"/>
            <a:ext cx="8503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Gambar 52" descr="small forest masking">
            <a:extLst>
              <a:ext uri="{FF2B5EF4-FFF2-40B4-BE49-F238E27FC236}">
                <a16:creationId xmlns:a16="http://schemas.microsoft.com/office/drawing/2014/main" id="{4107B8AF-EA2B-B847-81E8-B87DDC7081A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23934" y="2011074"/>
            <a:ext cx="4076182" cy="324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07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5</a:t>
            </a:r>
            <a:endParaRPr lang="en-ID" dirty="0"/>
          </a:p>
          <a:p>
            <a:r>
              <a:rPr lang="id-ID" dirty="0"/>
              <a:t>Membuat </a:t>
            </a:r>
            <a:r>
              <a:rPr lang="id-ID" dirty="0" err="1"/>
              <a:t>adjustment</a:t>
            </a:r>
            <a:r>
              <a:rPr lang="id-ID" dirty="0"/>
              <a:t> layer</a:t>
            </a:r>
            <a:r>
              <a:rPr lang="id-ID" b="1" dirty="0"/>
              <a:t> </a:t>
            </a:r>
            <a:r>
              <a:rPr lang="id-ID" b="1" dirty="0" err="1"/>
              <a:t>Curves</a:t>
            </a:r>
            <a:r>
              <a:rPr lang="id-ID" dirty="0"/>
              <a:t> untuk meningkatkan cahaya dan embun hutan kecil ini:</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9" name="Gambar 51" descr="small forest curves">
            <a:extLst>
              <a:ext uri="{FF2B5EF4-FFF2-40B4-BE49-F238E27FC236}">
                <a16:creationId xmlns:a16="http://schemas.microsoft.com/office/drawing/2014/main" id="{F304333E-117D-9547-9407-BBD301D2AFA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3050" y="1969425"/>
            <a:ext cx="5322551" cy="40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5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76300" y="815975"/>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a:ln>
                  <a:noFill/>
                </a:ln>
                <a:effectLst/>
                <a:uLnTx/>
                <a:uFillTx/>
                <a:latin typeface="Calibri"/>
                <a:ea typeface="+mj-ea"/>
                <a:cs typeface="Calibri"/>
              </a:rPr>
              <a:t>Digital </a:t>
            </a:r>
            <a:r>
              <a:rPr kumimoji="0" lang="en-US" sz="4400" b="1" i="0" u="none" strike="noStrike" kern="1200" cap="none" spc="-150" normalizeH="0" baseline="0" noProof="0" dirty="0">
                <a:ln>
                  <a:noFill/>
                </a:ln>
                <a:solidFill>
                  <a:schemeClr val="bg1"/>
                </a:solidFill>
                <a:effectLst/>
                <a:uLnTx/>
                <a:uFillTx/>
                <a:latin typeface="Calibri"/>
                <a:ea typeface="+mj-ea"/>
                <a:cs typeface="Calibri"/>
              </a:rPr>
              <a:t>Imaging</a:t>
            </a:r>
            <a:br>
              <a:rPr kumimoji="0" lang="en-US" sz="8000" b="1" i="0" u="none" strike="noStrike" kern="1200" cap="none" spc="-150" normalizeH="0" baseline="0" noProof="0" dirty="0">
                <a:ln>
                  <a:noFill/>
                </a:ln>
                <a:solidFill>
                  <a:schemeClr val="bg1"/>
                </a:solidFill>
                <a:effectLst/>
                <a:uLnTx/>
                <a:uFillTx/>
                <a:latin typeface="Calibri"/>
                <a:ea typeface="+mj-ea"/>
                <a:cs typeface="Calibri"/>
              </a:rPr>
            </a:b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
        <p:nvSpPr>
          <p:cNvPr id="4" name="Rectangle 3">
            <a:extLst>
              <a:ext uri="{FF2B5EF4-FFF2-40B4-BE49-F238E27FC236}">
                <a16:creationId xmlns:a16="http://schemas.microsoft.com/office/drawing/2014/main" id="{128D4D8C-B705-7549-8325-EE2A5B773FBC}"/>
              </a:ext>
            </a:extLst>
          </p:cNvPr>
          <p:cNvSpPr/>
          <p:nvPr/>
        </p:nvSpPr>
        <p:spPr>
          <a:xfrm>
            <a:off x="914400" y="2845475"/>
            <a:ext cx="7010400" cy="1754326"/>
          </a:xfrm>
          <a:prstGeom prst="rect">
            <a:avLst/>
          </a:prstGeom>
        </p:spPr>
        <p:txBody>
          <a:bodyPr wrap="square">
            <a:spAutoFit/>
          </a:bodyPr>
          <a:lstStyle/>
          <a:p>
            <a:pPr algn="just"/>
            <a:r>
              <a:rPr lang="en-ID" dirty="0">
                <a:solidFill>
                  <a:schemeClr val="bg2"/>
                </a:solidFill>
              </a:rPr>
              <a:t>Digital Imaging </a:t>
            </a:r>
            <a:r>
              <a:rPr lang="en-ID" dirty="0" err="1">
                <a:solidFill>
                  <a:schemeClr val="bg2"/>
                </a:solidFill>
              </a:rPr>
              <a:t>adalah</a:t>
            </a:r>
            <a:r>
              <a:rPr lang="en-ID" dirty="0">
                <a:solidFill>
                  <a:schemeClr val="bg2"/>
                </a:solidFill>
              </a:rPr>
              <a:t> </a:t>
            </a:r>
            <a:r>
              <a:rPr lang="en-ID" dirty="0" err="1">
                <a:solidFill>
                  <a:schemeClr val="bg2"/>
                </a:solidFill>
              </a:rPr>
              <a:t>sebuah</a:t>
            </a:r>
            <a:r>
              <a:rPr lang="en-ID" dirty="0">
                <a:solidFill>
                  <a:schemeClr val="bg2"/>
                </a:solidFill>
              </a:rPr>
              <a:t> proses </a:t>
            </a:r>
            <a:r>
              <a:rPr lang="en-ID" dirty="0" err="1">
                <a:solidFill>
                  <a:schemeClr val="bg2"/>
                </a:solidFill>
              </a:rPr>
              <a:t>mengedit</a:t>
            </a:r>
            <a:r>
              <a:rPr lang="en-ID" dirty="0">
                <a:solidFill>
                  <a:schemeClr val="bg2"/>
                </a:solidFill>
              </a:rPr>
              <a:t> </a:t>
            </a:r>
            <a:r>
              <a:rPr lang="en-ID" dirty="0" err="1">
                <a:solidFill>
                  <a:schemeClr val="bg2"/>
                </a:solidFill>
              </a:rPr>
              <a:t>atau</a:t>
            </a:r>
            <a:r>
              <a:rPr lang="en-ID" dirty="0">
                <a:solidFill>
                  <a:schemeClr val="bg2"/>
                </a:solidFill>
              </a:rPr>
              <a:t> </a:t>
            </a:r>
            <a:r>
              <a:rPr lang="en-ID" dirty="0" err="1">
                <a:solidFill>
                  <a:schemeClr val="bg2"/>
                </a:solidFill>
              </a:rPr>
              <a:t>mengolah</a:t>
            </a:r>
            <a:r>
              <a:rPr lang="en-ID" dirty="0">
                <a:solidFill>
                  <a:schemeClr val="bg2"/>
                </a:solidFill>
              </a:rPr>
              <a:t> </a:t>
            </a:r>
            <a:r>
              <a:rPr lang="en-ID" dirty="0" err="1">
                <a:solidFill>
                  <a:schemeClr val="bg2"/>
                </a:solidFill>
              </a:rPr>
              <a:t>gambar</a:t>
            </a:r>
            <a:r>
              <a:rPr lang="en-ID" dirty="0">
                <a:solidFill>
                  <a:schemeClr val="bg2"/>
                </a:solidFill>
              </a:rPr>
              <a:t> </a:t>
            </a:r>
            <a:r>
              <a:rPr lang="en-ID" dirty="0" err="1">
                <a:solidFill>
                  <a:schemeClr val="bg2"/>
                </a:solidFill>
              </a:rPr>
              <a:t>dari</a:t>
            </a:r>
            <a:r>
              <a:rPr lang="en-ID" dirty="0">
                <a:solidFill>
                  <a:schemeClr val="bg2"/>
                </a:solidFill>
              </a:rPr>
              <a:t> </a:t>
            </a:r>
            <a:r>
              <a:rPr lang="en-ID" dirty="0" err="1">
                <a:solidFill>
                  <a:schemeClr val="bg2"/>
                </a:solidFill>
              </a:rPr>
              <a:t>dokumen</a:t>
            </a:r>
            <a:r>
              <a:rPr lang="en-ID" dirty="0">
                <a:solidFill>
                  <a:schemeClr val="bg2"/>
                </a:solidFill>
              </a:rPr>
              <a:t> </a:t>
            </a:r>
            <a:r>
              <a:rPr lang="en-ID" dirty="0" err="1">
                <a:solidFill>
                  <a:schemeClr val="bg2"/>
                </a:solidFill>
              </a:rPr>
              <a:t>asli</a:t>
            </a:r>
            <a:r>
              <a:rPr lang="en-ID" dirty="0">
                <a:solidFill>
                  <a:schemeClr val="bg2"/>
                </a:solidFill>
              </a:rPr>
              <a:t> </a:t>
            </a:r>
            <a:r>
              <a:rPr lang="en-ID" dirty="0" err="1">
                <a:solidFill>
                  <a:schemeClr val="bg2"/>
                </a:solidFill>
              </a:rPr>
              <a:t>menjadi</a:t>
            </a:r>
            <a:r>
              <a:rPr lang="en-ID" dirty="0">
                <a:solidFill>
                  <a:schemeClr val="bg2"/>
                </a:solidFill>
              </a:rPr>
              <a:t> file digital </a:t>
            </a:r>
            <a:r>
              <a:rPr lang="en-ID" dirty="0" err="1">
                <a:solidFill>
                  <a:schemeClr val="bg2"/>
                </a:solidFill>
              </a:rPr>
              <a:t>dalam</a:t>
            </a:r>
            <a:r>
              <a:rPr lang="en-ID" dirty="0">
                <a:solidFill>
                  <a:schemeClr val="bg2"/>
                </a:solidFill>
              </a:rPr>
              <a:t> </a:t>
            </a:r>
            <a:r>
              <a:rPr lang="en-ID" dirty="0" err="1">
                <a:solidFill>
                  <a:schemeClr val="bg2"/>
                </a:solidFill>
              </a:rPr>
              <a:t>bentuk</a:t>
            </a:r>
            <a:r>
              <a:rPr lang="en-ID" dirty="0">
                <a:solidFill>
                  <a:schemeClr val="bg2"/>
                </a:solidFill>
              </a:rPr>
              <a:t> pixel.</a:t>
            </a:r>
            <a:br>
              <a:rPr lang="en-ID" dirty="0">
                <a:solidFill>
                  <a:schemeClr val="bg2"/>
                </a:solidFill>
              </a:rPr>
            </a:br>
            <a:br>
              <a:rPr lang="en-ID" dirty="0">
                <a:solidFill>
                  <a:schemeClr val="bg2"/>
                </a:solidFill>
              </a:rPr>
            </a:br>
            <a:r>
              <a:rPr lang="en-ID" dirty="0">
                <a:solidFill>
                  <a:schemeClr val="bg2"/>
                </a:solidFill>
              </a:rPr>
              <a:t>File digital </a:t>
            </a:r>
            <a:r>
              <a:rPr lang="en-ID" dirty="0" err="1">
                <a:solidFill>
                  <a:schemeClr val="bg2"/>
                </a:solidFill>
              </a:rPr>
              <a:t>ini</a:t>
            </a:r>
            <a:r>
              <a:rPr lang="en-ID" dirty="0">
                <a:solidFill>
                  <a:schemeClr val="bg2"/>
                </a:solidFill>
              </a:rPr>
              <a:t> </a:t>
            </a:r>
            <a:r>
              <a:rPr lang="en-ID" dirty="0" err="1">
                <a:solidFill>
                  <a:schemeClr val="bg2"/>
                </a:solidFill>
              </a:rPr>
              <a:t>dapat</a:t>
            </a:r>
            <a:r>
              <a:rPr lang="en-ID" dirty="0">
                <a:solidFill>
                  <a:schemeClr val="bg2"/>
                </a:solidFill>
              </a:rPr>
              <a:t> </a:t>
            </a:r>
            <a:r>
              <a:rPr lang="en-ID" dirty="0" err="1">
                <a:solidFill>
                  <a:schemeClr val="bg2"/>
                </a:solidFill>
              </a:rPr>
              <a:t>dibaca</a:t>
            </a:r>
            <a:r>
              <a:rPr lang="en-ID" dirty="0">
                <a:solidFill>
                  <a:schemeClr val="bg2"/>
                </a:solidFill>
              </a:rPr>
              <a:t> dan </a:t>
            </a:r>
            <a:r>
              <a:rPr lang="en-ID" dirty="0" err="1">
                <a:solidFill>
                  <a:schemeClr val="bg2"/>
                </a:solidFill>
              </a:rPr>
              <a:t>dimanipulasi</a:t>
            </a:r>
            <a:r>
              <a:rPr lang="en-ID" dirty="0">
                <a:solidFill>
                  <a:schemeClr val="bg2"/>
                </a:solidFill>
              </a:rPr>
              <a:t> oleh </a:t>
            </a:r>
            <a:r>
              <a:rPr lang="en-ID" dirty="0" err="1">
                <a:solidFill>
                  <a:schemeClr val="bg2"/>
                </a:solidFill>
              </a:rPr>
              <a:t>perangkat</a:t>
            </a:r>
            <a:r>
              <a:rPr lang="en-ID" dirty="0">
                <a:solidFill>
                  <a:schemeClr val="bg2"/>
                </a:solidFill>
              </a:rPr>
              <a:t> </a:t>
            </a:r>
            <a:r>
              <a:rPr lang="en-ID" dirty="0" err="1">
                <a:solidFill>
                  <a:schemeClr val="bg2"/>
                </a:solidFill>
              </a:rPr>
              <a:t>komputer</a:t>
            </a:r>
            <a:r>
              <a:rPr lang="en-ID" dirty="0">
                <a:solidFill>
                  <a:schemeClr val="bg2"/>
                </a:solidFill>
              </a:rPr>
              <a:t> dan software </a:t>
            </a:r>
            <a:r>
              <a:rPr lang="en-ID" dirty="0" err="1">
                <a:solidFill>
                  <a:schemeClr val="bg2"/>
                </a:solidFill>
              </a:rPr>
              <a:t>grafis</a:t>
            </a:r>
            <a:r>
              <a:rPr lang="en-ID" dirty="0">
                <a:solidFill>
                  <a:schemeClr val="bg2"/>
                </a:solidFill>
              </a:rPr>
              <a:t> </a:t>
            </a:r>
            <a:r>
              <a:rPr lang="en-ID" dirty="0" err="1">
                <a:solidFill>
                  <a:schemeClr val="bg2"/>
                </a:solidFill>
              </a:rPr>
              <a:t>sehingga</a:t>
            </a:r>
            <a:r>
              <a:rPr lang="en-ID" dirty="0">
                <a:solidFill>
                  <a:schemeClr val="bg2"/>
                </a:solidFill>
              </a:rPr>
              <a:t> </a:t>
            </a:r>
            <a:r>
              <a:rPr lang="en-ID" dirty="0" err="1">
                <a:solidFill>
                  <a:schemeClr val="bg2"/>
                </a:solidFill>
              </a:rPr>
              <a:t>membuat</a:t>
            </a:r>
            <a:r>
              <a:rPr lang="en-ID" dirty="0">
                <a:solidFill>
                  <a:schemeClr val="bg2"/>
                </a:solidFill>
              </a:rPr>
              <a:t> </a:t>
            </a:r>
            <a:r>
              <a:rPr lang="en-ID" dirty="0" err="1">
                <a:solidFill>
                  <a:schemeClr val="bg2"/>
                </a:solidFill>
              </a:rPr>
              <a:t>tampilan</a:t>
            </a:r>
            <a:r>
              <a:rPr lang="en-ID" dirty="0">
                <a:solidFill>
                  <a:schemeClr val="bg2"/>
                </a:solidFill>
              </a:rPr>
              <a:t> </a:t>
            </a:r>
            <a:r>
              <a:rPr lang="en-ID" dirty="0" err="1">
                <a:solidFill>
                  <a:schemeClr val="bg2"/>
                </a:solidFill>
              </a:rPr>
              <a:t>gambar</a:t>
            </a:r>
            <a:r>
              <a:rPr lang="en-ID" dirty="0">
                <a:solidFill>
                  <a:schemeClr val="bg2"/>
                </a:solidFill>
              </a:rPr>
              <a:t> </a:t>
            </a:r>
            <a:r>
              <a:rPr lang="en-ID" dirty="0" err="1">
                <a:solidFill>
                  <a:schemeClr val="bg2"/>
                </a:solidFill>
              </a:rPr>
              <a:t>menjadi</a:t>
            </a:r>
            <a:r>
              <a:rPr lang="en-ID" dirty="0">
                <a:solidFill>
                  <a:schemeClr val="bg2"/>
                </a:solidFill>
              </a:rPr>
              <a:t> </a:t>
            </a:r>
            <a:r>
              <a:rPr lang="en-ID" dirty="0" err="1">
                <a:solidFill>
                  <a:schemeClr val="bg2"/>
                </a:solidFill>
              </a:rPr>
              <a:t>jauh</a:t>
            </a:r>
            <a:r>
              <a:rPr lang="en-ID" dirty="0">
                <a:solidFill>
                  <a:schemeClr val="bg2"/>
                </a:solidFill>
              </a:rPr>
              <a:t> </a:t>
            </a:r>
            <a:r>
              <a:rPr lang="en-ID" dirty="0" err="1">
                <a:solidFill>
                  <a:schemeClr val="bg2"/>
                </a:solidFill>
              </a:rPr>
              <a:t>lebih</a:t>
            </a:r>
            <a:r>
              <a:rPr lang="en-ID" dirty="0">
                <a:solidFill>
                  <a:schemeClr val="bg2"/>
                </a:solidFill>
              </a:rPr>
              <a:t> </a:t>
            </a:r>
            <a:r>
              <a:rPr lang="en-ID" dirty="0" err="1">
                <a:solidFill>
                  <a:schemeClr val="bg2"/>
                </a:solidFill>
              </a:rPr>
              <a:t>bagus</a:t>
            </a:r>
            <a:r>
              <a:rPr lang="en-ID" dirty="0">
                <a:solidFill>
                  <a:schemeClr val="bg2"/>
                </a:solidFill>
              </a:rPr>
              <a:t> </a:t>
            </a:r>
            <a:r>
              <a:rPr lang="en-ID" dirty="0" err="1">
                <a:solidFill>
                  <a:schemeClr val="bg2"/>
                </a:solidFill>
              </a:rPr>
              <a:t>dari</a:t>
            </a:r>
            <a:r>
              <a:rPr lang="en-ID" dirty="0">
                <a:solidFill>
                  <a:schemeClr val="bg2"/>
                </a:solidFill>
              </a:rPr>
              <a:t> </a:t>
            </a:r>
            <a:r>
              <a:rPr lang="en-ID" dirty="0" err="1">
                <a:solidFill>
                  <a:schemeClr val="bg2"/>
                </a:solidFill>
              </a:rPr>
              <a:t>foto</a:t>
            </a:r>
            <a:r>
              <a:rPr lang="en-ID" dirty="0">
                <a:solidFill>
                  <a:schemeClr val="bg2"/>
                </a:solidFill>
              </a:rPr>
              <a:t> </a:t>
            </a:r>
            <a:r>
              <a:rPr lang="en-ID" dirty="0" err="1">
                <a:solidFill>
                  <a:schemeClr val="bg2"/>
                </a:solidFill>
              </a:rPr>
              <a:t>aslinya</a:t>
            </a:r>
            <a:r>
              <a:rPr lang="en-ID" dirty="0">
                <a:solidFill>
                  <a:schemeClr val="bg2"/>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4. </a:t>
            </a:r>
            <a:r>
              <a:rPr lang="en-US" b="1" dirty="0" err="1">
                <a:solidFill>
                  <a:srgbClr val="FF0000"/>
                </a:solidFill>
              </a:rPr>
              <a:t>Menambahkan</a:t>
            </a:r>
            <a:r>
              <a:rPr lang="en-US" b="1" dirty="0">
                <a:solidFill>
                  <a:srgbClr val="FF0000"/>
                </a:solidFill>
              </a:rPr>
              <a:t> Jalan </a:t>
            </a:r>
            <a:r>
              <a:rPr lang="en-US" b="1" dirty="0" err="1">
                <a:solidFill>
                  <a:srgbClr val="FF0000"/>
                </a:solidFill>
              </a:rPr>
              <a:t>Setapak</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200329"/>
          </a:xfrm>
          <a:prstGeom prst="rect">
            <a:avLst/>
          </a:prstGeom>
        </p:spPr>
        <p:txBody>
          <a:bodyPr wrap="square">
            <a:spAutoFit/>
          </a:bodyPr>
          <a:lstStyle/>
          <a:p>
            <a:r>
              <a:rPr lang="id-ID" b="1" dirty="0"/>
              <a:t>Langkah 1</a:t>
            </a:r>
            <a:endParaRPr lang="en-ID" dirty="0"/>
          </a:p>
          <a:p>
            <a:pPr algn="just"/>
            <a:r>
              <a:rPr lang="id-ID" dirty="0"/>
              <a:t>Memilih jalan setapak dari gambar asli dan menempatkannya di latar depan. Menggunakan </a:t>
            </a:r>
            <a:r>
              <a:rPr lang="id-ID" b="1" dirty="0" err="1"/>
              <a:t>Control-T</a:t>
            </a:r>
            <a:r>
              <a:rPr lang="id-ID" dirty="0"/>
              <a:t> dengan mode </a:t>
            </a:r>
            <a:r>
              <a:rPr lang="id-ID" b="1" dirty="0" err="1"/>
              <a:t>Warp</a:t>
            </a:r>
            <a:r>
              <a:rPr lang="id-ID" dirty="0"/>
              <a:t> untuk melengkungkan jalan setapak sedikit.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Gambar 50" descr="add pathway">
            <a:extLst>
              <a:ext uri="{FF2B5EF4-FFF2-40B4-BE49-F238E27FC236}">
                <a16:creationId xmlns:a16="http://schemas.microsoft.com/office/drawing/2014/main" id="{2C58DE26-9334-3A49-A00C-D58A225954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89099" y="2764751"/>
            <a:ext cx="5334984" cy="382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2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646331"/>
          </a:xfrm>
          <a:prstGeom prst="rect">
            <a:avLst/>
          </a:prstGeom>
        </p:spPr>
        <p:txBody>
          <a:bodyPr wrap="square">
            <a:spAutoFit/>
          </a:bodyPr>
          <a:lstStyle/>
          <a:p>
            <a:r>
              <a:rPr lang="id-ID" b="1" dirty="0"/>
              <a:t>Langkah 2</a:t>
            </a:r>
            <a:endParaRPr lang="en-ID" dirty="0"/>
          </a:p>
          <a:p>
            <a:r>
              <a:rPr lang="id-ID" dirty="0"/>
              <a:t>Menghilangkan tepi pada jalan setapak menggunakan layer </a:t>
            </a:r>
            <a:r>
              <a:rPr lang="id-ID" dirty="0" err="1"/>
              <a:t>mask</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337" name="Gambar 49" descr="pathway masking">
            <a:extLst>
              <a:ext uri="{FF2B5EF4-FFF2-40B4-BE49-F238E27FC236}">
                <a16:creationId xmlns:a16="http://schemas.microsoft.com/office/drawing/2014/main" id="{FBFC3F9E-90CF-074D-9F30-2E89DEFEF3B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57141" y="1876136"/>
            <a:ext cx="5726398" cy="434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8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200329"/>
          </a:xfrm>
          <a:prstGeom prst="rect">
            <a:avLst/>
          </a:prstGeom>
        </p:spPr>
        <p:txBody>
          <a:bodyPr wrap="square">
            <a:spAutoFit/>
          </a:bodyPr>
          <a:lstStyle/>
          <a:p>
            <a:r>
              <a:rPr lang="id-ID" b="1" dirty="0"/>
              <a:t>Langkah 3</a:t>
            </a:r>
            <a:endParaRPr lang="en-ID" dirty="0"/>
          </a:p>
          <a:p>
            <a:pPr algn="just"/>
            <a:r>
              <a:rPr lang="id-ID" dirty="0"/>
              <a:t>Duplikasi layer ini dua kali dan mengecilkan ukuran mereka. Mengatur mereka di dalam pintu gerbang dan hutan kecil. Semakin jauh mereka, seharusnya semakin kecil .</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5" name="Gambar 48" descr="add more pathway parts">
            <a:extLst>
              <a:ext uri="{FF2B5EF4-FFF2-40B4-BE49-F238E27FC236}">
                <a16:creationId xmlns:a16="http://schemas.microsoft.com/office/drawing/2014/main" id="{B3D756E1-C00B-104E-9CC8-E8E6B2C2E8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2346922"/>
            <a:ext cx="7360128" cy="374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6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4</a:t>
            </a:r>
            <a:endParaRPr lang="en-ID" dirty="0"/>
          </a:p>
          <a:p>
            <a:r>
              <a:rPr lang="id-ID" dirty="0"/>
              <a:t>Pilih semua layer jalan setapak dan tekan </a:t>
            </a:r>
            <a:r>
              <a:rPr lang="id-ID" b="1" dirty="0" err="1"/>
              <a:t>Control-G</a:t>
            </a:r>
            <a:r>
              <a:rPr lang="id-ID" dirty="0"/>
              <a:t> untuk membuat grup untuk mereka. Mengubah grup mode ke </a:t>
            </a:r>
            <a:r>
              <a:rPr lang="id-ID" b="1" dirty="0"/>
              <a:t>Normal 100%</a:t>
            </a:r>
            <a:r>
              <a:rPr lang="id-ID" dirty="0"/>
              <a:t>. Buat layer baru dan menggunakan </a:t>
            </a:r>
            <a:r>
              <a:rPr lang="id-ID" b="1" dirty="0" err="1"/>
              <a:t>Clone</a:t>
            </a:r>
            <a:r>
              <a:rPr lang="id-ID" b="1" dirty="0"/>
              <a:t> </a:t>
            </a:r>
            <a:r>
              <a:rPr lang="id-ID" b="1" dirty="0" err="1"/>
              <a:t>Tool</a:t>
            </a:r>
            <a:r>
              <a:rPr lang="id-ID" b="1" dirty="0"/>
              <a:t> (</a:t>
            </a:r>
            <a:r>
              <a:rPr lang="id-ID" b="1" dirty="0" err="1"/>
              <a:t>S</a:t>
            </a:r>
            <a:r>
              <a:rPr lang="id-ID" b="1" dirty="0"/>
              <a:t>)</a:t>
            </a:r>
            <a:r>
              <a:rPr lang="id-ID" dirty="0"/>
              <a:t> untuk menghapus tanaman yang tidak diinginkan terlihat pada langkah dari jalan setapak.</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433" name="Gambar 47" descr="pathway clone">
            <a:extLst>
              <a:ext uri="{FF2B5EF4-FFF2-40B4-BE49-F238E27FC236}">
                <a16:creationId xmlns:a16="http://schemas.microsoft.com/office/drawing/2014/main" id="{A7EA460D-81CC-4D4C-9522-D3A733475A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3600" y="2623145"/>
            <a:ext cx="7481597" cy="196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77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5</a:t>
            </a:r>
            <a:endParaRPr lang="en-ID" dirty="0"/>
          </a:p>
          <a:p>
            <a:r>
              <a:rPr lang="id-ID" dirty="0"/>
              <a:t>Menggunakan </a:t>
            </a:r>
            <a:r>
              <a:rPr lang="id-ID" dirty="0" err="1"/>
              <a:t>adjustment</a:t>
            </a:r>
            <a:r>
              <a:rPr lang="id-ID" dirty="0"/>
              <a:t> layer </a:t>
            </a:r>
            <a:r>
              <a:rPr lang="id-ID" b="1" dirty="0" err="1"/>
              <a:t>Color</a:t>
            </a:r>
            <a:r>
              <a:rPr lang="id-ID" b="1" dirty="0"/>
              <a:t> </a:t>
            </a:r>
            <a:r>
              <a:rPr lang="id-ID" b="1" dirty="0" err="1"/>
              <a:t>Balance</a:t>
            </a:r>
            <a:r>
              <a:rPr lang="id-ID" dirty="0"/>
              <a:t> untuk mencocokkan warna jalan setapak dengan adegan.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81" name="Gambar 46" descr="pathway color balance">
            <a:extLst>
              <a:ext uri="{FF2B5EF4-FFF2-40B4-BE49-F238E27FC236}">
                <a16:creationId xmlns:a16="http://schemas.microsoft.com/office/drawing/2014/main" id="{F474773B-0AFE-B94D-8E04-C78CA90786B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68549" y="1876136"/>
            <a:ext cx="5006902" cy="459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4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6</a:t>
            </a:r>
            <a:endParaRPr lang="en-ID" dirty="0"/>
          </a:p>
          <a:p>
            <a:r>
              <a:rPr lang="id-ID" dirty="0"/>
              <a:t>Membuat </a:t>
            </a:r>
            <a:r>
              <a:rPr lang="id-ID" dirty="0" err="1"/>
              <a:t>adjustment</a:t>
            </a:r>
            <a:r>
              <a:rPr lang="id-ID" dirty="0"/>
              <a:t> layer </a:t>
            </a:r>
            <a:r>
              <a:rPr lang="id-ID" b="1" dirty="0" err="1"/>
              <a:t>Curves</a:t>
            </a:r>
            <a:r>
              <a:rPr lang="id-ID" dirty="0"/>
              <a:t> untuk menggelapkan jalan setapak yang terlalu terang jika dibandingkan dengan latar belakang pada saat ini. Melukis di atas jalan setapak (bagian di dalam gerbang dan hutan kecil) agar tidak mengubah pencahayaan.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2529" name="Gambar 45" descr="pathway curves 1">
            <a:extLst>
              <a:ext uri="{FF2B5EF4-FFF2-40B4-BE49-F238E27FC236}">
                <a16:creationId xmlns:a16="http://schemas.microsoft.com/office/drawing/2014/main" id="{0CEE26DF-2B71-384C-9E07-0771C66EF63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09800" y="2431059"/>
            <a:ext cx="4713176" cy="412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4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200329"/>
          </a:xfrm>
          <a:prstGeom prst="rect">
            <a:avLst/>
          </a:prstGeom>
        </p:spPr>
        <p:txBody>
          <a:bodyPr wrap="square">
            <a:spAutoFit/>
          </a:bodyPr>
          <a:lstStyle/>
          <a:p>
            <a:r>
              <a:rPr lang="id-ID" b="1" dirty="0"/>
              <a:t>Langkah 7</a:t>
            </a:r>
            <a:endParaRPr lang="en-ID" dirty="0"/>
          </a:p>
          <a:p>
            <a:r>
              <a:rPr lang="id-ID" dirty="0"/>
              <a:t>Menambahkan </a:t>
            </a:r>
            <a:r>
              <a:rPr lang="id-ID" dirty="0" err="1"/>
              <a:t>adjustment</a:t>
            </a:r>
            <a:r>
              <a:rPr lang="id-ID" dirty="0"/>
              <a:t> layer </a:t>
            </a:r>
            <a:r>
              <a:rPr lang="id-ID" b="1" dirty="0" err="1"/>
              <a:t>Curves</a:t>
            </a:r>
            <a:r>
              <a:rPr lang="id-ID" dirty="0"/>
              <a:t> untuk meningkatkan cahaya kabur dari bagian atas jalan setapak. Menghapus sisanya untuk membuatnya masih gelap.</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4577" name="Gambar 44" descr="pathway curves 2">
            <a:extLst>
              <a:ext uri="{FF2B5EF4-FFF2-40B4-BE49-F238E27FC236}">
                <a16:creationId xmlns:a16="http://schemas.microsoft.com/office/drawing/2014/main" id="{AC2CD177-59AE-CB44-B4CB-4BA9E402F7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90700" y="1967574"/>
            <a:ext cx="5421967" cy="410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5. </a:t>
            </a:r>
            <a:r>
              <a:rPr lang="en-US" b="1" dirty="0" err="1">
                <a:solidFill>
                  <a:srgbClr val="FF0000"/>
                </a:solidFill>
              </a:rPr>
              <a:t>Menambahkan</a:t>
            </a:r>
            <a:r>
              <a:rPr lang="en-US" b="1" dirty="0">
                <a:solidFill>
                  <a:srgbClr val="FF0000"/>
                </a:solidFill>
              </a:rPr>
              <a:t> Anak-Anak</a:t>
            </a: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923330"/>
          </a:xfrm>
          <a:prstGeom prst="rect">
            <a:avLst/>
          </a:prstGeom>
        </p:spPr>
        <p:txBody>
          <a:bodyPr wrap="square">
            <a:spAutoFit/>
          </a:bodyPr>
          <a:lstStyle/>
          <a:p>
            <a:r>
              <a:rPr lang="id-ID" b="1" dirty="0"/>
              <a:t>Langkah 1</a:t>
            </a:r>
            <a:endParaRPr lang="en-ID" dirty="0"/>
          </a:p>
          <a:p>
            <a:r>
              <a:rPr lang="id-ID" dirty="0"/>
              <a:t>Memotong gambar anak dan menempatkannya pada langkah di mana kita hapus tanaman yang tidak diinginkan.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6625" name="Gambar 43" descr="add child">
            <a:extLst>
              <a:ext uri="{FF2B5EF4-FFF2-40B4-BE49-F238E27FC236}">
                <a16:creationId xmlns:a16="http://schemas.microsoft.com/office/drawing/2014/main" id="{0BBBE879-DA02-8546-BCC0-50FBA158B5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6399" y="2456493"/>
            <a:ext cx="5334600" cy="413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9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1477328"/>
          </a:xfrm>
          <a:prstGeom prst="rect">
            <a:avLst/>
          </a:prstGeom>
        </p:spPr>
        <p:txBody>
          <a:bodyPr wrap="square">
            <a:spAutoFit/>
          </a:bodyPr>
          <a:lstStyle/>
          <a:p>
            <a:r>
              <a:rPr lang="id-ID" b="1" dirty="0"/>
              <a:t>Langkah 2</a:t>
            </a:r>
            <a:endParaRPr lang="en-ID" dirty="0"/>
          </a:p>
          <a:p>
            <a:r>
              <a:rPr lang="id-ID" dirty="0"/>
              <a:t>Buat layer baru di bawah layer anak dan menggunakan medium-</a:t>
            </a:r>
            <a:r>
              <a:rPr lang="id-ID" dirty="0" err="1"/>
              <a:t>soft</a:t>
            </a:r>
            <a:r>
              <a:rPr lang="id-ID" dirty="0"/>
              <a:t> </a:t>
            </a:r>
            <a:r>
              <a:rPr lang="id-ID" dirty="0" err="1"/>
              <a:t>brush</a:t>
            </a:r>
            <a:r>
              <a:rPr lang="id-ID" dirty="0"/>
              <a:t> warna hitam dengan </a:t>
            </a:r>
            <a:r>
              <a:rPr lang="id-ID" dirty="0" err="1"/>
              <a:t>opacity</a:t>
            </a:r>
            <a:r>
              <a:rPr lang="id-ID" dirty="0"/>
              <a:t> rendah (</a:t>
            </a:r>
            <a:r>
              <a:rPr lang="id-ID" b="1" dirty="0"/>
              <a:t>20%</a:t>
            </a:r>
            <a:r>
              <a:rPr lang="id-ID" dirty="0"/>
              <a:t>) untuk melukis bayangan untuknya. Anak jauh dari dua sumber cahaya sehingga bayangan harus sangat ringan dan lembut.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49" name="Gambar 42" descr="child shadow">
            <a:extLst>
              <a:ext uri="{FF2B5EF4-FFF2-40B4-BE49-F238E27FC236}">
                <a16:creationId xmlns:a16="http://schemas.microsoft.com/office/drawing/2014/main" id="{EFF19672-A50B-5740-95FD-0E060EE023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43459" y="2476778"/>
            <a:ext cx="6628263" cy="389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933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3</a:t>
            </a:r>
            <a:endParaRPr lang="en-ID" dirty="0"/>
          </a:p>
          <a:p>
            <a:r>
              <a:rPr lang="id-ID" dirty="0"/>
              <a:t>Menambahkan </a:t>
            </a:r>
            <a:r>
              <a:rPr lang="id-ID" dirty="0" err="1"/>
              <a:t>adjustment</a:t>
            </a:r>
            <a:r>
              <a:rPr lang="id-ID" dirty="0"/>
              <a:t> layer </a:t>
            </a:r>
            <a:r>
              <a:rPr lang="id-ID" b="1" dirty="0" err="1"/>
              <a:t>Hue</a:t>
            </a:r>
            <a:r>
              <a:rPr lang="id-ID" b="1" dirty="0"/>
              <a:t>/</a:t>
            </a:r>
            <a:r>
              <a:rPr lang="id-ID" b="1" dirty="0" err="1"/>
              <a:t>Saturation</a:t>
            </a:r>
            <a:r>
              <a:rPr lang="id-ID" dirty="0"/>
              <a:t> dan mengurangi nilai </a:t>
            </a:r>
            <a:r>
              <a:rPr lang="id-ID" b="1" dirty="0" err="1"/>
              <a:t>Saturation</a:t>
            </a:r>
            <a:r>
              <a:rPr lang="id-ID" dirty="0"/>
              <a:t> ke </a:t>
            </a:r>
            <a:r>
              <a:rPr lang="id-ID" b="1" dirty="0"/>
              <a:t>-38</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9697" name="Gambar 41" descr="child hue saturation">
            <a:extLst>
              <a:ext uri="{FF2B5EF4-FFF2-40B4-BE49-F238E27FC236}">
                <a16:creationId xmlns:a16="http://schemas.microsoft.com/office/drawing/2014/main" id="{1B88D861-22CF-3C4E-B9F4-47877222197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93942" y="1810099"/>
            <a:ext cx="6231744" cy="479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9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1. </a:t>
            </a:r>
            <a:r>
              <a:rPr lang="en-US" b="1" dirty="0" err="1">
                <a:solidFill>
                  <a:srgbClr val="FF0000"/>
                </a:solidFill>
              </a:rPr>
              <a:t>Membangun</a:t>
            </a:r>
            <a:r>
              <a:rPr lang="en-US" b="1" dirty="0">
                <a:solidFill>
                  <a:srgbClr val="FF0000"/>
                </a:solidFill>
              </a:rPr>
              <a:t> </a:t>
            </a:r>
            <a:r>
              <a:rPr lang="en-US" b="1" dirty="0" err="1">
                <a:solidFill>
                  <a:srgbClr val="FF0000"/>
                </a:solidFill>
              </a:rPr>
              <a:t>Latar</a:t>
            </a:r>
            <a:r>
              <a:rPr lang="en-US" b="1" dirty="0">
                <a:solidFill>
                  <a:srgbClr val="FF0000"/>
                </a:solidFill>
              </a:rPr>
              <a:t> </a:t>
            </a:r>
            <a:r>
              <a:rPr lang="en-US" b="1" dirty="0" err="1">
                <a:solidFill>
                  <a:srgbClr val="FF0000"/>
                </a:solidFill>
              </a:rPr>
              <a:t>Belakang</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632545"/>
            <a:ext cx="7467600" cy="1200329"/>
          </a:xfrm>
          <a:prstGeom prst="rect">
            <a:avLst/>
          </a:prstGeom>
        </p:spPr>
        <p:txBody>
          <a:bodyPr wrap="square">
            <a:spAutoFit/>
          </a:bodyPr>
          <a:lstStyle/>
          <a:p>
            <a:r>
              <a:rPr lang="en-ID" dirty="0"/>
              <a:t>1.</a:t>
            </a:r>
            <a:r>
              <a:rPr lang="en-ID" b="1" dirty="0"/>
              <a:t> </a:t>
            </a:r>
            <a:r>
              <a:rPr lang="id-ID" b="1" dirty="0"/>
              <a:t>Langkah 1</a:t>
            </a:r>
            <a:endParaRPr lang="en-ID" dirty="0"/>
          </a:p>
          <a:p>
            <a:r>
              <a:rPr lang="id-ID" dirty="0"/>
              <a:t>Membuat dokumen baru ukuran </a:t>
            </a:r>
            <a:r>
              <a:rPr lang="id-ID" b="1" dirty="0"/>
              <a:t>1800 x 1357 </a:t>
            </a:r>
            <a:r>
              <a:rPr lang="id-ID" b="1" dirty="0" err="1"/>
              <a:t>px</a:t>
            </a:r>
            <a:r>
              <a:rPr lang="id-ID" dirty="0"/>
              <a:t> di </a:t>
            </a:r>
            <a:r>
              <a:rPr lang="id-ID" dirty="0" err="1"/>
              <a:t>Photoshop</a:t>
            </a:r>
            <a:r>
              <a:rPr lang="id-ID" dirty="0"/>
              <a:t> dengan pengaturan berikut:</a:t>
            </a:r>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Gambar 12" descr="new file">
            <a:extLst>
              <a:ext uri="{FF2B5EF4-FFF2-40B4-BE49-F238E27FC236}">
                <a16:creationId xmlns:a16="http://schemas.microsoft.com/office/drawing/2014/main" id="{C0505872-6B25-DB41-91B9-FFA60B2E3C4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7532" t="8237" r="18089" b="8298"/>
          <a:stretch>
            <a:fillRect/>
          </a:stretch>
        </p:blipFill>
        <p:spPr bwMode="auto">
          <a:xfrm>
            <a:off x="2133600" y="2971800"/>
            <a:ext cx="4262207" cy="275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4</a:t>
            </a:r>
            <a:endParaRPr lang="en-ID" dirty="0"/>
          </a:p>
          <a:p>
            <a:r>
              <a:rPr lang="id-ID" dirty="0"/>
              <a:t>Menggunakan </a:t>
            </a:r>
            <a:r>
              <a:rPr lang="id-ID" dirty="0" err="1"/>
              <a:t>adjustment</a:t>
            </a:r>
            <a:r>
              <a:rPr lang="id-ID" dirty="0"/>
              <a:t> layer </a:t>
            </a:r>
            <a:r>
              <a:rPr lang="id-ID" b="1" dirty="0" err="1"/>
              <a:t>Curves</a:t>
            </a:r>
            <a:r>
              <a:rPr lang="id-ID" dirty="0"/>
              <a:t> untuk menggelapkan anak. Lukis pada bagian-bagian yang menuju cahaya (depan) dan menjaga yang lain gelap.</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1745" name="Gambar 40" descr="child curves">
            <a:extLst>
              <a:ext uri="{FF2B5EF4-FFF2-40B4-BE49-F238E27FC236}">
                <a16:creationId xmlns:a16="http://schemas.microsoft.com/office/drawing/2014/main" id="{5F5A092C-5450-E947-B04A-2EDC81B924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45047" y="1966054"/>
            <a:ext cx="5808253" cy="458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2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6. </a:t>
            </a:r>
            <a:r>
              <a:rPr lang="en-US" b="1" dirty="0" err="1">
                <a:solidFill>
                  <a:srgbClr val="FF0000"/>
                </a:solidFill>
              </a:rPr>
              <a:t>Menambahkan</a:t>
            </a:r>
            <a:r>
              <a:rPr lang="en-US" b="1" dirty="0">
                <a:solidFill>
                  <a:srgbClr val="FF0000"/>
                </a:solidFill>
              </a:rPr>
              <a:t> </a:t>
            </a:r>
            <a:r>
              <a:rPr lang="en-US" b="1" dirty="0" err="1">
                <a:solidFill>
                  <a:srgbClr val="FF0000"/>
                </a:solidFill>
              </a:rPr>
              <a:t>Rumput</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1200329"/>
          </a:xfrm>
          <a:prstGeom prst="rect">
            <a:avLst/>
          </a:prstGeom>
        </p:spPr>
        <p:txBody>
          <a:bodyPr wrap="square">
            <a:spAutoFit/>
          </a:bodyPr>
          <a:lstStyle/>
          <a:p>
            <a:r>
              <a:rPr lang="id-ID" b="1" dirty="0"/>
              <a:t>Langkah 1</a:t>
            </a:r>
            <a:endParaRPr lang="en-ID" dirty="0"/>
          </a:p>
          <a:p>
            <a:r>
              <a:rPr lang="id-ID" dirty="0"/>
              <a:t>Buka paket gambar rumput. Karena gambar memiliki latar belakang transparan, hanya memindahkan mereka ke dalam dokumen utama kita dan mengatur mereka di kedua sisi latar depan lebih rendah:</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FAE1451-16F1-B449-A7DD-A17CFA37925F}"/>
              </a:ext>
            </a:extLst>
          </p:cNvPr>
          <p:cNvSpPr>
            <a:spLocks noChangeArrowheads="1"/>
          </p:cNvSpPr>
          <p:nvPr/>
        </p:nvSpPr>
        <p:spPr bwMode="auto">
          <a:xfrm>
            <a:off x="1968501" y="2693948"/>
            <a:ext cx="102775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3793" name="Gambar 39" descr="add grass">
            <a:extLst>
              <a:ext uri="{FF2B5EF4-FFF2-40B4-BE49-F238E27FC236}">
                <a16:creationId xmlns:a16="http://schemas.microsoft.com/office/drawing/2014/main" id="{00FCA71D-B9EF-3B4A-8B24-CC214910242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68500" y="2693948"/>
            <a:ext cx="5213715" cy="393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74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2</a:t>
            </a:r>
            <a:endParaRPr lang="en-ID" dirty="0"/>
          </a:p>
          <a:p>
            <a:r>
              <a:rPr lang="id-ID" dirty="0"/>
              <a:t>Menerapkan </a:t>
            </a:r>
            <a:r>
              <a:rPr lang="id-ID" b="1" dirty="0" err="1"/>
              <a:t>Gaussian</a:t>
            </a:r>
            <a:r>
              <a:rPr lang="id-ID" b="1" dirty="0"/>
              <a:t> </a:t>
            </a:r>
            <a:r>
              <a:rPr lang="id-ID" b="1" dirty="0" err="1"/>
              <a:t>Blur</a:t>
            </a:r>
            <a:r>
              <a:rPr lang="id-ID" dirty="0"/>
              <a:t> dari </a:t>
            </a:r>
            <a:r>
              <a:rPr lang="id-ID" b="1" dirty="0"/>
              <a:t>8 </a:t>
            </a:r>
            <a:r>
              <a:rPr lang="id-ID" b="1" dirty="0" err="1"/>
              <a:t>px</a:t>
            </a:r>
            <a:r>
              <a:rPr lang="id-ID" dirty="0"/>
              <a:t> untuk masing-masing layer rumput tersebut.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4817" name="Gambar 38" descr="grass gaussian blur">
            <a:extLst>
              <a:ext uri="{FF2B5EF4-FFF2-40B4-BE49-F238E27FC236}">
                <a16:creationId xmlns:a16="http://schemas.microsoft.com/office/drawing/2014/main" id="{9897CB77-0237-6F42-ACE3-45B757AE1BF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5291" y="1844038"/>
            <a:ext cx="5795813" cy="43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45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3</a:t>
            </a:r>
            <a:endParaRPr lang="en-ID" dirty="0"/>
          </a:p>
          <a:p>
            <a:r>
              <a:rPr lang="id-ID" dirty="0"/>
              <a:t>Membuat grup untuk layer rumput ini dan menggunakan </a:t>
            </a:r>
            <a:r>
              <a:rPr lang="id-ID" dirty="0" err="1"/>
              <a:t>adjustment</a:t>
            </a:r>
            <a:r>
              <a:rPr lang="id-ID" dirty="0"/>
              <a:t> layer </a:t>
            </a:r>
            <a:r>
              <a:rPr lang="id-ID" b="1" dirty="0" err="1"/>
              <a:t>Hue</a:t>
            </a:r>
            <a:r>
              <a:rPr lang="id-ID" b="1" dirty="0"/>
              <a:t>/</a:t>
            </a:r>
            <a:r>
              <a:rPr lang="id-ID" b="1" dirty="0" err="1"/>
              <a:t>Saturation</a:t>
            </a:r>
            <a:r>
              <a:rPr lang="id-ID" dirty="0"/>
              <a:t> untuk mengubah warna mereka:</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6865" name="Gambar 37" descr="grass hue saturation">
            <a:extLst>
              <a:ext uri="{FF2B5EF4-FFF2-40B4-BE49-F238E27FC236}">
                <a16:creationId xmlns:a16="http://schemas.microsoft.com/office/drawing/2014/main" id="{68430B57-4A21-384D-AECC-C8B8C16A3BB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9606" y="1966054"/>
            <a:ext cx="6069681" cy="455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78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7467600" cy="923330"/>
          </a:xfrm>
          <a:prstGeom prst="rect">
            <a:avLst/>
          </a:prstGeom>
        </p:spPr>
        <p:txBody>
          <a:bodyPr wrap="square">
            <a:spAutoFit/>
          </a:bodyPr>
          <a:lstStyle/>
          <a:p>
            <a:r>
              <a:rPr lang="id-ID" b="1" dirty="0"/>
              <a:t>Langkah 4</a:t>
            </a:r>
            <a:endParaRPr lang="en-ID" dirty="0"/>
          </a:p>
          <a:p>
            <a:r>
              <a:rPr lang="id-ID" dirty="0"/>
              <a:t>Menggunakan </a:t>
            </a:r>
            <a:r>
              <a:rPr lang="id-ID" dirty="0" err="1"/>
              <a:t>adjustment</a:t>
            </a:r>
            <a:r>
              <a:rPr lang="id-ID" dirty="0"/>
              <a:t> layer </a:t>
            </a:r>
            <a:r>
              <a:rPr lang="id-ID" b="1" dirty="0" err="1"/>
              <a:t>Curves</a:t>
            </a:r>
            <a:r>
              <a:rPr lang="id-ID" dirty="0"/>
              <a:t> untuk menggelapkan rumput sedikit. Area yang dipilih menunjukkan di mana untuk melukis pada layer </a:t>
            </a:r>
            <a:r>
              <a:rPr lang="id-ID" dirty="0" err="1"/>
              <a:t>mask</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8913" name="Gambar 36" descr="grass curves">
            <a:extLst>
              <a:ext uri="{FF2B5EF4-FFF2-40B4-BE49-F238E27FC236}">
                <a16:creationId xmlns:a16="http://schemas.microsoft.com/office/drawing/2014/main" id="{7051B3C0-FC32-5B4B-B09B-C4427028A5C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34688" y="1925244"/>
            <a:ext cx="5970104" cy="452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765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7. </a:t>
            </a:r>
            <a:r>
              <a:rPr lang="en-US" b="1" dirty="0" err="1">
                <a:solidFill>
                  <a:srgbClr val="FF0000"/>
                </a:solidFill>
              </a:rPr>
              <a:t>Membuat</a:t>
            </a:r>
            <a:r>
              <a:rPr lang="en-US" b="1" dirty="0">
                <a:solidFill>
                  <a:srgbClr val="FF0000"/>
                </a:solidFill>
              </a:rPr>
              <a:t> </a:t>
            </a:r>
            <a:r>
              <a:rPr lang="en-US" b="1" dirty="0" err="1">
                <a:solidFill>
                  <a:srgbClr val="FF0000"/>
                </a:solidFill>
              </a:rPr>
              <a:t>Penyesuaian</a:t>
            </a:r>
            <a:r>
              <a:rPr lang="en-US" b="1" dirty="0">
                <a:solidFill>
                  <a:srgbClr val="FF0000"/>
                </a:solidFill>
              </a:rPr>
              <a:t> </a:t>
            </a:r>
            <a:r>
              <a:rPr lang="en-US" b="1" dirty="0" err="1">
                <a:solidFill>
                  <a:srgbClr val="FF0000"/>
                </a:solidFill>
              </a:rPr>
              <a:t>Warna</a:t>
            </a:r>
            <a:endParaRPr lang="en-US" b="1" dirty="0">
              <a:solidFill>
                <a:srgbClr val="FF0000"/>
              </a:solidFill>
            </a:endParaRPr>
          </a:p>
          <a:p>
            <a:pPr eaLnBrk="1" hangingPunct="1">
              <a:buFont typeface="Arial" charset="0"/>
              <a:buNone/>
            </a:pPr>
            <a:r>
              <a:rPr lang="en-US" sz="1600" dirty="0"/>
              <a:t>	</a:t>
            </a:r>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923330"/>
          </a:xfrm>
          <a:prstGeom prst="rect">
            <a:avLst/>
          </a:prstGeom>
        </p:spPr>
        <p:txBody>
          <a:bodyPr wrap="square">
            <a:spAutoFit/>
          </a:bodyPr>
          <a:lstStyle/>
          <a:p>
            <a:r>
              <a:rPr lang="id-ID" b="1" dirty="0"/>
              <a:t>Langkah 1</a:t>
            </a:r>
            <a:endParaRPr lang="en-ID" dirty="0"/>
          </a:p>
          <a:p>
            <a:r>
              <a:rPr lang="id-ID" dirty="0"/>
              <a:t>Buat layer </a:t>
            </a:r>
            <a:r>
              <a:rPr lang="id-ID" b="1" dirty="0" err="1"/>
              <a:t>Color</a:t>
            </a:r>
            <a:r>
              <a:rPr lang="id-ID" b="1" dirty="0"/>
              <a:t> </a:t>
            </a:r>
            <a:r>
              <a:rPr lang="id-ID" b="1" dirty="0" err="1"/>
              <a:t>Fill</a:t>
            </a:r>
            <a:r>
              <a:rPr lang="id-ID" dirty="0"/>
              <a:t> di atas layer dan memilih warna #160101. Mengubah layer mode ini ke </a:t>
            </a:r>
            <a:r>
              <a:rPr lang="id-ID" b="1" dirty="0" err="1"/>
              <a:t>Exclusion</a:t>
            </a:r>
            <a:r>
              <a:rPr lang="id-ID" b="1" dirty="0"/>
              <a:t> 100%</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FAE1451-16F1-B449-A7DD-A17CFA37925F}"/>
              </a:ext>
            </a:extLst>
          </p:cNvPr>
          <p:cNvSpPr>
            <a:spLocks noChangeArrowheads="1"/>
          </p:cNvSpPr>
          <p:nvPr/>
        </p:nvSpPr>
        <p:spPr bwMode="auto">
          <a:xfrm>
            <a:off x="1968501" y="2693948"/>
            <a:ext cx="102775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60AC5C8-9FDB-B849-9A77-665BF0738223}"/>
              </a:ext>
            </a:extLst>
          </p:cNvPr>
          <p:cNvSpPr>
            <a:spLocks noChangeArrowheads="1"/>
          </p:cNvSpPr>
          <p:nvPr/>
        </p:nvSpPr>
        <p:spPr bwMode="auto">
          <a:xfrm>
            <a:off x="1934024" y="2371130"/>
            <a:ext cx="118498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61" name="Gambar 35" descr="color fill exclusion mode">
            <a:extLst>
              <a:ext uri="{FF2B5EF4-FFF2-40B4-BE49-F238E27FC236}">
                <a16:creationId xmlns:a16="http://schemas.microsoft.com/office/drawing/2014/main" id="{37145C66-5D6E-074A-9AFC-6150BE35EA7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34024" y="2371130"/>
            <a:ext cx="5216076" cy="415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3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2</a:t>
            </a:r>
            <a:endParaRPr lang="en-ID" dirty="0"/>
          </a:p>
          <a:p>
            <a:pPr algn="just"/>
            <a:r>
              <a:rPr lang="id-ID" dirty="0"/>
              <a:t>Membuat </a:t>
            </a:r>
            <a:r>
              <a:rPr lang="id-ID" dirty="0" err="1"/>
              <a:t>adjustment</a:t>
            </a:r>
            <a:r>
              <a:rPr lang="id-ID" dirty="0"/>
              <a:t> layer </a:t>
            </a:r>
            <a:r>
              <a:rPr lang="id-ID" b="1" dirty="0" err="1"/>
              <a:t>Color</a:t>
            </a:r>
            <a:r>
              <a:rPr lang="id-ID" b="1" dirty="0"/>
              <a:t> </a:t>
            </a:r>
            <a:r>
              <a:rPr lang="id-ID" b="1" dirty="0" err="1"/>
              <a:t>Balance</a:t>
            </a:r>
            <a:r>
              <a:rPr lang="id-ID" dirty="0"/>
              <a:t> dan mengubah pengaturan </a:t>
            </a:r>
            <a:r>
              <a:rPr lang="id-ID" b="1" dirty="0" err="1"/>
              <a:t>Midtones</a:t>
            </a:r>
            <a:r>
              <a:rPr lang="id-ID" dirty="0"/>
              <a:t> dan </a:t>
            </a:r>
            <a:r>
              <a:rPr lang="id-ID" b="1" dirty="0" err="1"/>
              <a:t>Highlights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985" name="Gambar 34" descr="color balance">
            <a:extLst>
              <a:ext uri="{FF2B5EF4-FFF2-40B4-BE49-F238E27FC236}">
                <a16:creationId xmlns:a16="http://schemas.microsoft.com/office/drawing/2014/main" id="{E4C616F5-727C-5B43-A2F4-EF9CD6E359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3663" r="12784"/>
          <a:stretch>
            <a:fillRect/>
          </a:stretch>
        </p:blipFill>
        <p:spPr bwMode="auto">
          <a:xfrm>
            <a:off x="338660" y="2426580"/>
            <a:ext cx="4244195" cy="295072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4">
            <a:extLst>
              <a:ext uri="{FF2B5EF4-FFF2-40B4-BE49-F238E27FC236}">
                <a16:creationId xmlns:a16="http://schemas.microsoft.com/office/drawing/2014/main" id="{7DB5BF0B-A100-0D40-96FC-DC1EB50B8476}"/>
              </a:ext>
            </a:extLst>
          </p:cNvPr>
          <p:cNvSpPr>
            <a:spLocks noChangeArrowheads="1"/>
          </p:cNvSpPr>
          <p:nvPr/>
        </p:nvSpPr>
        <p:spPr bwMode="auto">
          <a:xfrm>
            <a:off x="-323286" y="59983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987" name="Gambar 33" descr="color balance result">
            <a:extLst>
              <a:ext uri="{FF2B5EF4-FFF2-40B4-BE49-F238E27FC236}">
                <a16:creationId xmlns:a16="http://schemas.microsoft.com/office/drawing/2014/main" id="{E30BE4A1-9EC6-2944-8226-4F19D42950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61848" y="2426580"/>
            <a:ext cx="3962161" cy="296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49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3</a:t>
            </a:r>
            <a:endParaRPr lang="en-ID" dirty="0"/>
          </a:p>
          <a:p>
            <a:r>
              <a:rPr lang="id-ID" dirty="0"/>
              <a:t>Menambahkan </a:t>
            </a:r>
            <a:r>
              <a:rPr lang="id-ID" dirty="0" err="1"/>
              <a:t>adjustment</a:t>
            </a:r>
            <a:r>
              <a:rPr lang="id-ID" dirty="0"/>
              <a:t> layer </a:t>
            </a:r>
            <a:r>
              <a:rPr lang="id-ID" b="1" dirty="0"/>
              <a:t>Channel </a:t>
            </a:r>
            <a:r>
              <a:rPr lang="id-ID" b="1" dirty="0" err="1"/>
              <a:t>Mixer</a:t>
            </a:r>
            <a:r>
              <a:rPr lang="id-ID" dirty="0"/>
              <a:t> dan mengubah nilai </a:t>
            </a:r>
            <a:r>
              <a:rPr lang="id-ID" dirty="0" err="1"/>
              <a:t>channel</a:t>
            </a:r>
            <a:r>
              <a:rPr lang="id-ID" dirty="0"/>
              <a:t> </a:t>
            </a:r>
            <a:r>
              <a:rPr lang="id-ID" b="1" dirty="0"/>
              <a:t>Red</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C8D60F7A-5D9A-CA4D-A4BD-96A88762FA22}"/>
              </a:ext>
            </a:extLst>
          </p:cNvPr>
          <p:cNvSpPr>
            <a:spLocks noChangeArrowheads="1"/>
          </p:cNvSpPr>
          <p:nvPr/>
        </p:nvSpPr>
        <p:spPr bwMode="auto">
          <a:xfrm>
            <a:off x="1670691" y="1914325"/>
            <a:ext cx="119990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4033" name="Gambar 32" descr="channel mixer">
            <a:extLst>
              <a:ext uri="{FF2B5EF4-FFF2-40B4-BE49-F238E27FC236}">
                <a16:creationId xmlns:a16="http://schemas.microsoft.com/office/drawing/2014/main" id="{F0424D8B-64EC-E947-BB24-740E9BA8BD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0691" y="1914326"/>
            <a:ext cx="5782853" cy="45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71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4</a:t>
            </a:r>
            <a:endParaRPr lang="en-ID" dirty="0"/>
          </a:p>
          <a:p>
            <a:r>
              <a:rPr lang="id-ID" dirty="0"/>
              <a:t>Membuat </a:t>
            </a:r>
            <a:r>
              <a:rPr lang="id-ID" dirty="0" err="1"/>
              <a:t>adjustment</a:t>
            </a:r>
            <a:r>
              <a:rPr lang="id-ID" dirty="0"/>
              <a:t> layer </a:t>
            </a:r>
            <a:r>
              <a:rPr lang="id-ID" b="1" dirty="0" err="1"/>
              <a:t>Curves</a:t>
            </a:r>
            <a:r>
              <a:rPr lang="id-ID" dirty="0"/>
              <a:t> dan mengubah warna sedikit dengan </a:t>
            </a:r>
            <a:r>
              <a:rPr lang="id-ID" dirty="0" err="1"/>
              <a:t>channel</a:t>
            </a:r>
            <a:r>
              <a:rPr lang="id-ID" dirty="0"/>
              <a:t> </a:t>
            </a:r>
            <a:r>
              <a:rPr lang="id-ID" b="1" dirty="0" err="1"/>
              <a:t>Blue</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5057" name="Gambar 31" descr="whole scene curves 1">
            <a:extLst>
              <a:ext uri="{FF2B5EF4-FFF2-40B4-BE49-F238E27FC236}">
                <a16:creationId xmlns:a16="http://schemas.microsoft.com/office/drawing/2014/main" id="{57BD502D-B7C5-8843-80E1-A292CF84CA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81449" y="1935475"/>
            <a:ext cx="5963179" cy="470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36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5</a:t>
            </a:r>
            <a:endParaRPr lang="en-ID" dirty="0"/>
          </a:p>
          <a:p>
            <a:r>
              <a:rPr lang="id-ID" dirty="0"/>
              <a:t>Menggunakan </a:t>
            </a:r>
            <a:r>
              <a:rPr lang="id-ID" dirty="0" err="1"/>
              <a:t>adjustment</a:t>
            </a:r>
            <a:r>
              <a:rPr lang="id-ID" dirty="0"/>
              <a:t> layer </a:t>
            </a:r>
            <a:r>
              <a:rPr lang="id-ID" b="1" dirty="0" err="1"/>
              <a:t>Curves</a:t>
            </a:r>
            <a:r>
              <a:rPr lang="id-ID" dirty="0"/>
              <a:t> lain dan meningkatkan cahaya di tengah. Melukis pada sisa adegan:</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7105" name="Gambar 30" descr="whole scene curves 2">
            <a:extLst>
              <a:ext uri="{FF2B5EF4-FFF2-40B4-BE49-F238E27FC236}">
                <a16:creationId xmlns:a16="http://schemas.microsoft.com/office/drawing/2014/main" id="{60538EE6-2892-DB45-A64D-BDB1B9783F1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95007" y="1955793"/>
            <a:ext cx="5996444" cy="452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0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62000"/>
            <a:ext cx="7467600" cy="2308324"/>
          </a:xfrm>
          <a:prstGeom prst="rect">
            <a:avLst/>
          </a:prstGeom>
        </p:spPr>
        <p:txBody>
          <a:bodyPr wrap="square">
            <a:spAutoFit/>
          </a:bodyPr>
          <a:lstStyle/>
          <a:p>
            <a:r>
              <a:rPr lang="id-ID" b="1" dirty="0"/>
              <a:t>Langkah 2</a:t>
            </a:r>
          </a:p>
          <a:p>
            <a:endParaRPr lang="en-ID" dirty="0"/>
          </a:p>
          <a:p>
            <a:r>
              <a:rPr lang="id-ID" dirty="0"/>
              <a:t>Membuka gambar tanah. Menggunakan </a:t>
            </a:r>
            <a:r>
              <a:rPr lang="id-ID" b="1" dirty="0" err="1"/>
              <a:t>Rectangular</a:t>
            </a:r>
            <a:r>
              <a:rPr lang="id-ID" b="1" dirty="0"/>
              <a:t> </a:t>
            </a:r>
            <a:r>
              <a:rPr lang="id-ID" b="1" dirty="0" err="1"/>
              <a:t>Marquee</a:t>
            </a:r>
            <a:r>
              <a:rPr lang="id-ID" b="1" dirty="0"/>
              <a:t> </a:t>
            </a:r>
            <a:r>
              <a:rPr lang="id-ID" b="1" dirty="0" err="1"/>
              <a:t>Tool</a:t>
            </a:r>
            <a:r>
              <a:rPr lang="id-ID" b="1" dirty="0"/>
              <a:t> (M)</a:t>
            </a:r>
            <a:r>
              <a:rPr lang="id-ID" dirty="0"/>
              <a:t> untuk memilih hanya area rumput dan memindahkannya ke </a:t>
            </a:r>
            <a:r>
              <a:rPr lang="id-ID" dirty="0" err="1"/>
              <a:t>canvas</a:t>
            </a:r>
            <a:r>
              <a:rPr lang="id-ID" dirty="0"/>
              <a:t> putih menggunakan </a:t>
            </a:r>
            <a:r>
              <a:rPr lang="id-ID" b="1" dirty="0" err="1"/>
              <a:t>Move</a:t>
            </a:r>
            <a:r>
              <a:rPr lang="id-ID" b="1" dirty="0"/>
              <a:t> </a:t>
            </a:r>
            <a:r>
              <a:rPr lang="id-ID" b="1" dirty="0" err="1"/>
              <a:t>Tool</a:t>
            </a:r>
            <a:r>
              <a:rPr lang="id-ID" b="1" dirty="0"/>
              <a:t> (V)</a:t>
            </a:r>
            <a:r>
              <a:rPr lang="id-ID" dirty="0"/>
              <a:t>.  Menempatkan itu di setengah bagian bawah dari </a:t>
            </a:r>
            <a:r>
              <a:rPr lang="id-ID" dirty="0" err="1"/>
              <a:t>canvas</a:t>
            </a:r>
            <a:r>
              <a:rPr lang="id-ID" dirty="0"/>
              <a: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258CDC7-4160-8D41-B0E0-FADEF166110F}"/>
              </a:ext>
            </a:extLst>
          </p:cNvPr>
          <p:cNvSpPr>
            <a:spLocks noChangeArrowheads="1"/>
          </p:cNvSpPr>
          <p:nvPr/>
        </p:nvSpPr>
        <p:spPr bwMode="auto">
          <a:xfrm>
            <a:off x="1981200" y="30996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Gambar 11" descr="select ground">
            <a:extLst>
              <a:ext uri="{FF2B5EF4-FFF2-40B4-BE49-F238E27FC236}">
                <a16:creationId xmlns:a16="http://schemas.microsoft.com/office/drawing/2014/main" id="{207B4455-5F71-4043-A8D7-3D36A516246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2797119"/>
            <a:ext cx="3771899" cy="25145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77A77D5-A438-BE48-AE64-E7D2C90B60A6}"/>
              </a:ext>
            </a:extLst>
          </p:cNvPr>
          <p:cNvSpPr>
            <a:spLocks noChangeArrowheads="1"/>
          </p:cNvSpPr>
          <p:nvPr/>
        </p:nvSpPr>
        <p:spPr bwMode="auto">
          <a:xfrm>
            <a:off x="990600" y="6858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Gambar 10" descr="add ground">
            <a:extLst>
              <a:ext uri="{FF2B5EF4-FFF2-40B4-BE49-F238E27FC236}">
                <a16:creationId xmlns:a16="http://schemas.microsoft.com/office/drawing/2014/main" id="{B0124D70-323D-C340-95A8-58B1CE37F04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60900" y="2452659"/>
            <a:ext cx="37846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84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7</a:t>
            </a:r>
            <a:endParaRPr lang="en-ID" dirty="0"/>
          </a:p>
          <a:p>
            <a:r>
              <a:rPr lang="id-ID" dirty="0"/>
              <a:t>Membuat </a:t>
            </a:r>
            <a:r>
              <a:rPr lang="id-ID" dirty="0" err="1"/>
              <a:t>adjustment</a:t>
            </a:r>
            <a:r>
              <a:rPr lang="id-ID" dirty="0"/>
              <a:t> layer </a:t>
            </a:r>
            <a:r>
              <a:rPr lang="id-ID" b="1" dirty="0" err="1"/>
              <a:t>Photo</a:t>
            </a:r>
            <a:r>
              <a:rPr lang="id-ID" b="1" dirty="0"/>
              <a:t> Filter</a:t>
            </a:r>
            <a:r>
              <a:rPr lang="id-ID" dirty="0"/>
              <a:t> dengan tujuan yang sama. Pilih warna #01ec96:</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9155" name="Gambar 28" descr="whole scene photo filter">
            <a:extLst>
              <a:ext uri="{FF2B5EF4-FFF2-40B4-BE49-F238E27FC236}">
                <a16:creationId xmlns:a16="http://schemas.microsoft.com/office/drawing/2014/main" id="{F4786E69-C553-B548-9AEF-7209C6D2D9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32293" y="1989733"/>
            <a:ext cx="5982749" cy="466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4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200329"/>
          </a:xfrm>
          <a:prstGeom prst="rect">
            <a:avLst/>
          </a:prstGeom>
        </p:spPr>
        <p:txBody>
          <a:bodyPr wrap="square">
            <a:spAutoFit/>
          </a:bodyPr>
          <a:lstStyle/>
          <a:p>
            <a:r>
              <a:rPr lang="id-ID" b="1" dirty="0"/>
              <a:t>Langkah 8</a:t>
            </a:r>
            <a:endParaRPr lang="en-ID" dirty="0"/>
          </a:p>
          <a:p>
            <a:r>
              <a:rPr lang="id-ID" dirty="0"/>
              <a:t>Membuat </a:t>
            </a:r>
            <a:r>
              <a:rPr lang="id-ID" dirty="0" err="1"/>
              <a:t>adjustment</a:t>
            </a:r>
            <a:r>
              <a:rPr lang="id-ID" dirty="0"/>
              <a:t> layer </a:t>
            </a:r>
            <a:r>
              <a:rPr lang="id-ID" b="1" dirty="0" err="1"/>
              <a:t>Vibrance</a:t>
            </a:r>
            <a:r>
              <a:rPr lang="id-ID" dirty="0"/>
              <a:t> untuk meningkatkan seluruh efek. Mengurangi </a:t>
            </a:r>
            <a:r>
              <a:rPr lang="id-ID" dirty="0" err="1"/>
              <a:t>saturation</a:t>
            </a:r>
            <a:r>
              <a:rPr lang="id-ID" dirty="0"/>
              <a:t> di pohon dan jalan setapak pada layer </a:t>
            </a:r>
            <a:r>
              <a:rPr lang="id-ID" dirty="0" err="1"/>
              <a:t>mask</a:t>
            </a:r>
            <a:r>
              <a:rPr lang="id-ID" dirty="0"/>
              <a:t> untuk membuat mereka sedikit biru.</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01" name="Gambar 27" descr="vibrance">
            <a:extLst>
              <a:ext uri="{FF2B5EF4-FFF2-40B4-BE49-F238E27FC236}">
                <a16:creationId xmlns:a16="http://schemas.microsoft.com/office/drawing/2014/main" id="{F4A2CD8C-4908-5A46-81A9-2C3E169933E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9606" y="2169224"/>
            <a:ext cx="5739059" cy="44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06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838200" y="762000"/>
            <a:ext cx="7467600" cy="990600"/>
          </a:xfrm>
        </p:spPr>
        <p:txBody>
          <a:bodyPr/>
          <a:lstStyle/>
          <a:p>
            <a:pPr marL="0" indent="0">
              <a:buNone/>
            </a:pPr>
            <a:r>
              <a:rPr lang="en-US" b="1" dirty="0">
                <a:solidFill>
                  <a:srgbClr val="FF0000"/>
                </a:solidFill>
              </a:rPr>
              <a:t>8. </a:t>
            </a:r>
            <a:r>
              <a:rPr lang="en-US" b="1" dirty="0" err="1">
                <a:solidFill>
                  <a:srgbClr val="FF0000"/>
                </a:solidFill>
              </a:rPr>
              <a:t>Menambahkan</a:t>
            </a:r>
            <a:r>
              <a:rPr lang="en-US" b="1" dirty="0">
                <a:solidFill>
                  <a:srgbClr val="FF0000"/>
                </a:solidFill>
              </a:rPr>
              <a:t> </a:t>
            </a:r>
            <a:r>
              <a:rPr lang="en-US" b="1" dirty="0" err="1">
                <a:solidFill>
                  <a:srgbClr val="FF0000"/>
                </a:solidFill>
              </a:rPr>
              <a:t>Cahaya</a:t>
            </a:r>
            <a:endParaRPr lang="en-US" sz="1600" dirty="0"/>
          </a:p>
        </p:txBody>
      </p:sp>
      <p:sp>
        <p:nvSpPr>
          <p:cNvPr id="2" name="Rectangle 1">
            <a:extLst>
              <a:ext uri="{FF2B5EF4-FFF2-40B4-BE49-F238E27FC236}">
                <a16:creationId xmlns:a16="http://schemas.microsoft.com/office/drawing/2014/main" id="{F427B7F2-5452-1642-8DD1-0EC8C0C9A15E}"/>
              </a:ext>
            </a:extLst>
          </p:cNvPr>
          <p:cNvSpPr/>
          <p:nvPr/>
        </p:nvSpPr>
        <p:spPr>
          <a:xfrm>
            <a:off x="838200" y="1447800"/>
            <a:ext cx="7467600" cy="923330"/>
          </a:xfrm>
          <a:prstGeom prst="rect">
            <a:avLst/>
          </a:prstGeom>
        </p:spPr>
        <p:txBody>
          <a:bodyPr wrap="square">
            <a:spAutoFit/>
          </a:bodyPr>
          <a:lstStyle/>
          <a:p>
            <a:r>
              <a:rPr lang="id-ID" b="1" dirty="0"/>
              <a:t>Langkah 1</a:t>
            </a:r>
            <a:endParaRPr lang="en-ID" dirty="0"/>
          </a:p>
          <a:p>
            <a:r>
              <a:rPr lang="id-ID" dirty="0"/>
              <a:t>Buka paket gambar tekstur ringan. Pilih gambar "</a:t>
            </a:r>
            <a:r>
              <a:rPr lang="id-ID" dirty="0" err="1"/>
              <a:t>starry</a:t>
            </a:r>
            <a:r>
              <a:rPr lang="id-ID" dirty="0"/>
              <a:t> 4" gambar untuk menambahkannya ke </a:t>
            </a:r>
            <a:r>
              <a:rPr lang="id-ID" dirty="0" err="1"/>
              <a:t>canvas</a:t>
            </a:r>
            <a:r>
              <a:rPr lang="id-ID" dirty="0"/>
              <a:t>, dan mengubah mode </a:t>
            </a:r>
            <a:r>
              <a:rPr lang="id-ID" b="1" dirty="0" err="1"/>
              <a:t>Screen</a:t>
            </a:r>
            <a:r>
              <a:rPr lang="id-ID" b="1" dirty="0"/>
              <a:t> 100%</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4B9FA3-7B64-5849-913A-BE0C38C2F7DD}"/>
              </a:ext>
            </a:extLst>
          </p:cNvPr>
          <p:cNvSpPr>
            <a:spLocks noChangeArrowheads="1"/>
          </p:cNvSpPr>
          <p:nvPr/>
        </p:nvSpPr>
        <p:spPr bwMode="auto">
          <a:xfrm>
            <a:off x="685800" y="2733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CB262243-498C-E949-91FE-79EA3A73C514}"/>
              </a:ext>
            </a:extLst>
          </p:cNvPr>
          <p:cNvSpPr>
            <a:spLocks noChangeArrowheads="1"/>
          </p:cNvSpPr>
          <p:nvPr/>
        </p:nvSpPr>
        <p:spPr bwMode="auto">
          <a:xfrm flipV="1">
            <a:off x="5420284" y="2100892"/>
            <a:ext cx="79337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3196383C-E57C-CE44-8888-039EE7166796}"/>
              </a:ext>
            </a:extLst>
          </p:cNvPr>
          <p:cNvSpPr>
            <a:spLocks noChangeArrowheads="1"/>
          </p:cNvSpPr>
          <p:nvPr/>
        </p:nvSpPr>
        <p:spPr bwMode="auto">
          <a:xfrm>
            <a:off x="1676399" y="2746716"/>
            <a:ext cx="130317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8EF42509-1B35-E84C-B403-302781C596EB}"/>
              </a:ext>
            </a:extLst>
          </p:cNvPr>
          <p:cNvSpPr>
            <a:spLocks noChangeArrowheads="1"/>
          </p:cNvSpPr>
          <p:nvPr/>
        </p:nvSpPr>
        <p:spPr bwMode="auto">
          <a:xfrm>
            <a:off x="1676399" y="2456493"/>
            <a:ext cx="131752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FAE1451-16F1-B449-A7DD-A17CFA37925F}"/>
              </a:ext>
            </a:extLst>
          </p:cNvPr>
          <p:cNvSpPr>
            <a:spLocks noChangeArrowheads="1"/>
          </p:cNvSpPr>
          <p:nvPr/>
        </p:nvSpPr>
        <p:spPr bwMode="auto">
          <a:xfrm>
            <a:off x="1968501" y="2693948"/>
            <a:ext cx="102775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60AC5C8-9FDB-B849-9A77-665BF0738223}"/>
              </a:ext>
            </a:extLst>
          </p:cNvPr>
          <p:cNvSpPr>
            <a:spLocks noChangeArrowheads="1"/>
          </p:cNvSpPr>
          <p:nvPr/>
        </p:nvSpPr>
        <p:spPr bwMode="auto">
          <a:xfrm>
            <a:off x="1934024" y="2371130"/>
            <a:ext cx="118498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93749612-E6AA-B74B-9CFF-B19F49333178}"/>
              </a:ext>
            </a:extLst>
          </p:cNvPr>
          <p:cNvSpPr>
            <a:spLocks noChangeArrowheads="1"/>
          </p:cNvSpPr>
          <p:nvPr/>
        </p:nvSpPr>
        <p:spPr bwMode="auto">
          <a:xfrm>
            <a:off x="1474283" y="2426405"/>
            <a:ext cx="128151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2225" name="Gambar 26" descr="add light texture">
            <a:extLst>
              <a:ext uri="{FF2B5EF4-FFF2-40B4-BE49-F238E27FC236}">
                <a16:creationId xmlns:a16="http://schemas.microsoft.com/office/drawing/2014/main" id="{B40D41E5-03D8-3840-9BA5-9B6BBAC1F3E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221" y="2688971"/>
            <a:ext cx="3986998" cy="30129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a:extLst>
              <a:ext uri="{FF2B5EF4-FFF2-40B4-BE49-F238E27FC236}">
                <a16:creationId xmlns:a16="http://schemas.microsoft.com/office/drawing/2014/main" id="{FE8DB5B9-6FC2-0E4D-A4FC-6CCB64673E4E}"/>
              </a:ext>
            </a:extLst>
          </p:cNvPr>
          <p:cNvSpPr>
            <a:spLocks noChangeArrowheads="1"/>
          </p:cNvSpPr>
          <p:nvPr/>
        </p:nvSpPr>
        <p:spPr bwMode="auto">
          <a:xfrm>
            <a:off x="0" y="27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2227" name="Gambar 25" descr="light texture masking">
            <a:extLst>
              <a:ext uri="{FF2B5EF4-FFF2-40B4-BE49-F238E27FC236}">
                <a16:creationId xmlns:a16="http://schemas.microsoft.com/office/drawing/2014/main" id="{9F4DA5FA-8272-A142-8E76-F504D37BF39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47474" y="2689223"/>
            <a:ext cx="3986998" cy="29962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233421F-8DDE-A24F-B947-AC9AA2726CF7}"/>
              </a:ext>
            </a:extLst>
          </p:cNvPr>
          <p:cNvSpPr/>
          <p:nvPr/>
        </p:nvSpPr>
        <p:spPr>
          <a:xfrm>
            <a:off x="4740332" y="5877248"/>
            <a:ext cx="3801281" cy="823302"/>
          </a:xfrm>
          <a:prstGeom prst="rect">
            <a:avLst/>
          </a:prstGeom>
        </p:spPr>
        <p:txBody>
          <a:bodyPr wrap="square">
            <a:spAutoFit/>
          </a:bodyPr>
          <a:lstStyle/>
          <a:p>
            <a:pPr algn="just">
              <a:lnSpc>
                <a:spcPts val="1920"/>
              </a:lnSpc>
              <a:spcAft>
                <a:spcPts val="1950"/>
              </a:spcAft>
            </a:pPr>
            <a:r>
              <a:rPr lang="id-ID" dirty="0">
                <a:solidFill>
                  <a:srgbClr val="3A3A3A"/>
                </a:solidFill>
                <a:ea typeface="Times New Roman" panose="02020603050405020304" pitchFamily="18" charset="0"/>
                <a:cs typeface="Times New Roman" panose="02020603050405020304" pitchFamily="18" charset="0"/>
              </a:rPr>
              <a:t>Menggunakan layer </a:t>
            </a:r>
            <a:r>
              <a:rPr lang="id-ID" dirty="0" err="1">
                <a:solidFill>
                  <a:srgbClr val="3A3A3A"/>
                </a:solidFill>
                <a:ea typeface="Times New Roman" panose="02020603050405020304" pitchFamily="18" charset="0"/>
                <a:cs typeface="Times New Roman" panose="02020603050405020304" pitchFamily="18" charset="0"/>
              </a:rPr>
              <a:t>mask</a:t>
            </a:r>
            <a:r>
              <a:rPr lang="id-ID" dirty="0">
                <a:solidFill>
                  <a:srgbClr val="3A3A3A"/>
                </a:solidFill>
                <a:ea typeface="Times New Roman" panose="02020603050405020304" pitchFamily="18" charset="0"/>
                <a:cs typeface="Times New Roman" panose="02020603050405020304" pitchFamily="18" charset="0"/>
              </a:rPr>
              <a:t> dan menghapus efek di pohon, sehingga tampak lebih halus.</a:t>
            </a:r>
            <a:endParaRPr lang="en-ID"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15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923330"/>
          </a:xfrm>
          <a:prstGeom prst="rect">
            <a:avLst/>
          </a:prstGeom>
        </p:spPr>
        <p:txBody>
          <a:bodyPr wrap="square">
            <a:spAutoFit/>
          </a:bodyPr>
          <a:lstStyle/>
          <a:p>
            <a:r>
              <a:rPr lang="id-ID" b="1" dirty="0"/>
              <a:t>Langkah 2</a:t>
            </a:r>
            <a:endParaRPr lang="en-ID" dirty="0"/>
          </a:p>
          <a:p>
            <a:r>
              <a:rPr lang="id-ID" dirty="0"/>
              <a:t>Membuat </a:t>
            </a:r>
            <a:r>
              <a:rPr lang="id-ID" dirty="0" err="1"/>
              <a:t>adjustment</a:t>
            </a:r>
            <a:r>
              <a:rPr lang="id-ID" dirty="0"/>
              <a:t> layer </a:t>
            </a:r>
            <a:r>
              <a:rPr lang="id-ID" b="1" dirty="0" err="1"/>
              <a:t>Hue</a:t>
            </a:r>
            <a:r>
              <a:rPr lang="id-ID" b="1" dirty="0"/>
              <a:t>/</a:t>
            </a:r>
            <a:r>
              <a:rPr lang="id-ID" b="1" dirty="0" err="1"/>
              <a:t>Saturation</a:t>
            </a:r>
            <a:r>
              <a:rPr lang="id-ID" dirty="0"/>
              <a:t> untuk mengubah warna cahaya dari merah ke merah muda: </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3253" name="Gambar 24" descr="light texture hue saturation">
            <a:extLst>
              <a:ext uri="{FF2B5EF4-FFF2-40B4-BE49-F238E27FC236}">
                <a16:creationId xmlns:a16="http://schemas.microsoft.com/office/drawing/2014/main" id="{C893F51D-374F-F542-816E-FFF3292DA70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1168" y="1841433"/>
            <a:ext cx="5821059" cy="462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71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477328"/>
          </a:xfrm>
          <a:prstGeom prst="rect">
            <a:avLst/>
          </a:prstGeom>
        </p:spPr>
        <p:txBody>
          <a:bodyPr wrap="square">
            <a:spAutoFit/>
          </a:bodyPr>
          <a:lstStyle/>
          <a:p>
            <a:r>
              <a:rPr lang="id-ID" b="1" dirty="0"/>
              <a:t>Langkah 3</a:t>
            </a:r>
            <a:endParaRPr lang="en-ID" dirty="0"/>
          </a:p>
          <a:p>
            <a:r>
              <a:rPr lang="id-ID" dirty="0"/>
              <a:t>Kita akan mengubah warna hutan kecil untuk membuatnya terlihat seperti dunia lain. Menggunakan </a:t>
            </a:r>
            <a:r>
              <a:rPr lang="id-ID" b="1" dirty="0"/>
              <a:t>Lasso </a:t>
            </a:r>
            <a:r>
              <a:rPr lang="id-ID" b="1" dirty="0" err="1"/>
              <a:t>Tool</a:t>
            </a:r>
            <a:r>
              <a:rPr lang="id-ID" b="1" dirty="0"/>
              <a:t> </a:t>
            </a:r>
            <a:r>
              <a:rPr lang="id-ID" dirty="0"/>
              <a:t>untuk memilih area hutan kecil dengan </a:t>
            </a:r>
            <a:r>
              <a:rPr lang="id-ID" b="1" dirty="0" err="1"/>
              <a:t>Feather</a:t>
            </a:r>
            <a:r>
              <a:rPr lang="id-ID" b="1" dirty="0"/>
              <a:t> Radius</a:t>
            </a:r>
            <a:r>
              <a:rPr lang="id-ID" dirty="0"/>
              <a:t> = </a:t>
            </a:r>
            <a:r>
              <a:rPr lang="id-ID" b="1" dirty="0"/>
              <a:t>30</a:t>
            </a:r>
            <a:r>
              <a:rPr lang="id-ID" dirty="0"/>
              <a:t>. Menuju ke </a:t>
            </a:r>
            <a:r>
              <a:rPr lang="id-ID" b="1" dirty="0"/>
              <a:t>Layer &gt; New </a:t>
            </a:r>
            <a:r>
              <a:rPr lang="id-ID" b="1" dirty="0" err="1"/>
              <a:t>Adjustment</a:t>
            </a:r>
            <a:r>
              <a:rPr lang="id-ID" b="1" dirty="0"/>
              <a:t> Layer &gt; Channel </a:t>
            </a:r>
            <a:r>
              <a:rPr lang="id-ID" b="1" dirty="0" err="1"/>
              <a:t>Mixer</a:t>
            </a:r>
            <a:r>
              <a:rPr lang="id-ID" b="1"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5297" name="Gambar 23" descr="small forest color">
            <a:extLst>
              <a:ext uri="{FF2B5EF4-FFF2-40B4-BE49-F238E27FC236}">
                <a16:creationId xmlns:a16="http://schemas.microsoft.com/office/drawing/2014/main" id="{98E53DAE-5610-4449-8FF4-D5B35ED1F17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78542" y="2413880"/>
            <a:ext cx="5386916" cy="418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59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477328"/>
          </a:xfrm>
          <a:prstGeom prst="rect">
            <a:avLst/>
          </a:prstGeom>
        </p:spPr>
        <p:txBody>
          <a:bodyPr wrap="square">
            <a:spAutoFit/>
          </a:bodyPr>
          <a:lstStyle/>
          <a:p>
            <a:r>
              <a:rPr lang="id-ID" b="1" dirty="0"/>
              <a:t>Langkah 4</a:t>
            </a:r>
            <a:endParaRPr lang="en-ID" dirty="0"/>
          </a:p>
          <a:p>
            <a:r>
              <a:rPr lang="id-ID" dirty="0"/>
              <a:t>Buat layer baru dan menggunakan medium-</a:t>
            </a:r>
            <a:r>
              <a:rPr lang="id-ID" dirty="0" err="1"/>
              <a:t>hard</a:t>
            </a:r>
            <a:r>
              <a:rPr lang="id-ID" dirty="0"/>
              <a:t> </a:t>
            </a:r>
            <a:r>
              <a:rPr lang="id-ID" dirty="0" err="1"/>
              <a:t>brush</a:t>
            </a:r>
            <a:r>
              <a:rPr lang="id-ID" dirty="0"/>
              <a:t> dengan warna #ffadc4 untuk melukis cahaya refleksi merah muda/ungu dari hutan kecil di pintu gerbang dan langkah-langkah dari jalan setapak yang terletak di dalam hutan ini</a:t>
            </a:r>
            <a:r>
              <a:rPr lang="en-ID" dirty="0"/>
              <a:t> </a:t>
            </a:r>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a:extLst>
              <a:ext uri="{FF2B5EF4-FFF2-40B4-BE49-F238E27FC236}">
                <a16:creationId xmlns:a16="http://schemas.microsoft.com/office/drawing/2014/main" id="{10B99BC8-C091-D340-9BAE-6BA8020A5C8B}"/>
              </a:ext>
            </a:extLst>
          </p:cNvPr>
          <p:cNvSpPr>
            <a:spLocks noChangeArrowheads="1"/>
          </p:cNvSpPr>
          <p:nvPr/>
        </p:nvSpPr>
        <p:spPr bwMode="auto">
          <a:xfrm>
            <a:off x="1143001" y="2473847"/>
            <a:ext cx="11690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7345" name="Gambar 22" descr="lighting effect">
            <a:extLst>
              <a:ext uri="{FF2B5EF4-FFF2-40B4-BE49-F238E27FC236}">
                <a16:creationId xmlns:a16="http://schemas.microsoft.com/office/drawing/2014/main" id="{632F56BB-E7C7-7945-AF2E-B7D4D08BC46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43000" y="2473847"/>
            <a:ext cx="6696329" cy="413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77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886769"/>
            <a:ext cx="6858000" cy="1200329"/>
          </a:xfrm>
          <a:prstGeom prst="rect">
            <a:avLst/>
          </a:prstGeom>
        </p:spPr>
        <p:txBody>
          <a:bodyPr wrap="square">
            <a:spAutoFit/>
          </a:bodyPr>
          <a:lstStyle/>
          <a:p>
            <a:r>
              <a:rPr lang="id-ID" b="1" dirty="0"/>
              <a:t>Langkah 5</a:t>
            </a:r>
            <a:endParaRPr lang="en-ID" dirty="0"/>
          </a:p>
          <a:p>
            <a:r>
              <a:rPr lang="id-ID" dirty="0"/>
              <a:t>Menggunakan </a:t>
            </a:r>
            <a:r>
              <a:rPr lang="id-ID" dirty="0" err="1"/>
              <a:t>adjustment</a:t>
            </a:r>
            <a:r>
              <a:rPr lang="id-ID" dirty="0"/>
              <a:t> layer </a:t>
            </a:r>
            <a:r>
              <a:rPr lang="id-ID" b="1" dirty="0" err="1"/>
              <a:t>Curves</a:t>
            </a:r>
            <a:r>
              <a:rPr lang="id-ID" dirty="0"/>
              <a:t> untuk mengubah cahaya dan kontras dari seluruh adegan, menggelapkan tepi dan meninggalkan cahaya di tengah.</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a:extLst>
              <a:ext uri="{FF2B5EF4-FFF2-40B4-BE49-F238E27FC236}">
                <a16:creationId xmlns:a16="http://schemas.microsoft.com/office/drawing/2014/main" id="{10B99BC8-C091-D340-9BAE-6BA8020A5C8B}"/>
              </a:ext>
            </a:extLst>
          </p:cNvPr>
          <p:cNvSpPr>
            <a:spLocks noChangeArrowheads="1"/>
          </p:cNvSpPr>
          <p:nvPr/>
        </p:nvSpPr>
        <p:spPr bwMode="auto">
          <a:xfrm>
            <a:off x="1143001" y="2473847"/>
            <a:ext cx="11690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
            <a:extLst>
              <a:ext uri="{FF2B5EF4-FFF2-40B4-BE49-F238E27FC236}">
                <a16:creationId xmlns:a16="http://schemas.microsoft.com/office/drawing/2014/main" id="{6940C6F5-50EE-D042-8BD3-A851EA50E0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9393" name="Gambar 21" descr="whole scene curves 3">
            <a:extLst>
              <a:ext uri="{FF2B5EF4-FFF2-40B4-BE49-F238E27FC236}">
                <a16:creationId xmlns:a16="http://schemas.microsoft.com/office/drawing/2014/main" id="{B71357B3-56E2-4E42-BA81-B8EE1C83F11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8377" y="2500516"/>
            <a:ext cx="3996551" cy="298937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4">
            <a:extLst>
              <a:ext uri="{FF2B5EF4-FFF2-40B4-BE49-F238E27FC236}">
                <a16:creationId xmlns:a16="http://schemas.microsoft.com/office/drawing/2014/main" id="{15C05262-53B6-4848-821A-53E37CBA0C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9395" name="Gambar 20" descr="whole scene curves 3 masking">
            <a:extLst>
              <a:ext uri="{FF2B5EF4-FFF2-40B4-BE49-F238E27FC236}">
                <a16:creationId xmlns:a16="http://schemas.microsoft.com/office/drawing/2014/main" id="{8343C4DB-FEEC-A84B-BFF6-DD63A0E111A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14049" y="2486108"/>
            <a:ext cx="3996551" cy="302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28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Gambar 19" descr="final result">
            <a:extLst>
              <a:ext uri="{FF2B5EF4-FFF2-40B4-BE49-F238E27FC236}">
                <a16:creationId xmlns:a16="http://schemas.microsoft.com/office/drawing/2014/main" id="{9B134994-FD82-FD4D-A98A-B1176AF4963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
            <a:ext cx="9144000" cy="6898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CA920BF7-6E02-8C43-974D-F68BD627871F}"/>
              </a:ext>
            </a:extLst>
          </p:cNvPr>
          <p:cNvSpPr>
            <a:spLocks noChangeArrowheads="1"/>
          </p:cNvSpPr>
          <p:nvPr/>
        </p:nvSpPr>
        <p:spPr bwMode="auto">
          <a:xfrm>
            <a:off x="1993900" y="26231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C5C5301-7A5B-624C-AD78-95606BAC05ED}"/>
              </a:ext>
            </a:extLst>
          </p:cNvPr>
          <p:cNvSpPr>
            <a:spLocks noChangeArrowheads="1"/>
          </p:cNvSpPr>
          <p:nvPr/>
        </p:nvSpPr>
        <p:spPr bwMode="auto">
          <a:xfrm flipV="1">
            <a:off x="7383539" y="1633825"/>
            <a:ext cx="52910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1B95DDC-A2E0-BF43-8435-5AEDC773B89A}"/>
              </a:ext>
            </a:extLst>
          </p:cNvPr>
          <p:cNvSpPr>
            <a:spLocks noChangeArrowheads="1"/>
          </p:cNvSpPr>
          <p:nvPr/>
        </p:nvSpPr>
        <p:spPr bwMode="auto">
          <a:xfrm>
            <a:off x="18288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A8C0A721-B96E-474A-8ABD-D55D864E43CF}"/>
              </a:ext>
            </a:extLst>
          </p:cNvPr>
          <p:cNvSpPr>
            <a:spLocks noChangeArrowheads="1"/>
          </p:cNvSpPr>
          <p:nvPr/>
        </p:nvSpPr>
        <p:spPr bwMode="auto">
          <a:xfrm>
            <a:off x="1790700" y="1988818"/>
            <a:ext cx="125083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1E56BCF8-952C-7140-9AAA-B61AB3E02F65}"/>
              </a:ext>
            </a:extLst>
          </p:cNvPr>
          <p:cNvSpPr>
            <a:spLocks noChangeArrowheads="1"/>
          </p:cNvSpPr>
          <p:nvPr/>
        </p:nvSpPr>
        <p:spPr bwMode="auto">
          <a:xfrm>
            <a:off x="1703050" y="2343811"/>
            <a:ext cx="118493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68DE6F72-CC5C-464E-A93A-C956BF018BBF}"/>
              </a:ext>
            </a:extLst>
          </p:cNvPr>
          <p:cNvSpPr>
            <a:spLocks noChangeArrowheads="1"/>
          </p:cNvSpPr>
          <p:nvPr/>
        </p:nvSpPr>
        <p:spPr bwMode="auto">
          <a:xfrm>
            <a:off x="1281449" y="1654144"/>
            <a:ext cx="124925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03958D40-6B58-E549-A683-45C73F66F2C2}"/>
              </a:ext>
            </a:extLst>
          </p:cNvPr>
          <p:cNvSpPr>
            <a:spLocks noChangeArrowheads="1"/>
          </p:cNvSpPr>
          <p:nvPr/>
        </p:nvSpPr>
        <p:spPr bwMode="auto">
          <a:xfrm>
            <a:off x="3624422" y="4371304"/>
            <a:ext cx="16188327" cy="5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FD4103F-A910-224C-858F-ED1FAA1A5174}"/>
              </a:ext>
            </a:extLst>
          </p:cNvPr>
          <p:cNvSpPr>
            <a:spLocks noChangeArrowheads="1"/>
          </p:cNvSpPr>
          <p:nvPr/>
        </p:nvSpPr>
        <p:spPr bwMode="auto">
          <a:xfrm>
            <a:off x="1790700" y="1830417"/>
            <a:ext cx="143783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8AA483F6-54CD-1F48-8DC2-71F3C6F540DE}"/>
              </a:ext>
            </a:extLst>
          </p:cNvPr>
          <p:cNvSpPr>
            <a:spLocks noChangeArrowheads="1"/>
          </p:cNvSpPr>
          <p:nvPr/>
        </p:nvSpPr>
        <p:spPr bwMode="auto">
          <a:xfrm>
            <a:off x="1703051" y="1969424"/>
            <a:ext cx="117914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
            <a:extLst>
              <a:ext uri="{FF2B5EF4-FFF2-40B4-BE49-F238E27FC236}">
                <a16:creationId xmlns:a16="http://schemas.microsoft.com/office/drawing/2014/main" id="{6F9AB783-F0FD-DE41-AC02-A9E9FED55864}"/>
              </a:ext>
            </a:extLst>
          </p:cNvPr>
          <p:cNvSpPr>
            <a:spLocks noChangeArrowheads="1"/>
          </p:cNvSpPr>
          <p:nvPr/>
        </p:nvSpPr>
        <p:spPr bwMode="auto">
          <a:xfrm>
            <a:off x="1657140" y="1876136"/>
            <a:ext cx="123849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Rectangle 2">
            <a:extLst>
              <a:ext uri="{FF2B5EF4-FFF2-40B4-BE49-F238E27FC236}">
                <a16:creationId xmlns:a16="http://schemas.microsoft.com/office/drawing/2014/main" id="{59D1B754-BC78-8D4B-A9BC-24D9B0C8EA58}"/>
              </a:ext>
            </a:extLst>
          </p:cNvPr>
          <p:cNvSpPr>
            <a:spLocks noChangeArrowheads="1"/>
          </p:cNvSpPr>
          <p:nvPr/>
        </p:nvSpPr>
        <p:spPr bwMode="auto">
          <a:xfrm>
            <a:off x="838200" y="2346922"/>
            <a:ext cx="15773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2">
            <a:extLst>
              <a:ext uri="{FF2B5EF4-FFF2-40B4-BE49-F238E27FC236}">
                <a16:creationId xmlns:a16="http://schemas.microsoft.com/office/drawing/2014/main" id="{E2E5CFA0-34B9-EA4B-896D-CA5964EE3ACF}"/>
              </a:ext>
            </a:extLst>
          </p:cNvPr>
          <p:cNvSpPr>
            <a:spLocks noChangeArrowheads="1"/>
          </p:cNvSpPr>
          <p:nvPr/>
        </p:nvSpPr>
        <p:spPr bwMode="auto">
          <a:xfrm>
            <a:off x="863601" y="2623145"/>
            <a:ext cx="97239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1C1CC35-DF03-BF46-BFA9-17C273A92BAB}"/>
              </a:ext>
            </a:extLst>
          </p:cNvPr>
          <p:cNvSpPr>
            <a:spLocks noChangeArrowheads="1"/>
          </p:cNvSpPr>
          <p:nvPr/>
        </p:nvSpPr>
        <p:spPr bwMode="auto">
          <a:xfrm>
            <a:off x="2068549" y="1876136"/>
            <a:ext cx="1178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Rectangle 2">
            <a:extLst>
              <a:ext uri="{FF2B5EF4-FFF2-40B4-BE49-F238E27FC236}">
                <a16:creationId xmlns:a16="http://schemas.microsoft.com/office/drawing/2014/main" id="{B59D82E5-C07A-5743-A2D8-18F346DEE50C}"/>
              </a:ext>
            </a:extLst>
          </p:cNvPr>
          <p:cNvSpPr>
            <a:spLocks noChangeArrowheads="1"/>
          </p:cNvSpPr>
          <p:nvPr/>
        </p:nvSpPr>
        <p:spPr bwMode="auto">
          <a:xfrm>
            <a:off x="2209800" y="2431059"/>
            <a:ext cx="107611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2">
            <a:extLst>
              <a:ext uri="{FF2B5EF4-FFF2-40B4-BE49-F238E27FC236}">
                <a16:creationId xmlns:a16="http://schemas.microsoft.com/office/drawing/2014/main" id="{835087EB-1DB2-9D49-934F-B07397E2D98C}"/>
              </a:ext>
            </a:extLst>
          </p:cNvPr>
          <p:cNvSpPr>
            <a:spLocks noChangeArrowheads="1"/>
          </p:cNvSpPr>
          <p:nvPr/>
        </p:nvSpPr>
        <p:spPr bwMode="auto">
          <a:xfrm>
            <a:off x="1790700" y="1967574"/>
            <a:ext cx="127220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2">
            <a:extLst>
              <a:ext uri="{FF2B5EF4-FFF2-40B4-BE49-F238E27FC236}">
                <a16:creationId xmlns:a16="http://schemas.microsoft.com/office/drawing/2014/main" id="{2F19F8C5-3B8F-A740-BEB9-A8251C51AE49}"/>
              </a:ext>
            </a:extLst>
          </p:cNvPr>
          <p:cNvSpPr>
            <a:spLocks noChangeArrowheads="1"/>
          </p:cNvSpPr>
          <p:nvPr/>
        </p:nvSpPr>
        <p:spPr bwMode="auto">
          <a:xfrm>
            <a:off x="876301" y="2421590"/>
            <a:ext cx="111545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0" name="Rectangle 2">
            <a:extLst>
              <a:ext uri="{FF2B5EF4-FFF2-40B4-BE49-F238E27FC236}">
                <a16:creationId xmlns:a16="http://schemas.microsoft.com/office/drawing/2014/main" id="{E38158B6-A9CB-934F-B1D5-CABD099DDE9C}"/>
              </a:ext>
            </a:extLst>
          </p:cNvPr>
          <p:cNvSpPr>
            <a:spLocks noChangeArrowheads="1"/>
          </p:cNvSpPr>
          <p:nvPr/>
        </p:nvSpPr>
        <p:spPr bwMode="auto">
          <a:xfrm>
            <a:off x="1293942" y="1810099"/>
            <a:ext cx="1167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2">
            <a:extLst>
              <a:ext uri="{FF2B5EF4-FFF2-40B4-BE49-F238E27FC236}">
                <a16:creationId xmlns:a16="http://schemas.microsoft.com/office/drawing/2014/main" id="{65A8890C-0B5D-E043-A8B4-D4A767317D1F}"/>
              </a:ext>
            </a:extLst>
          </p:cNvPr>
          <p:cNvSpPr>
            <a:spLocks noChangeArrowheads="1"/>
          </p:cNvSpPr>
          <p:nvPr/>
        </p:nvSpPr>
        <p:spPr bwMode="auto">
          <a:xfrm>
            <a:off x="1545048" y="1966054"/>
            <a:ext cx="129873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
            <a:extLst>
              <a:ext uri="{FF2B5EF4-FFF2-40B4-BE49-F238E27FC236}">
                <a16:creationId xmlns:a16="http://schemas.microsoft.com/office/drawing/2014/main" id="{FBB769A0-D21E-994A-A513-5D831EA92A3C}"/>
              </a:ext>
            </a:extLst>
          </p:cNvPr>
          <p:cNvSpPr>
            <a:spLocks noChangeArrowheads="1"/>
          </p:cNvSpPr>
          <p:nvPr/>
        </p:nvSpPr>
        <p:spPr bwMode="auto">
          <a:xfrm>
            <a:off x="1645291" y="1844038"/>
            <a:ext cx="109117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id="{6B01C7CF-2240-7F4E-9D0F-B7D4FAD3940E}"/>
              </a:ext>
            </a:extLst>
          </p:cNvPr>
          <p:cNvSpPr>
            <a:spLocks noChangeArrowheads="1"/>
          </p:cNvSpPr>
          <p:nvPr/>
        </p:nvSpPr>
        <p:spPr bwMode="auto">
          <a:xfrm>
            <a:off x="1469606" y="1966054"/>
            <a:ext cx="114930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4" name="Rectangle 2">
            <a:extLst>
              <a:ext uri="{FF2B5EF4-FFF2-40B4-BE49-F238E27FC236}">
                <a16:creationId xmlns:a16="http://schemas.microsoft.com/office/drawing/2014/main" id="{2286514E-640B-8545-A462-73E8564D46AF}"/>
              </a:ext>
            </a:extLst>
          </p:cNvPr>
          <p:cNvSpPr>
            <a:spLocks noChangeArrowheads="1"/>
          </p:cNvSpPr>
          <p:nvPr/>
        </p:nvSpPr>
        <p:spPr bwMode="auto">
          <a:xfrm>
            <a:off x="1534687" y="1925244"/>
            <a:ext cx="1169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5" name="Rectangle 2">
            <a:extLst>
              <a:ext uri="{FF2B5EF4-FFF2-40B4-BE49-F238E27FC236}">
                <a16:creationId xmlns:a16="http://schemas.microsoft.com/office/drawing/2014/main" id="{6E81AD2F-3274-E147-ADA5-8A1691048F7E}"/>
              </a:ext>
            </a:extLst>
          </p:cNvPr>
          <p:cNvSpPr>
            <a:spLocks noChangeArrowheads="1"/>
          </p:cNvSpPr>
          <p:nvPr/>
        </p:nvSpPr>
        <p:spPr bwMode="auto">
          <a:xfrm>
            <a:off x="1340416" y="1957342"/>
            <a:ext cx="129839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2">
            <a:extLst>
              <a:ext uri="{FF2B5EF4-FFF2-40B4-BE49-F238E27FC236}">
                <a16:creationId xmlns:a16="http://schemas.microsoft.com/office/drawing/2014/main" id="{07BF844F-4776-7846-BCB8-CC0346F8CCC8}"/>
              </a:ext>
            </a:extLst>
          </p:cNvPr>
          <p:cNvSpPr>
            <a:spLocks noChangeArrowheads="1"/>
          </p:cNvSpPr>
          <p:nvPr/>
        </p:nvSpPr>
        <p:spPr bwMode="auto">
          <a:xfrm>
            <a:off x="1281449" y="1935475"/>
            <a:ext cx="138736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2">
            <a:extLst>
              <a:ext uri="{FF2B5EF4-FFF2-40B4-BE49-F238E27FC236}">
                <a16:creationId xmlns:a16="http://schemas.microsoft.com/office/drawing/2014/main" id="{5A59DE41-CCE7-F843-A300-3FFBE2337B49}"/>
              </a:ext>
            </a:extLst>
          </p:cNvPr>
          <p:cNvSpPr>
            <a:spLocks noChangeArrowheads="1"/>
          </p:cNvSpPr>
          <p:nvPr/>
        </p:nvSpPr>
        <p:spPr bwMode="auto">
          <a:xfrm>
            <a:off x="1495006" y="1955793"/>
            <a:ext cx="13408197" cy="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8" name="Rectangle 2">
            <a:extLst>
              <a:ext uri="{FF2B5EF4-FFF2-40B4-BE49-F238E27FC236}">
                <a16:creationId xmlns:a16="http://schemas.microsoft.com/office/drawing/2014/main" id="{9DFD6483-CD36-334A-AA7A-DD54DB470D63}"/>
              </a:ext>
            </a:extLst>
          </p:cNvPr>
          <p:cNvSpPr>
            <a:spLocks noChangeArrowheads="1"/>
          </p:cNvSpPr>
          <p:nvPr/>
        </p:nvSpPr>
        <p:spPr bwMode="auto">
          <a:xfrm>
            <a:off x="1560087" y="1903378"/>
            <a:ext cx="124513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9" name="Rectangle 4">
            <a:extLst>
              <a:ext uri="{FF2B5EF4-FFF2-40B4-BE49-F238E27FC236}">
                <a16:creationId xmlns:a16="http://schemas.microsoft.com/office/drawing/2014/main" id="{B98B8E1C-DE3B-AD4D-8804-CADEF44EADAA}"/>
              </a:ext>
            </a:extLst>
          </p:cNvPr>
          <p:cNvSpPr>
            <a:spLocks noChangeArrowheads="1"/>
          </p:cNvSpPr>
          <p:nvPr/>
        </p:nvSpPr>
        <p:spPr bwMode="auto">
          <a:xfrm>
            <a:off x="1332294" y="1989733"/>
            <a:ext cx="116740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0" name="Rectangle 2">
            <a:extLst>
              <a:ext uri="{FF2B5EF4-FFF2-40B4-BE49-F238E27FC236}">
                <a16:creationId xmlns:a16="http://schemas.microsoft.com/office/drawing/2014/main" id="{20625A17-30B8-E844-AE7B-8AD12B03FC0B}"/>
              </a:ext>
            </a:extLst>
          </p:cNvPr>
          <p:cNvSpPr>
            <a:spLocks noChangeArrowheads="1"/>
          </p:cNvSpPr>
          <p:nvPr/>
        </p:nvSpPr>
        <p:spPr bwMode="auto">
          <a:xfrm>
            <a:off x="1469607" y="2169224"/>
            <a:ext cx="132501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3" name="Rectangle 4">
            <a:extLst>
              <a:ext uri="{FF2B5EF4-FFF2-40B4-BE49-F238E27FC236}">
                <a16:creationId xmlns:a16="http://schemas.microsoft.com/office/drawing/2014/main" id="{56E315FE-37CD-374B-A3F0-D952D6F0D5D5}"/>
              </a:ext>
            </a:extLst>
          </p:cNvPr>
          <p:cNvSpPr>
            <a:spLocks noChangeArrowheads="1"/>
          </p:cNvSpPr>
          <p:nvPr/>
        </p:nvSpPr>
        <p:spPr bwMode="auto">
          <a:xfrm>
            <a:off x="4674587" y="23252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6">
            <a:extLst>
              <a:ext uri="{FF2B5EF4-FFF2-40B4-BE49-F238E27FC236}">
                <a16:creationId xmlns:a16="http://schemas.microsoft.com/office/drawing/2014/main" id="{23027388-1B29-E94D-89E6-9368B3911EED}"/>
              </a:ext>
            </a:extLst>
          </p:cNvPr>
          <p:cNvSpPr>
            <a:spLocks noChangeArrowheads="1"/>
          </p:cNvSpPr>
          <p:nvPr/>
        </p:nvSpPr>
        <p:spPr bwMode="auto">
          <a:xfrm>
            <a:off x="1641168" y="1841433"/>
            <a:ext cx="12442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1" name="Rectangle 2">
            <a:extLst>
              <a:ext uri="{FF2B5EF4-FFF2-40B4-BE49-F238E27FC236}">
                <a16:creationId xmlns:a16="http://schemas.microsoft.com/office/drawing/2014/main" id="{691CACED-89E6-3D49-90A6-CDA678DB30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a:extLst>
              <a:ext uri="{FF2B5EF4-FFF2-40B4-BE49-F238E27FC236}">
                <a16:creationId xmlns:a16="http://schemas.microsoft.com/office/drawing/2014/main" id="{10B99BC8-C091-D340-9BAE-6BA8020A5C8B}"/>
              </a:ext>
            </a:extLst>
          </p:cNvPr>
          <p:cNvSpPr>
            <a:spLocks noChangeArrowheads="1"/>
          </p:cNvSpPr>
          <p:nvPr/>
        </p:nvSpPr>
        <p:spPr bwMode="auto">
          <a:xfrm>
            <a:off x="1143001" y="2473847"/>
            <a:ext cx="11690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5" name="Rectangle 2">
            <a:extLst>
              <a:ext uri="{FF2B5EF4-FFF2-40B4-BE49-F238E27FC236}">
                <a16:creationId xmlns:a16="http://schemas.microsoft.com/office/drawing/2014/main" id="{6940C6F5-50EE-D042-8BD3-A851EA50E01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4">
            <a:extLst>
              <a:ext uri="{FF2B5EF4-FFF2-40B4-BE49-F238E27FC236}">
                <a16:creationId xmlns:a16="http://schemas.microsoft.com/office/drawing/2014/main" id="{15C05262-53B6-4848-821A-53E37CBA0C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2">
            <a:extLst>
              <a:ext uri="{FF2B5EF4-FFF2-40B4-BE49-F238E27FC236}">
                <a16:creationId xmlns:a16="http://schemas.microsoft.com/office/drawing/2014/main" id="{ECF1ECC4-9CDD-7443-8C61-3879735A1E90}"/>
              </a:ext>
            </a:extLst>
          </p:cNvPr>
          <p:cNvSpPr>
            <a:spLocks noChangeArrowheads="1"/>
          </p:cNvSpPr>
          <p:nvPr/>
        </p:nvSpPr>
        <p:spPr bwMode="auto">
          <a:xfrm>
            <a:off x="-1" y="0"/>
            <a:ext cx="1706348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88909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1"/>
          <p:cNvSpPr txBox="1">
            <a:spLocks/>
          </p:cNvSpPr>
          <p:nvPr/>
        </p:nvSpPr>
        <p:spPr>
          <a:xfrm>
            <a:off x="838200" y="15240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err="1">
                <a:ln>
                  <a:noFill/>
                </a:ln>
                <a:solidFill>
                  <a:schemeClr val="bg1"/>
                </a:solidFill>
                <a:effectLst/>
                <a:uLnTx/>
                <a:uFillTx/>
                <a:latin typeface="Calibri"/>
                <a:ea typeface="+mj-ea"/>
                <a:cs typeface="Calibri"/>
              </a:rPr>
              <a:t>Selamat</a:t>
            </a:r>
            <a:r>
              <a:rPr kumimoji="0" lang="en-US" sz="4400" b="1" i="0" u="none" strike="noStrike" kern="1200" cap="none" spc="-150" normalizeH="0" baseline="0" noProof="0" dirty="0">
                <a:ln>
                  <a:noFill/>
                </a:ln>
                <a:solidFill>
                  <a:schemeClr val="bg1"/>
                </a:solidFill>
                <a:effectLst/>
                <a:uLnTx/>
                <a:uFillTx/>
                <a:latin typeface="Calibri"/>
                <a:ea typeface="+mj-ea"/>
                <a:cs typeface="Calibri"/>
              </a:rPr>
              <a:t>  </a:t>
            </a:r>
            <a:r>
              <a:rPr kumimoji="0" lang="en-US" sz="4400" b="1" i="0" u="none" strike="noStrike" kern="1200" cap="none" spc="-150" normalizeH="0" baseline="0" noProof="0" dirty="0" err="1">
                <a:ln>
                  <a:noFill/>
                </a:ln>
                <a:solidFill>
                  <a:srgbClr val="FF0000"/>
                </a:solidFill>
                <a:effectLst/>
                <a:uLnTx/>
                <a:uFillTx/>
                <a:latin typeface="Calibri"/>
                <a:ea typeface="+mj-ea"/>
                <a:cs typeface="Calibri"/>
              </a:rPr>
              <a:t>Berkarya</a:t>
            </a:r>
            <a:endParaRPr kumimoji="0" lang="en-US" sz="8000" b="1" i="0" u="none" strike="noStrike" kern="1200" cap="none" spc="-150" normalizeH="0" baseline="0" noProof="0" dirty="0">
              <a:ln>
                <a:noFill/>
              </a:ln>
              <a:solidFill>
                <a:srgbClr val="FF0000"/>
              </a:solidFill>
              <a:effectLst/>
              <a:uLnTx/>
              <a:uFillTx/>
              <a:latin typeface="Calibri"/>
              <a:ea typeface="+mj-e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1200329"/>
          </a:xfrm>
          <a:prstGeom prst="rect">
            <a:avLst/>
          </a:prstGeom>
        </p:spPr>
        <p:txBody>
          <a:bodyPr wrap="square">
            <a:spAutoFit/>
          </a:bodyPr>
          <a:lstStyle/>
          <a:p>
            <a:r>
              <a:rPr lang="id-ID" b="1" dirty="0"/>
              <a:t>Langkah 3</a:t>
            </a:r>
            <a:endParaRPr lang="en-ID" dirty="0"/>
          </a:p>
          <a:p>
            <a:r>
              <a:rPr lang="id-ID" dirty="0"/>
              <a:t>Menuju ke </a:t>
            </a:r>
            <a:r>
              <a:rPr lang="id-ID" b="1" dirty="0"/>
              <a:t>Filter &gt; </a:t>
            </a:r>
            <a:r>
              <a:rPr lang="id-ID" b="1" dirty="0" err="1"/>
              <a:t>Blur</a:t>
            </a:r>
            <a:r>
              <a:rPr lang="id-ID" b="1" dirty="0"/>
              <a:t> &gt; </a:t>
            </a:r>
            <a:r>
              <a:rPr lang="id-ID" b="1" dirty="0" err="1"/>
              <a:t>Gaussian</a:t>
            </a:r>
            <a:r>
              <a:rPr lang="id-ID" b="1" dirty="0"/>
              <a:t> </a:t>
            </a:r>
            <a:r>
              <a:rPr lang="id-ID" b="1" dirty="0" err="1"/>
              <a:t>Blur</a:t>
            </a:r>
            <a:r>
              <a:rPr lang="id-ID" dirty="0"/>
              <a:t> dan atur </a:t>
            </a:r>
            <a:r>
              <a:rPr lang="id-ID" b="1" dirty="0"/>
              <a:t>Radius</a:t>
            </a:r>
            <a:r>
              <a:rPr lang="id-ID" dirty="0"/>
              <a:t> ke </a:t>
            </a:r>
            <a:r>
              <a:rPr lang="id-ID" b="1" dirty="0"/>
              <a:t>30 </a:t>
            </a:r>
            <a:r>
              <a:rPr lang="id-ID" b="1" dirty="0" err="1"/>
              <a:t>px</a:t>
            </a:r>
            <a:r>
              <a:rPr lang="id-ID" dirty="0"/>
              <a:t>:</a:t>
            </a:r>
            <a:endParaRPr lang="en-ID" dirty="0"/>
          </a:p>
          <a:p>
            <a:br>
              <a:rPr lang="en-ID" dirty="0"/>
            </a:b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1600200" y="1586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Gambar 18" descr="ground gaussian blur">
            <a:extLst>
              <a:ext uri="{FF2B5EF4-FFF2-40B4-BE49-F238E27FC236}">
                <a16:creationId xmlns:a16="http://schemas.microsoft.com/office/drawing/2014/main" id="{3E9F7D1C-33A2-3149-95F7-C5C05EE73D5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1781398"/>
            <a:ext cx="4267200" cy="33872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F972F2C-83EC-684D-8177-4B9900C4D5AE}"/>
              </a:ext>
            </a:extLst>
          </p:cNvPr>
          <p:cNvSpPr/>
          <p:nvPr/>
        </p:nvSpPr>
        <p:spPr>
          <a:xfrm>
            <a:off x="4572000" y="5257800"/>
            <a:ext cx="4267200" cy="1200329"/>
          </a:xfrm>
          <a:prstGeom prst="rect">
            <a:avLst/>
          </a:prstGeom>
        </p:spPr>
        <p:txBody>
          <a:bodyPr wrap="square">
            <a:spAutoFit/>
          </a:bodyPr>
          <a:lstStyle/>
          <a:p>
            <a:pPr algn="just"/>
            <a:r>
              <a:rPr lang="id-ID" dirty="0"/>
              <a:t>Pilih filter </a:t>
            </a:r>
            <a:r>
              <a:rPr lang="id-ID" dirty="0" err="1"/>
              <a:t>mask</a:t>
            </a:r>
            <a:r>
              <a:rPr lang="id-ID" dirty="0"/>
              <a:t> dan menggunakan </a:t>
            </a:r>
            <a:r>
              <a:rPr lang="id-ID" dirty="0" err="1"/>
              <a:t>soft</a:t>
            </a:r>
            <a:r>
              <a:rPr lang="id-ID" dirty="0"/>
              <a:t> </a:t>
            </a:r>
            <a:r>
              <a:rPr lang="id-ID" dirty="0" err="1"/>
              <a:t>round</a:t>
            </a:r>
            <a:r>
              <a:rPr lang="id-ID" dirty="0"/>
              <a:t> </a:t>
            </a:r>
            <a:r>
              <a:rPr lang="id-ID" dirty="0" err="1"/>
              <a:t>brush</a:t>
            </a:r>
            <a:r>
              <a:rPr lang="id-ID" dirty="0"/>
              <a:t> dengan warna hitam (</a:t>
            </a:r>
            <a:r>
              <a:rPr lang="id-ID" dirty="0" err="1"/>
              <a:t>soft</a:t>
            </a:r>
            <a:r>
              <a:rPr lang="id-ID" dirty="0"/>
              <a:t> </a:t>
            </a:r>
            <a:r>
              <a:rPr lang="id-ID" dirty="0" err="1"/>
              <a:t>black</a:t>
            </a:r>
            <a:r>
              <a:rPr lang="id-ID" dirty="0"/>
              <a:t> </a:t>
            </a:r>
            <a:r>
              <a:rPr lang="id-ID" dirty="0" err="1"/>
              <a:t>brush</a:t>
            </a:r>
            <a:r>
              <a:rPr lang="id-ID" dirty="0"/>
              <a:t>) untuk menghapus efek </a:t>
            </a:r>
            <a:r>
              <a:rPr lang="id-ID" dirty="0" err="1"/>
              <a:t>blur</a:t>
            </a:r>
            <a:r>
              <a:rPr lang="id-ID" dirty="0"/>
              <a:t> di latar depan:</a:t>
            </a:r>
            <a:endParaRPr lang="en-ID" dirty="0"/>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790465"/>
            <a:ext cx="70138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Gambar 17" descr="ground gaussian blur masking">
            <a:extLst>
              <a:ext uri="{FF2B5EF4-FFF2-40B4-BE49-F238E27FC236}">
                <a16:creationId xmlns:a16="http://schemas.microsoft.com/office/drawing/2014/main" id="{C625CD4E-068A-324B-BDCD-69945E35ACF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72000" y="1963778"/>
            <a:ext cx="4267200" cy="322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79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923330"/>
          </a:xfrm>
          <a:prstGeom prst="rect">
            <a:avLst/>
          </a:prstGeom>
        </p:spPr>
        <p:txBody>
          <a:bodyPr wrap="square">
            <a:spAutoFit/>
          </a:bodyPr>
          <a:lstStyle/>
          <a:p>
            <a:r>
              <a:rPr lang="id-ID" b="1" dirty="0"/>
              <a:t>Langkah 4</a:t>
            </a:r>
            <a:endParaRPr lang="en-ID" dirty="0"/>
          </a:p>
          <a:p>
            <a:r>
              <a:rPr lang="id-ID" dirty="0"/>
              <a:t>Menuju ke </a:t>
            </a:r>
            <a:r>
              <a:rPr lang="id-ID" b="1" dirty="0"/>
              <a:t>Layer &gt; New </a:t>
            </a:r>
            <a:r>
              <a:rPr lang="id-ID" b="1" dirty="0" err="1"/>
              <a:t>Adjustment</a:t>
            </a:r>
            <a:r>
              <a:rPr lang="id-ID" b="1" dirty="0"/>
              <a:t> layer &gt; </a:t>
            </a:r>
            <a:r>
              <a:rPr lang="id-ID" b="1" dirty="0" err="1"/>
              <a:t>Hue</a:t>
            </a:r>
            <a:r>
              <a:rPr lang="id-ID" b="1" dirty="0"/>
              <a:t> </a:t>
            </a:r>
            <a:r>
              <a:rPr lang="id-ID" b="1" dirty="0" err="1"/>
              <a:t>Saturation</a:t>
            </a:r>
            <a:r>
              <a:rPr lang="id-ID" dirty="0"/>
              <a:t> dan atur sebagai </a:t>
            </a:r>
            <a:r>
              <a:rPr lang="id-ID" b="1" dirty="0" err="1"/>
              <a:t>Clipping</a:t>
            </a:r>
            <a:r>
              <a:rPr lang="id-ID" b="1" dirty="0"/>
              <a:t> </a:t>
            </a:r>
            <a:r>
              <a:rPr lang="id-ID" b="1" dirty="0" err="1"/>
              <a:t>Mask</a:t>
            </a:r>
            <a:r>
              <a:rPr lang="id-ID" dirty="0"/>
              <a:t>. Mengubah nilai </a:t>
            </a:r>
            <a:r>
              <a:rPr lang="id-ID" b="1" dirty="0"/>
              <a:t>Master </a:t>
            </a:r>
            <a:r>
              <a:rPr lang="id-ID" b="1" dirty="0" err="1"/>
              <a:t>Saturation</a:t>
            </a:r>
            <a:r>
              <a:rPr lang="id-ID" dirty="0"/>
              <a:t>, </a:t>
            </a:r>
            <a:r>
              <a:rPr lang="id-ID" b="1" dirty="0" err="1"/>
              <a:t>Reds</a:t>
            </a:r>
            <a:r>
              <a:rPr lang="id-ID" dirty="0"/>
              <a:t> dan </a:t>
            </a:r>
            <a:r>
              <a:rPr lang="id-ID" b="1" dirty="0" err="1"/>
              <a:t>Yellows</a:t>
            </a:r>
            <a:r>
              <a:rPr lang="id-ID" dirty="0"/>
              <a:t>:</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1600200" y="1586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790465"/>
            <a:ext cx="70138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2133600" y="1790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Gambar 16" descr="ground hue saturation">
            <a:extLst>
              <a:ext uri="{FF2B5EF4-FFF2-40B4-BE49-F238E27FC236}">
                <a16:creationId xmlns:a16="http://schemas.microsoft.com/office/drawing/2014/main" id="{A0A77FCC-F750-1841-ACA8-B29E806A68D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1777765"/>
            <a:ext cx="4597400" cy="4711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830402E3-CE6F-5C41-ACE8-E9BDDE8F50F0}"/>
              </a:ext>
            </a:extLst>
          </p:cNvPr>
          <p:cNvSpPr>
            <a:spLocks noChangeArrowheads="1"/>
          </p:cNvSpPr>
          <p:nvPr/>
        </p:nvSpPr>
        <p:spPr bwMode="auto">
          <a:xfrm>
            <a:off x="4343400" y="2677457"/>
            <a:ext cx="69952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Gambar 15" descr="ground hue saturation result">
            <a:extLst>
              <a:ext uri="{FF2B5EF4-FFF2-40B4-BE49-F238E27FC236}">
                <a16:creationId xmlns:a16="http://schemas.microsoft.com/office/drawing/2014/main" id="{C62CBFA1-3FFD-BE48-ABD1-29536C12C57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43400" y="2677458"/>
            <a:ext cx="3721100" cy="282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66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1200329"/>
          </a:xfrm>
          <a:prstGeom prst="rect">
            <a:avLst/>
          </a:prstGeom>
        </p:spPr>
        <p:txBody>
          <a:bodyPr wrap="square">
            <a:spAutoFit/>
          </a:bodyPr>
          <a:lstStyle/>
          <a:p>
            <a:r>
              <a:rPr lang="id-ID" b="1" dirty="0"/>
              <a:t>Langkah 5</a:t>
            </a:r>
            <a:endParaRPr lang="en-ID" dirty="0"/>
          </a:p>
          <a:p>
            <a:r>
              <a:rPr lang="id-ID" dirty="0"/>
              <a:t>Membuat </a:t>
            </a:r>
            <a:r>
              <a:rPr lang="id-ID" dirty="0" err="1"/>
              <a:t>adjustment</a:t>
            </a:r>
            <a:r>
              <a:rPr lang="id-ID" dirty="0"/>
              <a:t> layer </a:t>
            </a:r>
            <a:r>
              <a:rPr lang="id-ID" b="1" dirty="0" err="1"/>
              <a:t>Curves</a:t>
            </a:r>
            <a:r>
              <a:rPr lang="id-ID" dirty="0"/>
              <a:t> dan mengurangi pencahayaan. Pada layer </a:t>
            </a:r>
            <a:r>
              <a:rPr lang="id-ID" dirty="0" err="1"/>
              <a:t>mask</a:t>
            </a:r>
            <a:r>
              <a:rPr lang="id-ID" dirty="0"/>
              <a:t> ini, menggunakan </a:t>
            </a:r>
            <a:r>
              <a:rPr lang="id-ID" dirty="0" err="1"/>
              <a:t>soft</a:t>
            </a:r>
            <a:r>
              <a:rPr lang="id-ID" dirty="0"/>
              <a:t> </a:t>
            </a:r>
            <a:r>
              <a:rPr lang="id-ID" dirty="0" err="1"/>
              <a:t>brush</a:t>
            </a:r>
            <a:r>
              <a:rPr lang="id-ID" dirty="0"/>
              <a:t> warna hitam untuk memperlihatkan beberapa cahaya pada latar belakang.</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2971800" y="2693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1600200" y="1586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790465"/>
            <a:ext cx="70138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2133600" y="1790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BD70DF4F-01F0-C84A-8805-53AC5207C923}"/>
              </a:ext>
            </a:extLst>
          </p:cNvPr>
          <p:cNvSpPr>
            <a:spLocks noChangeArrowheads="1"/>
          </p:cNvSpPr>
          <p:nvPr/>
        </p:nvSpPr>
        <p:spPr bwMode="auto">
          <a:xfrm>
            <a:off x="1981200" y="21300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9" name="Gambar 14" descr="ground curves">
            <a:extLst>
              <a:ext uri="{FF2B5EF4-FFF2-40B4-BE49-F238E27FC236}">
                <a16:creationId xmlns:a16="http://schemas.microsoft.com/office/drawing/2014/main" id="{7BD1FA6B-4F03-8F4F-A471-6ADDE653334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7578" y="2551368"/>
            <a:ext cx="4292997" cy="3225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8E123A6A-A9DA-784A-A90E-A88664DA107D}"/>
              </a:ext>
            </a:extLst>
          </p:cNvPr>
          <p:cNvSpPr>
            <a:spLocks noChangeArrowheads="1"/>
          </p:cNvSpPr>
          <p:nvPr/>
        </p:nvSpPr>
        <p:spPr bwMode="auto">
          <a:xfrm>
            <a:off x="504536" y="493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21" name="Gambar 13" descr="ground curves masking">
            <a:extLst>
              <a:ext uri="{FF2B5EF4-FFF2-40B4-BE49-F238E27FC236}">
                <a16:creationId xmlns:a16="http://schemas.microsoft.com/office/drawing/2014/main" id="{11E19D5D-E77E-F447-B008-CE9F75981A1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97400" y="2514600"/>
            <a:ext cx="4315473" cy="32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2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923330"/>
          </a:xfrm>
          <a:prstGeom prst="rect">
            <a:avLst/>
          </a:prstGeom>
        </p:spPr>
        <p:txBody>
          <a:bodyPr wrap="square">
            <a:spAutoFit/>
          </a:bodyPr>
          <a:lstStyle/>
          <a:p>
            <a:pPr algn="just"/>
            <a:r>
              <a:rPr lang="id-ID" b="1" dirty="0"/>
              <a:t>Langkah 6</a:t>
            </a:r>
            <a:endParaRPr lang="en-ID" dirty="0"/>
          </a:p>
          <a:p>
            <a:pPr algn="just"/>
            <a:r>
              <a:rPr lang="id-ID" dirty="0" err="1"/>
              <a:t>Drag</a:t>
            </a:r>
            <a:r>
              <a:rPr lang="id-ID" dirty="0"/>
              <a:t> gambar hutan ke dokumen utama kita dan menempatkannya pada setengah bagian atas:</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7451434" y="25092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6079834" y="14013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628659"/>
            <a:ext cx="7013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6613234" y="16057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6" name="Rectangle 4">
            <a:extLst>
              <a:ext uri="{FF2B5EF4-FFF2-40B4-BE49-F238E27FC236}">
                <a16:creationId xmlns:a16="http://schemas.microsoft.com/office/drawing/2014/main" id="{BD70DF4F-01F0-C84A-8805-53AC5207C923}"/>
              </a:ext>
            </a:extLst>
          </p:cNvPr>
          <p:cNvSpPr>
            <a:spLocks noChangeArrowheads="1"/>
          </p:cNvSpPr>
          <p:nvPr/>
        </p:nvSpPr>
        <p:spPr bwMode="auto">
          <a:xfrm>
            <a:off x="6460834" y="19454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8" name="Rectangle 2">
            <a:extLst>
              <a:ext uri="{FF2B5EF4-FFF2-40B4-BE49-F238E27FC236}">
                <a16:creationId xmlns:a16="http://schemas.microsoft.com/office/drawing/2014/main" id="{DF4ECEAA-A137-C640-834E-5FD47FB84F00}"/>
              </a:ext>
            </a:extLst>
          </p:cNvPr>
          <p:cNvSpPr>
            <a:spLocks noChangeArrowheads="1"/>
          </p:cNvSpPr>
          <p:nvPr/>
        </p:nvSpPr>
        <p:spPr bwMode="auto">
          <a:xfrm>
            <a:off x="4784434" y="19911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pic>
        <p:nvPicPr>
          <p:cNvPr id="13313" name="Gambar 77" descr="add forest">
            <a:extLst>
              <a:ext uri="{FF2B5EF4-FFF2-40B4-BE49-F238E27FC236}">
                <a16:creationId xmlns:a16="http://schemas.microsoft.com/office/drawing/2014/main" id="{75DB8300-2DD1-1D42-9CFF-A24C97F4FAD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9509" y="2314757"/>
            <a:ext cx="3997044" cy="30147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97778DA-43A7-684D-A0DC-C736DD007D9B}"/>
              </a:ext>
            </a:extLst>
          </p:cNvPr>
          <p:cNvSpPr/>
          <p:nvPr/>
        </p:nvSpPr>
        <p:spPr>
          <a:xfrm>
            <a:off x="4729022" y="5456615"/>
            <a:ext cx="3810000" cy="823302"/>
          </a:xfrm>
          <a:prstGeom prst="rect">
            <a:avLst/>
          </a:prstGeom>
        </p:spPr>
        <p:txBody>
          <a:bodyPr wrap="square">
            <a:spAutoFit/>
          </a:bodyPr>
          <a:lstStyle/>
          <a:p>
            <a:pPr algn="just">
              <a:lnSpc>
                <a:spcPts val="1920"/>
              </a:lnSpc>
              <a:spcAft>
                <a:spcPts val="1950"/>
              </a:spcAft>
            </a:pPr>
            <a:r>
              <a:rPr lang="id-ID" dirty="0">
                <a:solidFill>
                  <a:srgbClr val="3A3A3A"/>
                </a:solidFill>
                <a:ea typeface="Times New Roman" panose="02020603050405020304" pitchFamily="18" charset="0"/>
                <a:cs typeface="Calibri" panose="020F0502020204030204" pitchFamily="34" charset="0"/>
              </a:rPr>
              <a:t>Menggunakan layer </a:t>
            </a:r>
            <a:r>
              <a:rPr lang="id-ID" dirty="0" err="1">
                <a:solidFill>
                  <a:srgbClr val="3A3A3A"/>
                </a:solidFill>
                <a:ea typeface="Times New Roman" panose="02020603050405020304" pitchFamily="18" charset="0"/>
                <a:cs typeface="Calibri" panose="020F0502020204030204" pitchFamily="34" charset="0"/>
              </a:rPr>
              <a:t>mask</a:t>
            </a:r>
            <a:r>
              <a:rPr lang="id-ID" dirty="0">
                <a:solidFill>
                  <a:srgbClr val="3A3A3A"/>
                </a:solidFill>
                <a:ea typeface="Times New Roman" panose="02020603050405020304" pitchFamily="18" charset="0"/>
                <a:cs typeface="Calibri" panose="020F0502020204030204" pitchFamily="34" charset="0"/>
              </a:rPr>
              <a:t> untuk menghaluskan transisi antara tanah dan hutan:</a:t>
            </a:r>
            <a:endParaRPr lang="en-ID" sz="1600" dirty="0">
              <a:effectLst/>
              <a:ea typeface="Calibri" panose="020F0502020204030204" pitchFamily="34" charset="0"/>
              <a:cs typeface="Calibri" panose="020F0502020204030204" pitchFamily="34" charset="0"/>
            </a:endParaRPr>
          </a:p>
        </p:txBody>
      </p:sp>
      <p:sp>
        <p:nvSpPr>
          <p:cNvPr id="10" name="Rectangle 4">
            <a:extLst>
              <a:ext uri="{FF2B5EF4-FFF2-40B4-BE49-F238E27FC236}">
                <a16:creationId xmlns:a16="http://schemas.microsoft.com/office/drawing/2014/main" id="{1FEC53F1-AAA5-4740-97FA-E8511846B8A0}"/>
              </a:ext>
            </a:extLst>
          </p:cNvPr>
          <p:cNvSpPr>
            <a:spLocks noChangeArrowheads="1"/>
          </p:cNvSpPr>
          <p:nvPr/>
        </p:nvSpPr>
        <p:spPr bwMode="auto">
          <a:xfrm flipV="1">
            <a:off x="6925540" y="1921808"/>
            <a:ext cx="62062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5" name="Gambar 76" descr="forest masking">
            <a:extLst>
              <a:ext uri="{FF2B5EF4-FFF2-40B4-BE49-F238E27FC236}">
                <a16:creationId xmlns:a16="http://schemas.microsoft.com/office/drawing/2014/main" id="{E30662E8-E913-414C-9944-C2211ED1D4F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35499" y="2309991"/>
            <a:ext cx="3997046" cy="300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43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7B7F2-5452-1642-8DD1-0EC8C0C9A15E}"/>
              </a:ext>
            </a:extLst>
          </p:cNvPr>
          <p:cNvSpPr/>
          <p:nvPr/>
        </p:nvSpPr>
        <p:spPr>
          <a:xfrm>
            <a:off x="838200" y="725349"/>
            <a:ext cx="7467600" cy="1200329"/>
          </a:xfrm>
          <a:prstGeom prst="rect">
            <a:avLst/>
          </a:prstGeom>
        </p:spPr>
        <p:txBody>
          <a:bodyPr wrap="square">
            <a:spAutoFit/>
          </a:bodyPr>
          <a:lstStyle/>
          <a:p>
            <a:r>
              <a:rPr lang="id-ID" b="1" dirty="0"/>
              <a:t>Langkah 7</a:t>
            </a:r>
            <a:endParaRPr lang="en-ID" dirty="0"/>
          </a:p>
          <a:p>
            <a:r>
              <a:rPr lang="id-ID" dirty="0"/>
              <a:t>Menerapkan </a:t>
            </a:r>
            <a:r>
              <a:rPr lang="id-ID" b="1" dirty="0" err="1"/>
              <a:t>Gaussian</a:t>
            </a:r>
            <a:r>
              <a:rPr lang="id-ID" b="1" dirty="0"/>
              <a:t> </a:t>
            </a:r>
            <a:r>
              <a:rPr lang="id-ID" b="1" dirty="0" err="1"/>
              <a:t>Blur</a:t>
            </a:r>
            <a:r>
              <a:rPr lang="id-ID" b="1" dirty="0"/>
              <a:t> 12 </a:t>
            </a:r>
            <a:r>
              <a:rPr lang="id-ID" b="1" dirty="0" err="1"/>
              <a:t>px</a:t>
            </a:r>
            <a:r>
              <a:rPr lang="id-ID" dirty="0"/>
              <a:t> pada hutan. Menggunakan </a:t>
            </a:r>
            <a:r>
              <a:rPr lang="id-ID" dirty="0" err="1"/>
              <a:t>soft</a:t>
            </a:r>
            <a:r>
              <a:rPr lang="id-ID" dirty="0"/>
              <a:t> </a:t>
            </a:r>
            <a:r>
              <a:rPr lang="id-ID" dirty="0" err="1"/>
              <a:t>brush</a:t>
            </a:r>
            <a:r>
              <a:rPr lang="id-ID" dirty="0"/>
              <a:t> warna hitam pada filter </a:t>
            </a:r>
            <a:r>
              <a:rPr lang="id-ID" dirty="0" err="1"/>
              <a:t>mask</a:t>
            </a:r>
            <a:r>
              <a:rPr lang="id-ID" dirty="0"/>
              <a:t> untuk mengurangi efek sepanjang transisi antara tanah dan hutan. Berikut adalah hasil pada filter </a:t>
            </a:r>
            <a:r>
              <a:rPr lang="id-ID" dirty="0" err="1"/>
              <a:t>mask</a:t>
            </a:r>
            <a:r>
              <a:rPr lang="id-ID" dirty="0"/>
              <a:t> dan pada gambar:</a:t>
            </a:r>
            <a:endParaRPr lang="en-ID" dirty="0"/>
          </a:p>
        </p:txBody>
      </p:sp>
      <p:sp>
        <p:nvSpPr>
          <p:cNvPr id="3" name="Rectangle 2">
            <a:extLst>
              <a:ext uri="{FF2B5EF4-FFF2-40B4-BE49-F238E27FC236}">
                <a16:creationId xmlns:a16="http://schemas.microsoft.com/office/drawing/2014/main" id="{387F6702-9994-DF4C-8F92-339186A9918C}"/>
              </a:ext>
            </a:extLst>
          </p:cNvPr>
          <p:cNvSpPr>
            <a:spLocks noChangeArrowheads="1"/>
          </p:cNvSpPr>
          <p:nvPr/>
        </p:nvSpPr>
        <p:spPr bwMode="auto">
          <a:xfrm>
            <a:off x="7451434" y="250928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7" name="Rectangle 4">
            <a:extLst>
              <a:ext uri="{FF2B5EF4-FFF2-40B4-BE49-F238E27FC236}">
                <a16:creationId xmlns:a16="http://schemas.microsoft.com/office/drawing/2014/main" id="{976B2B57-AE77-5445-AB02-1912056726D6}"/>
              </a:ext>
            </a:extLst>
          </p:cNvPr>
          <p:cNvSpPr>
            <a:spLocks noChangeArrowheads="1"/>
          </p:cNvSpPr>
          <p:nvPr/>
        </p:nvSpPr>
        <p:spPr bwMode="auto">
          <a:xfrm>
            <a:off x="6079834" y="14013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5" name="Rectangle 2">
            <a:extLst>
              <a:ext uri="{FF2B5EF4-FFF2-40B4-BE49-F238E27FC236}">
                <a16:creationId xmlns:a16="http://schemas.microsoft.com/office/drawing/2014/main" id="{D894B43B-D25E-D847-92BC-307BAE09CE25}"/>
              </a:ext>
            </a:extLst>
          </p:cNvPr>
          <p:cNvSpPr>
            <a:spLocks noChangeArrowheads="1"/>
          </p:cNvSpPr>
          <p:nvPr/>
        </p:nvSpPr>
        <p:spPr bwMode="auto">
          <a:xfrm flipV="1">
            <a:off x="4597400" y="1628659"/>
            <a:ext cx="70138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a:p>
        </p:txBody>
      </p:sp>
      <p:sp>
        <p:nvSpPr>
          <p:cNvPr id="4" name="Rectangle 2">
            <a:extLst>
              <a:ext uri="{FF2B5EF4-FFF2-40B4-BE49-F238E27FC236}">
                <a16:creationId xmlns:a16="http://schemas.microsoft.com/office/drawing/2014/main" id="{916F4CA6-CFBB-F847-B8D7-83CB9D898445}"/>
              </a:ext>
            </a:extLst>
          </p:cNvPr>
          <p:cNvSpPr>
            <a:spLocks noChangeArrowheads="1"/>
          </p:cNvSpPr>
          <p:nvPr/>
        </p:nvSpPr>
        <p:spPr bwMode="auto">
          <a:xfrm>
            <a:off x="6613234" y="16057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6" name="Rectangle 4">
            <a:extLst>
              <a:ext uri="{FF2B5EF4-FFF2-40B4-BE49-F238E27FC236}">
                <a16:creationId xmlns:a16="http://schemas.microsoft.com/office/drawing/2014/main" id="{BD70DF4F-01F0-C84A-8805-53AC5207C923}"/>
              </a:ext>
            </a:extLst>
          </p:cNvPr>
          <p:cNvSpPr>
            <a:spLocks noChangeArrowheads="1"/>
          </p:cNvSpPr>
          <p:nvPr/>
        </p:nvSpPr>
        <p:spPr bwMode="auto">
          <a:xfrm>
            <a:off x="6460834" y="19454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8" name="Rectangle 2">
            <a:extLst>
              <a:ext uri="{FF2B5EF4-FFF2-40B4-BE49-F238E27FC236}">
                <a16:creationId xmlns:a16="http://schemas.microsoft.com/office/drawing/2014/main" id="{DF4ECEAA-A137-C640-834E-5FD47FB84F00}"/>
              </a:ext>
            </a:extLst>
          </p:cNvPr>
          <p:cNvSpPr>
            <a:spLocks noChangeArrowheads="1"/>
          </p:cNvSpPr>
          <p:nvPr/>
        </p:nvSpPr>
        <p:spPr bwMode="auto">
          <a:xfrm>
            <a:off x="4784434" y="199114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a:endParaRPr lang="en-US"/>
          </a:p>
        </p:txBody>
      </p:sp>
      <p:sp>
        <p:nvSpPr>
          <p:cNvPr id="10" name="Rectangle 4">
            <a:extLst>
              <a:ext uri="{FF2B5EF4-FFF2-40B4-BE49-F238E27FC236}">
                <a16:creationId xmlns:a16="http://schemas.microsoft.com/office/drawing/2014/main" id="{1FEC53F1-AAA5-4740-97FA-E8511846B8A0}"/>
              </a:ext>
            </a:extLst>
          </p:cNvPr>
          <p:cNvSpPr>
            <a:spLocks noChangeArrowheads="1"/>
          </p:cNvSpPr>
          <p:nvPr/>
        </p:nvSpPr>
        <p:spPr bwMode="auto">
          <a:xfrm flipV="1">
            <a:off x="6925540" y="1921808"/>
            <a:ext cx="62062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090B2286-B36B-E64C-B305-7897192453ED}"/>
              </a:ext>
            </a:extLst>
          </p:cNvPr>
          <p:cNvSpPr>
            <a:spLocks noChangeArrowheads="1"/>
          </p:cNvSpPr>
          <p:nvPr/>
        </p:nvSpPr>
        <p:spPr bwMode="auto">
          <a:xfrm>
            <a:off x="1830626" y="2152951"/>
            <a:ext cx="10409136" cy="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361" name="Gambar 75" descr="forest gaussian blur">
            <a:extLst>
              <a:ext uri="{FF2B5EF4-FFF2-40B4-BE49-F238E27FC236}">
                <a16:creationId xmlns:a16="http://schemas.microsoft.com/office/drawing/2014/main" id="{6268BEE2-250C-264C-82BB-F0A8B5C6588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1200" y="2152951"/>
            <a:ext cx="4944340" cy="388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53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1260</Words>
  <Application>Microsoft Macintosh PowerPoint</Application>
  <PresentationFormat>On-screen Show (4:3)</PresentationFormat>
  <Paragraphs>126</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MK. Komputer Grafis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personal</dc:creator>
  <cp:lastModifiedBy>Redintan Justin</cp:lastModifiedBy>
  <cp:revision>171</cp:revision>
  <dcterms:created xsi:type="dcterms:W3CDTF">2016-02-13T14:18:26Z</dcterms:created>
  <dcterms:modified xsi:type="dcterms:W3CDTF">2021-04-29T21:42:28Z</dcterms:modified>
</cp:coreProperties>
</file>