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92" r:id="rId3"/>
    <p:sldId id="312" r:id="rId4"/>
    <p:sldId id="320" r:id="rId5"/>
    <p:sldId id="314" r:id="rId6"/>
    <p:sldId id="315" r:id="rId7"/>
    <p:sldId id="304" r:id="rId8"/>
    <p:sldId id="308" r:id="rId9"/>
    <p:sldId id="321" r:id="rId10"/>
    <p:sldId id="303" r:id="rId11"/>
  </p:sldIdLst>
  <p:sldSz cx="9144000" cy="6858000" type="screen4x3"/>
  <p:notesSz cx="6761163" cy="9942513"/>
  <p:custDataLst>
    <p:tags r:id="rId1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=""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19F3F3"/>
    <a:srgbClr val="08E823"/>
    <a:srgbClr val="33CC33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67" autoAdjust="0"/>
    <p:restoredTop sz="94656" autoAdjust="0"/>
  </p:normalViewPr>
  <p:slideViewPr>
    <p:cSldViewPr>
      <p:cViewPr>
        <p:scale>
          <a:sx n="55" d="100"/>
          <a:sy n="55" d="100"/>
        </p:scale>
        <p:origin x="-1752" y="-4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816429"/>
            <a:ext cx="8839199" cy="58782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4" name="Picture 12" descr="http://www.a-star.edu.sg/Portals/69/Skins/SIMTech/images/bannerPatter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67" b="13979"/>
          <a:stretch/>
        </p:blipFill>
        <p:spPr bwMode="auto">
          <a:xfrm flipH="1">
            <a:off x="4267200" y="4408714"/>
            <a:ext cx="4876800" cy="2449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blackWhite">
          <a:xfrm>
            <a:off x="0" y="1"/>
            <a:ext cx="9144000" cy="571500"/>
          </a:xfrm>
          <a:prstGeom prst="rect">
            <a:avLst/>
          </a:prstGeom>
          <a:solidFill>
            <a:srgbClr val="CC6600"/>
          </a:solidFill>
          <a:ln w="317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675"/>
            <a:ext cx="9144000" cy="56882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90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Kebijakan industri dan sektoral</a:t>
            </a: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2</a:t>
            </a:r>
            <a:endParaRPr lang="en-US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General Business Env.</a:t>
            </a:r>
          </a:p>
          <a:p>
            <a:pPr algn="ct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MMT223001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id-ID" dirty="0" smtClean="0"/>
              <a:t>.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b="1" dirty="0" smtClean="0">
                <a:solidFill>
                  <a:srgbClr val="0033CC"/>
                </a:solidFill>
                <a:latin typeface="Cambria" pitchFamily="18" charset="0"/>
                <a:cs typeface="Arial" pitchFamily="34" charset="0"/>
              </a:rPr>
              <a:t>TERIMA KASIH</a:t>
            </a:r>
            <a:endParaRPr lang="en-US" sz="4400" b="1" dirty="0">
              <a:solidFill>
                <a:srgbClr val="0033CC"/>
              </a:solidFill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id-ID" dirty="0" smtClean="0"/>
              <a:t>Pengertian Kebijakan Industri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General Business Env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MT223001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endParaRPr lang="id-ID" sz="3200" dirty="0"/>
          </a:p>
          <a:p>
            <a:r>
              <a:rPr lang="id-ID" sz="3200" b="1" dirty="0"/>
              <a:t>P</a:t>
            </a:r>
            <a:r>
              <a:rPr lang="id-ID" sz="3200" b="1" dirty="0" smtClean="0"/>
              <a:t>enggunaan </a:t>
            </a:r>
            <a:r>
              <a:rPr lang="id-ID" sz="3200" b="1" dirty="0"/>
              <a:t>kekuasaan dan sumberdaya pemerintah untuk menjalankan suatu kebijakan untuk memenuhi kebutuhan sektor atau industri tertentu</a:t>
            </a:r>
            <a:r>
              <a:rPr lang="id-ID" sz="3200" dirty="0"/>
              <a:t> (dan, jika diperlukan untuk perusahaan tertentu) dengan tujuan untuk meningkatkan produktivitas faktor masukan adalah salah satu bentuk regulasi </a:t>
            </a: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dirty="0" smtClean="0">
                <a:solidFill>
                  <a:srgbClr val="FF0000"/>
                </a:solidFill>
              </a:rPr>
              <a:t>                </a:t>
            </a:r>
            <a:r>
              <a:rPr lang="id-ID" dirty="0" smtClean="0"/>
              <a:t>Regulasi sektor industri</a:t>
            </a:r>
          </a:p>
          <a:p>
            <a:pPr>
              <a:buFont typeface="Wingdings" pitchFamily="2" charset="2"/>
              <a:buChar char="Ø"/>
            </a:pPr>
            <a:r>
              <a:rPr lang="id-ID" dirty="0" smtClean="0"/>
              <a:t> UU RI no 3 tahun 2014  tentang perindustrian</a:t>
            </a:r>
          </a:p>
          <a:p>
            <a:pPr>
              <a:buFont typeface="Wingdings" pitchFamily="2" charset="2"/>
              <a:buChar char="Ø"/>
            </a:pPr>
            <a:r>
              <a:rPr lang="id-ID" dirty="0" smtClean="0"/>
              <a:t>Peraturan Presiden RI no 74 th 2022 tentang kebijakan industri nasional  2020-2024</a:t>
            </a:r>
          </a:p>
          <a:p>
            <a:pPr>
              <a:buFont typeface="Wingdings" pitchFamily="2" charset="2"/>
              <a:buChar char="Ø"/>
            </a:pPr>
            <a:r>
              <a:rPr lang="id-ID" dirty="0" smtClean="0"/>
              <a:t>Rencana Induk Pengembangan Industri Nasional  2015-2035</a:t>
            </a:r>
          </a:p>
          <a:p>
            <a:pPr>
              <a:buFont typeface="Wingdings" pitchFamily="2" charset="2"/>
              <a:buChar char="Ø"/>
            </a:pPr>
            <a:r>
              <a:rPr lang="id-ID" dirty="0" smtClean="0"/>
              <a:t>Rencana Strategis Kementrian Perindustrian  2020-2024</a:t>
            </a:r>
          </a:p>
          <a:p>
            <a:pPr>
              <a:buFont typeface="Wingdings" pitchFamily="2" charset="2"/>
              <a:buChar char="Ø"/>
            </a:pPr>
            <a:r>
              <a:rPr lang="id-ID" dirty="0" smtClean="0"/>
              <a:t>Dokumen Peta Jalan Mapping Indonesia 4.0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r>
              <a:rPr lang="id-ID" dirty="0" smtClean="0"/>
              <a:t>General Business Env.</a:t>
            </a:r>
          </a:p>
          <a:p>
            <a:r>
              <a:rPr lang="en-US" dirty="0" smtClean="0"/>
              <a:t>M</a:t>
            </a:r>
            <a:r>
              <a:rPr lang="id-ID" dirty="0" smtClean="0"/>
              <a:t>MT223001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5314184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d-ID" dirty="0" smtClean="0"/>
              <a:t>Kebijakan Jangka Panjang</a:t>
            </a:r>
          </a:p>
          <a:p>
            <a:pPr marL="0" indent="0">
              <a:buNone/>
            </a:pPr>
            <a:r>
              <a:rPr lang="id-ID" dirty="0" smtClean="0"/>
              <a:t>    Kebijakan ini dengan batas waktu 5  tahun dan 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dievaluasi kembali </a:t>
            </a:r>
            <a:endParaRPr lang="id-ID" dirty="0"/>
          </a:p>
          <a:p>
            <a:r>
              <a:rPr lang="id-ID" dirty="0" smtClean="0"/>
              <a:t>Kebijakan Jangka Menengah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Kebijakan ini dengan waktu 1 sd 2 tahun </a:t>
            </a:r>
            <a:endParaRPr lang="id-ID" dirty="0"/>
          </a:p>
          <a:p>
            <a:r>
              <a:rPr lang="id-ID" dirty="0" smtClean="0"/>
              <a:t>Kebijakan Jangka Pendek  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Kebijakan ini dengan waktu 1 tahun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r>
              <a:rPr lang="id-ID" dirty="0" smtClean="0"/>
              <a:t> General Business Env.</a:t>
            </a:r>
          </a:p>
          <a:p>
            <a:r>
              <a:rPr lang="en-US" dirty="0" smtClean="0"/>
              <a:t>M</a:t>
            </a:r>
            <a:r>
              <a:rPr lang="id-ID" dirty="0" smtClean="0"/>
              <a:t>MT 223001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5157627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dirty="0" smtClean="0"/>
              <a:t>                       Analisis Sektoral</a:t>
            </a:r>
          </a:p>
          <a:p>
            <a:pPr marL="0" indent="0">
              <a:buNone/>
            </a:pPr>
            <a:r>
              <a:rPr lang="id-ID" dirty="0"/>
              <a:t> </a:t>
            </a:r>
            <a:endParaRPr lang="id-ID" dirty="0" smtClean="0"/>
          </a:p>
          <a:p>
            <a:pPr marL="0" indent="0">
              <a:buNone/>
            </a:pPr>
            <a:r>
              <a:rPr lang="id-ID" dirty="0" smtClean="0"/>
              <a:t>Sektor utama dalam lingkungan bisnis  yang perlu diperhatikan adalah beberapa sektor  sedangkan  pertumbuhan PDB di sisi sektoral disumbang oleh beberapa sektor utama.</a:t>
            </a:r>
          </a:p>
          <a:p>
            <a:pPr marL="0" indent="0">
              <a:buNone/>
            </a:pPr>
            <a:r>
              <a:rPr lang="id-ID" dirty="0" smtClean="0"/>
              <a:t> </a:t>
            </a:r>
          </a:p>
          <a:p>
            <a:pPr marL="0" indent="0">
              <a:buNone/>
            </a:pPr>
            <a:r>
              <a:rPr lang="id-ID" dirty="0" smtClean="0"/>
              <a:t>Empat </a:t>
            </a:r>
            <a:r>
              <a:rPr lang="id-ID" dirty="0"/>
              <a:t>sektor utama pembentuk PDB  </a:t>
            </a:r>
            <a:r>
              <a:rPr lang="id-ID" dirty="0" smtClean="0"/>
              <a:t>yaitu  </a:t>
            </a:r>
            <a:r>
              <a:rPr lang="id-ID" dirty="0"/>
              <a:t>sektor industri, sektor perdagangan, sektor pertanian, dan sektor </a:t>
            </a:r>
            <a:r>
              <a:rPr lang="id-ID" dirty="0" smtClean="0"/>
              <a:t>pertambangan . 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</a:t>
            </a:r>
            <a:r>
              <a:rPr lang="id-ID" dirty="0" smtClean="0"/>
              <a:t>K</a:t>
            </a:r>
            <a:r>
              <a:rPr lang="en-US" dirty="0" smtClean="0"/>
              <a:t>:</a:t>
            </a:r>
            <a:r>
              <a:rPr lang="id-ID" dirty="0" smtClean="0"/>
              <a:t>General Business Env.</a:t>
            </a:r>
          </a:p>
          <a:p>
            <a:r>
              <a:rPr lang="en-US" dirty="0" smtClean="0"/>
              <a:t>M</a:t>
            </a:r>
            <a:r>
              <a:rPr lang="id-ID" dirty="0" smtClean="0"/>
              <a:t>MT223001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6345207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/>
          <a:lstStyle/>
          <a:p>
            <a:pPr marL="0" indent="0">
              <a:buNone/>
            </a:pPr>
            <a:r>
              <a:rPr lang="id-ID" dirty="0" smtClean="0"/>
              <a:t>			Kebijakan Sektoral</a:t>
            </a:r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r>
              <a:rPr lang="id-ID" b="1" dirty="0"/>
              <a:t>Kebijakan sektoral</a:t>
            </a:r>
            <a:r>
              <a:rPr lang="id-ID" dirty="0"/>
              <a:t> adalah </a:t>
            </a:r>
            <a:r>
              <a:rPr lang="id-ID" b="1" dirty="0"/>
              <a:t>kebijakan</a:t>
            </a:r>
            <a:r>
              <a:rPr lang="id-ID" dirty="0"/>
              <a:t> ekonomi yang khusus ditujukan pada sektor-sektor </a:t>
            </a:r>
            <a:r>
              <a:rPr lang="id-ID" dirty="0" smtClean="0"/>
              <a:t>tertentu</a:t>
            </a:r>
            <a:r>
              <a:rPr lang="id-ID" dirty="0"/>
              <a:t> </a:t>
            </a:r>
            <a:r>
              <a:rPr lang="id-ID" dirty="0" smtClean="0"/>
              <a:t>, dan setiap departemen mengeluarkan kebijakan sendiri untuk sektornya.</a:t>
            </a:r>
          </a:p>
          <a:p>
            <a:pPr marL="0" indent="0">
              <a:buNone/>
            </a:pPr>
            <a:r>
              <a:rPr lang="id-ID" dirty="0" smtClean="0"/>
              <a:t>Mis. : keuangan, produksi , ketenagakerjaan.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r>
              <a:rPr lang="id-ID" dirty="0" smtClean="0"/>
              <a:t> General Business Env.</a:t>
            </a:r>
          </a:p>
          <a:p>
            <a:r>
              <a:rPr lang="en-US" dirty="0" smtClean="0"/>
              <a:t>M</a:t>
            </a:r>
            <a:r>
              <a:rPr lang="id-ID" dirty="0" smtClean="0"/>
              <a:t>MT223001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944121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d-ID" b="1" dirty="0" smtClean="0"/>
              <a:t>Relevansi kebijakan industri era 4.0 dan new normal</a:t>
            </a:r>
          </a:p>
          <a:p>
            <a:pPr marL="0" indent="0">
              <a:buNone/>
            </a:pPr>
            <a:endParaRPr lang="id-ID" dirty="0"/>
          </a:p>
          <a:p>
            <a:pPr marL="514350" indent="-514350">
              <a:buAutoNum type="arabicParenBoth"/>
            </a:pPr>
            <a:r>
              <a:rPr lang="id-ID" dirty="0" smtClean="0"/>
              <a:t>Mendorong kesiapan digitalisasi pada setiap kegiatan industri dan kehidupan baru (new normal)</a:t>
            </a:r>
          </a:p>
          <a:p>
            <a:pPr marL="514350" indent="-514350">
              <a:buAutoNum type="arabicParenBoth"/>
            </a:pPr>
            <a:r>
              <a:rPr lang="id-ID" dirty="0" smtClean="0"/>
              <a:t>Pilar utama dalam digitalisasi meliputi :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- </a:t>
            </a:r>
            <a:r>
              <a:rPr lang="en-US" dirty="0"/>
              <a:t>Internet of Things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IoT</a:t>
            </a:r>
            <a:r>
              <a:rPr lang="en-US" dirty="0"/>
              <a:t>. 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-</a:t>
            </a:r>
            <a:r>
              <a:rPr lang="en-US" dirty="0" smtClean="0"/>
              <a:t> </a:t>
            </a:r>
            <a:r>
              <a:rPr lang="en-US" dirty="0"/>
              <a:t>Big Data. 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-</a:t>
            </a:r>
            <a:r>
              <a:rPr lang="en-US" dirty="0" smtClean="0"/>
              <a:t> </a:t>
            </a:r>
            <a:r>
              <a:rPr lang="en-US" dirty="0"/>
              <a:t>Augmented Reality. </a:t>
            </a:r>
          </a:p>
          <a:p>
            <a:pPr marL="0" indent="0">
              <a:buNone/>
            </a:pPr>
            <a:r>
              <a:rPr lang="id-ID" dirty="0" smtClean="0"/>
              <a:t>    -</a:t>
            </a:r>
            <a:r>
              <a:rPr lang="en-US" dirty="0" smtClean="0"/>
              <a:t> </a:t>
            </a:r>
            <a:r>
              <a:rPr lang="en-US" dirty="0"/>
              <a:t>Cyber Security. </a:t>
            </a:r>
          </a:p>
          <a:p>
            <a:pPr marL="0" indent="0">
              <a:buNone/>
            </a:pPr>
            <a:r>
              <a:rPr lang="id-ID" dirty="0" smtClean="0"/>
              <a:t>    -</a:t>
            </a:r>
            <a:r>
              <a:rPr lang="en-US" dirty="0" smtClean="0"/>
              <a:t>Artificial </a:t>
            </a:r>
            <a:r>
              <a:rPr lang="en-US" dirty="0"/>
              <a:t>Intelligence </a:t>
            </a:r>
            <a:r>
              <a:rPr lang="en-US" dirty="0" err="1"/>
              <a:t>atau</a:t>
            </a:r>
            <a:r>
              <a:rPr lang="en-US" dirty="0"/>
              <a:t> AI. </a:t>
            </a:r>
            <a:endParaRPr lang="id-ID" dirty="0" smtClean="0"/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-</a:t>
            </a:r>
            <a:r>
              <a:rPr lang="en-US" dirty="0" smtClean="0"/>
              <a:t> </a:t>
            </a:r>
            <a:r>
              <a:rPr lang="en-US" dirty="0"/>
              <a:t>Additive Manufacturing.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Intinya : Lingkungan Bisnis harus mampu  beradaptasi 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          dengan perubahan . 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096000"/>
            <a:ext cx="2895600" cy="625475"/>
          </a:xfr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r>
              <a:rPr lang="id-ID" dirty="0" smtClean="0"/>
              <a:t> General Business   Env.</a:t>
            </a:r>
          </a:p>
          <a:p>
            <a:r>
              <a:rPr lang="en-US" dirty="0" smtClean="0"/>
              <a:t>M</a:t>
            </a:r>
            <a:r>
              <a:rPr lang="id-ID" dirty="0" smtClean="0"/>
              <a:t>MT 223001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3484934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d-ID" smtClean="0"/>
              <a:t>  </a:t>
            </a:r>
            <a:r>
              <a:rPr lang="id-ID"/>
              <a:t>K</a:t>
            </a:r>
            <a:r>
              <a:rPr lang="id-ID" smtClean="0"/>
              <a:t>ebijakan fiskal  dan moneter </a:t>
            </a:r>
            <a:r>
              <a:rPr lang="id-ID" dirty="0" smtClean="0"/>
              <a:t>di dunia industri</a:t>
            </a:r>
          </a:p>
          <a:p>
            <a:pPr marL="0" indent="0">
              <a:buNone/>
            </a:pPr>
            <a:r>
              <a:rPr lang="id-ID" dirty="0"/>
              <a:t>Kebijakan fiskal merupakan salah satu kebijakan untuk mengendalikan keseimbangan makro ekonomi. Kebijakan fiskal bertujuan untuk mempengaruhi sisi permintaan agregat suatu perekonomian dalam jangka pendek. 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r>
              <a:rPr lang="id-ID" dirty="0" smtClean="0"/>
              <a:t>General Business Env.</a:t>
            </a:r>
          </a:p>
          <a:p>
            <a:r>
              <a:rPr lang="en-US" dirty="0" smtClean="0"/>
              <a:t>M</a:t>
            </a:r>
            <a:r>
              <a:rPr lang="id-ID" dirty="0" smtClean="0"/>
              <a:t>MT223001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7948140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Selain itu, kebijakan ini dapat pula mempengaruhi sisi penawaran yang sifatnya lebih berjangka panjang, melalui peningkatan kapasitas perekonomian</a:t>
            </a:r>
            <a:r>
              <a:rPr lang="id-ID" dirty="0" smtClean="0"/>
              <a:t>.</a:t>
            </a:r>
          </a:p>
          <a:p>
            <a:r>
              <a:rPr lang="id-ID" dirty="0" smtClean="0"/>
              <a:t> </a:t>
            </a:r>
            <a:r>
              <a:rPr lang="id-ID" dirty="0"/>
              <a:t>Dalam pengelolaan stabilitas makro ekonomi, kebijakan fiskal akan berinteraksi dengan kebijakan </a:t>
            </a:r>
            <a:r>
              <a:rPr lang="id-ID" dirty="0" smtClean="0"/>
              <a:t>moneter </a:t>
            </a:r>
          </a:p>
          <a:p>
            <a:r>
              <a:rPr lang="id-ID" dirty="0" smtClean="0"/>
              <a:t>Kebijakan ini akan berdampak pada kegiatan industri, </a:t>
            </a:r>
            <a:endParaRPr lang="id-ID" dirty="0"/>
          </a:p>
          <a:p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</a:t>
            </a:r>
            <a:r>
              <a:rPr lang="en-US" dirty="0" smtClean="0"/>
              <a:t>:</a:t>
            </a:r>
            <a:r>
              <a:rPr lang="id-ID" dirty="0" smtClean="0"/>
              <a:t>GenerMT 223001l Business </a:t>
            </a:r>
          </a:p>
          <a:p>
            <a:r>
              <a:rPr lang="id-ID" dirty="0" smtClean="0"/>
              <a:t>MMt 223001</a:t>
            </a:r>
            <a:endParaRPr lang="id-ID" dirty="0" smtClean="0"/>
          </a:p>
          <a:p>
            <a:r>
              <a:rPr lang="en-US" dirty="0" smtClean="0"/>
              <a:t>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5768661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3737</TotalTime>
  <Words>418</Words>
  <Application>Microsoft Office PowerPoint</Application>
  <PresentationFormat>On-screen Show (4:3)</PresentationFormat>
  <Paragraphs>79</Paragraphs>
  <Slides>10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Pengertian Kebijakan Industri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.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Windows User</cp:lastModifiedBy>
  <cp:revision>523</cp:revision>
  <cp:lastPrinted>2015-09-17T08:41:14Z</cp:lastPrinted>
  <dcterms:created xsi:type="dcterms:W3CDTF">2010-04-18T12:06:30Z</dcterms:created>
  <dcterms:modified xsi:type="dcterms:W3CDTF">2022-10-21T09:17:23Z</dcterms:modified>
</cp:coreProperties>
</file>