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EB Garamond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UwGJRuuoAAiU5l8NZx8AjxxPR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BGaramond-bold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cxnSp>
        <p:nvCxnSpPr>
          <p:cNvPr id="26" name="Google Shape;26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2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6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7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8" name="Google Shape;128;p37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9" name="Google Shape;12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38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5" name="Google Shape;135;p38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38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40" name="Google Shape;140;p38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45" name="Google Shape;145;p3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/>
        </p:txBody>
      </p:sp>
      <p:sp>
        <p:nvSpPr>
          <p:cNvPr id="153" name="Google Shape;153;p41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4" name="Google Shape;15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2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42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" type="body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67" name="Google Shape;16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4"/>
          <p:cNvSpPr txBox="1"/>
          <p:nvPr>
            <p:ph idx="1" type="body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73" name="Google Shape;173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5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cxnSp>
        <p:nvCxnSpPr>
          <p:cNvPr id="47" name="Google Shape;47;p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7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7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0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cxnSp>
        <p:nvCxnSpPr>
          <p:cNvPr id="17" name="Google Shape;17;p2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33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9" Type="http://schemas.openxmlformats.org/officeDocument/2006/relationships/image" Target="../media/image8.jpg"/><Relationship Id="rId5" Type="http://schemas.openxmlformats.org/officeDocument/2006/relationships/hyperlink" Target="mailto:arizaeka@darmajaya.ac.id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2.jp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image" Target="../media/image41.jpg"/><Relationship Id="rId13" Type="http://schemas.openxmlformats.org/officeDocument/2006/relationships/image" Target="../media/image33.jpg"/><Relationship Id="rId1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28.jpg"/><Relationship Id="rId14" Type="http://schemas.openxmlformats.org/officeDocument/2006/relationships/image" Target="../media/image40.jpg"/><Relationship Id="rId5" Type="http://schemas.openxmlformats.org/officeDocument/2006/relationships/image" Target="../media/image29.jpg"/><Relationship Id="rId6" Type="http://schemas.openxmlformats.org/officeDocument/2006/relationships/image" Target="../media/image23.jpg"/><Relationship Id="rId7" Type="http://schemas.openxmlformats.org/officeDocument/2006/relationships/image" Target="../media/image21.jpg"/><Relationship Id="rId8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3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1.jpg"/><Relationship Id="rId7" Type="http://schemas.openxmlformats.org/officeDocument/2006/relationships/image" Target="../media/image17.jpg"/><Relationship Id="rId8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2.jpg"/><Relationship Id="rId6" Type="http://schemas.openxmlformats.org/officeDocument/2006/relationships/image" Target="../media/image20.jpg"/><Relationship Id="rId7" Type="http://schemas.openxmlformats.org/officeDocument/2006/relationships/image" Target="../media/image14.jpg"/><Relationship Id="rId8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31.jp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/>
          <p:nvPr>
            <p:ph type="ctrTitle"/>
          </p:nvPr>
        </p:nvSpPr>
        <p:spPr>
          <a:xfrm>
            <a:off x="358734" y="2300925"/>
            <a:ext cx="11474400" cy="18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b="1" lang="en-ID" sz="5400">
                <a:latin typeface="Arial"/>
                <a:ea typeface="Arial"/>
                <a:cs typeface="Arial"/>
                <a:sym typeface="Arial"/>
              </a:rPr>
              <a:t>PENGANTAR TECHNOPRENEURSHIP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 txBox="1"/>
          <p:nvPr>
            <p:ph idx="1" type="subTitle"/>
          </p:nvPr>
        </p:nvSpPr>
        <p:spPr>
          <a:xfrm>
            <a:off x="923526" y="4309734"/>
            <a:ext cx="10058400" cy="2046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ID"/>
              <a:t>DISUSUN OLEH: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en-ID"/>
              <a:t>M. ARIZA EKA YUSENDRA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descr="D:\Picture\logo ibi small.gif" id="182" name="Google Shape;1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488707" y="3839463"/>
            <a:ext cx="1082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b="1" lang="en-ID" sz="24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Memahami Kewirausahaan Berbasis Teknologi di Era Industri 4.0</a:t>
            </a:r>
            <a:endParaRPr b="0" sz="24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17" y="4564776"/>
            <a:ext cx="2181584" cy="173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Dosen Program Studi Manajemen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Fakultas Ekonomi dan Bisnis (FEB) Darmajaya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arizaeka@darmajaya.ac.id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IG: @Mister Yusen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0"/>
            <a:ext cx="2937165" cy="257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44916" y="-8469"/>
            <a:ext cx="3151084" cy="25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5999" y="-22767"/>
            <a:ext cx="3077194" cy="25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73193" y="-28596"/>
            <a:ext cx="3018807" cy="260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96" name="Google Shape;2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0527" y="261360"/>
            <a:ext cx="9810946" cy="578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04" name="Google Shape;3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7865" y="69136"/>
            <a:ext cx="9700752" cy="61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12" name="Google Shape;3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 txBox="1"/>
          <p:nvPr/>
        </p:nvSpPr>
        <p:spPr>
          <a:xfrm>
            <a:off x="2309878" y="453366"/>
            <a:ext cx="7143799" cy="707886"/>
          </a:xfrm>
          <a:prstGeom prst="rect">
            <a:avLst/>
          </a:prstGeom>
          <a:gradFill>
            <a:gsLst>
              <a:gs pos="0">
                <a:srgbClr val="D69E93"/>
              </a:gs>
              <a:gs pos="45000">
                <a:srgbClr val="DDAEA5"/>
              </a:gs>
              <a:gs pos="100000">
                <a:srgbClr val="E6B5AA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Entrepreneur kelas dunia berikut ini memulai usaha bisnisnya pada usia 20-an</a:t>
            </a:r>
            <a:endParaRPr/>
          </a:p>
        </p:txBody>
      </p:sp>
      <p:pic>
        <p:nvPicPr>
          <p:cNvPr descr="D:\teaching module\dell.jpg" id="314" name="Google Shape;31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4746" y="2517986"/>
            <a:ext cx="1168931" cy="159888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15" name="Google Shape;315;p12"/>
          <p:cNvSpPr txBox="1"/>
          <p:nvPr/>
        </p:nvSpPr>
        <p:spPr>
          <a:xfrm>
            <a:off x="8284746" y="1875044"/>
            <a:ext cx="1428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Dell</a:t>
            </a:r>
            <a:endParaRPr/>
          </a:p>
        </p:txBody>
      </p:sp>
      <p:pic>
        <p:nvPicPr>
          <p:cNvPr descr="D:\teaching module\allen.jpg" id="316" name="Google Shape;31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5326" y="2017920"/>
            <a:ext cx="1009650" cy="142875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D:\teaching module\gates.jpg" id="317" name="Google Shape;31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9772" y="2589424"/>
            <a:ext cx="1123950" cy="134779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18" name="Google Shape;318;p12"/>
          <p:cNvSpPr txBox="1"/>
          <p:nvPr/>
        </p:nvSpPr>
        <p:spPr>
          <a:xfrm>
            <a:off x="1926764" y="3589556"/>
            <a:ext cx="1143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Allen</a:t>
            </a:r>
            <a:endParaRPr/>
          </a:p>
        </p:txBody>
      </p:sp>
      <p:sp>
        <p:nvSpPr>
          <p:cNvPr id="319" name="Google Shape;319;p12"/>
          <p:cNvSpPr txBox="1"/>
          <p:nvPr/>
        </p:nvSpPr>
        <p:spPr>
          <a:xfrm>
            <a:off x="2998335" y="1946482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Gates</a:t>
            </a:r>
            <a:endParaRPr/>
          </a:p>
        </p:txBody>
      </p:sp>
      <p:pic>
        <p:nvPicPr>
          <p:cNvPr descr="D:\teaching module\steve jobs.jpg" id="320" name="Google Shape;32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2978" y="2327489"/>
            <a:ext cx="1190630" cy="154781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21" name="Google Shape;321;p12"/>
          <p:cNvSpPr txBox="1"/>
          <p:nvPr/>
        </p:nvSpPr>
        <p:spPr>
          <a:xfrm>
            <a:off x="5641540" y="1803606"/>
            <a:ext cx="1428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Jobs</a:t>
            </a:r>
            <a:endParaRPr/>
          </a:p>
        </p:txBody>
      </p:sp>
      <p:pic>
        <p:nvPicPr>
          <p:cNvPr descr="D:\teaching module\Marc_Andreessen.jpg" id="322" name="Google Shape;322;p12"/>
          <p:cNvPicPr preferRelativeResize="0"/>
          <p:nvPr/>
        </p:nvPicPr>
        <p:blipFill rotWithShape="1">
          <a:blip r:embed="rId9">
            <a:alphaModFix/>
          </a:blip>
          <a:srcRect b="30921" l="14222" r="20407" t="0"/>
          <a:stretch/>
        </p:blipFill>
        <p:spPr>
          <a:xfrm>
            <a:off x="4284218" y="2017920"/>
            <a:ext cx="1285884" cy="1500198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23" name="Google Shape;323;p12"/>
          <p:cNvSpPr txBox="1"/>
          <p:nvPr/>
        </p:nvSpPr>
        <p:spPr>
          <a:xfrm>
            <a:off x="4498532" y="3589556"/>
            <a:ext cx="12858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 Andersen</a:t>
            </a:r>
            <a:endParaRPr/>
          </a:p>
        </p:txBody>
      </p:sp>
      <p:pic>
        <p:nvPicPr>
          <p:cNvPr descr="D:\teaching module\wozniak.jpg" id="324" name="Google Shape;324;p12"/>
          <p:cNvPicPr preferRelativeResize="0"/>
          <p:nvPr/>
        </p:nvPicPr>
        <p:blipFill rotWithShape="1">
          <a:blip r:embed="rId10">
            <a:alphaModFix/>
          </a:blip>
          <a:srcRect b="20054" l="21340" r="26925" t="0"/>
          <a:stretch/>
        </p:blipFill>
        <p:spPr>
          <a:xfrm>
            <a:off x="6998862" y="2022686"/>
            <a:ext cx="1071570" cy="142399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25" name="Google Shape;325;p12"/>
          <p:cNvSpPr txBox="1"/>
          <p:nvPr/>
        </p:nvSpPr>
        <p:spPr>
          <a:xfrm>
            <a:off x="7284614" y="3518118"/>
            <a:ext cx="10715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Wozniak</a:t>
            </a:r>
            <a:endParaRPr/>
          </a:p>
        </p:txBody>
      </p:sp>
      <p:pic>
        <p:nvPicPr>
          <p:cNvPr descr="D:\teaching module\ms.jpg" id="326" name="Google Shape;326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12516" y="4446812"/>
            <a:ext cx="1689999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eaching module\netscape.jpg" id="327" name="Google Shape;327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98532" y="4732564"/>
            <a:ext cx="814390" cy="814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eaching module\dell logo.jpg" id="328" name="Google Shape;328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56184" y="4661126"/>
            <a:ext cx="1304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teaching module\apple.jpg" id="329" name="Google Shape;329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70234" y="4518250"/>
            <a:ext cx="857256" cy="107561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2"/>
          <p:cNvSpPr/>
          <p:nvPr/>
        </p:nvSpPr>
        <p:spPr>
          <a:xfrm rot="5400000">
            <a:off x="2784020" y="4018184"/>
            <a:ext cx="714380" cy="1000132"/>
          </a:xfrm>
          <a:prstGeom prst="chevron">
            <a:avLst>
              <a:gd fmla="val 64049" name="adj"/>
            </a:avLst>
          </a:prstGeom>
          <a:gradFill>
            <a:gsLst>
              <a:gs pos="0">
                <a:srgbClr val="89977A"/>
              </a:gs>
              <a:gs pos="34000">
                <a:srgbClr val="89987C"/>
              </a:gs>
              <a:gs pos="70000">
                <a:srgbClr val="8D9B7D"/>
              </a:gs>
              <a:gs pos="100000">
                <a:srgbClr val="94A18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 rot="5400000">
            <a:off x="4677127" y="4196779"/>
            <a:ext cx="428628" cy="500066"/>
          </a:xfrm>
          <a:prstGeom prst="chevron">
            <a:avLst>
              <a:gd fmla="val 64049" name="adj"/>
            </a:avLst>
          </a:prstGeom>
          <a:gradFill>
            <a:gsLst>
              <a:gs pos="0">
                <a:srgbClr val="89977A"/>
              </a:gs>
              <a:gs pos="34000">
                <a:srgbClr val="89987C"/>
              </a:gs>
              <a:gs pos="70000">
                <a:srgbClr val="8D9B7D"/>
              </a:gs>
              <a:gs pos="100000">
                <a:srgbClr val="94A18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 rot="5400000">
            <a:off x="6748829" y="3839589"/>
            <a:ext cx="500066" cy="1000132"/>
          </a:xfrm>
          <a:prstGeom prst="chevron">
            <a:avLst>
              <a:gd fmla="val 64049" name="adj"/>
            </a:avLst>
          </a:prstGeom>
          <a:gradFill>
            <a:gsLst>
              <a:gs pos="0">
                <a:srgbClr val="89977A"/>
              </a:gs>
              <a:gs pos="34000">
                <a:srgbClr val="89987C"/>
              </a:gs>
              <a:gs pos="70000">
                <a:srgbClr val="8D9B7D"/>
              </a:gs>
              <a:gs pos="100000">
                <a:srgbClr val="94A18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 rot="5400000">
            <a:off x="8677655" y="4339655"/>
            <a:ext cx="428628" cy="500066"/>
          </a:xfrm>
          <a:prstGeom prst="chevron">
            <a:avLst>
              <a:gd fmla="val 64049" name="adj"/>
            </a:avLst>
          </a:prstGeom>
          <a:gradFill>
            <a:gsLst>
              <a:gs pos="0">
                <a:srgbClr val="89977A"/>
              </a:gs>
              <a:gs pos="34000">
                <a:srgbClr val="89987C"/>
              </a:gs>
              <a:gs pos="70000">
                <a:srgbClr val="8D9B7D"/>
              </a:gs>
              <a:gs pos="100000">
                <a:srgbClr val="94A18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40" name="Google Shape;3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9964" y="69136"/>
            <a:ext cx="9642763" cy="62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48" name="Google Shape;3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747" y="1172641"/>
            <a:ext cx="7107367" cy="511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4"/>
          <p:cNvPicPr preferRelativeResize="0"/>
          <p:nvPr/>
        </p:nvPicPr>
        <p:blipFill rotWithShape="1">
          <a:blip r:embed="rId6">
            <a:alphaModFix/>
          </a:blip>
          <a:srcRect b="15556" l="27500" r="29643" t="32889"/>
          <a:stretch/>
        </p:blipFill>
        <p:spPr>
          <a:xfrm>
            <a:off x="7167154" y="1661159"/>
            <a:ext cx="4598126" cy="442613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4"/>
          <p:cNvSpPr txBox="1"/>
          <p:nvPr/>
        </p:nvSpPr>
        <p:spPr>
          <a:xfrm>
            <a:off x="2547538" y="315709"/>
            <a:ext cx="72220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KOMODITI DAGANG YANG MENJANJIKAN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58" name="Google Shape;3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107" y="1147058"/>
            <a:ext cx="10201096" cy="507957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2988085" y="254154"/>
            <a:ext cx="66833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Of Technopreneurship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367" name="Google Shape;3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16"/>
          <p:cNvGrpSpPr/>
          <p:nvPr/>
        </p:nvGrpSpPr>
        <p:grpSpPr>
          <a:xfrm>
            <a:off x="8433524" y="1282550"/>
            <a:ext cx="2973188" cy="4525962"/>
            <a:chOff x="910323" y="1688950"/>
            <a:chExt cx="2973188" cy="4525962"/>
          </a:xfrm>
        </p:grpSpPr>
        <p:sp>
          <p:nvSpPr>
            <p:cNvPr id="369" name="Google Shape;369;p16"/>
            <p:cNvSpPr/>
            <p:nvPr/>
          </p:nvSpPr>
          <p:spPr>
            <a:xfrm>
              <a:off x="910323" y="1688950"/>
              <a:ext cx="2282447" cy="4525962"/>
            </a:xfrm>
            <a:custGeom>
              <a:rect b="b" l="l" r="r" t="t"/>
              <a:pathLst>
                <a:path extrusionOk="0" h="2095500" w="14478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cap="flat" cmpd="sng" w="3175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3132706" y="4398357"/>
              <a:ext cx="750805" cy="288016"/>
            </a:xfrm>
            <a:custGeom>
              <a:rect b="b" l="l" r="r" t="t"/>
              <a:pathLst>
                <a:path extrusionOk="0" h="133350" w="4762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cap="flat" cmpd="sng" w="31750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657378" y="4259224"/>
              <a:ext cx="215371" cy="369205"/>
            </a:xfrm>
            <a:custGeom>
              <a:rect b="b" l="l" r="r" t="t"/>
              <a:pathLst>
                <a:path extrusionOk="0" h="221673" w="129310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cap="flat" cmpd="sng" w="31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5760657" y="1282550"/>
            <a:ext cx="2973188" cy="4525962"/>
            <a:chOff x="910323" y="1688950"/>
            <a:chExt cx="2973188" cy="4525962"/>
          </a:xfrm>
        </p:grpSpPr>
        <p:sp>
          <p:nvSpPr>
            <p:cNvPr id="373" name="Google Shape;373;p16"/>
            <p:cNvSpPr/>
            <p:nvPr/>
          </p:nvSpPr>
          <p:spPr>
            <a:xfrm>
              <a:off x="910323" y="1688950"/>
              <a:ext cx="2282447" cy="4525962"/>
            </a:xfrm>
            <a:custGeom>
              <a:rect b="b" l="l" r="r" t="t"/>
              <a:pathLst>
                <a:path extrusionOk="0" h="2095500" w="14478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cap="flat" cmpd="sng" w="31750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132706" y="4398357"/>
              <a:ext cx="750805" cy="288016"/>
            </a:xfrm>
            <a:custGeom>
              <a:rect b="b" l="l" r="r" t="t"/>
              <a:pathLst>
                <a:path extrusionOk="0" h="133350" w="4762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cap="flat" cmpd="sng" w="31750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657378" y="4259224"/>
              <a:ext cx="215371" cy="369205"/>
            </a:xfrm>
            <a:custGeom>
              <a:rect b="b" l="l" r="r" t="t"/>
              <a:pathLst>
                <a:path extrusionOk="0" h="221673" w="129310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cap="flat" cmpd="sng" w="317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6"/>
          <p:cNvGrpSpPr/>
          <p:nvPr/>
        </p:nvGrpSpPr>
        <p:grpSpPr>
          <a:xfrm>
            <a:off x="3087790" y="1282550"/>
            <a:ext cx="2973188" cy="4525962"/>
            <a:chOff x="910323" y="1688950"/>
            <a:chExt cx="2973188" cy="4525962"/>
          </a:xfrm>
        </p:grpSpPr>
        <p:sp>
          <p:nvSpPr>
            <p:cNvPr id="377" name="Google Shape;377;p16"/>
            <p:cNvSpPr/>
            <p:nvPr/>
          </p:nvSpPr>
          <p:spPr>
            <a:xfrm>
              <a:off x="910323" y="1688950"/>
              <a:ext cx="2282447" cy="4525962"/>
            </a:xfrm>
            <a:custGeom>
              <a:rect b="b" l="l" r="r" t="t"/>
              <a:pathLst>
                <a:path extrusionOk="0" h="2095500" w="14478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cap="flat" cmpd="sng" w="3175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3132706" y="4398357"/>
              <a:ext cx="750805" cy="288016"/>
            </a:xfrm>
            <a:custGeom>
              <a:rect b="b" l="l" r="r" t="t"/>
              <a:pathLst>
                <a:path extrusionOk="0" h="133350" w="4762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cap="flat" cmpd="sng" w="3175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57378" y="4259224"/>
              <a:ext cx="215371" cy="369205"/>
            </a:xfrm>
            <a:custGeom>
              <a:rect b="b" l="l" r="r" t="t"/>
              <a:pathLst>
                <a:path extrusionOk="0" h="221673" w="129310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cap="flat" cmpd="sng" w="317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6"/>
          <p:cNvGrpSpPr/>
          <p:nvPr/>
        </p:nvGrpSpPr>
        <p:grpSpPr>
          <a:xfrm>
            <a:off x="414923" y="1282550"/>
            <a:ext cx="2973188" cy="4525962"/>
            <a:chOff x="910323" y="1688950"/>
            <a:chExt cx="2973188" cy="4525962"/>
          </a:xfrm>
        </p:grpSpPr>
        <p:sp>
          <p:nvSpPr>
            <p:cNvPr id="381" name="Google Shape;381;p16"/>
            <p:cNvSpPr/>
            <p:nvPr/>
          </p:nvSpPr>
          <p:spPr>
            <a:xfrm>
              <a:off x="910323" y="1688950"/>
              <a:ext cx="2282447" cy="4525962"/>
            </a:xfrm>
            <a:custGeom>
              <a:rect b="b" l="l" r="r" t="t"/>
              <a:pathLst>
                <a:path extrusionOk="0" h="2095500" w="14478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cap="flat" cmpd="sng" w="317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132706" y="4398357"/>
              <a:ext cx="750805" cy="288016"/>
            </a:xfrm>
            <a:custGeom>
              <a:rect b="b" l="l" r="r" t="t"/>
              <a:pathLst>
                <a:path extrusionOk="0" h="133350" w="4762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cap="flat" cmpd="sng" w="317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657378" y="4259224"/>
              <a:ext cx="215371" cy="369205"/>
            </a:xfrm>
            <a:custGeom>
              <a:rect b="b" l="l" r="r" t="t"/>
              <a:pathLst>
                <a:path extrusionOk="0" h="221673" w="129310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cap="flat" cmpd="sng" w="317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6"/>
          <p:cNvGrpSpPr/>
          <p:nvPr/>
        </p:nvGrpSpPr>
        <p:grpSpPr>
          <a:xfrm>
            <a:off x="6151855" y="2774759"/>
            <a:ext cx="1538611" cy="2722412"/>
            <a:chOff x="1010876" y="2100869"/>
            <a:chExt cx="1538611" cy="2552035"/>
          </a:xfrm>
        </p:grpSpPr>
        <p:sp>
          <p:nvSpPr>
            <p:cNvPr id="385" name="Google Shape;385;p16"/>
            <p:cNvSpPr txBox="1"/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Rencanakan dengan matang dan lakukan dengan cepat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6"/>
          <p:cNvGrpSpPr/>
          <p:nvPr/>
        </p:nvGrpSpPr>
        <p:grpSpPr>
          <a:xfrm>
            <a:off x="3470643" y="2774759"/>
            <a:ext cx="1538611" cy="2722412"/>
            <a:chOff x="2853815" y="2100869"/>
            <a:chExt cx="1538611" cy="2552035"/>
          </a:xfrm>
        </p:grpSpPr>
        <p:sp>
          <p:nvSpPr>
            <p:cNvPr id="388" name="Google Shape;388;p16"/>
            <p:cNvSpPr txBox="1"/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Perkaya diri dengan Ide dan Inspirasi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6"/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 Learning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6"/>
          <p:cNvGrpSpPr/>
          <p:nvPr/>
        </p:nvGrpSpPr>
        <p:grpSpPr>
          <a:xfrm>
            <a:off x="789431" y="2776948"/>
            <a:ext cx="1538611" cy="2720223"/>
            <a:chOff x="4696755" y="2102767"/>
            <a:chExt cx="1538611" cy="2516451"/>
          </a:xfrm>
        </p:grpSpPr>
        <p:sp>
          <p:nvSpPr>
            <p:cNvPr id="391" name="Google Shape;391;p16"/>
            <p:cNvSpPr txBox="1"/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Berangkat dari kebutuhan dalam kehidupan masyarakat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Kebutuhan 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16"/>
          <p:cNvGrpSpPr/>
          <p:nvPr/>
        </p:nvGrpSpPr>
        <p:grpSpPr>
          <a:xfrm>
            <a:off x="8833068" y="2667038"/>
            <a:ext cx="1538611" cy="2830132"/>
            <a:chOff x="6539695" y="1999890"/>
            <a:chExt cx="1538611" cy="2653014"/>
          </a:xfrm>
        </p:grpSpPr>
        <p:sp>
          <p:nvSpPr>
            <p:cNvPr id="394" name="Google Shape;394;p16"/>
            <p:cNvSpPr txBox="1"/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ID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Tambahkan Value pada Produk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6"/>
            <p:cNvSpPr txBox="1"/>
            <p:nvPr/>
          </p:nvSpPr>
          <p:spPr>
            <a:xfrm>
              <a:off x="6539695" y="1999890"/>
              <a:ext cx="1538611" cy="490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D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Tambahkan Value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6"/>
          <p:cNvSpPr txBox="1"/>
          <p:nvPr/>
        </p:nvSpPr>
        <p:spPr>
          <a:xfrm>
            <a:off x="789431" y="1991870"/>
            <a:ext cx="9660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3470643" y="1992978"/>
            <a:ext cx="9660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 txBox="1"/>
          <p:nvPr/>
        </p:nvSpPr>
        <p:spPr>
          <a:xfrm>
            <a:off x="6151855" y="1994086"/>
            <a:ext cx="9660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 txBox="1"/>
          <p:nvPr/>
        </p:nvSpPr>
        <p:spPr>
          <a:xfrm>
            <a:off x="8833068" y="1995194"/>
            <a:ext cx="9660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1695340" y="250506"/>
            <a:ext cx="91564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LANDASAN BERGERAK Technopreneurship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407" name="Google Shape;4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7"/>
          <p:cNvSpPr/>
          <p:nvPr/>
        </p:nvSpPr>
        <p:spPr>
          <a:xfrm>
            <a:off x="765409" y="2401478"/>
            <a:ext cx="3200366" cy="2523394"/>
          </a:xfrm>
          <a:custGeom>
            <a:rect b="b" l="l" r="r" t="t"/>
            <a:pathLst>
              <a:path extrusionOk="0" h="2523394" w="3200366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4515962" y="2401478"/>
            <a:ext cx="3200366" cy="2523394"/>
          </a:xfrm>
          <a:custGeom>
            <a:rect b="b" l="l" r="r" t="t"/>
            <a:pathLst>
              <a:path extrusionOk="0" h="2523394" w="3200366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7"/>
          <p:cNvSpPr/>
          <p:nvPr/>
        </p:nvSpPr>
        <p:spPr>
          <a:xfrm>
            <a:off x="8266515" y="2401478"/>
            <a:ext cx="3200366" cy="2523394"/>
          </a:xfrm>
          <a:custGeom>
            <a:rect b="b" l="l" r="r" t="t"/>
            <a:pathLst>
              <a:path extrusionOk="0" h="2523394" w="3200366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7"/>
          <p:cNvSpPr/>
          <p:nvPr/>
        </p:nvSpPr>
        <p:spPr>
          <a:xfrm rot="10800000">
            <a:off x="3181053" y="2630069"/>
            <a:ext cx="535091" cy="420873"/>
          </a:xfrm>
          <a:custGeom>
            <a:rect b="b" l="l" r="r" t="t"/>
            <a:pathLst>
              <a:path extrusionOk="0" h="361950" w="460177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7"/>
          <p:cNvSpPr/>
          <p:nvPr/>
        </p:nvSpPr>
        <p:spPr>
          <a:xfrm rot="10800000">
            <a:off x="6928673" y="2630070"/>
            <a:ext cx="535091" cy="420873"/>
          </a:xfrm>
          <a:custGeom>
            <a:rect b="b" l="l" r="r" t="t"/>
            <a:pathLst>
              <a:path extrusionOk="0" h="361950" w="460177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7"/>
          <p:cNvSpPr/>
          <p:nvPr/>
        </p:nvSpPr>
        <p:spPr>
          <a:xfrm rot="10800000">
            <a:off x="10676293" y="2630071"/>
            <a:ext cx="535091" cy="420873"/>
          </a:xfrm>
          <a:custGeom>
            <a:rect b="b" l="l" r="r" t="t"/>
            <a:pathLst>
              <a:path extrusionOk="0" h="361950" w="460177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1055807" y="3204529"/>
            <a:ext cx="256818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Teknologi memegang peranan penting dalam era industri 4.0 saat ini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7"/>
          <p:cNvSpPr txBox="1"/>
          <p:nvPr/>
        </p:nvSpPr>
        <p:spPr>
          <a:xfrm>
            <a:off x="1055807" y="2640451"/>
            <a:ext cx="19955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Teknologi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4628033" y="3018033"/>
            <a:ext cx="28357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Proses mengorganisasikan dan mengelola resiko untuk sebuah bisnis dengan mengidentifikasi dan mengevaluasi pasar, menemukan solusi serta mengelola sumber daya dan resiko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7"/>
          <p:cNvSpPr txBox="1"/>
          <p:nvPr/>
        </p:nvSpPr>
        <p:spPr>
          <a:xfrm>
            <a:off x="4524254" y="2640451"/>
            <a:ext cx="22510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Enterpreneurship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8581861" y="3209581"/>
            <a:ext cx="256818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Technopreneurship bersumber dari invensi dan inovasi.</a:t>
            </a:r>
            <a:endParaRPr/>
          </a:p>
        </p:txBody>
      </p:sp>
      <p:sp>
        <p:nvSpPr>
          <p:cNvPr id="419" name="Google Shape;419;p17"/>
          <p:cNvSpPr txBox="1"/>
          <p:nvPr/>
        </p:nvSpPr>
        <p:spPr>
          <a:xfrm>
            <a:off x="8266515" y="2459304"/>
            <a:ext cx="25457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Inovasi &amp; Invensi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7"/>
          <p:cNvSpPr txBox="1"/>
          <p:nvPr/>
        </p:nvSpPr>
        <p:spPr>
          <a:xfrm>
            <a:off x="1791396" y="5020037"/>
            <a:ext cx="5741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5109042" y="5100905"/>
            <a:ext cx="14462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Adaptif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9251806" y="4944420"/>
            <a:ext cx="20719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adopt</a:t>
            </a:r>
            <a:endParaRPr/>
          </a:p>
        </p:txBody>
      </p:sp>
      <p:sp>
        <p:nvSpPr>
          <p:cNvPr id="423" name="Google Shape;423;p17"/>
          <p:cNvSpPr txBox="1"/>
          <p:nvPr/>
        </p:nvSpPr>
        <p:spPr>
          <a:xfrm>
            <a:off x="2320298" y="419493"/>
            <a:ext cx="75916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Menjadi Seorang Technopreneur??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430" name="Google Shape;4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18"/>
          <p:cNvGrpSpPr/>
          <p:nvPr/>
        </p:nvGrpSpPr>
        <p:grpSpPr>
          <a:xfrm>
            <a:off x="949497" y="1847276"/>
            <a:ext cx="10355810" cy="4207048"/>
            <a:chOff x="0" y="106329"/>
            <a:chExt cx="10355810" cy="4207048"/>
          </a:xfrm>
        </p:grpSpPr>
        <p:sp>
          <p:nvSpPr>
            <p:cNvPr id="432" name="Google Shape;432;p18"/>
            <p:cNvSpPr/>
            <p:nvPr/>
          </p:nvSpPr>
          <p:spPr>
            <a:xfrm>
              <a:off x="0" y="106329"/>
              <a:ext cx="3236190" cy="1941714"/>
            </a:xfrm>
            <a:prstGeom prst="rect">
              <a:avLst/>
            </a:prstGeom>
            <a:solidFill>
              <a:srgbClr val="BB582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8"/>
            <p:cNvSpPr txBox="1"/>
            <p:nvPr/>
          </p:nvSpPr>
          <p:spPr>
            <a:xfrm>
              <a:off x="0" y="106329"/>
              <a:ext cx="3236190" cy="194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ID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Kemampuan Manajemen Yang Masih Belum Optimal</a:t>
              </a: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559810" y="106329"/>
              <a:ext cx="3236190" cy="1941714"/>
            </a:xfrm>
            <a:prstGeom prst="rect">
              <a:avLst/>
            </a:prstGeom>
            <a:solidFill>
              <a:schemeClr val="accent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8"/>
            <p:cNvSpPr txBox="1"/>
            <p:nvPr/>
          </p:nvSpPr>
          <p:spPr>
            <a:xfrm>
              <a:off x="3559810" y="106329"/>
              <a:ext cx="3236190" cy="194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ID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Terkendala dalam Hal Mentoring &amp; Coaching</a:t>
              </a: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7119620" y="106329"/>
              <a:ext cx="3236190" cy="1941714"/>
            </a:xfrm>
            <a:prstGeom prst="rect">
              <a:avLst/>
            </a:prstGeom>
            <a:solidFill>
              <a:srgbClr val="9B835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7119620" y="106329"/>
              <a:ext cx="3236190" cy="194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ID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Motivasi &amp; Keteguhan Hati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0" y="2371663"/>
              <a:ext cx="3236190" cy="1941714"/>
            </a:xfrm>
            <a:prstGeom prst="rect">
              <a:avLst/>
            </a:prstGeom>
            <a:solidFill>
              <a:schemeClr val="accent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0" y="2371663"/>
              <a:ext cx="3236190" cy="194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ID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Modal (Classics)</a:t>
              </a: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559810" y="2371663"/>
              <a:ext cx="3236190" cy="1941714"/>
            </a:xfrm>
            <a:prstGeom prst="rect">
              <a:avLst/>
            </a:prstGeom>
            <a:solidFill>
              <a:schemeClr val="accent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3559810" y="2371663"/>
              <a:ext cx="3236190" cy="194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ID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Pengembangan Pasar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7119620" y="2371663"/>
              <a:ext cx="3236190" cy="1941714"/>
            </a:xfrm>
            <a:prstGeom prst="rect">
              <a:avLst/>
            </a:prstGeom>
            <a:solidFill>
              <a:srgbClr val="BB582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7119620" y="2371663"/>
              <a:ext cx="3236190" cy="194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ID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Pengorganisasian Bisnis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205090" y="225990"/>
            <a:ext cx="98896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KENDALA YANG DIHADAPI OLEH MAHASISWA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 MENGEMBANGKAN BISNIS-STARTUP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284"/>
            <a:ext cx="12192000" cy="618743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9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/>
          <p:nvPr/>
        </p:nvSpPr>
        <p:spPr>
          <a:xfrm>
            <a:off x="2330144" y="2812868"/>
            <a:ext cx="7484416" cy="2603863"/>
          </a:xfrm>
          <a:prstGeom prst="roundRect">
            <a:avLst>
              <a:gd fmla="val 16667" name="adj"/>
            </a:avLst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ANDA TERTARIK MENJADI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TECHNOPRENUER???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D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(Mahasiswa Gaul yaaa Mahasiswa Yang Punya Bisnis!!)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599" y="101600"/>
            <a:ext cx="7647709" cy="607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198" name="Google Shape;1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Picture\logo ibi small.gif" id="456" name="Google Shape;4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en-ID">
                <a:latin typeface="Arial"/>
                <a:ea typeface="Arial"/>
                <a:cs typeface="Arial"/>
                <a:sym typeface="Arial"/>
              </a:rPr>
              <a:t>END OF SLIDE</a:t>
            </a:r>
            <a:endParaRPr/>
          </a:p>
        </p:txBody>
      </p:sp>
      <p:pic>
        <p:nvPicPr>
          <p:cNvPr id="458" name="Google Shape;458;p20"/>
          <p:cNvPicPr preferRelativeResize="0"/>
          <p:nvPr/>
        </p:nvPicPr>
        <p:blipFill rotWithShape="1">
          <a:blip r:embed="rId4">
            <a:alphaModFix/>
          </a:blip>
          <a:srcRect b="8068" l="0" r="50710" t="0"/>
          <a:stretch/>
        </p:blipFill>
        <p:spPr>
          <a:xfrm>
            <a:off x="0" y="0"/>
            <a:ext cx="3370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0"/>
          <p:cNvPicPr preferRelativeResize="0"/>
          <p:nvPr/>
        </p:nvPicPr>
        <p:blipFill rotWithShape="1">
          <a:blip r:embed="rId4">
            <a:alphaModFix/>
          </a:blip>
          <a:srcRect b="8068" l="50496" r="0" t="0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05" name="Google Shape;2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031" y="1147059"/>
            <a:ext cx="4684902" cy="498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/>
          <p:nvPr/>
        </p:nvSpPr>
        <p:spPr>
          <a:xfrm>
            <a:off x="4787933" y="2613264"/>
            <a:ext cx="2691551" cy="24509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4068" y="1376313"/>
            <a:ext cx="4549119" cy="4756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1817865" y="187184"/>
            <a:ext cx="80719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 Yang Anda Inginkan Setelah Lulus???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4704333" y="3577138"/>
            <a:ext cx="2858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But….IN Reality??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5118606" y="3946469"/>
            <a:ext cx="16575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 MUDAH!!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4869670" y="1920767"/>
            <a:ext cx="215539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TANTANGAN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5043887" y="5128671"/>
            <a:ext cx="190645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ANCAMAN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20" name="Google Shape;2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"/>
          <p:cNvSpPr txBox="1"/>
          <p:nvPr/>
        </p:nvSpPr>
        <p:spPr>
          <a:xfrm>
            <a:off x="2135821" y="146784"/>
            <a:ext cx="78448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4.0 NOW…..ALL AROUND US!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529" y="749064"/>
            <a:ext cx="5346506" cy="53598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"/>
          <p:cNvSpPr txBox="1"/>
          <p:nvPr/>
        </p:nvSpPr>
        <p:spPr>
          <a:xfrm>
            <a:off x="5550035" y="1679283"/>
            <a:ext cx="655579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D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“Era Industri Yang Mengintegrasikan komputasi awan (Cloud Computing, Cyber-fisik, komputasi kognitif, Mobile Technology (5G), Artificial Intelligence (Ai) atau kecerdasan buatan, Internet of Thing (IoT), dan hal lainnya yang akan membuat produksi lebih mudah dan efisien.”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5636205" y="5006508"/>
            <a:ext cx="60944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Pada era Industri 4.0 ini, peran manusia menjadi sangat sedikit, karena segala pekerjaan akan diambil alih oleh mesin, komputer, dan juga robot yang mampu bekerja lebih efektif dan efisien. </a:t>
            </a:r>
            <a:endParaRPr/>
          </a:p>
        </p:txBody>
      </p:sp>
      <p:sp>
        <p:nvSpPr>
          <p:cNvPr id="225" name="Google Shape;225;p4"/>
          <p:cNvSpPr txBox="1"/>
          <p:nvPr/>
        </p:nvSpPr>
        <p:spPr>
          <a:xfrm>
            <a:off x="5636199" y="1011800"/>
            <a:ext cx="5809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4000">
                <a:solidFill>
                  <a:srgbClr val="00B050"/>
                </a:solidFill>
                <a:latin typeface="EB Garamond"/>
                <a:ea typeface="EB Garamond"/>
                <a:cs typeface="EB Garamond"/>
                <a:sym typeface="EB Garamond"/>
              </a:rPr>
              <a:t>INDUSTRY 4.0 </a:t>
            </a:r>
            <a:endParaRPr b="1" sz="4000">
              <a:solidFill>
                <a:srgbClr val="00B05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32" name="Google Shape;2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"/>
          <p:cNvSpPr txBox="1"/>
          <p:nvPr/>
        </p:nvSpPr>
        <p:spPr>
          <a:xfrm>
            <a:off x="1641225" y="69125"/>
            <a:ext cx="916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Laugh……BUT Be Carefull!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239" y="1112900"/>
            <a:ext cx="3271260" cy="506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0945" y="848604"/>
            <a:ext cx="3887591" cy="263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51928" y="1203237"/>
            <a:ext cx="3445197" cy="44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9577" y="3519055"/>
            <a:ext cx="5052845" cy="279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44" name="Google Shape;2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"/>
          <p:cNvSpPr txBox="1"/>
          <p:nvPr/>
        </p:nvSpPr>
        <p:spPr>
          <a:xfrm>
            <a:off x="2417942" y="850494"/>
            <a:ext cx="735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MYOPIA FOR TECHNOLOGY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031" y="1411953"/>
            <a:ext cx="5447004" cy="332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1411954"/>
            <a:ext cx="5904083" cy="332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 txBox="1"/>
          <p:nvPr/>
        </p:nvSpPr>
        <p:spPr>
          <a:xfrm>
            <a:off x="1487055" y="4913745"/>
            <a:ext cx="92640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Banyak perusahaan yang dahulunya pemimpin pasar tapi saat ini “TENGGELAM” karena “rabun” akan pemanfaatan teknologi yang progresif</a:t>
            </a:r>
            <a:endParaRPr b="1" i="1"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1409625" y="162800"/>
            <a:ext cx="9469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Laugh……BUT Be Carefull!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56" name="Google Shape;2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/>
          <p:nvPr/>
        </p:nvSpPr>
        <p:spPr>
          <a:xfrm>
            <a:off x="1588655" y="580388"/>
            <a:ext cx="8663709" cy="24384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Untuk menjadi sukses seperti yang anda inginkan, terutama menjadi pengusaha,perlu karakter dan skill entrepreneur berbasis TEKNOLOGI</a:t>
            </a:r>
            <a:endParaRPr b="1" sz="28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039900" y="3298556"/>
            <a:ext cx="5429256" cy="461665"/>
          </a:xfrm>
          <a:prstGeom prst="round1Rect">
            <a:avLst>
              <a:gd fmla="val 50000" name="adj"/>
            </a:avLst>
          </a:prstGeom>
          <a:gradFill>
            <a:gsLst>
              <a:gs pos="0">
                <a:srgbClr val="F0AF8D"/>
              </a:gs>
              <a:gs pos="45000">
                <a:srgbClr val="F4BCA0"/>
              </a:gs>
              <a:gs pos="100000">
                <a:srgbClr val="FDC2A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D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Technopreneur</a:t>
            </a: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767813" y="3229667"/>
            <a:ext cx="1973430" cy="714380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 rot="3001996">
            <a:off x="4434107" y="3883259"/>
            <a:ext cx="357190" cy="85725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 rot="-2416707">
            <a:off x="6618819" y="3852996"/>
            <a:ext cx="357190" cy="85725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2955029" y="4696412"/>
            <a:ext cx="2776558" cy="461665"/>
          </a:xfrm>
          <a:prstGeom prst="rect">
            <a:avLst/>
          </a:prstGeom>
          <a:gradFill>
            <a:gsLst>
              <a:gs pos="0">
                <a:srgbClr val="C0B39F"/>
              </a:gs>
              <a:gs pos="45000">
                <a:srgbClr val="CBBFAF"/>
              </a:gs>
              <a:gs pos="100000">
                <a:srgbClr val="D3C8B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D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Teknologi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6026863" y="4696412"/>
            <a:ext cx="2776558" cy="461665"/>
          </a:xfrm>
          <a:prstGeom prst="rect">
            <a:avLst/>
          </a:prstGeom>
          <a:gradFill>
            <a:gsLst>
              <a:gs pos="0">
                <a:srgbClr val="989898"/>
              </a:gs>
              <a:gs pos="45000">
                <a:srgbClr val="A7A7A7"/>
              </a:gs>
              <a:gs pos="100000">
                <a:srgbClr val="B1B1B1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D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Entrepreneur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212437" y="529850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sebuah ilmu praktis, yaitu bagaimana ilmu pengetahuan (science) memberi manfaat langsung kepada masyarakat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6188971" y="5158077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Orang yang pandai / berbakat dalam mengenaliproduk baru, menentukan cara produksi baru,menyusun operasi untuk pengadaan produk baru,memasarkan produk yang dihasilkan danmengatur permodalan operasinya.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72" name="Google Shape;2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/>
          <p:nvPr/>
        </p:nvSpPr>
        <p:spPr>
          <a:xfrm>
            <a:off x="221673" y="1246909"/>
            <a:ext cx="5754254" cy="2182091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TECHNOPRENEURSHIP</a:t>
            </a:r>
            <a:r>
              <a:rPr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adalah proses pembentukan dan kolaborasi antara bidang usaha dan penerapan teknologi sebagai instrument pendukung – dan sebagai dasar dari usaha itu sendiri, baik dalam proses, system, pihak yang terlibat, maupun produk yang dihasilkan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4770581" y="3846699"/>
            <a:ext cx="6571673" cy="2182091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BISNIS STARTUP </a:t>
            </a:r>
            <a:r>
              <a:rPr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adalah istilah yang merujuk pada semua perusahaan yang belum lama beroperasi. Perusahaan-perusahaan ini sebagian besar merupakan perusahaan yang baru didirikan dan berada dalam fase pengembangan dan penelitian untuk menemukan pasar yang tepat. Biasanya didentikkan dengan perusahaan berbasis teknologi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6075" y="206426"/>
            <a:ext cx="3125912" cy="20809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6" name="Google Shape;27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29214" y="1809801"/>
            <a:ext cx="3188244" cy="18847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82119" y="4037820"/>
            <a:ext cx="2143125" cy="21431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8" name="Google Shape;27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00731" y="4067226"/>
            <a:ext cx="2050979" cy="211371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ID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85" name="Google Shape;2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5">
            <a:alphaModFix/>
          </a:blip>
          <a:srcRect b="13836" l="23864" r="24620" t="27712"/>
          <a:stretch/>
        </p:blipFill>
        <p:spPr>
          <a:xfrm>
            <a:off x="184728" y="1147058"/>
            <a:ext cx="3657599" cy="50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1673" y="1253276"/>
            <a:ext cx="4076930" cy="49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7">
            <a:alphaModFix/>
          </a:blip>
          <a:srcRect b="11650" l="23031" r="22802" t="15323"/>
          <a:stretch/>
        </p:blipFill>
        <p:spPr>
          <a:xfrm>
            <a:off x="3478416" y="1253276"/>
            <a:ext cx="4076929" cy="467981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2161309" y="294606"/>
            <a:ext cx="82055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D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ATMOSTER TECHNOPRENEURSHIP INDONESIA MELESAT TAJAM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2015-04-19T11:45:31Z</dcterms:created>
  <dc:creator>ARIZA</dc:creator>
</cp:coreProperties>
</file>