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6858000" cx="12192000"/>
  <p:notesSz cx="6858000" cy="9144000"/>
  <p:embeddedFontLst>
    <p:embeddedFont>
      <p:font typeface="EB Garamond"/>
      <p:bold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8" roundtripDataSignature="AMtx7mjUwGJRuuoAAiU5l8NZx8AjxxPR3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font" Target="fonts/EBGaramond-bold.fntdata"/><Relationship Id="rId25" Type="http://schemas.openxmlformats.org/officeDocument/2006/relationships/slide" Target="slides/slide20.xml"/><Relationship Id="rId28" Type="http://customschemas.google.com/relationships/presentationmetadata" Target="metadata"/><Relationship Id="rId27" Type="http://schemas.openxmlformats.org/officeDocument/2006/relationships/font" Target="fonts/EBGaramond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ID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2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22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22"/>
          <p:cNvSpPr txBox="1"/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2"/>
          <p:cNvSpPr txBox="1"/>
          <p:nvPr>
            <p:ph idx="1" type="subTitle"/>
          </p:nvPr>
        </p:nvSpPr>
        <p:spPr>
          <a:xfrm>
            <a:off x="1100051" y="4455620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3" name="Google Shape;23;p22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2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2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  <p:cxnSp>
        <p:nvCxnSpPr>
          <p:cNvPr id="26" name="Google Shape;26;p22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1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31"/>
          <p:cNvSpPr txBox="1"/>
          <p:nvPr>
            <p:ph idx="1" type="body"/>
          </p:nvPr>
        </p:nvSpPr>
        <p:spPr>
          <a:xfrm rot="5400000">
            <a:off x="4114800" y="-1171786"/>
            <a:ext cx="4023360" cy="1005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0" name="Google Shape;90;p31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31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31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showMasterSp="0" type="vertTitleAndTx">
  <p:cSld name="VERTICAL_TITLE_AND_VERTICAL_TEX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2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2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2"/>
          <p:cNvSpPr txBox="1"/>
          <p:nvPr>
            <p:ph type="title"/>
          </p:nvPr>
        </p:nvSpPr>
        <p:spPr>
          <a:xfrm rot="5400000">
            <a:off x="7160640" y="1979039"/>
            <a:ext cx="5757421" cy="2628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32"/>
          <p:cNvSpPr txBox="1"/>
          <p:nvPr>
            <p:ph idx="1" type="body"/>
          </p:nvPr>
        </p:nvSpPr>
        <p:spPr>
          <a:xfrm rot="5400000">
            <a:off x="1826639" y="-573661"/>
            <a:ext cx="5757422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45700" spcFirstLastPara="1" rIns="45700" wrap="square" tIns="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8" name="Google Shape;98;p32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32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32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4"/>
          <p:cNvSpPr txBox="1"/>
          <p:nvPr>
            <p:ph type="ctrTitle"/>
          </p:nvPr>
        </p:nvSpPr>
        <p:spPr>
          <a:xfrm>
            <a:off x="1524000" y="112453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3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>
                <a:solidFill>
                  <a:srgbClr val="3F3F3F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9pPr>
          </a:lstStyle>
          <a:p/>
        </p:txBody>
      </p:sp>
      <p:sp>
        <p:nvSpPr>
          <p:cNvPr id="110" name="Google Shape;110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34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5"/>
          <p:cNvSpPr txBox="1"/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35"/>
          <p:cNvSpPr txBox="1"/>
          <p:nvPr>
            <p:ph idx="1" type="body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116" name="Google Shape;116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35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6"/>
          <p:cNvSpPr txBox="1"/>
          <p:nvPr>
            <p:ph type="title"/>
          </p:nvPr>
        </p:nvSpPr>
        <p:spPr>
          <a:xfrm>
            <a:off x="831850" y="1712423"/>
            <a:ext cx="10515600" cy="28512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0"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36"/>
          <p:cNvSpPr txBox="1"/>
          <p:nvPr>
            <p:ph idx="1" type="body"/>
          </p:nvPr>
        </p:nvSpPr>
        <p:spPr>
          <a:xfrm>
            <a:off x="831850" y="455263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>
                <a:solidFill>
                  <a:srgbClr val="3F3F3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2" name="Google Shape;122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36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7"/>
          <p:cNvSpPr txBox="1"/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37"/>
          <p:cNvSpPr txBox="1"/>
          <p:nvPr>
            <p:ph idx="1" type="body"/>
          </p:nvPr>
        </p:nvSpPr>
        <p:spPr>
          <a:xfrm>
            <a:off x="845127" y="1828800"/>
            <a:ext cx="51816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128" name="Google Shape;128;p37"/>
          <p:cNvSpPr txBox="1"/>
          <p:nvPr>
            <p:ph idx="2" type="body"/>
          </p:nvPr>
        </p:nvSpPr>
        <p:spPr>
          <a:xfrm>
            <a:off x="6172200" y="1828800"/>
            <a:ext cx="51816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129" name="Google Shape;129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37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8"/>
          <p:cNvSpPr txBox="1"/>
          <p:nvPr>
            <p:ph idx="1" type="body"/>
          </p:nvPr>
        </p:nvSpPr>
        <p:spPr>
          <a:xfrm>
            <a:off x="845127" y="1681850"/>
            <a:ext cx="5156200" cy="8256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4" name="Google Shape;134;p38"/>
          <p:cNvSpPr txBox="1"/>
          <p:nvPr>
            <p:ph idx="2" type="body"/>
          </p:nvPr>
        </p:nvSpPr>
        <p:spPr>
          <a:xfrm>
            <a:off x="845127" y="2507550"/>
            <a:ext cx="5156200" cy="3680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135" name="Google Shape;135;p38"/>
          <p:cNvSpPr txBox="1"/>
          <p:nvPr>
            <p:ph idx="3" type="body"/>
          </p:nvPr>
        </p:nvSpPr>
        <p:spPr>
          <a:xfrm>
            <a:off x="6172200" y="1681851"/>
            <a:ext cx="5181601" cy="82569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6" name="Google Shape;136;p38"/>
          <p:cNvSpPr txBox="1"/>
          <p:nvPr>
            <p:ph idx="4" type="body"/>
          </p:nvPr>
        </p:nvSpPr>
        <p:spPr>
          <a:xfrm>
            <a:off x="6172200" y="2507550"/>
            <a:ext cx="5181601" cy="3680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137" name="Google Shape;137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38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  <p:sp>
        <p:nvSpPr>
          <p:cNvPr id="140" name="Google Shape;140;p38"/>
          <p:cNvSpPr txBox="1"/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3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39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  <p:sp>
        <p:nvSpPr>
          <p:cNvPr id="145" name="Google Shape;145;p39"/>
          <p:cNvSpPr txBox="1"/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4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40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1"/>
          <p:cNvSpPr txBox="1"/>
          <p:nvPr>
            <p:ph type="title"/>
          </p:nvPr>
        </p:nvSpPr>
        <p:spPr>
          <a:xfrm>
            <a:off x="841248" y="457200"/>
            <a:ext cx="3931920" cy="1600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0"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41"/>
          <p:cNvSpPr txBox="1"/>
          <p:nvPr>
            <p:ph idx="1" type="body"/>
          </p:nvPr>
        </p:nvSpPr>
        <p:spPr>
          <a:xfrm>
            <a:off x="5181600" y="990600"/>
            <a:ext cx="61722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9pPr>
          </a:lstStyle>
          <a:p/>
        </p:txBody>
      </p:sp>
      <p:sp>
        <p:nvSpPr>
          <p:cNvPr id="153" name="Google Shape;153;p41"/>
          <p:cNvSpPr txBox="1"/>
          <p:nvPr>
            <p:ph idx="2" type="body"/>
          </p:nvPr>
        </p:nvSpPr>
        <p:spPr>
          <a:xfrm>
            <a:off x="841248" y="2057399"/>
            <a:ext cx="3931920" cy="38100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54" name="Google Shape;154;p4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4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41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23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23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3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3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2"/>
          <p:cNvSpPr txBox="1"/>
          <p:nvPr>
            <p:ph type="title"/>
          </p:nvPr>
        </p:nvSpPr>
        <p:spPr>
          <a:xfrm>
            <a:off x="841248" y="457200"/>
            <a:ext cx="393192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0"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42"/>
          <p:cNvSpPr/>
          <p:nvPr>
            <p:ph idx="2" type="pic"/>
          </p:nvPr>
        </p:nvSpPr>
        <p:spPr>
          <a:xfrm>
            <a:off x="5181600" y="990600"/>
            <a:ext cx="61722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0" name="Google Shape;160;p42"/>
          <p:cNvSpPr txBox="1"/>
          <p:nvPr>
            <p:ph idx="1" type="body"/>
          </p:nvPr>
        </p:nvSpPr>
        <p:spPr>
          <a:xfrm>
            <a:off x="841248" y="2057400"/>
            <a:ext cx="393192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61" name="Google Shape;161;p4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" name="Google Shape;162;p4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42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43"/>
          <p:cNvSpPr txBox="1"/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43"/>
          <p:cNvSpPr txBox="1"/>
          <p:nvPr>
            <p:ph idx="1" type="body"/>
          </p:nvPr>
        </p:nvSpPr>
        <p:spPr>
          <a:xfrm rot="5400000">
            <a:off x="3927259" y="-1253331"/>
            <a:ext cx="4351337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167" name="Google Shape;167;p4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4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43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4"/>
          <p:cNvSpPr txBox="1"/>
          <p:nvPr>
            <p:ph type="title"/>
          </p:nvPr>
        </p:nvSpPr>
        <p:spPr>
          <a:xfrm rot="5400000">
            <a:off x="7133431" y="1951831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44"/>
          <p:cNvSpPr txBox="1"/>
          <p:nvPr>
            <p:ph idx="1" type="body"/>
          </p:nvPr>
        </p:nvSpPr>
        <p:spPr>
          <a:xfrm rot="5400000">
            <a:off x="1799432" y="-600869"/>
            <a:ext cx="5811837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/>
        </p:txBody>
      </p:sp>
      <p:sp>
        <p:nvSpPr>
          <p:cNvPr id="173" name="Google Shape;173;p4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" name="Google Shape;174;p4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44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4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4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6" name="Google Shape;36;p24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4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4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bg>
      <p:bgPr>
        <a:solidFill>
          <a:schemeClr val="lt1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5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2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25"/>
          <p:cNvSpPr txBox="1"/>
          <p:nvPr>
            <p:ph type="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b="0"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5"/>
          <p:cNvSpPr txBox="1"/>
          <p:nvPr>
            <p:ph idx="1" type="body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4" name="Google Shape;44;p25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5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5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  <p:cxnSp>
        <p:nvCxnSpPr>
          <p:cNvPr id="47" name="Google Shape;47;p25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6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6"/>
          <p:cNvSpPr txBox="1"/>
          <p:nvPr>
            <p:ph idx="1" type="body"/>
          </p:nvPr>
        </p:nvSpPr>
        <p:spPr>
          <a:xfrm>
            <a:off x="1097279" y="1845734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1" name="Google Shape;51;p26"/>
          <p:cNvSpPr txBox="1"/>
          <p:nvPr>
            <p:ph idx="2" type="body"/>
          </p:nvPr>
        </p:nvSpPr>
        <p:spPr>
          <a:xfrm>
            <a:off x="6217920" y="1845735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2" name="Google Shape;52;p26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6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6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7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7"/>
          <p:cNvSpPr txBox="1"/>
          <p:nvPr>
            <p:ph idx="1" type="body"/>
          </p:nvPr>
        </p:nvSpPr>
        <p:spPr>
          <a:xfrm>
            <a:off x="109728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8" name="Google Shape;58;p27"/>
          <p:cNvSpPr txBox="1"/>
          <p:nvPr>
            <p:ph idx="2" type="body"/>
          </p:nvPr>
        </p:nvSpPr>
        <p:spPr>
          <a:xfrm>
            <a:off x="109728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9" name="Google Shape;59;p27"/>
          <p:cNvSpPr txBox="1"/>
          <p:nvPr>
            <p:ph idx="3" type="body"/>
          </p:nvPr>
        </p:nvSpPr>
        <p:spPr>
          <a:xfrm>
            <a:off x="621792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b="0" sz="20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60" name="Google Shape;60;p27"/>
          <p:cNvSpPr txBox="1"/>
          <p:nvPr>
            <p:ph idx="4" type="body"/>
          </p:nvPr>
        </p:nvSpPr>
        <p:spPr>
          <a:xfrm>
            <a:off x="621792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1" name="Google Shape;61;p27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7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7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8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8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8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8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9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29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29"/>
          <p:cNvSpPr txBox="1"/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0" sz="3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9"/>
          <p:cNvSpPr txBox="1"/>
          <p:nvPr>
            <p:ph idx="1" type="body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indent="-3429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74" name="Google Shape;74;p29"/>
          <p:cNvSpPr txBox="1"/>
          <p:nvPr>
            <p:ph idx="2" type="body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75" name="Google Shape;75;p29"/>
          <p:cNvSpPr txBox="1"/>
          <p:nvPr>
            <p:ph idx="10" type="dt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9"/>
          <p:cNvSpPr txBox="1"/>
          <p:nvPr>
            <p:ph idx="11" type="ftr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9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0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30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30"/>
          <p:cNvSpPr txBox="1"/>
          <p:nvPr>
            <p:ph type="title"/>
          </p:nvPr>
        </p:nvSpPr>
        <p:spPr>
          <a:xfrm>
            <a:off x="1097280" y="5074920"/>
            <a:ext cx="10113264" cy="82296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91425" spcFirstLastPara="1" rIns="91425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b="0" sz="36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0"/>
          <p:cNvSpPr/>
          <p:nvPr>
            <p:ph idx="2" type="pic"/>
          </p:nvPr>
        </p:nvSpPr>
        <p:spPr>
          <a:xfrm>
            <a:off x="15" y="0"/>
            <a:ext cx="12191985" cy="4915076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457200" spcFirstLastPara="1" rIns="0" wrap="square" tIns="4572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alibri"/>
              <a:buNone/>
              <a:defRPr b="0" i="0" sz="2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  <a:defRPr b="0" i="0" sz="2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2000"/>
              <a:buFont typeface="Calibri"/>
              <a:buNone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30"/>
          <p:cNvSpPr txBox="1"/>
          <p:nvPr>
            <p:ph idx="1" type="body"/>
          </p:nvPr>
        </p:nvSpPr>
        <p:spPr>
          <a:xfrm>
            <a:off x="1097280" y="5907023"/>
            <a:ext cx="10113264" cy="594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84" name="Google Shape;84;p30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30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30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1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1"/>
          <p:cNvSpPr/>
          <p:nvPr/>
        </p:nvSpPr>
        <p:spPr>
          <a:xfrm>
            <a:off x="0" y="6334316"/>
            <a:ext cx="12192000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1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b="0" i="0" sz="4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21"/>
          <p:cNvSpPr txBox="1"/>
          <p:nvPr>
            <p:ph idx="1" type="body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55600" lvl="0" marL="457200" marR="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b="0" i="0" sz="20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b="0" i="0" sz="18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1"/>
          <p:cNvSpPr txBox="1"/>
          <p:nvPr>
            <p:ph idx="10" type="dt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21"/>
          <p:cNvSpPr txBox="1"/>
          <p:nvPr>
            <p:ph idx="11" type="ftr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21"/>
          <p:cNvSpPr txBox="1"/>
          <p:nvPr>
            <p:ph idx="12" type="sldNum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  <p:cxnSp>
        <p:nvCxnSpPr>
          <p:cNvPr id="17" name="Google Shape;17;p21"/>
          <p:cNvCxnSpPr/>
          <p:nvPr/>
        </p:nvCxnSpPr>
        <p:spPr>
          <a:xfrm>
            <a:off x="1193532" y="1737845"/>
            <a:ext cx="9966960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3"/>
          <p:cNvSpPr txBox="1"/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3" name="Google Shape;103;p33"/>
          <p:cNvSpPr txBox="1"/>
          <p:nvPr>
            <p:ph idx="1" type="body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●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●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●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4" name="Google Shape;104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5" name="Google Shape;105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Google Shape;106;p33"/>
          <p:cNvSpPr txBox="1"/>
          <p:nvPr>
            <p:ph idx="12" type="sldNum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sz="11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D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9.jpg"/><Relationship Id="rId9" Type="http://schemas.openxmlformats.org/officeDocument/2006/relationships/image" Target="../media/image8.jpg"/><Relationship Id="rId5" Type="http://schemas.openxmlformats.org/officeDocument/2006/relationships/hyperlink" Target="mailto:arizaeka@darmajaya.ac.id" TargetMode="External"/><Relationship Id="rId6" Type="http://schemas.openxmlformats.org/officeDocument/2006/relationships/image" Target="../media/image4.jpg"/><Relationship Id="rId7" Type="http://schemas.openxmlformats.org/officeDocument/2006/relationships/image" Target="../media/image2.jpg"/><Relationship Id="rId8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jpg"/><Relationship Id="rId4" Type="http://schemas.openxmlformats.org/officeDocument/2006/relationships/image" Target="../media/image5.png"/><Relationship Id="rId5" Type="http://schemas.openxmlformats.org/officeDocument/2006/relationships/image" Target="../media/image2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jpg"/><Relationship Id="rId4" Type="http://schemas.openxmlformats.org/officeDocument/2006/relationships/image" Target="../media/image5.png"/><Relationship Id="rId5" Type="http://schemas.openxmlformats.org/officeDocument/2006/relationships/image" Target="../media/image26.jpg"/></Relationships>
</file>

<file path=ppt/slides/_rels/slide12.xml.rels><?xml version="1.0" encoding="UTF-8" standalone="yes"?><Relationships xmlns="http://schemas.openxmlformats.org/package/2006/relationships"><Relationship Id="rId11" Type="http://schemas.openxmlformats.org/officeDocument/2006/relationships/image" Target="../media/image32.jpg"/><Relationship Id="rId10" Type="http://schemas.openxmlformats.org/officeDocument/2006/relationships/image" Target="../media/image41.jpg"/><Relationship Id="rId13" Type="http://schemas.openxmlformats.org/officeDocument/2006/relationships/image" Target="../media/image33.jpg"/><Relationship Id="rId1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jpg"/><Relationship Id="rId4" Type="http://schemas.openxmlformats.org/officeDocument/2006/relationships/image" Target="../media/image5.png"/><Relationship Id="rId9" Type="http://schemas.openxmlformats.org/officeDocument/2006/relationships/image" Target="../media/image28.jpg"/><Relationship Id="rId14" Type="http://schemas.openxmlformats.org/officeDocument/2006/relationships/image" Target="../media/image40.jpg"/><Relationship Id="rId5" Type="http://schemas.openxmlformats.org/officeDocument/2006/relationships/image" Target="../media/image29.jpg"/><Relationship Id="rId6" Type="http://schemas.openxmlformats.org/officeDocument/2006/relationships/image" Target="../media/image23.jpg"/><Relationship Id="rId7" Type="http://schemas.openxmlformats.org/officeDocument/2006/relationships/image" Target="../media/image21.jpg"/><Relationship Id="rId8" Type="http://schemas.openxmlformats.org/officeDocument/2006/relationships/image" Target="../media/image3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jpg"/><Relationship Id="rId4" Type="http://schemas.openxmlformats.org/officeDocument/2006/relationships/image" Target="../media/image5.png"/><Relationship Id="rId5" Type="http://schemas.openxmlformats.org/officeDocument/2006/relationships/image" Target="../media/image39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jpg"/><Relationship Id="rId4" Type="http://schemas.openxmlformats.org/officeDocument/2006/relationships/image" Target="../media/image5.png"/><Relationship Id="rId5" Type="http://schemas.openxmlformats.org/officeDocument/2006/relationships/image" Target="../media/image36.png"/><Relationship Id="rId6" Type="http://schemas.openxmlformats.org/officeDocument/2006/relationships/image" Target="../media/image3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jpg"/><Relationship Id="rId4" Type="http://schemas.openxmlformats.org/officeDocument/2006/relationships/image" Target="../media/image5.png"/><Relationship Id="rId5" Type="http://schemas.openxmlformats.org/officeDocument/2006/relationships/image" Target="../media/image4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jpg"/><Relationship Id="rId4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jpg"/><Relationship Id="rId4" Type="http://schemas.openxmlformats.org/officeDocument/2006/relationships/image" Target="../media/image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jpg"/><Relationship Id="rId4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Relationship Id="rId4" Type="http://schemas.openxmlformats.org/officeDocument/2006/relationships/image" Target="../media/image9.jpg"/><Relationship Id="rId5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png"/><Relationship Id="rId4" Type="http://schemas.openxmlformats.org/officeDocument/2006/relationships/image" Target="../media/image3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Relationship Id="rId4" Type="http://schemas.openxmlformats.org/officeDocument/2006/relationships/image" Target="../media/image5.png"/><Relationship Id="rId5" Type="http://schemas.openxmlformats.org/officeDocument/2006/relationships/image" Target="../media/image16.png"/><Relationship Id="rId6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Relationship Id="rId4" Type="http://schemas.openxmlformats.org/officeDocument/2006/relationships/image" Target="../media/image5.png"/><Relationship Id="rId5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Relationship Id="rId4" Type="http://schemas.openxmlformats.org/officeDocument/2006/relationships/image" Target="../media/image5.png"/><Relationship Id="rId5" Type="http://schemas.openxmlformats.org/officeDocument/2006/relationships/image" Target="../media/image6.jpg"/><Relationship Id="rId6" Type="http://schemas.openxmlformats.org/officeDocument/2006/relationships/image" Target="../media/image11.jpg"/><Relationship Id="rId7" Type="http://schemas.openxmlformats.org/officeDocument/2006/relationships/image" Target="../media/image17.jpg"/><Relationship Id="rId8" Type="http://schemas.openxmlformats.org/officeDocument/2006/relationships/image" Target="../media/image2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jpg"/><Relationship Id="rId4" Type="http://schemas.openxmlformats.org/officeDocument/2006/relationships/image" Target="../media/image5.png"/><Relationship Id="rId5" Type="http://schemas.openxmlformats.org/officeDocument/2006/relationships/image" Target="../media/image22.png"/><Relationship Id="rId6" Type="http://schemas.openxmlformats.org/officeDocument/2006/relationships/image" Target="../media/image2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Relationship Id="rId4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Relationship Id="rId4" Type="http://schemas.openxmlformats.org/officeDocument/2006/relationships/image" Target="../media/image5.png"/><Relationship Id="rId5" Type="http://schemas.openxmlformats.org/officeDocument/2006/relationships/image" Target="../media/image12.jpg"/><Relationship Id="rId6" Type="http://schemas.openxmlformats.org/officeDocument/2006/relationships/image" Target="../media/image20.jpg"/><Relationship Id="rId7" Type="http://schemas.openxmlformats.org/officeDocument/2006/relationships/image" Target="../media/image14.jpg"/><Relationship Id="rId8" Type="http://schemas.openxmlformats.org/officeDocument/2006/relationships/image" Target="../media/image1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Relationship Id="rId4" Type="http://schemas.openxmlformats.org/officeDocument/2006/relationships/image" Target="../media/image5.png"/><Relationship Id="rId5" Type="http://schemas.openxmlformats.org/officeDocument/2006/relationships/image" Target="../media/image15.png"/><Relationship Id="rId6" Type="http://schemas.openxmlformats.org/officeDocument/2006/relationships/image" Target="../media/image31.jpg"/><Relationship Id="rId7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"/>
          <p:cNvSpPr txBox="1"/>
          <p:nvPr>
            <p:ph type="ctrTitle"/>
          </p:nvPr>
        </p:nvSpPr>
        <p:spPr>
          <a:xfrm>
            <a:off x="358734" y="2300925"/>
            <a:ext cx="11474400" cy="18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Arial"/>
              <a:buNone/>
            </a:pPr>
            <a:r>
              <a:rPr b="1" lang="en-ID" sz="5400">
                <a:latin typeface="Arial"/>
                <a:ea typeface="Arial"/>
                <a:cs typeface="Arial"/>
                <a:sym typeface="Arial"/>
              </a:rPr>
              <a:t>PENGANTAR TECHNOPRENEURSHIP</a:t>
            </a:r>
            <a:endParaRPr sz="5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"/>
          <p:cNvSpPr txBox="1"/>
          <p:nvPr>
            <p:ph idx="1" type="subTitle"/>
          </p:nvPr>
        </p:nvSpPr>
        <p:spPr>
          <a:xfrm>
            <a:off x="923526" y="4309734"/>
            <a:ext cx="10058400" cy="20460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b="1" lang="en-ID"/>
              <a:t>DISUSUN OLEH: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rPr b="1" lang="en-ID"/>
              <a:t>M. ARIZA EKA YUSENDRA</a:t>
            </a:r>
            <a:endParaRPr b="1"/>
          </a:p>
          <a:p>
            <a:pPr indent="0" lvl="0" marL="0" rtl="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1"/>
          </a:p>
        </p:txBody>
      </p:sp>
      <p:pic>
        <p:nvPicPr>
          <p:cNvPr descr="D:\Picture\logo ibi small.gif" id="182" name="Google Shape;18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13490" y="4418917"/>
            <a:ext cx="1936873" cy="1936873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ID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"/>
          <p:cNvSpPr txBox="1"/>
          <p:nvPr/>
        </p:nvSpPr>
        <p:spPr>
          <a:xfrm>
            <a:off x="488707" y="3839463"/>
            <a:ext cx="10824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alibri"/>
              <a:buNone/>
            </a:pPr>
            <a:r>
              <a:rPr b="1" lang="en-ID" sz="2400" u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Memahami Kewirausahaan Berbasis Teknologi di Era Industri 4.0</a:t>
            </a:r>
            <a:endParaRPr b="0" sz="2400" u="non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7717" y="4564776"/>
            <a:ext cx="2181584" cy="1731208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1"/>
          <p:cNvSpPr txBox="1"/>
          <p:nvPr/>
        </p:nvSpPr>
        <p:spPr>
          <a:xfrm>
            <a:off x="3702062" y="5200810"/>
            <a:ext cx="498289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Dosen Program Studi Manajemen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Fakultas Ekonomi dan Bisnis (FEB) Darmajaya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arizaeka@darmajaya.ac.id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IG: @Mister Yusen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1" y="0"/>
            <a:ext cx="2937165" cy="2576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944916" y="-8469"/>
            <a:ext cx="3151084" cy="2593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095999" y="-22767"/>
            <a:ext cx="3077194" cy="2593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173193" y="-28596"/>
            <a:ext cx="3018807" cy="26055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0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ID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5" name="Google Shape;29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296" name="Google Shape;296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90527" y="261360"/>
            <a:ext cx="9810946" cy="57884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1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ID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3" name="Google Shape;303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304" name="Google Shape;304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07865" y="69136"/>
            <a:ext cx="9700752" cy="6193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2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ID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1" name="Google Shape;311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312" name="Google Shape;312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12"/>
          <p:cNvSpPr txBox="1"/>
          <p:nvPr/>
        </p:nvSpPr>
        <p:spPr>
          <a:xfrm>
            <a:off x="2309878" y="453366"/>
            <a:ext cx="7143799" cy="707886"/>
          </a:xfrm>
          <a:prstGeom prst="rect">
            <a:avLst/>
          </a:prstGeom>
          <a:gradFill>
            <a:gsLst>
              <a:gs pos="0">
                <a:srgbClr val="D69E93"/>
              </a:gs>
              <a:gs pos="45000">
                <a:srgbClr val="DDAEA5"/>
              </a:gs>
              <a:gs pos="100000">
                <a:srgbClr val="E6B5AA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Entrepreneur kelas dunia berikut ini memulai usaha bisnisnya pada usia 20-an</a:t>
            </a:r>
            <a:endParaRPr/>
          </a:p>
        </p:txBody>
      </p:sp>
      <p:pic>
        <p:nvPicPr>
          <p:cNvPr descr="D:\teaching module\dell.jpg" id="314" name="Google Shape;314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84746" y="2517986"/>
            <a:ext cx="1168931" cy="1598883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sp>
        <p:nvSpPr>
          <p:cNvPr id="315" name="Google Shape;315;p12"/>
          <p:cNvSpPr txBox="1"/>
          <p:nvPr/>
        </p:nvSpPr>
        <p:spPr>
          <a:xfrm>
            <a:off x="8284746" y="1875044"/>
            <a:ext cx="142875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Michael Dell</a:t>
            </a:r>
            <a:endParaRPr/>
          </a:p>
        </p:txBody>
      </p:sp>
      <p:pic>
        <p:nvPicPr>
          <p:cNvPr descr="D:\teaching module\allen.jpg" id="316" name="Google Shape;316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55326" y="2017920"/>
            <a:ext cx="1009650" cy="1428750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pic>
        <p:nvPicPr>
          <p:cNvPr descr="D:\teaching module\gates.jpg" id="317" name="Google Shape;317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069772" y="2589424"/>
            <a:ext cx="1123950" cy="1347793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sp>
        <p:nvSpPr>
          <p:cNvPr id="318" name="Google Shape;318;p12"/>
          <p:cNvSpPr txBox="1"/>
          <p:nvPr/>
        </p:nvSpPr>
        <p:spPr>
          <a:xfrm>
            <a:off x="1926764" y="3589556"/>
            <a:ext cx="114300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Paul Allen</a:t>
            </a:r>
            <a:endParaRPr/>
          </a:p>
        </p:txBody>
      </p:sp>
      <p:sp>
        <p:nvSpPr>
          <p:cNvPr id="319" name="Google Shape;319;p12"/>
          <p:cNvSpPr txBox="1"/>
          <p:nvPr/>
        </p:nvSpPr>
        <p:spPr>
          <a:xfrm>
            <a:off x="2998335" y="1946482"/>
            <a:ext cx="128588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Bill Gates</a:t>
            </a:r>
            <a:endParaRPr/>
          </a:p>
        </p:txBody>
      </p:sp>
      <p:pic>
        <p:nvPicPr>
          <p:cNvPr descr="D:\teaching module\steve jobs.jpg" id="320" name="Google Shape;320;p1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712978" y="2327489"/>
            <a:ext cx="1190630" cy="1547819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sp>
        <p:nvSpPr>
          <p:cNvPr id="321" name="Google Shape;321;p12"/>
          <p:cNvSpPr txBox="1"/>
          <p:nvPr/>
        </p:nvSpPr>
        <p:spPr>
          <a:xfrm>
            <a:off x="5641540" y="1803606"/>
            <a:ext cx="142875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Steve Jobs</a:t>
            </a:r>
            <a:endParaRPr/>
          </a:p>
        </p:txBody>
      </p:sp>
      <p:pic>
        <p:nvPicPr>
          <p:cNvPr descr="D:\teaching module\Marc_Andreessen.jpg" id="322" name="Google Shape;322;p12"/>
          <p:cNvPicPr preferRelativeResize="0"/>
          <p:nvPr/>
        </p:nvPicPr>
        <p:blipFill rotWithShape="1">
          <a:blip r:embed="rId9">
            <a:alphaModFix/>
          </a:blip>
          <a:srcRect b="30921" l="14222" r="20407" t="0"/>
          <a:stretch/>
        </p:blipFill>
        <p:spPr>
          <a:xfrm>
            <a:off x="4284218" y="2017920"/>
            <a:ext cx="1285884" cy="1500198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sp>
        <p:nvSpPr>
          <p:cNvPr id="323" name="Google Shape;323;p12"/>
          <p:cNvSpPr txBox="1"/>
          <p:nvPr/>
        </p:nvSpPr>
        <p:spPr>
          <a:xfrm>
            <a:off x="4498532" y="3589556"/>
            <a:ext cx="128588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Marc Andersen</a:t>
            </a:r>
            <a:endParaRPr/>
          </a:p>
        </p:txBody>
      </p:sp>
      <p:pic>
        <p:nvPicPr>
          <p:cNvPr descr="D:\teaching module\wozniak.jpg" id="324" name="Google Shape;324;p12"/>
          <p:cNvPicPr preferRelativeResize="0"/>
          <p:nvPr/>
        </p:nvPicPr>
        <p:blipFill rotWithShape="1">
          <a:blip r:embed="rId10">
            <a:alphaModFix/>
          </a:blip>
          <a:srcRect b="20054" l="21340" r="26925" t="0"/>
          <a:stretch/>
        </p:blipFill>
        <p:spPr>
          <a:xfrm>
            <a:off x="6998862" y="2022686"/>
            <a:ext cx="1071570" cy="1423994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sp>
        <p:nvSpPr>
          <p:cNvPr id="325" name="Google Shape;325;p12"/>
          <p:cNvSpPr txBox="1"/>
          <p:nvPr/>
        </p:nvSpPr>
        <p:spPr>
          <a:xfrm>
            <a:off x="7284614" y="3518118"/>
            <a:ext cx="107157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Steve Wozniak</a:t>
            </a:r>
            <a:endParaRPr/>
          </a:p>
        </p:txBody>
      </p:sp>
      <p:pic>
        <p:nvPicPr>
          <p:cNvPr descr="D:\teaching module\ms.jpg" id="326" name="Google Shape;326;p1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212516" y="4446812"/>
            <a:ext cx="1689999" cy="13573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teaching module\netscape.jpg" id="327" name="Google Shape;327;p1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498532" y="4732564"/>
            <a:ext cx="814390" cy="8143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teaching module\dell logo.jpg" id="328" name="Google Shape;328;p1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8356184" y="4661126"/>
            <a:ext cx="1304925" cy="9810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teaching module\apple.jpg" id="329" name="Google Shape;329;p12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6570234" y="4518250"/>
            <a:ext cx="857256" cy="1075614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12"/>
          <p:cNvSpPr/>
          <p:nvPr/>
        </p:nvSpPr>
        <p:spPr>
          <a:xfrm rot="5400000">
            <a:off x="2784020" y="4018184"/>
            <a:ext cx="714380" cy="1000132"/>
          </a:xfrm>
          <a:prstGeom prst="chevron">
            <a:avLst>
              <a:gd fmla="val 64049" name="adj"/>
            </a:avLst>
          </a:prstGeom>
          <a:gradFill>
            <a:gsLst>
              <a:gs pos="0">
                <a:srgbClr val="89977A"/>
              </a:gs>
              <a:gs pos="34000">
                <a:srgbClr val="89987C"/>
              </a:gs>
              <a:gs pos="70000">
                <a:srgbClr val="8D9B7D"/>
              </a:gs>
              <a:gs pos="100000">
                <a:srgbClr val="94A18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r" dir="2700000" dist="25400">
              <a:srgbClr val="000000">
                <a:alpha val="6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12"/>
          <p:cNvSpPr/>
          <p:nvPr/>
        </p:nvSpPr>
        <p:spPr>
          <a:xfrm rot="5400000">
            <a:off x="4677127" y="4196779"/>
            <a:ext cx="428628" cy="500066"/>
          </a:xfrm>
          <a:prstGeom prst="chevron">
            <a:avLst>
              <a:gd fmla="val 64049" name="adj"/>
            </a:avLst>
          </a:prstGeom>
          <a:gradFill>
            <a:gsLst>
              <a:gs pos="0">
                <a:srgbClr val="89977A"/>
              </a:gs>
              <a:gs pos="34000">
                <a:srgbClr val="89987C"/>
              </a:gs>
              <a:gs pos="70000">
                <a:srgbClr val="8D9B7D"/>
              </a:gs>
              <a:gs pos="100000">
                <a:srgbClr val="94A18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r" dir="2700000" dist="25400">
              <a:srgbClr val="000000">
                <a:alpha val="6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12"/>
          <p:cNvSpPr/>
          <p:nvPr/>
        </p:nvSpPr>
        <p:spPr>
          <a:xfrm rot="5400000">
            <a:off x="6748829" y="3839589"/>
            <a:ext cx="500066" cy="1000132"/>
          </a:xfrm>
          <a:prstGeom prst="chevron">
            <a:avLst>
              <a:gd fmla="val 64049" name="adj"/>
            </a:avLst>
          </a:prstGeom>
          <a:gradFill>
            <a:gsLst>
              <a:gs pos="0">
                <a:srgbClr val="89977A"/>
              </a:gs>
              <a:gs pos="34000">
                <a:srgbClr val="89987C"/>
              </a:gs>
              <a:gs pos="70000">
                <a:srgbClr val="8D9B7D"/>
              </a:gs>
              <a:gs pos="100000">
                <a:srgbClr val="94A18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r" dir="2700000" dist="25400">
              <a:srgbClr val="000000">
                <a:alpha val="6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2"/>
          <p:cNvSpPr/>
          <p:nvPr/>
        </p:nvSpPr>
        <p:spPr>
          <a:xfrm rot="5400000">
            <a:off x="8677655" y="4339655"/>
            <a:ext cx="428628" cy="500066"/>
          </a:xfrm>
          <a:prstGeom prst="chevron">
            <a:avLst>
              <a:gd fmla="val 64049" name="adj"/>
            </a:avLst>
          </a:prstGeom>
          <a:gradFill>
            <a:gsLst>
              <a:gs pos="0">
                <a:srgbClr val="89977A"/>
              </a:gs>
              <a:gs pos="34000">
                <a:srgbClr val="89987C"/>
              </a:gs>
              <a:gs pos="70000">
                <a:srgbClr val="8D9B7D"/>
              </a:gs>
              <a:gs pos="100000">
                <a:srgbClr val="94A186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algn="br" dir="2700000" dist="25400">
              <a:srgbClr val="000000">
                <a:alpha val="6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3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ID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9" name="Google Shape;33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340" name="Google Shape;340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09964" y="69136"/>
            <a:ext cx="9642763" cy="623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4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ID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7" name="Google Shape;34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348" name="Google Shape;348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0747" y="1172641"/>
            <a:ext cx="7107367" cy="5114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14"/>
          <p:cNvPicPr preferRelativeResize="0"/>
          <p:nvPr/>
        </p:nvPicPr>
        <p:blipFill rotWithShape="1">
          <a:blip r:embed="rId6">
            <a:alphaModFix/>
          </a:blip>
          <a:srcRect b="15556" l="27500" r="29643" t="32889"/>
          <a:stretch/>
        </p:blipFill>
        <p:spPr>
          <a:xfrm>
            <a:off x="7167154" y="1661159"/>
            <a:ext cx="4598126" cy="4426131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14"/>
          <p:cNvSpPr txBox="1"/>
          <p:nvPr/>
        </p:nvSpPr>
        <p:spPr>
          <a:xfrm>
            <a:off x="2547538" y="315709"/>
            <a:ext cx="722204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KOMODITI DAGANG YANG MENJANJIKAN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5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ID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7" name="Google Shape;35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358" name="Google Shape;358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8107" y="1147058"/>
            <a:ext cx="10201096" cy="5079571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15"/>
          <p:cNvSpPr txBox="1"/>
          <p:nvPr/>
        </p:nvSpPr>
        <p:spPr>
          <a:xfrm>
            <a:off x="2988085" y="254154"/>
            <a:ext cx="668336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Key Of Technopreneurship</a:t>
            </a:r>
            <a:endParaRPr b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6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ID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6" name="Google Shape;36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367" name="Google Shape;36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8" name="Google Shape;368;p16"/>
          <p:cNvGrpSpPr/>
          <p:nvPr/>
        </p:nvGrpSpPr>
        <p:grpSpPr>
          <a:xfrm>
            <a:off x="8433524" y="1282550"/>
            <a:ext cx="2973188" cy="4525962"/>
            <a:chOff x="910323" y="1688950"/>
            <a:chExt cx="2973188" cy="4525962"/>
          </a:xfrm>
        </p:grpSpPr>
        <p:sp>
          <p:nvSpPr>
            <p:cNvPr id="369" name="Google Shape;369;p16"/>
            <p:cNvSpPr/>
            <p:nvPr/>
          </p:nvSpPr>
          <p:spPr>
            <a:xfrm>
              <a:off x="910323" y="1688950"/>
              <a:ext cx="2282447" cy="4525962"/>
            </a:xfrm>
            <a:custGeom>
              <a:rect b="b" l="l" r="r" t="t"/>
              <a:pathLst>
                <a:path extrusionOk="0" h="2095500" w="14478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cap="flat" cmpd="sng" w="31750">
              <a:solidFill>
                <a:schemeClr val="accent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16"/>
            <p:cNvSpPr/>
            <p:nvPr/>
          </p:nvSpPr>
          <p:spPr>
            <a:xfrm>
              <a:off x="3132706" y="4398357"/>
              <a:ext cx="750805" cy="288016"/>
            </a:xfrm>
            <a:custGeom>
              <a:rect b="b" l="l" r="r" t="t"/>
              <a:pathLst>
                <a:path extrusionOk="0" h="133350" w="4762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cap="flat" cmpd="sng" w="31750">
              <a:solidFill>
                <a:schemeClr val="accent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16"/>
            <p:cNvSpPr/>
            <p:nvPr/>
          </p:nvSpPr>
          <p:spPr>
            <a:xfrm>
              <a:off x="3657378" y="4259224"/>
              <a:ext cx="215371" cy="369205"/>
            </a:xfrm>
            <a:custGeom>
              <a:rect b="b" l="l" r="r" t="t"/>
              <a:pathLst>
                <a:path extrusionOk="0" h="221673" w="129310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cap="flat" cmpd="sng" w="3175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2" name="Google Shape;372;p16"/>
          <p:cNvGrpSpPr/>
          <p:nvPr/>
        </p:nvGrpSpPr>
        <p:grpSpPr>
          <a:xfrm>
            <a:off x="5760657" y="1282550"/>
            <a:ext cx="2973188" cy="4525962"/>
            <a:chOff x="910323" y="1688950"/>
            <a:chExt cx="2973188" cy="4525962"/>
          </a:xfrm>
        </p:grpSpPr>
        <p:sp>
          <p:nvSpPr>
            <p:cNvPr id="373" name="Google Shape;373;p16"/>
            <p:cNvSpPr/>
            <p:nvPr/>
          </p:nvSpPr>
          <p:spPr>
            <a:xfrm>
              <a:off x="910323" y="1688950"/>
              <a:ext cx="2282447" cy="4525962"/>
            </a:xfrm>
            <a:custGeom>
              <a:rect b="b" l="l" r="r" t="t"/>
              <a:pathLst>
                <a:path extrusionOk="0" h="2095500" w="14478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cap="flat" cmpd="sng" w="31750">
              <a:solidFill>
                <a:schemeClr val="accent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16"/>
            <p:cNvSpPr/>
            <p:nvPr/>
          </p:nvSpPr>
          <p:spPr>
            <a:xfrm>
              <a:off x="3132706" y="4398357"/>
              <a:ext cx="750805" cy="288016"/>
            </a:xfrm>
            <a:custGeom>
              <a:rect b="b" l="l" r="r" t="t"/>
              <a:pathLst>
                <a:path extrusionOk="0" h="133350" w="4762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cap="flat" cmpd="sng" w="31750">
              <a:solidFill>
                <a:schemeClr val="accent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16"/>
            <p:cNvSpPr/>
            <p:nvPr/>
          </p:nvSpPr>
          <p:spPr>
            <a:xfrm>
              <a:off x="3657378" y="4259224"/>
              <a:ext cx="215371" cy="369205"/>
            </a:xfrm>
            <a:custGeom>
              <a:rect b="b" l="l" r="r" t="t"/>
              <a:pathLst>
                <a:path extrusionOk="0" h="221673" w="129310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cap="flat" cmpd="sng" w="3175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6" name="Google Shape;376;p16"/>
          <p:cNvGrpSpPr/>
          <p:nvPr/>
        </p:nvGrpSpPr>
        <p:grpSpPr>
          <a:xfrm>
            <a:off x="3087790" y="1282550"/>
            <a:ext cx="2973188" cy="4525962"/>
            <a:chOff x="910323" y="1688950"/>
            <a:chExt cx="2973188" cy="4525962"/>
          </a:xfrm>
        </p:grpSpPr>
        <p:sp>
          <p:nvSpPr>
            <p:cNvPr id="377" name="Google Shape;377;p16"/>
            <p:cNvSpPr/>
            <p:nvPr/>
          </p:nvSpPr>
          <p:spPr>
            <a:xfrm>
              <a:off x="910323" y="1688950"/>
              <a:ext cx="2282447" cy="4525962"/>
            </a:xfrm>
            <a:custGeom>
              <a:rect b="b" l="l" r="r" t="t"/>
              <a:pathLst>
                <a:path extrusionOk="0" h="2095500" w="14478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cap="flat" cmpd="sng" w="31750">
              <a:solidFill>
                <a:schemeClr val="accent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16"/>
            <p:cNvSpPr/>
            <p:nvPr/>
          </p:nvSpPr>
          <p:spPr>
            <a:xfrm>
              <a:off x="3132706" y="4398357"/>
              <a:ext cx="750805" cy="288016"/>
            </a:xfrm>
            <a:custGeom>
              <a:rect b="b" l="l" r="r" t="t"/>
              <a:pathLst>
                <a:path extrusionOk="0" h="133350" w="4762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cap="flat" cmpd="sng" w="31750">
              <a:solidFill>
                <a:schemeClr val="accent2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16"/>
            <p:cNvSpPr/>
            <p:nvPr/>
          </p:nvSpPr>
          <p:spPr>
            <a:xfrm>
              <a:off x="3657378" y="4259224"/>
              <a:ext cx="215371" cy="369205"/>
            </a:xfrm>
            <a:custGeom>
              <a:rect b="b" l="l" r="r" t="t"/>
              <a:pathLst>
                <a:path extrusionOk="0" h="221673" w="129310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cap="flat" cmpd="sng" w="317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0" name="Google Shape;380;p16"/>
          <p:cNvGrpSpPr/>
          <p:nvPr/>
        </p:nvGrpSpPr>
        <p:grpSpPr>
          <a:xfrm>
            <a:off x="414923" y="1282550"/>
            <a:ext cx="2973188" cy="4525962"/>
            <a:chOff x="910323" y="1688950"/>
            <a:chExt cx="2973188" cy="4525962"/>
          </a:xfrm>
        </p:grpSpPr>
        <p:sp>
          <p:nvSpPr>
            <p:cNvPr id="381" name="Google Shape;381;p16"/>
            <p:cNvSpPr/>
            <p:nvPr/>
          </p:nvSpPr>
          <p:spPr>
            <a:xfrm>
              <a:off x="910323" y="1688950"/>
              <a:ext cx="2282447" cy="4525962"/>
            </a:xfrm>
            <a:custGeom>
              <a:rect b="b" l="l" r="r" t="t"/>
              <a:pathLst>
                <a:path extrusionOk="0" h="2095500" w="1447800">
                  <a:moveTo>
                    <a:pt x="1431131" y="1370171"/>
                  </a:moveTo>
                  <a:lnTo>
                    <a:pt x="1431131" y="1855946"/>
                  </a:lnTo>
                  <a:cubicBezTo>
                    <a:pt x="1431131" y="1979771"/>
                    <a:pt x="1331119" y="2079784"/>
                    <a:pt x="1207294" y="2079784"/>
                  </a:cubicBezTo>
                  <a:lnTo>
                    <a:pt x="245269" y="2079784"/>
                  </a:lnTo>
                  <a:cubicBezTo>
                    <a:pt x="121444" y="2078831"/>
                    <a:pt x="21431" y="1978819"/>
                    <a:pt x="21431" y="1854994"/>
                  </a:cubicBezTo>
                  <a:lnTo>
                    <a:pt x="21431" y="245269"/>
                  </a:lnTo>
                  <a:cubicBezTo>
                    <a:pt x="21431" y="121444"/>
                    <a:pt x="121444" y="21431"/>
                    <a:pt x="245269" y="21431"/>
                  </a:cubicBezTo>
                  <a:lnTo>
                    <a:pt x="1207294" y="21431"/>
                  </a:lnTo>
                  <a:cubicBezTo>
                    <a:pt x="1331119" y="21431"/>
                    <a:pt x="1431131" y="121444"/>
                    <a:pt x="1431131" y="245269"/>
                  </a:cubicBezTo>
                  <a:lnTo>
                    <a:pt x="1431131" y="1050131"/>
                  </a:lnTo>
                </a:path>
              </a:pathLst>
            </a:custGeom>
            <a:solidFill>
              <a:srgbClr val="FFFFFF"/>
            </a:solidFill>
            <a:ln cap="flat" cmpd="sng" w="31750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16"/>
            <p:cNvSpPr/>
            <p:nvPr/>
          </p:nvSpPr>
          <p:spPr>
            <a:xfrm>
              <a:off x="3132706" y="4398357"/>
              <a:ext cx="750805" cy="288016"/>
            </a:xfrm>
            <a:custGeom>
              <a:rect b="b" l="l" r="r" t="t"/>
              <a:pathLst>
                <a:path extrusionOk="0" h="133350" w="476250">
                  <a:moveTo>
                    <a:pt x="455771" y="21431"/>
                  </a:moveTo>
                  <a:lnTo>
                    <a:pt x="111919" y="21431"/>
                  </a:lnTo>
                  <a:cubicBezTo>
                    <a:pt x="90964" y="21431"/>
                    <a:pt x="70009" y="28099"/>
                    <a:pt x="53816" y="40481"/>
                  </a:cubicBezTo>
                  <a:cubicBezTo>
                    <a:pt x="36671" y="53816"/>
                    <a:pt x="21431" y="76676"/>
                    <a:pt x="21431" y="114776"/>
                  </a:cubicBezTo>
                </a:path>
              </a:pathLst>
            </a:custGeom>
            <a:noFill/>
            <a:ln cap="flat" cmpd="sng" w="31750">
              <a:solidFill>
                <a:schemeClr val="accen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16"/>
            <p:cNvSpPr/>
            <p:nvPr/>
          </p:nvSpPr>
          <p:spPr>
            <a:xfrm>
              <a:off x="3657378" y="4259224"/>
              <a:ext cx="215371" cy="369205"/>
            </a:xfrm>
            <a:custGeom>
              <a:rect b="b" l="l" r="r" t="t"/>
              <a:pathLst>
                <a:path extrusionOk="0" h="221673" w="129310">
                  <a:moveTo>
                    <a:pt x="0" y="0"/>
                  </a:moveTo>
                  <a:lnTo>
                    <a:pt x="129310" y="113915"/>
                  </a:lnTo>
                  <a:lnTo>
                    <a:pt x="3079" y="221673"/>
                  </a:lnTo>
                </a:path>
              </a:pathLst>
            </a:custGeom>
            <a:noFill/>
            <a:ln cap="flat" cmpd="sng" w="317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4" name="Google Shape;384;p16"/>
          <p:cNvGrpSpPr/>
          <p:nvPr/>
        </p:nvGrpSpPr>
        <p:grpSpPr>
          <a:xfrm>
            <a:off x="6151855" y="2774759"/>
            <a:ext cx="1538611" cy="2722412"/>
            <a:chOff x="1010876" y="2100869"/>
            <a:chExt cx="1538611" cy="2552035"/>
          </a:xfrm>
        </p:grpSpPr>
        <p:sp>
          <p:nvSpPr>
            <p:cNvPr id="385" name="Google Shape;385;p16"/>
            <p:cNvSpPr txBox="1"/>
            <p:nvPr/>
          </p:nvSpPr>
          <p:spPr>
            <a:xfrm>
              <a:off x="1010876" y="2415239"/>
              <a:ext cx="1538611" cy="2237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ID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Rencanakan dengan matang dan lakukan dengan cepat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16"/>
            <p:cNvSpPr txBox="1"/>
            <p:nvPr/>
          </p:nvSpPr>
          <p:spPr>
            <a:xfrm>
              <a:off x="1010876" y="2100869"/>
              <a:ext cx="1538611" cy="2885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ID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Plan</a:t>
              </a:r>
              <a:endParaRPr b="1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7" name="Google Shape;387;p16"/>
          <p:cNvGrpSpPr/>
          <p:nvPr/>
        </p:nvGrpSpPr>
        <p:grpSpPr>
          <a:xfrm>
            <a:off x="3470643" y="2774759"/>
            <a:ext cx="1538611" cy="2722412"/>
            <a:chOff x="2853815" y="2100869"/>
            <a:chExt cx="1538611" cy="2552035"/>
          </a:xfrm>
        </p:grpSpPr>
        <p:sp>
          <p:nvSpPr>
            <p:cNvPr id="388" name="Google Shape;388;p16"/>
            <p:cNvSpPr txBox="1"/>
            <p:nvPr/>
          </p:nvSpPr>
          <p:spPr>
            <a:xfrm>
              <a:off x="2853815" y="2415239"/>
              <a:ext cx="1538611" cy="2237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ID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Perkaya diri dengan Ide dan Inspirasi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16"/>
            <p:cNvSpPr txBox="1"/>
            <p:nvPr/>
          </p:nvSpPr>
          <p:spPr>
            <a:xfrm>
              <a:off x="2853815" y="2100869"/>
              <a:ext cx="1538611" cy="2885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ID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Self Learning</a:t>
              </a:r>
              <a:endParaRPr b="1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0" name="Google Shape;390;p16"/>
          <p:cNvGrpSpPr/>
          <p:nvPr/>
        </p:nvGrpSpPr>
        <p:grpSpPr>
          <a:xfrm>
            <a:off x="789431" y="2776948"/>
            <a:ext cx="1538611" cy="2720223"/>
            <a:chOff x="4696755" y="2102767"/>
            <a:chExt cx="1538611" cy="2516451"/>
          </a:xfrm>
        </p:grpSpPr>
        <p:sp>
          <p:nvSpPr>
            <p:cNvPr id="391" name="Google Shape;391;p16"/>
            <p:cNvSpPr txBox="1"/>
            <p:nvPr/>
          </p:nvSpPr>
          <p:spPr>
            <a:xfrm>
              <a:off x="4696755" y="2415240"/>
              <a:ext cx="1538611" cy="22039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ID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Berangkat dari kebutuhan dalam kehidupan masyarakat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16"/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ID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Kebutuhan </a:t>
              </a:r>
              <a:endParaRPr b="1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3" name="Google Shape;393;p16"/>
          <p:cNvGrpSpPr/>
          <p:nvPr/>
        </p:nvGrpSpPr>
        <p:grpSpPr>
          <a:xfrm>
            <a:off x="8833068" y="2667038"/>
            <a:ext cx="1538611" cy="2830132"/>
            <a:chOff x="6539695" y="1999890"/>
            <a:chExt cx="1538611" cy="2653014"/>
          </a:xfrm>
        </p:grpSpPr>
        <p:sp>
          <p:nvSpPr>
            <p:cNvPr id="394" name="Google Shape;394;p16"/>
            <p:cNvSpPr txBox="1"/>
            <p:nvPr/>
          </p:nvSpPr>
          <p:spPr>
            <a:xfrm>
              <a:off x="6539695" y="2415239"/>
              <a:ext cx="1538611" cy="2237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rPr lang="en-ID" sz="12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Tambahkan Value pada Produk</a:t>
              </a:r>
              <a:endParaRPr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16"/>
            <p:cNvSpPr txBox="1"/>
            <p:nvPr/>
          </p:nvSpPr>
          <p:spPr>
            <a:xfrm>
              <a:off x="6539695" y="1999890"/>
              <a:ext cx="1538611" cy="4904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ID" sz="1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Tambahkan Value</a:t>
              </a:r>
              <a:endParaRPr b="1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6" name="Google Shape;396;p16"/>
          <p:cNvSpPr txBox="1"/>
          <p:nvPr/>
        </p:nvSpPr>
        <p:spPr>
          <a:xfrm>
            <a:off x="789431" y="1991870"/>
            <a:ext cx="966072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2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2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16"/>
          <p:cNvSpPr txBox="1"/>
          <p:nvPr/>
        </p:nvSpPr>
        <p:spPr>
          <a:xfrm>
            <a:off x="3470643" y="1992978"/>
            <a:ext cx="966072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28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28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16"/>
          <p:cNvSpPr txBox="1"/>
          <p:nvPr/>
        </p:nvSpPr>
        <p:spPr>
          <a:xfrm>
            <a:off x="6151855" y="1994086"/>
            <a:ext cx="966072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2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280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16"/>
          <p:cNvSpPr txBox="1"/>
          <p:nvPr/>
        </p:nvSpPr>
        <p:spPr>
          <a:xfrm>
            <a:off x="8833068" y="1995194"/>
            <a:ext cx="966072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28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sz="2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16"/>
          <p:cNvSpPr txBox="1"/>
          <p:nvPr/>
        </p:nvSpPr>
        <p:spPr>
          <a:xfrm>
            <a:off x="1695340" y="250506"/>
            <a:ext cx="915648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LANDASAN BERGERAK Technopreneurship</a:t>
            </a:r>
            <a:endParaRPr b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7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ID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6" name="Google Shape;40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407" name="Google Shape;40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17"/>
          <p:cNvSpPr/>
          <p:nvPr/>
        </p:nvSpPr>
        <p:spPr>
          <a:xfrm>
            <a:off x="765409" y="2401478"/>
            <a:ext cx="3200366" cy="2523394"/>
          </a:xfrm>
          <a:custGeom>
            <a:rect b="b" l="l" r="r" t="t"/>
            <a:pathLst>
              <a:path extrusionOk="0" h="2523394" w="3200366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1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7"/>
          <p:cNvSpPr/>
          <p:nvPr/>
        </p:nvSpPr>
        <p:spPr>
          <a:xfrm>
            <a:off x="4515962" y="2401478"/>
            <a:ext cx="3200366" cy="2523394"/>
          </a:xfrm>
          <a:custGeom>
            <a:rect b="b" l="l" r="r" t="t"/>
            <a:pathLst>
              <a:path extrusionOk="0" h="2523394" w="3200366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1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17"/>
          <p:cNvSpPr/>
          <p:nvPr/>
        </p:nvSpPr>
        <p:spPr>
          <a:xfrm>
            <a:off x="8266515" y="2401478"/>
            <a:ext cx="3200366" cy="2523394"/>
          </a:xfrm>
          <a:custGeom>
            <a:rect b="b" l="l" r="r" t="t"/>
            <a:pathLst>
              <a:path extrusionOk="0" h="2523394" w="3200366">
                <a:moveTo>
                  <a:pt x="357968" y="0"/>
                </a:moveTo>
                <a:lnTo>
                  <a:pt x="2842398" y="0"/>
                </a:lnTo>
                <a:cubicBezTo>
                  <a:pt x="3040098" y="0"/>
                  <a:pt x="3200366" y="160268"/>
                  <a:pt x="3200366" y="357968"/>
                </a:cubicBezTo>
                <a:lnTo>
                  <a:pt x="3200366" y="1789798"/>
                </a:lnTo>
                <a:cubicBezTo>
                  <a:pt x="3200366" y="1987498"/>
                  <a:pt x="3040098" y="2147766"/>
                  <a:pt x="2842398" y="2147766"/>
                </a:cubicBezTo>
                <a:lnTo>
                  <a:pt x="763196" y="2147766"/>
                </a:lnTo>
                <a:lnTo>
                  <a:pt x="760883" y="2149044"/>
                </a:lnTo>
                <a:cubicBezTo>
                  <a:pt x="700335" y="2184085"/>
                  <a:pt x="468259" y="2335963"/>
                  <a:pt x="630130" y="2523394"/>
                </a:cubicBezTo>
                <a:cubicBezTo>
                  <a:pt x="331290" y="2440820"/>
                  <a:pt x="305403" y="2210299"/>
                  <a:pt x="303600" y="2153960"/>
                </a:cubicBezTo>
                <a:lnTo>
                  <a:pt x="303579" y="2142283"/>
                </a:lnTo>
                <a:lnTo>
                  <a:pt x="285825" y="2140493"/>
                </a:lnTo>
                <a:cubicBezTo>
                  <a:pt x="122705" y="2107114"/>
                  <a:pt x="0" y="1962786"/>
                  <a:pt x="0" y="1789798"/>
                </a:cubicBezTo>
                <a:lnTo>
                  <a:pt x="0" y="357968"/>
                </a:lnTo>
                <a:cubicBezTo>
                  <a:pt x="0" y="160268"/>
                  <a:pt x="160268" y="0"/>
                  <a:pt x="357968" y="0"/>
                </a:cubicBezTo>
                <a:close/>
              </a:path>
            </a:pathLst>
          </a:custGeom>
          <a:noFill/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17"/>
          <p:cNvSpPr/>
          <p:nvPr/>
        </p:nvSpPr>
        <p:spPr>
          <a:xfrm rot="10800000">
            <a:off x="3181053" y="2630069"/>
            <a:ext cx="535091" cy="420873"/>
          </a:xfrm>
          <a:custGeom>
            <a:rect b="b" l="l" r="r" t="t"/>
            <a:pathLst>
              <a:path extrusionOk="0" h="361950" w="460177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lt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7"/>
          <p:cNvSpPr/>
          <p:nvPr/>
        </p:nvSpPr>
        <p:spPr>
          <a:xfrm rot="10800000">
            <a:off x="6928673" y="2630070"/>
            <a:ext cx="535091" cy="420873"/>
          </a:xfrm>
          <a:custGeom>
            <a:rect b="b" l="l" r="r" t="t"/>
            <a:pathLst>
              <a:path extrusionOk="0" h="361950" w="460177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lt1"/>
          </a:solidFill>
          <a:ln cap="flat" cmpd="sng" w="254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17"/>
          <p:cNvSpPr/>
          <p:nvPr/>
        </p:nvSpPr>
        <p:spPr>
          <a:xfrm rot="10800000">
            <a:off x="10676293" y="2630071"/>
            <a:ext cx="535091" cy="420873"/>
          </a:xfrm>
          <a:custGeom>
            <a:rect b="b" l="l" r="r" t="t"/>
            <a:pathLst>
              <a:path extrusionOk="0" h="361950" w="460177">
                <a:moveTo>
                  <a:pt x="427435" y="0"/>
                </a:moveTo>
                <a:lnTo>
                  <a:pt x="460177" y="69056"/>
                </a:lnTo>
                <a:cubicBezTo>
                  <a:pt x="426839" y="80168"/>
                  <a:pt x="402928" y="95646"/>
                  <a:pt x="388442" y="115490"/>
                </a:cubicBezTo>
                <a:cubicBezTo>
                  <a:pt x="373956" y="135334"/>
                  <a:pt x="366316" y="161726"/>
                  <a:pt x="365522" y="194667"/>
                </a:cubicBezTo>
                <a:lnTo>
                  <a:pt x="446485" y="194667"/>
                </a:lnTo>
                <a:lnTo>
                  <a:pt x="446485" y="361950"/>
                </a:lnTo>
                <a:lnTo>
                  <a:pt x="279202" y="361950"/>
                </a:lnTo>
                <a:lnTo>
                  <a:pt x="279202" y="242292"/>
                </a:lnTo>
                <a:cubicBezTo>
                  <a:pt x="279202" y="193476"/>
                  <a:pt x="283468" y="155178"/>
                  <a:pt x="292001" y="127396"/>
                </a:cubicBezTo>
                <a:cubicBezTo>
                  <a:pt x="300534" y="99615"/>
                  <a:pt x="316409" y="74612"/>
                  <a:pt x="339626" y="52387"/>
                </a:cubicBezTo>
                <a:cubicBezTo>
                  <a:pt x="362843" y="30162"/>
                  <a:pt x="392113" y="12700"/>
                  <a:pt x="427435" y="0"/>
                </a:cubicBezTo>
                <a:close/>
                <a:moveTo>
                  <a:pt x="148233" y="0"/>
                </a:moveTo>
                <a:lnTo>
                  <a:pt x="180975" y="69056"/>
                </a:lnTo>
                <a:cubicBezTo>
                  <a:pt x="147638" y="80168"/>
                  <a:pt x="123726" y="95646"/>
                  <a:pt x="109240" y="115490"/>
                </a:cubicBezTo>
                <a:cubicBezTo>
                  <a:pt x="94754" y="135334"/>
                  <a:pt x="87114" y="161726"/>
                  <a:pt x="86321" y="194667"/>
                </a:cubicBezTo>
                <a:lnTo>
                  <a:pt x="167283" y="194667"/>
                </a:lnTo>
                <a:lnTo>
                  <a:pt x="167283" y="361950"/>
                </a:lnTo>
                <a:lnTo>
                  <a:pt x="0" y="361950"/>
                </a:lnTo>
                <a:lnTo>
                  <a:pt x="0" y="242292"/>
                </a:lnTo>
                <a:cubicBezTo>
                  <a:pt x="0" y="193873"/>
                  <a:pt x="4267" y="155674"/>
                  <a:pt x="12799" y="127694"/>
                </a:cubicBezTo>
                <a:cubicBezTo>
                  <a:pt x="21332" y="99714"/>
                  <a:pt x="37108" y="74612"/>
                  <a:pt x="60127" y="52387"/>
                </a:cubicBezTo>
                <a:cubicBezTo>
                  <a:pt x="83146" y="30162"/>
                  <a:pt x="112514" y="12700"/>
                  <a:pt x="148233" y="0"/>
                </a:cubicBezTo>
                <a:close/>
              </a:path>
            </a:pathLst>
          </a:custGeom>
          <a:solidFill>
            <a:schemeClr val="lt1"/>
          </a:solidFill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7"/>
          <p:cNvSpPr/>
          <p:nvPr/>
        </p:nvSpPr>
        <p:spPr>
          <a:xfrm>
            <a:off x="1055807" y="3204529"/>
            <a:ext cx="2568185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Teknologi memegang peranan penting dalam era industri 4.0 saat ini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17"/>
          <p:cNvSpPr txBox="1"/>
          <p:nvPr/>
        </p:nvSpPr>
        <p:spPr>
          <a:xfrm>
            <a:off x="1055807" y="2640451"/>
            <a:ext cx="199556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Teknologi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17"/>
          <p:cNvSpPr/>
          <p:nvPr/>
        </p:nvSpPr>
        <p:spPr>
          <a:xfrm>
            <a:off x="4628033" y="3018033"/>
            <a:ext cx="283573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Proses mengorganisasikan dan mengelola resiko untuk sebuah bisnis dengan mengidentifikasi dan mengevaluasi pasar, menemukan solusi serta mengelola sumber daya dan resiko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17"/>
          <p:cNvSpPr txBox="1"/>
          <p:nvPr/>
        </p:nvSpPr>
        <p:spPr>
          <a:xfrm>
            <a:off x="4524254" y="2640451"/>
            <a:ext cx="225106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Enterpreneurship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7"/>
          <p:cNvSpPr/>
          <p:nvPr/>
        </p:nvSpPr>
        <p:spPr>
          <a:xfrm>
            <a:off x="8581861" y="3209581"/>
            <a:ext cx="2568185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Technopreneurship bersumber dari invensi dan inovasi.</a:t>
            </a:r>
            <a:endParaRPr/>
          </a:p>
        </p:txBody>
      </p:sp>
      <p:sp>
        <p:nvSpPr>
          <p:cNvPr id="419" name="Google Shape;419;p17"/>
          <p:cNvSpPr txBox="1"/>
          <p:nvPr/>
        </p:nvSpPr>
        <p:spPr>
          <a:xfrm>
            <a:off x="8266515" y="2459304"/>
            <a:ext cx="254575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Inovasi &amp; Invensi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17"/>
          <p:cNvSpPr txBox="1"/>
          <p:nvPr/>
        </p:nvSpPr>
        <p:spPr>
          <a:xfrm>
            <a:off x="1791396" y="5020037"/>
            <a:ext cx="57419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</a:t>
            </a:r>
            <a:endParaRPr/>
          </a:p>
        </p:txBody>
      </p:sp>
      <p:sp>
        <p:nvSpPr>
          <p:cNvPr id="421" name="Google Shape;421;p17"/>
          <p:cNvSpPr txBox="1"/>
          <p:nvPr/>
        </p:nvSpPr>
        <p:spPr>
          <a:xfrm>
            <a:off x="5109042" y="5100905"/>
            <a:ext cx="144623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Adaptif</a:t>
            </a:r>
            <a:endParaRPr/>
          </a:p>
        </p:txBody>
      </p:sp>
      <p:sp>
        <p:nvSpPr>
          <p:cNvPr id="422" name="Google Shape;422;p17"/>
          <p:cNvSpPr txBox="1"/>
          <p:nvPr/>
        </p:nvSpPr>
        <p:spPr>
          <a:xfrm>
            <a:off x="9251806" y="4944420"/>
            <a:ext cx="2071975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 and adopt</a:t>
            </a:r>
            <a:endParaRPr/>
          </a:p>
        </p:txBody>
      </p:sp>
      <p:sp>
        <p:nvSpPr>
          <p:cNvPr id="423" name="Google Shape;423;p17"/>
          <p:cNvSpPr txBox="1"/>
          <p:nvPr/>
        </p:nvSpPr>
        <p:spPr>
          <a:xfrm>
            <a:off x="2320298" y="419493"/>
            <a:ext cx="759169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Menjadi Seorang Technopreneur??</a:t>
            </a:r>
            <a:endParaRPr b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8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ID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9" name="Google Shape;42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430" name="Google Shape;43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31" name="Google Shape;431;p18"/>
          <p:cNvGrpSpPr/>
          <p:nvPr/>
        </p:nvGrpSpPr>
        <p:grpSpPr>
          <a:xfrm>
            <a:off x="949497" y="1847276"/>
            <a:ext cx="10355810" cy="4207048"/>
            <a:chOff x="0" y="106329"/>
            <a:chExt cx="10355810" cy="4207048"/>
          </a:xfrm>
        </p:grpSpPr>
        <p:sp>
          <p:nvSpPr>
            <p:cNvPr id="432" name="Google Shape;432;p18"/>
            <p:cNvSpPr/>
            <p:nvPr/>
          </p:nvSpPr>
          <p:spPr>
            <a:xfrm>
              <a:off x="0" y="106329"/>
              <a:ext cx="3236190" cy="1941714"/>
            </a:xfrm>
            <a:prstGeom prst="rect">
              <a:avLst/>
            </a:prstGeom>
            <a:solidFill>
              <a:srgbClr val="BB582B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18"/>
            <p:cNvSpPr txBox="1"/>
            <p:nvPr/>
          </p:nvSpPr>
          <p:spPr>
            <a:xfrm>
              <a:off x="0" y="106329"/>
              <a:ext cx="3236190" cy="19417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300" lIns="114300" spcFirstLastPara="1" rIns="114300" wrap="square" tIns="114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Calibri"/>
                <a:buNone/>
              </a:pPr>
              <a:r>
                <a:rPr lang="en-ID" sz="3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Kemampuan Manajemen Yang Masih Belum Optimal</a:t>
              </a:r>
              <a:endParaRPr/>
            </a:p>
          </p:txBody>
        </p:sp>
        <p:sp>
          <p:nvSpPr>
            <p:cNvPr id="434" name="Google Shape;434;p18"/>
            <p:cNvSpPr/>
            <p:nvPr/>
          </p:nvSpPr>
          <p:spPr>
            <a:xfrm>
              <a:off x="3559810" y="106329"/>
              <a:ext cx="3236190" cy="1941714"/>
            </a:xfrm>
            <a:prstGeom prst="rect">
              <a:avLst/>
            </a:prstGeom>
            <a:solidFill>
              <a:schemeClr val="accent3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18"/>
            <p:cNvSpPr txBox="1"/>
            <p:nvPr/>
          </p:nvSpPr>
          <p:spPr>
            <a:xfrm>
              <a:off x="3559810" y="106329"/>
              <a:ext cx="3236190" cy="19417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300" lIns="114300" spcFirstLastPara="1" rIns="114300" wrap="square" tIns="114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Calibri"/>
                <a:buNone/>
              </a:pPr>
              <a:r>
                <a:rPr lang="en-ID" sz="3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Terkendala dalam Hal Mentoring &amp; Coaching</a:t>
              </a:r>
              <a:endParaRPr/>
            </a:p>
          </p:txBody>
        </p:sp>
        <p:sp>
          <p:nvSpPr>
            <p:cNvPr id="436" name="Google Shape;436;p18"/>
            <p:cNvSpPr/>
            <p:nvPr/>
          </p:nvSpPr>
          <p:spPr>
            <a:xfrm>
              <a:off x="7119620" y="106329"/>
              <a:ext cx="3236190" cy="1941714"/>
            </a:xfrm>
            <a:prstGeom prst="rect">
              <a:avLst/>
            </a:prstGeom>
            <a:solidFill>
              <a:srgbClr val="9B8355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18"/>
            <p:cNvSpPr txBox="1"/>
            <p:nvPr/>
          </p:nvSpPr>
          <p:spPr>
            <a:xfrm>
              <a:off x="7119620" y="106329"/>
              <a:ext cx="3236190" cy="19417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300" lIns="114300" spcFirstLastPara="1" rIns="114300" wrap="square" tIns="114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Calibri"/>
                <a:buNone/>
              </a:pPr>
              <a:r>
                <a:rPr lang="en-ID" sz="3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Motivasi &amp; Keteguhan Hati</a:t>
              </a:r>
              <a:endPara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18"/>
            <p:cNvSpPr/>
            <p:nvPr/>
          </p:nvSpPr>
          <p:spPr>
            <a:xfrm>
              <a:off x="0" y="2371663"/>
              <a:ext cx="3236190" cy="1941714"/>
            </a:xfrm>
            <a:prstGeom prst="rect">
              <a:avLst/>
            </a:prstGeom>
            <a:solidFill>
              <a:schemeClr val="accent5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18"/>
            <p:cNvSpPr txBox="1"/>
            <p:nvPr/>
          </p:nvSpPr>
          <p:spPr>
            <a:xfrm>
              <a:off x="0" y="2371663"/>
              <a:ext cx="3236190" cy="19417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300" lIns="114300" spcFirstLastPara="1" rIns="114300" wrap="square" tIns="114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Calibri"/>
                <a:buNone/>
              </a:pPr>
              <a:r>
                <a:rPr lang="en-ID" sz="3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Modal (Classics)</a:t>
              </a:r>
              <a:endParaRPr/>
            </a:p>
          </p:txBody>
        </p:sp>
        <p:sp>
          <p:nvSpPr>
            <p:cNvPr id="440" name="Google Shape;440;p18"/>
            <p:cNvSpPr/>
            <p:nvPr/>
          </p:nvSpPr>
          <p:spPr>
            <a:xfrm>
              <a:off x="3559810" y="2371663"/>
              <a:ext cx="3236190" cy="1941714"/>
            </a:xfrm>
            <a:prstGeom prst="rect">
              <a:avLst/>
            </a:prstGeom>
            <a:solidFill>
              <a:schemeClr val="accent6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18"/>
            <p:cNvSpPr txBox="1"/>
            <p:nvPr/>
          </p:nvSpPr>
          <p:spPr>
            <a:xfrm>
              <a:off x="3559810" y="2371663"/>
              <a:ext cx="3236190" cy="19417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300" lIns="114300" spcFirstLastPara="1" rIns="114300" wrap="square" tIns="114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Calibri"/>
                <a:buNone/>
              </a:pPr>
              <a:r>
                <a:rPr lang="en-ID" sz="3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Pengembangan Pasar</a:t>
              </a:r>
              <a:endPara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18"/>
            <p:cNvSpPr/>
            <p:nvPr/>
          </p:nvSpPr>
          <p:spPr>
            <a:xfrm>
              <a:off x="7119620" y="2371663"/>
              <a:ext cx="3236190" cy="1941714"/>
            </a:xfrm>
            <a:prstGeom prst="rect">
              <a:avLst/>
            </a:prstGeom>
            <a:solidFill>
              <a:srgbClr val="BB582B"/>
            </a:solidFill>
            <a:ln cap="flat" cmpd="sng" w="1587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18"/>
            <p:cNvSpPr txBox="1"/>
            <p:nvPr/>
          </p:nvSpPr>
          <p:spPr>
            <a:xfrm>
              <a:off x="7119620" y="2371663"/>
              <a:ext cx="3236190" cy="19417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4300" lIns="114300" spcFirstLastPara="1" rIns="114300" wrap="square" tIns="114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000"/>
                <a:buFont typeface="Calibri"/>
                <a:buNone/>
              </a:pPr>
              <a:r>
                <a:rPr lang="en-ID" sz="3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Pengorganisasian Bisnis</a:t>
              </a:r>
              <a:endPara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4" name="Google Shape;444;p18"/>
          <p:cNvSpPr txBox="1"/>
          <p:nvPr/>
        </p:nvSpPr>
        <p:spPr>
          <a:xfrm>
            <a:off x="1205090" y="225990"/>
            <a:ext cx="988963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KENDALA YANG DIHADAPI OLEH MAHASISWA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DALAM MENGEMBANGKAN BISNIS-STARTUP</a:t>
            </a:r>
            <a:endParaRPr b="1"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9" name="Google Shape;44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26284"/>
            <a:ext cx="12192000" cy="6187430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19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ID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19"/>
          <p:cNvSpPr/>
          <p:nvPr/>
        </p:nvSpPr>
        <p:spPr>
          <a:xfrm>
            <a:off x="2330144" y="2812868"/>
            <a:ext cx="7484416" cy="2603863"/>
          </a:xfrm>
          <a:prstGeom prst="roundRect">
            <a:avLst>
              <a:gd fmla="val 16667" name="adj"/>
            </a:avLst>
          </a:prstGeom>
          <a:solidFill>
            <a:schemeClr val="accent1">
              <a:alpha val="6392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ANDA TERTARIK MENJADI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4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TECHNOPRENUER???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ID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(Mahasiswa Gaul yaaa Mahasiswa Yang Punya Bisnis!!)</a:t>
            </a:r>
            <a:endParaRPr i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ID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Google Shape;19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33599" y="101600"/>
            <a:ext cx="7647709" cy="60773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198" name="Google Shape;198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Picture\logo ibi small.gif" id="456" name="Google Shape;456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92225" y="1953927"/>
            <a:ext cx="4350822" cy="4350822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20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Arial"/>
              <a:buNone/>
            </a:pPr>
            <a:r>
              <a:rPr b="1" lang="en-ID">
                <a:latin typeface="Arial"/>
                <a:ea typeface="Arial"/>
                <a:cs typeface="Arial"/>
                <a:sym typeface="Arial"/>
              </a:rPr>
              <a:t>END OF SLIDE</a:t>
            </a:r>
            <a:endParaRPr/>
          </a:p>
        </p:txBody>
      </p:sp>
      <p:pic>
        <p:nvPicPr>
          <p:cNvPr id="458" name="Google Shape;458;p20"/>
          <p:cNvPicPr preferRelativeResize="0"/>
          <p:nvPr/>
        </p:nvPicPr>
        <p:blipFill rotWithShape="1">
          <a:blip r:embed="rId4">
            <a:alphaModFix/>
          </a:blip>
          <a:srcRect b="8068" l="0" r="50710" t="0"/>
          <a:stretch/>
        </p:blipFill>
        <p:spPr>
          <a:xfrm>
            <a:off x="0" y="0"/>
            <a:ext cx="337099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20"/>
          <p:cNvPicPr preferRelativeResize="0"/>
          <p:nvPr/>
        </p:nvPicPr>
        <p:blipFill rotWithShape="1">
          <a:blip r:embed="rId4">
            <a:alphaModFix/>
          </a:blip>
          <a:srcRect b="8068" l="50496" r="0" t="0"/>
          <a:stretch/>
        </p:blipFill>
        <p:spPr>
          <a:xfrm>
            <a:off x="8821005" y="0"/>
            <a:ext cx="337099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ID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205" name="Google Shape;205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031" y="1147059"/>
            <a:ext cx="4684902" cy="4985886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3"/>
          <p:cNvSpPr/>
          <p:nvPr/>
        </p:nvSpPr>
        <p:spPr>
          <a:xfrm>
            <a:off x="4787933" y="2613264"/>
            <a:ext cx="2691551" cy="245096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8" name="Google Shape;208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404068" y="1376313"/>
            <a:ext cx="4549119" cy="4756632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"/>
          <p:cNvSpPr txBox="1"/>
          <p:nvPr/>
        </p:nvSpPr>
        <p:spPr>
          <a:xfrm>
            <a:off x="1817865" y="187184"/>
            <a:ext cx="807195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Apa Yang Anda Inginkan Setelah Lulus???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3"/>
          <p:cNvSpPr txBox="1"/>
          <p:nvPr/>
        </p:nvSpPr>
        <p:spPr>
          <a:xfrm>
            <a:off x="4704333" y="3577138"/>
            <a:ext cx="285875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But….IN Reality??</a:t>
            </a:r>
            <a:endParaRPr b="1"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3"/>
          <p:cNvSpPr txBox="1"/>
          <p:nvPr/>
        </p:nvSpPr>
        <p:spPr>
          <a:xfrm>
            <a:off x="5118606" y="3946469"/>
            <a:ext cx="165751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TIDAK MUDAH!!</a:t>
            </a:r>
            <a:endParaRPr b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3"/>
          <p:cNvSpPr txBox="1"/>
          <p:nvPr/>
        </p:nvSpPr>
        <p:spPr>
          <a:xfrm>
            <a:off x="4869670" y="1920767"/>
            <a:ext cx="2155390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TANTANGAN</a:t>
            </a:r>
            <a:endParaRPr b="1"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3"/>
          <p:cNvSpPr txBox="1"/>
          <p:nvPr/>
        </p:nvSpPr>
        <p:spPr>
          <a:xfrm>
            <a:off x="5043887" y="5128671"/>
            <a:ext cx="1906454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ANCAMAN</a:t>
            </a:r>
            <a:endParaRPr b="1"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ID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9" name="Google Shape;21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220" name="Google Shape;220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4"/>
          <p:cNvSpPr txBox="1"/>
          <p:nvPr/>
        </p:nvSpPr>
        <p:spPr>
          <a:xfrm>
            <a:off x="2135821" y="146784"/>
            <a:ext cx="784484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INDUSTRY 4.0 NOW…..ALL AROUND US!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2" name="Google Shape;222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3529" y="749064"/>
            <a:ext cx="5346506" cy="5359872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4"/>
          <p:cNvSpPr txBox="1"/>
          <p:nvPr/>
        </p:nvSpPr>
        <p:spPr>
          <a:xfrm>
            <a:off x="5550035" y="1679283"/>
            <a:ext cx="6555795" cy="3108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ID" sz="28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“Era Industri Yang Mengintegrasikan komputasi awan (Cloud Computing, Cyber-fisik, komputasi kognitif, Mobile Technology (5G), Artificial Intelligence (Ai) atau kecerdasan buatan, Internet of Thing (IoT), dan hal lainnya yang akan membuat produksi lebih mudah dan efisien.”</a:t>
            </a:r>
            <a:endParaRPr/>
          </a:p>
        </p:txBody>
      </p:sp>
      <p:sp>
        <p:nvSpPr>
          <p:cNvPr id="224" name="Google Shape;224;p4"/>
          <p:cNvSpPr txBox="1"/>
          <p:nvPr/>
        </p:nvSpPr>
        <p:spPr>
          <a:xfrm>
            <a:off x="5636205" y="5006508"/>
            <a:ext cx="609442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Pada era Industri 4.0 ini, peran manusia menjadi sangat sedikit, karena segala pekerjaan akan diambil alih oleh mesin, komputer, dan juga robot yang mampu bekerja lebih efektif dan efisien. </a:t>
            </a:r>
            <a:endParaRPr/>
          </a:p>
        </p:txBody>
      </p:sp>
      <p:sp>
        <p:nvSpPr>
          <p:cNvPr id="225" name="Google Shape;225;p4"/>
          <p:cNvSpPr txBox="1"/>
          <p:nvPr/>
        </p:nvSpPr>
        <p:spPr>
          <a:xfrm>
            <a:off x="5636199" y="1011800"/>
            <a:ext cx="58095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4000">
                <a:solidFill>
                  <a:srgbClr val="00B050"/>
                </a:solidFill>
                <a:latin typeface="EB Garamond"/>
                <a:ea typeface="EB Garamond"/>
                <a:cs typeface="EB Garamond"/>
                <a:sym typeface="EB Garamond"/>
              </a:rPr>
              <a:t>INDUSTRY 4.0 </a:t>
            </a:r>
            <a:endParaRPr b="1" sz="4000">
              <a:solidFill>
                <a:srgbClr val="00B050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5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ID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1" name="Google Shape;23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232" name="Google Shape;23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5"/>
          <p:cNvSpPr txBox="1"/>
          <p:nvPr/>
        </p:nvSpPr>
        <p:spPr>
          <a:xfrm>
            <a:off x="1641225" y="69125"/>
            <a:ext cx="91611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Don’t Laugh……BUT Be Carefull!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4" name="Google Shape;234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1239" y="1112900"/>
            <a:ext cx="3271260" cy="5069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100945" y="848604"/>
            <a:ext cx="3887591" cy="2630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51928" y="1203237"/>
            <a:ext cx="3445197" cy="445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569577" y="3519055"/>
            <a:ext cx="5052845" cy="27952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6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ID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3" name="Google Shape;24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244" name="Google Shape;24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6"/>
          <p:cNvSpPr txBox="1"/>
          <p:nvPr/>
        </p:nvSpPr>
        <p:spPr>
          <a:xfrm>
            <a:off x="2417942" y="850494"/>
            <a:ext cx="73560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BUSINESS MYOPIA FOR TECHNOLOGY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6" name="Google Shape;246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031" y="1411953"/>
            <a:ext cx="5447004" cy="3321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96000" y="1411954"/>
            <a:ext cx="5904083" cy="3321047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6"/>
          <p:cNvSpPr txBox="1"/>
          <p:nvPr/>
        </p:nvSpPr>
        <p:spPr>
          <a:xfrm>
            <a:off x="1487055" y="4913745"/>
            <a:ext cx="926407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ID" sz="24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Banyak perusahaan yang dahulunya pemimpin pasar tapi saat ini “TENGGELAM” karena “rabun” akan pemanfaatan teknologi yang progresif</a:t>
            </a:r>
            <a:endParaRPr b="1" i="1" sz="2400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6"/>
          <p:cNvSpPr txBox="1"/>
          <p:nvPr/>
        </p:nvSpPr>
        <p:spPr>
          <a:xfrm>
            <a:off x="1409625" y="162800"/>
            <a:ext cx="94698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Don’t Laugh……BUT Be Carefull!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7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ID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5" name="Google Shape;25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256" name="Google Shape;256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7"/>
          <p:cNvSpPr/>
          <p:nvPr/>
        </p:nvSpPr>
        <p:spPr>
          <a:xfrm>
            <a:off x="1588655" y="580388"/>
            <a:ext cx="8663709" cy="2438400"/>
          </a:xfrm>
          <a:prstGeom prst="rect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D" sz="2800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  <a:t>Untuk menjadi sukses seperti yang anda inginkan, terutama menjadi pengusaha,perlu karakter dan skill entrepreneur berbasis TEKNOLOGI</a:t>
            </a:r>
            <a:endParaRPr b="1" sz="2800">
              <a:solidFill>
                <a:schemeClr val="lt1"/>
              </a:solidFill>
              <a:latin typeface="Aharoni"/>
              <a:ea typeface="Aharoni"/>
              <a:cs typeface="Aharoni"/>
              <a:sym typeface="Aharon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7"/>
          <p:cNvSpPr/>
          <p:nvPr/>
        </p:nvSpPr>
        <p:spPr>
          <a:xfrm>
            <a:off x="3039900" y="3298556"/>
            <a:ext cx="5429256" cy="461665"/>
          </a:xfrm>
          <a:prstGeom prst="round1Rect">
            <a:avLst>
              <a:gd fmla="val 50000" name="adj"/>
            </a:avLst>
          </a:prstGeom>
          <a:gradFill>
            <a:gsLst>
              <a:gs pos="0">
                <a:srgbClr val="F0AF8D"/>
              </a:gs>
              <a:gs pos="45000">
                <a:srgbClr val="F4BCA0"/>
              </a:gs>
              <a:gs pos="100000">
                <a:srgbClr val="FDC2A5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ID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Technopreneur</a:t>
            </a:r>
            <a:endParaRPr/>
          </a:p>
        </p:txBody>
      </p:sp>
      <p:sp>
        <p:nvSpPr>
          <p:cNvPr id="259" name="Google Shape;259;p7"/>
          <p:cNvSpPr/>
          <p:nvPr/>
        </p:nvSpPr>
        <p:spPr>
          <a:xfrm>
            <a:off x="4767813" y="3229667"/>
            <a:ext cx="1973430" cy="714380"/>
          </a:xfrm>
          <a:prstGeom prst="ellipse">
            <a:avLst/>
          </a:prstGeom>
          <a:noFill/>
          <a:ln cap="flat" cmpd="sng" w="158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7"/>
          <p:cNvSpPr/>
          <p:nvPr/>
        </p:nvSpPr>
        <p:spPr>
          <a:xfrm rot="3001996">
            <a:off x="4434107" y="3883259"/>
            <a:ext cx="357190" cy="857256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7"/>
          <p:cNvSpPr/>
          <p:nvPr/>
        </p:nvSpPr>
        <p:spPr>
          <a:xfrm rot="-2416707">
            <a:off x="6618819" y="3852996"/>
            <a:ext cx="357190" cy="857256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7"/>
          <p:cNvSpPr txBox="1"/>
          <p:nvPr/>
        </p:nvSpPr>
        <p:spPr>
          <a:xfrm>
            <a:off x="2955029" y="4696412"/>
            <a:ext cx="2776558" cy="461665"/>
          </a:xfrm>
          <a:prstGeom prst="rect">
            <a:avLst/>
          </a:prstGeom>
          <a:gradFill>
            <a:gsLst>
              <a:gs pos="0">
                <a:srgbClr val="C0B39F"/>
              </a:gs>
              <a:gs pos="45000">
                <a:srgbClr val="CBBFAF"/>
              </a:gs>
              <a:gs pos="100000">
                <a:srgbClr val="D3C8B5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ID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Teknologi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7"/>
          <p:cNvSpPr txBox="1"/>
          <p:nvPr/>
        </p:nvSpPr>
        <p:spPr>
          <a:xfrm>
            <a:off x="6026863" y="4696412"/>
            <a:ext cx="2776558" cy="461665"/>
          </a:xfrm>
          <a:prstGeom prst="rect">
            <a:avLst/>
          </a:prstGeom>
          <a:gradFill>
            <a:gsLst>
              <a:gs pos="0">
                <a:srgbClr val="989898"/>
              </a:gs>
              <a:gs pos="45000">
                <a:srgbClr val="A7A7A7"/>
              </a:gs>
              <a:gs pos="100000">
                <a:srgbClr val="B1B1B1"/>
              </a:gs>
            </a:gsLst>
            <a:path path="circle">
              <a:fillToRect b="50%" l="50%" r="50%" t="50%"/>
            </a:path>
            <a:tileRect/>
          </a:gra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ID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Entrepreneur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7"/>
          <p:cNvSpPr txBox="1"/>
          <p:nvPr/>
        </p:nvSpPr>
        <p:spPr>
          <a:xfrm>
            <a:off x="212437" y="5298505"/>
            <a:ext cx="60960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sebuah ilmu praktis, yaitu bagaimana ilmu pengetahuan (science) memberi manfaat langsung kepada masyarakat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7"/>
          <p:cNvSpPr txBox="1"/>
          <p:nvPr/>
        </p:nvSpPr>
        <p:spPr>
          <a:xfrm>
            <a:off x="6188971" y="5158077"/>
            <a:ext cx="6096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Orang yang pandai / berbakat dalam mengenaliproduk baru, menentukan cara produksi baru,menyusun operasi untuk pengadaan produk baru,memasarkan produk yang dihasilkan danmengatur permodalan operasinya.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8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ID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1" name="Google Shape;27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272" name="Google Shape;27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8"/>
          <p:cNvSpPr/>
          <p:nvPr/>
        </p:nvSpPr>
        <p:spPr>
          <a:xfrm>
            <a:off x="221673" y="1246909"/>
            <a:ext cx="5754254" cy="2182091"/>
          </a:xfrm>
          <a:prstGeom prst="rect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TECHNOPRENEURSHIP</a:t>
            </a:r>
            <a:r>
              <a:rPr lang="en-ID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adalah proses pembentukan dan kolaborasi antara bidang usaha dan penerapan teknologi sebagai instrument pendukung – dan sebagai dasar dari usaha itu sendiri, baik dalam proses, system, pihak yang terlibat, maupun produk yang dihasilkan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8"/>
          <p:cNvSpPr/>
          <p:nvPr/>
        </p:nvSpPr>
        <p:spPr>
          <a:xfrm>
            <a:off x="4770581" y="3846699"/>
            <a:ext cx="6571673" cy="2182091"/>
          </a:xfrm>
          <a:prstGeom prst="rect">
            <a:avLst/>
          </a:prstGeom>
          <a:solidFill>
            <a:schemeClr val="accent1"/>
          </a:solidFill>
          <a:ln cap="flat" cmpd="sng" w="15875">
            <a:solidFill>
              <a:srgbClr val="A65F0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BISNIS STARTUP </a:t>
            </a:r>
            <a:r>
              <a:rPr lang="en-ID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adalah istilah yang merujuk pada semua perusahaan yang belum lama beroperasi. Perusahaan-perusahaan ini sebagian besar merupakan perusahaan yang baru didirikan dan berada dalam fase pengembangan dan penelitian untuk menemukan pasar yang tepat. Biasanya didentikkan dengan perusahaan berbasis teknologi</a:t>
            </a:r>
            <a:endParaRPr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5" name="Google Shape;275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16075" y="206426"/>
            <a:ext cx="3125912" cy="2080965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76" name="Google Shape;276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529214" y="1809801"/>
            <a:ext cx="3188244" cy="1884743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77" name="Google Shape;277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82119" y="4037820"/>
            <a:ext cx="2143125" cy="2143125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78" name="Google Shape;278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400731" y="4067226"/>
            <a:ext cx="2050979" cy="2113719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9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ID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Institut Informatika &amp; Bisnis Darmajaya Lampung</a:t>
            </a:r>
            <a:endParaRPr b="1" i="1" sz="2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4" name="Google Shape;28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239" y="0"/>
            <a:ext cx="986041" cy="10508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Picture\logo ibi small.gif" id="285" name="Google Shape;28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9"/>
          <p:cNvPicPr preferRelativeResize="0"/>
          <p:nvPr/>
        </p:nvPicPr>
        <p:blipFill rotWithShape="1">
          <a:blip r:embed="rId5">
            <a:alphaModFix/>
          </a:blip>
          <a:srcRect b="13836" l="23864" r="24620" t="27712"/>
          <a:stretch/>
        </p:blipFill>
        <p:spPr>
          <a:xfrm>
            <a:off x="184728" y="1147058"/>
            <a:ext cx="3657599" cy="5008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841673" y="1253276"/>
            <a:ext cx="4076930" cy="49019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9"/>
          <p:cNvPicPr preferRelativeResize="0"/>
          <p:nvPr/>
        </p:nvPicPr>
        <p:blipFill rotWithShape="1">
          <a:blip r:embed="rId7">
            <a:alphaModFix/>
          </a:blip>
          <a:srcRect b="11650" l="23031" r="22802" t="15323"/>
          <a:stretch/>
        </p:blipFill>
        <p:spPr>
          <a:xfrm>
            <a:off x="3478416" y="1253276"/>
            <a:ext cx="4076929" cy="4679812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9"/>
          <p:cNvSpPr txBox="1"/>
          <p:nvPr/>
        </p:nvSpPr>
        <p:spPr>
          <a:xfrm>
            <a:off x="2161309" y="294606"/>
            <a:ext cx="820558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ID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ATMOSTER TECHNOPRENEURSHIP INDONESIA MELESAT TAJAM</a:t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Retrospect">
  <a:themeElements>
    <a:clrScheme name="Retrospect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HDOfficeLightV0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2015-04-19T11:45:31Z</dcterms:created>
  <dc:creator>ARIZA</dc:creator>
</cp:coreProperties>
</file>