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256" r:id="rId2"/>
    <p:sldId id="301" r:id="rId3"/>
    <p:sldId id="302" r:id="rId4"/>
    <p:sldId id="303" r:id="rId5"/>
    <p:sldId id="304"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8" r:id="rId20"/>
    <p:sldId id="319" r:id="rId21"/>
    <p:sldId id="320" r:id="rId22"/>
    <p:sldId id="321" r:id="rId23"/>
    <p:sldId id="322" r:id="rId24"/>
    <p:sldId id="323" r:id="rId25"/>
    <p:sldId id="324" r:id="rId26"/>
    <p:sldId id="325" r:id="rId27"/>
    <p:sldId id="326" r:id="rId28"/>
    <p:sldId id="327" r:id="rId29"/>
    <p:sldId id="328" r:id="rId30"/>
    <p:sldId id="329" r:id="rId31"/>
    <p:sldId id="330" r:id="rId32"/>
    <p:sldId id="331" r:id="rId33"/>
    <p:sldId id="332" r:id="rId34"/>
    <p:sldId id="333" r:id="rId35"/>
    <p:sldId id="334" r:id="rId36"/>
    <p:sldId id="335" r:id="rId37"/>
    <p:sldId id="300" r:id="rId38"/>
  </p:sldIdLst>
  <p:sldSz cx="9144000" cy="6858000" type="screen4x3"/>
  <p:notesSz cx="7045325" cy="9345613"/>
  <p:custDataLst>
    <p:tags r:id="rId4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xmlns="" userId="Ray" providerId="None"/>
      </p:ext>
    </p:extLst>
  </p:cmAuthor>
  <p:cmAuthor id="2" name="user" initials="u" lastIdx="1" clrIdx="1">
    <p:extLst>
      <p:ext uri="{19B8F6BF-5375-455C-9EA6-DF929625EA0E}">
        <p15:presenceInfo xmlns:p15="http://schemas.microsoft.com/office/powerpoint/2012/main" xmlns=""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p:scale>
          <a:sx n="69" d="100"/>
          <a:sy n="69" d="100"/>
        </p:scale>
        <p:origin x="-1104"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tags" Target="tags/tag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xmlns=""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6AA049-D942-49BE-A793-1315B53243AC}"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8C33A11-3BEC-4DB3-8BE5-4B18607E3CD4}">
      <dgm:prSet phldrT="[Text]"/>
      <dgm:spPr/>
      <dgm:t>
        <a:bodyPr/>
        <a:lstStyle/>
        <a:p>
          <a:r>
            <a:rPr lang="en-US" dirty="0" smtClean="0">
              <a:latin typeface="Cambria" pitchFamily="18" charset="0"/>
              <a:ea typeface="Cambria" pitchFamily="18" charset="0"/>
            </a:rPr>
            <a:t>Orang perseorangan, persekutuan, atau badan hukum </a:t>
          </a:r>
          <a:r>
            <a:rPr lang="fi-FI" dirty="0" smtClean="0">
              <a:latin typeface="Cambria" pitchFamily="18" charset="0"/>
              <a:ea typeface="Cambria" pitchFamily="18" charset="0"/>
            </a:rPr>
            <a:t>yang menjalankan suatu perusahaan milik sendiri</a:t>
          </a:r>
          <a:endParaRPr lang="en-US" dirty="0">
            <a:latin typeface="Cambria" pitchFamily="18" charset="0"/>
            <a:ea typeface="Cambria" pitchFamily="18" charset="0"/>
          </a:endParaRPr>
        </a:p>
      </dgm:t>
    </dgm:pt>
    <dgm:pt modelId="{5489CB35-7AF8-4E3C-B09E-8474B69AC215}" type="parTrans" cxnId="{D4E6E9BA-FD9C-4DBF-AA2C-75561535030E}">
      <dgm:prSet/>
      <dgm:spPr/>
      <dgm:t>
        <a:bodyPr/>
        <a:lstStyle/>
        <a:p>
          <a:endParaRPr lang="en-US"/>
        </a:p>
      </dgm:t>
    </dgm:pt>
    <dgm:pt modelId="{173EE8B3-01C3-4124-841D-06690323752A}" type="sibTrans" cxnId="{D4E6E9BA-FD9C-4DBF-AA2C-75561535030E}">
      <dgm:prSet/>
      <dgm:spPr/>
      <dgm:t>
        <a:bodyPr/>
        <a:lstStyle/>
        <a:p>
          <a:endParaRPr lang="en-US"/>
        </a:p>
      </dgm:t>
    </dgm:pt>
    <dgm:pt modelId="{1C33626B-E78C-4FFD-8AE9-00C9C57D869D}">
      <dgm:prSet phldrT="[Text]"/>
      <dgm:spPr/>
      <dgm:t>
        <a:bodyPr/>
        <a:lstStyle/>
        <a:p>
          <a:r>
            <a:rPr lang="en-US" dirty="0" smtClean="0">
              <a:latin typeface="Cambria" pitchFamily="18" charset="0"/>
              <a:ea typeface="Cambria" pitchFamily="18" charset="0"/>
            </a:rPr>
            <a:t>Orang perseorangan, </a:t>
          </a:r>
          <a:r>
            <a:rPr lang="en-US" dirty="0" err="1" smtClean="0">
              <a:latin typeface="Cambria" pitchFamily="18" charset="0"/>
              <a:ea typeface="Cambria" pitchFamily="18" charset="0"/>
            </a:rPr>
            <a:t>persekutuam</a:t>
          </a:r>
          <a:r>
            <a:rPr lang="en-US" dirty="0" smtClean="0">
              <a:latin typeface="Cambria" pitchFamily="18" charset="0"/>
              <a:ea typeface="Cambria" pitchFamily="18" charset="0"/>
            </a:rPr>
            <a:t>, atau badan hukum yang secara berdiri sendiri menjalankan perusahaan bukan miliknya</a:t>
          </a:r>
          <a:endParaRPr lang="en-US" dirty="0">
            <a:latin typeface="Cambria" pitchFamily="18" charset="0"/>
            <a:ea typeface="Cambria" pitchFamily="18" charset="0"/>
          </a:endParaRPr>
        </a:p>
      </dgm:t>
    </dgm:pt>
    <dgm:pt modelId="{0FEF7E8C-5381-41EC-A2F5-C1FA85DC19E7}" type="parTrans" cxnId="{34372087-E2B0-4696-A94D-273E0F41C026}">
      <dgm:prSet/>
      <dgm:spPr/>
      <dgm:t>
        <a:bodyPr/>
        <a:lstStyle/>
        <a:p>
          <a:endParaRPr lang="en-US"/>
        </a:p>
      </dgm:t>
    </dgm:pt>
    <dgm:pt modelId="{1C534584-17D6-42F6-8387-45CCEA437DDC}" type="sibTrans" cxnId="{34372087-E2B0-4696-A94D-273E0F41C026}">
      <dgm:prSet/>
      <dgm:spPr/>
      <dgm:t>
        <a:bodyPr/>
        <a:lstStyle/>
        <a:p>
          <a:endParaRPr lang="en-US"/>
        </a:p>
      </dgm:t>
    </dgm:pt>
    <dgm:pt modelId="{9855E3DA-CDEC-49B1-8FAA-82E7EEF7515A}">
      <dgm:prSet phldrT="[Text]"/>
      <dgm:spPr/>
      <dgm:t>
        <a:bodyPr/>
        <a:lstStyle/>
        <a:p>
          <a:r>
            <a:rPr lang="en-US" dirty="0" smtClean="0">
              <a:latin typeface="Cambria" pitchFamily="18" charset="0"/>
              <a:ea typeface="Cambria" pitchFamily="18" charset="0"/>
            </a:rPr>
            <a:t>Orang perseorangan, persekutuan, atau badan </a:t>
          </a:r>
          <a:r>
            <a:rPr lang="it-IT" dirty="0" smtClean="0">
              <a:latin typeface="Cambria" pitchFamily="18" charset="0"/>
              <a:ea typeface="Cambria" pitchFamily="18" charset="0"/>
            </a:rPr>
            <a:t>hukum yang berada di Indonesia mewakili perusahaan </a:t>
          </a:r>
          <a:r>
            <a:rPr lang="en-US" dirty="0" smtClean="0">
              <a:latin typeface="Cambria" pitchFamily="18" charset="0"/>
              <a:ea typeface="Cambria" pitchFamily="18" charset="0"/>
            </a:rPr>
            <a:t>sebagaimana dimaksud yang berkedudukan di luar wilayah Indonesia</a:t>
          </a:r>
          <a:endParaRPr lang="en-US" dirty="0">
            <a:latin typeface="Cambria" pitchFamily="18" charset="0"/>
            <a:ea typeface="Cambria" pitchFamily="18" charset="0"/>
          </a:endParaRPr>
        </a:p>
      </dgm:t>
    </dgm:pt>
    <dgm:pt modelId="{6259B2F0-4ABC-40F9-ABE8-DEF6987A7A67}" type="parTrans" cxnId="{0453BC15-2D9C-4658-B0C5-C8090BB596D4}">
      <dgm:prSet/>
      <dgm:spPr/>
      <dgm:t>
        <a:bodyPr/>
        <a:lstStyle/>
        <a:p>
          <a:endParaRPr lang="en-US"/>
        </a:p>
      </dgm:t>
    </dgm:pt>
    <dgm:pt modelId="{6139EC73-FEAF-46E0-8C9F-817FEE9540CE}" type="sibTrans" cxnId="{0453BC15-2D9C-4658-B0C5-C8090BB596D4}">
      <dgm:prSet/>
      <dgm:spPr/>
      <dgm:t>
        <a:bodyPr/>
        <a:lstStyle/>
        <a:p>
          <a:endParaRPr lang="en-US"/>
        </a:p>
      </dgm:t>
    </dgm:pt>
    <dgm:pt modelId="{E35D1471-9C36-4BF4-9F9A-D4AC897938BA}" type="pres">
      <dgm:prSet presAssocID="{B96AA049-D942-49BE-A793-1315B53243AC}" presName="Name0" presStyleCnt="0">
        <dgm:presLayoutVars>
          <dgm:chMax val="7"/>
          <dgm:chPref val="7"/>
          <dgm:dir/>
        </dgm:presLayoutVars>
      </dgm:prSet>
      <dgm:spPr/>
      <dgm:t>
        <a:bodyPr/>
        <a:lstStyle/>
        <a:p>
          <a:endParaRPr lang="en-US"/>
        </a:p>
      </dgm:t>
    </dgm:pt>
    <dgm:pt modelId="{0BB88789-6E42-47B6-B5FF-18176BF43F17}" type="pres">
      <dgm:prSet presAssocID="{B96AA049-D942-49BE-A793-1315B53243AC}" presName="Name1" presStyleCnt="0"/>
      <dgm:spPr/>
    </dgm:pt>
    <dgm:pt modelId="{CF97D7B2-5E67-42BB-B25D-001CFA9BF277}" type="pres">
      <dgm:prSet presAssocID="{B96AA049-D942-49BE-A793-1315B53243AC}" presName="cycle" presStyleCnt="0"/>
      <dgm:spPr/>
    </dgm:pt>
    <dgm:pt modelId="{93B5C011-4EA4-4879-94D3-BC0B03ABCA2D}" type="pres">
      <dgm:prSet presAssocID="{B96AA049-D942-49BE-A793-1315B53243AC}" presName="srcNode" presStyleLbl="node1" presStyleIdx="0" presStyleCnt="3"/>
      <dgm:spPr/>
    </dgm:pt>
    <dgm:pt modelId="{E382579E-A6A1-4321-9062-5B622EB7CE24}" type="pres">
      <dgm:prSet presAssocID="{B96AA049-D942-49BE-A793-1315B53243AC}" presName="conn" presStyleLbl="parChTrans1D2" presStyleIdx="0" presStyleCnt="1"/>
      <dgm:spPr/>
      <dgm:t>
        <a:bodyPr/>
        <a:lstStyle/>
        <a:p>
          <a:endParaRPr lang="en-US"/>
        </a:p>
      </dgm:t>
    </dgm:pt>
    <dgm:pt modelId="{F7618B97-2DA2-4703-A192-BE520437071B}" type="pres">
      <dgm:prSet presAssocID="{B96AA049-D942-49BE-A793-1315B53243AC}" presName="extraNode" presStyleLbl="node1" presStyleIdx="0" presStyleCnt="3"/>
      <dgm:spPr/>
    </dgm:pt>
    <dgm:pt modelId="{011C4C64-825C-42B5-B41D-4128FBDFB0D3}" type="pres">
      <dgm:prSet presAssocID="{B96AA049-D942-49BE-A793-1315B53243AC}" presName="dstNode" presStyleLbl="node1" presStyleIdx="0" presStyleCnt="3"/>
      <dgm:spPr/>
    </dgm:pt>
    <dgm:pt modelId="{54A8A6EE-B085-449E-8D4D-1437AEB4A081}" type="pres">
      <dgm:prSet presAssocID="{B8C33A11-3BEC-4DB3-8BE5-4B18607E3CD4}" presName="text_1" presStyleLbl="node1" presStyleIdx="0" presStyleCnt="3">
        <dgm:presLayoutVars>
          <dgm:bulletEnabled val="1"/>
        </dgm:presLayoutVars>
      </dgm:prSet>
      <dgm:spPr/>
      <dgm:t>
        <a:bodyPr/>
        <a:lstStyle/>
        <a:p>
          <a:endParaRPr lang="en-US"/>
        </a:p>
      </dgm:t>
    </dgm:pt>
    <dgm:pt modelId="{0EE99039-A69F-45D8-9682-3147F7E457D5}" type="pres">
      <dgm:prSet presAssocID="{B8C33A11-3BEC-4DB3-8BE5-4B18607E3CD4}" presName="accent_1" presStyleCnt="0"/>
      <dgm:spPr/>
    </dgm:pt>
    <dgm:pt modelId="{7D9DD6CA-92D9-4873-8FBF-7B387C12D53A}" type="pres">
      <dgm:prSet presAssocID="{B8C33A11-3BEC-4DB3-8BE5-4B18607E3CD4}" presName="accentRepeatNode" presStyleLbl="solidFgAcc1" presStyleIdx="0" presStyleCnt="3"/>
      <dgm:spPr/>
    </dgm:pt>
    <dgm:pt modelId="{127F49B8-60DB-4782-B01D-2460FBBFD45E}" type="pres">
      <dgm:prSet presAssocID="{1C33626B-E78C-4FFD-8AE9-00C9C57D869D}" presName="text_2" presStyleLbl="node1" presStyleIdx="1" presStyleCnt="3">
        <dgm:presLayoutVars>
          <dgm:bulletEnabled val="1"/>
        </dgm:presLayoutVars>
      </dgm:prSet>
      <dgm:spPr/>
      <dgm:t>
        <a:bodyPr/>
        <a:lstStyle/>
        <a:p>
          <a:endParaRPr lang="en-US"/>
        </a:p>
      </dgm:t>
    </dgm:pt>
    <dgm:pt modelId="{2B39CE89-5C76-422F-9E56-A377B61F408D}" type="pres">
      <dgm:prSet presAssocID="{1C33626B-E78C-4FFD-8AE9-00C9C57D869D}" presName="accent_2" presStyleCnt="0"/>
      <dgm:spPr/>
    </dgm:pt>
    <dgm:pt modelId="{DD25CB82-58C7-44EA-9E85-602F174C7CBC}" type="pres">
      <dgm:prSet presAssocID="{1C33626B-E78C-4FFD-8AE9-00C9C57D869D}" presName="accentRepeatNode" presStyleLbl="solidFgAcc1" presStyleIdx="1" presStyleCnt="3"/>
      <dgm:spPr/>
    </dgm:pt>
    <dgm:pt modelId="{C5BFC13B-8318-465D-940A-F23679FCF82F}" type="pres">
      <dgm:prSet presAssocID="{9855E3DA-CDEC-49B1-8FAA-82E7EEF7515A}" presName="text_3" presStyleLbl="node1" presStyleIdx="2" presStyleCnt="3">
        <dgm:presLayoutVars>
          <dgm:bulletEnabled val="1"/>
        </dgm:presLayoutVars>
      </dgm:prSet>
      <dgm:spPr/>
      <dgm:t>
        <a:bodyPr/>
        <a:lstStyle/>
        <a:p>
          <a:endParaRPr lang="en-US"/>
        </a:p>
      </dgm:t>
    </dgm:pt>
    <dgm:pt modelId="{086CEF11-49D5-4963-ABE7-ADEB7B81E1A6}" type="pres">
      <dgm:prSet presAssocID="{9855E3DA-CDEC-49B1-8FAA-82E7EEF7515A}" presName="accent_3" presStyleCnt="0"/>
      <dgm:spPr/>
    </dgm:pt>
    <dgm:pt modelId="{DBE5BAA7-C9E3-40BA-8711-5B9E33A43922}" type="pres">
      <dgm:prSet presAssocID="{9855E3DA-CDEC-49B1-8FAA-82E7EEF7515A}" presName="accentRepeatNode" presStyleLbl="solidFgAcc1" presStyleIdx="2" presStyleCnt="3"/>
      <dgm:spPr/>
    </dgm:pt>
  </dgm:ptLst>
  <dgm:cxnLst>
    <dgm:cxn modelId="{34372087-E2B0-4696-A94D-273E0F41C026}" srcId="{B96AA049-D942-49BE-A793-1315B53243AC}" destId="{1C33626B-E78C-4FFD-8AE9-00C9C57D869D}" srcOrd="1" destOrd="0" parTransId="{0FEF7E8C-5381-41EC-A2F5-C1FA85DC19E7}" sibTransId="{1C534584-17D6-42F6-8387-45CCEA437DDC}"/>
    <dgm:cxn modelId="{33CCE4C2-5675-41B0-B55D-7BAC3E82ECE1}" type="presOf" srcId="{173EE8B3-01C3-4124-841D-06690323752A}" destId="{E382579E-A6A1-4321-9062-5B622EB7CE24}" srcOrd="0" destOrd="0" presId="urn:microsoft.com/office/officeart/2008/layout/VerticalCurvedList"/>
    <dgm:cxn modelId="{D4E6E9BA-FD9C-4DBF-AA2C-75561535030E}" srcId="{B96AA049-D942-49BE-A793-1315B53243AC}" destId="{B8C33A11-3BEC-4DB3-8BE5-4B18607E3CD4}" srcOrd="0" destOrd="0" parTransId="{5489CB35-7AF8-4E3C-B09E-8474B69AC215}" sibTransId="{173EE8B3-01C3-4124-841D-06690323752A}"/>
    <dgm:cxn modelId="{0453BC15-2D9C-4658-B0C5-C8090BB596D4}" srcId="{B96AA049-D942-49BE-A793-1315B53243AC}" destId="{9855E3DA-CDEC-49B1-8FAA-82E7EEF7515A}" srcOrd="2" destOrd="0" parTransId="{6259B2F0-4ABC-40F9-ABE8-DEF6987A7A67}" sibTransId="{6139EC73-FEAF-46E0-8C9F-817FEE9540CE}"/>
    <dgm:cxn modelId="{E79FBCCA-0C66-432B-96BF-AA6F49E52864}" type="presOf" srcId="{9855E3DA-CDEC-49B1-8FAA-82E7EEF7515A}" destId="{C5BFC13B-8318-465D-940A-F23679FCF82F}" srcOrd="0" destOrd="0" presId="urn:microsoft.com/office/officeart/2008/layout/VerticalCurvedList"/>
    <dgm:cxn modelId="{A6B3F43C-F97D-4CF5-A129-B06F7002CA87}" type="presOf" srcId="{1C33626B-E78C-4FFD-8AE9-00C9C57D869D}" destId="{127F49B8-60DB-4782-B01D-2460FBBFD45E}" srcOrd="0" destOrd="0" presId="urn:microsoft.com/office/officeart/2008/layout/VerticalCurvedList"/>
    <dgm:cxn modelId="{6925623F-8AF6-4353-85C8-582C59A7044C}" type="presOf" srcId="{B96AA049-D942-49BE-A793-1315B53243AC}" destId="{E35D1471-9C36-4BF4-9F9A-D4AC897938BA}" srcOrd="0" destOrd="0" presId="urn:microsoft.com/office/officeart/2008/layout/VerticalCurvedList"/>
    <dgm:cxn modelId="{ECDBA52F-6A2C-4C5C-8D3A-FB553D60CF34}" type="presOf" srcId="{B8C33A11-3BEC-4DB3-8BE5-4B18607E3CD4}" destId="{54A8A6EE-B085-449E-8D4D-1437AEB4A081}" srcOrd="0" destOrd="0" presId="urn:microsoft.com/office/officeart/2008/layout/VerticalCurvedList"/>
    <dgm:cxn modelId="{6DC6DA98-5B9C-48EC-BDAA-554EF8D6A6BE}" type="presParOf" srcId="{E35D1471-9C36-4BF4-9F9A-D4AC897938BA}" destId="{0BB88789-6E42-47B6-B5FF-18176BF43F17}" srcOrd="0" destOrd="0" presId="urn:microsoft.com/office/officeart/2008/layout/VerticalCurvedList"/>
    <dgm:cxn modelId="{0C52F41E-237E-4A4B-8866-71B611DDA0D0}" type="presParOf" srcId="{0BB88789-6E42-47B6-B5FF-18176BF43F17}" destId="{CF97D7B2-5E67-42BB-B25D-001CFA9BF277}" srcOrd="0" destOrd="0" presId="urn:microsoft.com/office/officeart/2008/layout/VerticalCurvedList"/>
    <dgm:cxn modelId="{9CD6591E-565D-411B-9879-1697C90E4652}" type="presParOf" srcId="{CF97D7B2-5E67-42BB-B25D-001CFA9BF277}" destId="{93B5C011-4EA4-4879-94D3-BC0B03ABCA2D}" srcOrd="0" destOrd="0" presId="urn:microsoft.com/office/officeart/2008/layout/VerticalCurvedList"/>
    <dgm:cxn modelId="{F322A8CE-DD8D-4E4D-8E63-5B8B8D64732E}" type="presParOf" srcId="{CF97D7B2-5E67-42BB-B25D-001CFA9BF277}" destId="{E382579E-A6A1-4321-9062-5B622EB7CE24}" srcOrd="1" destOrd="0" presId="urn:microsoft.com/office/officeart/2008/layout/VerticalCurvedList"/>
    <dgm:cxn modelId="{14482B5D-403A-4B14-8EC5-568A5B7A333D}" type="presParOf" srcId="{CF97D7B2-5E67-42BB-B25D-001CFA9BF277}" destId="{F7618B97-2DA2-4703-A192-BE520437071B}" srcOrd="2" destOrd="0" presId="urn:microsoft.com/office/officeart/2008/layout/VerticalCurvedList"/>
    <dgm:cxn modelId="{1CA72B88-A2A5-443F-8B10-DEF93E302C7C}" type="presParOf" srcId="{CF97D7B2-5E67-42BB-B25D-001CFA9BF277}" destId="{011C4C64-825C-42B5-B41D-4128FBDFB0D3}" srcOrd="3" destOrd="0" presId="urn:microsoft.com/office/officeart/2008/layout/VerticalCurvedList"/>
    <dgm:cxn modelId="{2AFC14CD-7090-4CF8-AE02-0BF7F8D58C98}" type="presParOf" srcId="{0BB88789-6E42-47B6-B5FF-18176BF43F17}" destId="{54A8A6EE-B085-449E-8D4D-1437AEB4A081}" srcOrd="1" destOrd="0" presId="urn:microsoft.com/office/officeart/2008/layout/VerticalCurvedList"/>
    <dgm:cxn modelId="{53E37733-DCFA-4E5C-B0A1-75BBE53F2953}" type="presParOf" srcId="{0BB88789-6E42-47B6-B5FF-18176BF43F17}" destId="{0EE99039-A69F-45D8-9682-3147F7E457D5}" srcOrd="2" destOrd="0" presId="urn:microsoft.com/office/officeart/2008/layout/VerticalCurvedList"/>
    <dgm:cxn modelId="{6D98F443-B0AC-4386-93FB-F1021ACE07CB}" type="presParOf" srcId="{0EE99039-A69F-45D8-9682-3147F7E457D5}" destId="{7D9DD6CA-92D9-4873-8FBF-7B387C12D53A}" srcOrd="0" destOrd="0" presId="urn:microsoft.com/office/officeart/2008/layout/VerticalCurvedList"/>
    <dgm:cxn modelId="{86AE9812-0DFE-419E-8A70-3D73D9CD8595}" type="presParOf" srcId="{0BB88789-6E42-47B6-B5FF-18176BF43F17}" destId="{127F49B8-60DB-4782-B01D-2460FBBFD45E}" srcOrd="3" destOrd="0" presId="urn:microsoft.com/office/officeart/2008/layout/VerticalCurvedList"/>
    <dgm:cxn modelId="{5D7BB751-0EFB-4DAF-9C76-86A6DE53B56D}" type="presParOf" srcId="{0BB88789-6E42-47B6-B5FF-18176BF43F17}" destId="{2B39CE89-5C76-422F-9E56-A377B61F408D}" srcOrd="4" destOrd="0" presId="urn:microsoft.com/office/officeart/2008/layout/VerticalCurvedList"/>
    <dgm:cxn modelId="{A4E00806-061C-47CB-B547-2B0A63C0EC8A}" type="presParOf" srcId="{2B39CE89-5C76-422F-9E56-A377B61F408D}" destId="{DD25CB82-58C7-44EA-9E85-602F174C7CBC}" srcOrd="0" destOrd="0" presId="urn:microsoft.com/office/officeart/2008/layout/VerticalCurvedList"/>
    <dgm:cxn modelId="{D36D668E-58B3-4F24-97D8-C8BFC5BB51B6}" type="presParOf" srcId="{0BB88789-6E42-47B6-B5FF-18176BF43F17}" destId="{C5BFC13B-8318-465D-940A-F23679FCF82F}" srcOrd="5" destOrd="0" presId="urn:microsoft.com/office/officeart/2008/layout/VerticalCurvedList"/>
    <dgm:cxn modelId="{0C71588A-9E8D-4AC3-93B4-1CBA749FCBB1}" type="presParOf" srcId="{0BB88789-6E42-47B6-B5FF-18176BF43F17}" destId="{086CEF11-49D5-4963-ABE7-ADEB7B81E1A6}" srcOrd="6" destOrd="0" presId="urn:microsoft.com/office/officeart/2008/layout/VerticalCurvedList"/>
    <dgm:cxn modelId="{C8FC421D-8B42-4A5C-894B-FF5597081D17}" type="presParOf" srcId="{086CEF11-49D5-4963-ABE7-ADEB7B81E1A6}" destId="{DBE5BAA7-C9E3-40BA-8711-5B9E33A4392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44B2265-1B72-4F96-A9DC-08852659CDD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ED50B8E1-53C7-4D7F-8DE6-31D89B308D0C}">
      <dgm:prSet phldrT="[Text]"/>
      <dgm:spPr/>
      <dgm:t>
        <a:bodyPr/>
        <a:lstStyle/>
        <a:p>
          <a:r>
            <a:rPr lang="en-US" dirty="0" smtClean="0">
              <a:latin typeface="Cambria" pitchFamily="18" charset="0"/>
              <a:ea typeface="Cambria" pitchFamily="18" charset="0"/>
            </a:rPr>
            <a:t>Pelayan toko</a:t>
          </a:r>
          <a:endParaRPr lang="en-US" dirty="0">
            <a:latin typeface="Cambria" pitchFamily="18" charset="0"/>
            <a:ea typeface="Cambria" pitchFamily="18" charset="0"/>
          </a:endParaRPr>
        </a:p>
      </dgm:t>
    </dgm:pt>
    <dgm:pt modelId="{2433768D-1423-4984-A07A-3E032328759F}" type="parTrans" cxnId="{EFEB8D3D-E05F-401A-97AF-5EE1723F71A9}">
      <dgm:prSet/>
      <dgm:spPr/>
      <dgm:t>
        <a:bodyPr/>
        <a:lstStyle/>
        <a:p>
          <a:endParaRPr lang="en-US"/>
        </a:p>
      </dgm:t>
    </dgm:pt>
    <dgm:pt modelId="{62F76BBF-41C1-415B-BFFE-8C0CDEA09E76}" type="sibTrans" cxnId="{EFEB8D3D-E05F-401A-97AF-5EE1723F71A9}">
      <dgm:prSet/>
      <dgm:spPr/>
      <dgm:t>
        <a:bodyPr/>
        <a:lstStyle/>
        <a:p>
          <a:endParaRPr lang="en-US"/>
        </a:p>
      </dgm:t>
    </dgm:pt>
    <dgm:pt modelId="{BACCEE93-0D19-435E-B0E1-A7F5CEBD5F6B}">
      <dgm:prSet phldrT="[Text]" custT="1"/>
      <dgm:spPr/>
      <dgm:t>
        <a:bodyPr/>
        <a:lstStyle/>
        <a:p>
          <a:r>
            <a:rPr lang="en-US" sz="2000" dirty="0" smtClean="0">
              <a:latin typeface="Cambria" pitchFamily="18" charset="0"/>
              <a:ea typeface="Cambria" pitchFamily="18" charset="0"/>
            </a:rPr>
            <a:t>Pelayan yang </a:t>
          </a:r>
          <a:r>
            <a:rPr lang="fi-FI" sz="2000" dirty="0" smtClean="0">
              <a:latin typeface="Cambria" pitchFamily="18" charset="0"/>
              <a:ea typeface="Cambria" pitchFamily="18" charset="0"/>
            </a:rPr>
            <a:t>membantu pengusaha menjalankan usaha tokonya</a:t>
          </a:r>
          <a:endParaRPr lang="en-US" sz="2000" dirty="0">
            <a:latin typeface="Cambria" pitchFamily="18" charset="0"/>
            <a:ea typeface="Cambria" pitchFamily="18" charset="0"/>
          </a:endParaRPr>
        </a:p>
      </dgm:t>
    </dgm:pt>
    <dgm:pt modelId="{FAA49486-6687-4ED4-8B73-7CE025FCA433}" type="parTrans" cxnId="{C7780630-CD1F-4DB4-BEDA-1814BC5EBB07}">
      <dgm:prSet/>
      <dgm:spPr/>
      <dgm:t>
        <a:bodyPr/>
        <a:lstStyle/>
        <a:p>
          <a:endParaRPr lang="en-US"/>
        </a:p>
      </dgm:t>
    </dgm:pt>
    <dgm:pt modelId="{BD66036D-C9AF-4466-ABB7-B4D7DFE71C01}" type="sibTrans" cxnId="{C7780630-CD1F-4DB4-BEDA-1814BC5EBB07}">
      <dgm:prSet/>
      <dgm:spPr/>
      <dgm:t>
        <a:bodyPr/>
        <a:lstStyle/>
        <a:p>
          <a:endParaRPr lang="en-US"/>
        </a:p>
      </dgm:t>
    </dgm:pt>
    <dgm:pt modelId="{3B216810-C463-4D01-9D51-57C705C4A89C}">
      <dgm:prSet phldrT="[Text]"/>
      <dgm:spPr/>
      <dgm:t>
        <a:bodyPr/>
        <a:lstStyle/>
        <a:p>
          <a:r>
            <a:rPr lang="en-US" dirty="0" smtClean="0">
              <a:latin typeface="Cambria" pitchFamily="18" charset="0"/>
              <a:ea typeface="Cambria" pitchFamily="18" charset="0"/>
            </a:rPr>
            <a:t>Pimpinan perusahaan</a:t>
          </a:r>
          <a:endParaRPr lang="en-US" dirty="0">
            <a:latin typeface="Cambria" pitchFamily="18" charset="0"/>
            <a:ea typeface="Cambria" pitchFamily="18" charset="0"/>
          </a:endParaRPr>
        </a:p>
      </dgm:t>
    </dgm:pt>
    <dgm:pt modelId="{275A4065-A5BE-43F4-94E9-8A13929A4DBD}" type="parTrans" cxnId="{35BD9535-3678-4BBD-B21C-7D66CF95742E}">
      <dgm:prSet/>
      <dgm:spPr/>
      <dgm:t>
        <a:bodyPr/>
        <a:lstStyle/>
        <a:p>
          <a:endParaRPr lang="en-US"/>
        </a:p>
      </dgm:t>
    </dgm:pt>
    <dgm:pt modelId="{3130B22F-88E2-44AA-B8E9-26D9789E0130}" type="sibTrans" cxnId="{35BD9535-3678-4BBD-B21C-7D66CF95742E}">
      <dgm:prSet/>
      <dgm:spPr/>
      <dgm:t>
        <a:bodyPr/>
        <a:lstStyle/>
        <a:p>
          <a:endParaRPr lang="en-US"/>
        </a:p>
      </dgm:t>
    </dgm:pt>
    <dgm:pt modelId="{B37DF971-FE15-44C5-9331-5C94CEA5C047}">
      <dgm:prSet phldrT="[Text]" custT="1"/>
      <dgm:spPr/>
      <dgm:t>
        <a:bodyPr/>
        <a:lstStyle/>
        <a:p>
          <a:r>
            <a:rPr lang="en-US" sz="2000" dirty="0" smtClean="0">
              <a:latin typeface="Cambria" pitchFamily="18" charset="0"/>
              <a:ea typeface="Cambria" pitchFamily="18" charset="0"/>
            </a:rPr>
            <a:t>Pembantu perusahaan yang memegang kuasa pertama dari perusahaan</a:t>
          </a:r>
          <a:endParaRPr lang="en-US" sz="2000" dirty="0">
            <a:latin typeface="Cambria" pitchFamily="18" charset="0"/>
            <a:ea typeface="Cambria" pitchFamily="18" charset="0"/>
          </a:endParaRPr>
        </a:p>
      </dgm:t>
    </dgm:pt>
    <dgm:pt modelId="{3287EC2C-F582-4F6D-9861-E54E1AE3D3C2}" type="parTrans" cxnId="{FEE8469D-BD68-49D0-81CE-7E01F7258622}">
      <dgm:prSet/>
      <dgm:spPr/>
      <dgm:t>
        <a:bodyPr/>
        <a:lstStyle/>
        <a:p>
          <a:endParaRPr lang="en-US"/>
        </a:p>
      </dgm:t>
    </dgm:pt>
    <dgm:pt modelId="{801A6F13-0B10-43A8-A4FA-CAAC679FDD3F}" type="sibTrans" cxnId="{FEE8469D-BD68-49D0-81CE-7E01F7258622}">
      <dgm:prSet/>
      <dgm:spPr/>
      <dgm:t>
        <a:bodyPr/>
        <a:lstStyle/>
        <a:p>
          <a:endParaRPr lang="en-US"/>
        </a:p>
      </dgm:t>
    </dgm:pt>
    <dgm:pt modelId="{0AA4A3AF-7FD1-4720-9C60-6935EE665518}">
      <dgm:prSet phldrT="[Text]"/>
      <dgm:spPr/>
      <dgm:t>
        <a:bodyPr/>
        <a:lstStyle/>
        <a:p>
          <a:r>
            <a:rPr lang="en-US" dirty="0" smtClean="0">
              <a:latin typeface="Cambria" pitchFamily="18" charset="0"/>
              <a:ea typeface="Cambria" pitchFamily="18" charset="0"/>
            </a:rPr>
            <a:t>Pengurus filial</a:t>
          </a:r>
          <a:endParaRPr lang="en-US" dirty="0">
            <a:latin typeface="Cambria" pitchFamily="18" charset="0"/>
            <a:ea typeface="Cambria" pitchFamily="18" charset="0"/>
          </a:endParaRPr>
        </a:p>
      </dgm:t>
    </dgm:pt>
    <dgm:pt modelId="{A9196289-E97D-48BF-A670-DE15DA739047}" type="parTrans" cxnId="{752EADDD-DF54-43CD-9302-4FD2406BC342}">
      <dgm:prSet/>
      <dgm:spPr/>
      <dgm:t>
        <a:bodyPr/>
        <a:lstStyle/>
        <a:p>
          <a:endParaRPr lang="en-US"/>
        </a:p>
      </dgm:t>
    </dgm:pt>
    <dgm:pt modelId="{FB73142C-D6D1-4134-ADCF-D7E2C4E34889}" type="sibTrans" cxnId="{752EADDD-DF54-43CD-9302-4FD2406BC342}">
      <dgm:prSet/>
      <dgm:spPr/>
      <dgm:t>
        <a:bodyPr/>
        <a:lstStyle/>
        <a:p>
          <a:endParaRPr lang="en-US"/>
        </a:p>
      </dgm:t>
    </dgm:pt>
    <dgm:pt modelId="{C849DB6B-F807-4374-AD4C-A2720900542C}">
      <dgm:prSet phldrT="[Text]" custT="1"/>
      <dgm:spPr/>
      <dgm:t>
        <a:bodyPr/>
        <a:lstStyle/>
        <a:p>
          <a:r>
            <a:rPr lang="en-US" sz="2000" dirty="0" smtClean="0">
              <a:latin typeface="Cambria" pitchFamily="18" charset="0"/>
              <a:ea typeface="Cambria" pitchFamily="18" charset="0"/>
            </a:rPr>
            <a:t>Pihak yang </a:t>
          </a:r>
          <a:r>
            <a:rPr lang="fi-FI" sz="2000" dirty="0" smtClean="0">
              <a:latin typeface="Cambria" pitchFamily="18" charset="0"/>
              <a:ea typeface="Cambria" pitchFamily="18" charset="0"/>
            </a:rPr>
            <a:t>membantu perusahaan dalam hal mewakili perusahaan</a:t>
          </a:r>
          <a:endParaRPr lang="en-US" sz="2000" dirty="0">
            <a:latin typeface="Cambria" pitchFamily="18" charset="0"/>
            <a:ea typeface="Cambria" pitchFamily="18" charset="0"/>
          </a:endParaRPr>
        </a:p>
      </dgm:t>
    </dgm:pt>
    <dgm:pt modelId="{E7D1F0A5-7FB0-4241-9FF2-326BCC102142}" type="parTrans" cxnId="{A6C599BC-454E-4F52-BD06-D0EB705332C6}">
      <dgm:prSet/>
      <dgm:spPr/>
      <dgm:t>
        <a:bodyPr/>
        <a:lstStyle/>
        <a:p>
          <a:endParaRPr lang="en-US"/>
        </a:p>
      </dgm:t>
    </dgm:pt>
    <dgm:pt modelId="{C5717E96-9F25-4147-AC71-E48B6DD0B23A}" type="sibTrans" cxnId="{A6C599BC-454E-4F52-BD06-D0EB705332C6}">
      <dgm:prSet/>
      <dgm:spPr/>
      <dgm:t>
        <a:bodyPr/>
        <a:lstStyle/>
        <a:p>
          <a:endParaRPr lang="en-US"/>
        </a:p>
      </dgm:t>
    </dgm:pt>
    <dgm:pt modelId="{5084AE3D-2FBF-4862-83F0-3124560917A2}">
      <dgm:prSet phldrT="[Text]"/>
      <dgm:spPr/>
      <dgm:t>
        <a:bodyPr/>
        <a:lstStyle/>
        <a:p>
          <a:r>
            <a:rPr lang="en-US" dirty="0" smtClean="0">
              <a:latin typeface="Cambria" pitchFamily="18" charset="0"/>
              <a:ea typeface="Cambria" pitchFamily="18" charset="0"/>
            </a:rPr>
            <a:t>Pemegang </a:t>
          </a:r>
          <a:r>
            <a:rPr lang="en-US" dirty="0" err="1" smtClean="0">
              <a:latin typeface="Cambria" pitchFamily="18" charset="0"/>
              <a:ea typeface="Cambria" pitchFamily="18" charset="0"/>
            </a:rPr>
            <a:t>prokurasi</a:t>
          </a:r>
          <a:endParaRPr lang="en-US" dirty="0">
            <a:latin typeface="Cambria" pitchFamily="18" charset="0"/>
            <a:ea typeface="Cambria" pitchFamily="18" charset="0"/>
          </a:endParaRPr>
        </a:p>
      </dgm:t>
    </dgm:pt>
    <dgm:pt modelId="{5E33BC8B-D207-45A7-93FC-7B3323EDE0B5}" type="parTrans" cxnId="{69696674-CA18-4A46-9546-D541BEEC109F}">
      <dgm:prSet/>
      <dgm:spPr/>
      <dgm:t>
        <a:bodyPr/>
        <a:lstStyle/>
        <a:p>
          <a:endParaRPr lang="en-US"/>
        </a:p>
      </dgm:t>
    </dgm:pt>
    <dgm:pt modelId="{84821A67-68A0-463B-819B-907A5262CF17}" type="sibTrans" cxnId="{69696674-CA18-4A46-9546-D541BEEC109F}">
      <dgm:prSet/>
      <dgm:spPr/>
      <dgm:t>
        <a:bodyPr/>
        <a:lstStyle/>
        <a:p>
          <a:endParaRPr lang="en-US"/>
        </a:p>
      </dgm:t>
    </dgm:pt>
    <dgm:pt modelId="{B2F4EEDD-843F-42CD-AC50-61283143159B}">
      <dgm:prSet phldrT="[Text]" custT="1"/>
      <dgm:spPr/>
      <dgm:t>
        <a:bodyPr/>
        <a:lstStyle/>
        <a:p>
          <a:r>
            <a:rPr lang="it-IT" sz="1800" dirty="0" smtClean="0">
              <a:latin typeface="Cambria" pitchFamily="18" charset="0"/>
              <a:ea typeface="Cambria" pitchFamily="18" charset="0"/>
            </a:rPr>
            <a:t>Orang kedua perusahaan setelah manager yang juga sebagai wakil pimpinan </a:t>
          </a:r>
          <a:r>
            <a:rPr lang="en-US" sz="1800" dirty="0" smtClean="0">
              <a:latin typeface="Cambria" pitchFamily="18" charset="0"/>
              <a:ea typeface="Cambria" pitchFamily="18" charset="0"/>
            </a:rPr>
            <a:t>perusahaan</a:t>
          </a:r>
          <a:endParaRPr lang="en-US" sz="1800" dirty="0">
            <a:latin typeface="Cambria" pitchFamily="18" charset="0"/>
            <a:ea typeface="Cambria" pitchFamily="18" charset="0"/>
          </a:endParaRPr>
        </a:p>
      </dgm:t>
    </dgm:pt>
    <dgm:pt modelId="{3ECCFF1D-3547-4DB1-9A6E-958AD3BC9355}" type="parTrans" cxnId="{BA399A68-5BDC-4DE5-8B3D-AEB2CFBD5C24}">
      <dgm:prSet/>
      <dgm:spPr/>
      <dgm:t>
        <a:bodyPr/>
        <a:lstStyle/>
        <a:p>
          <a:endParaRPr lang="en-US"/>
        </a:p>
      </dgm:t>
    </dgm:pt>
    <dgm:pt modelId="{EB4D9F61-1708-49CB-8F33-3D4BED12B860}" type="sibTrans" cxnId="{BA399A68-5BDC-4DE5-8B3D-AEB2CFBD5C24}">
      <dgm:prSet/>
      <dgm:spPr/>
      <dgm:t>
        <a:bodyPr/>
        <a:lstStyle/>
        <a:p>
          <a:endParaRPr lang="en-US"/>
        </a:p>
      </dgm:t>
    </dgm:pt>
    <dgm:pt modelId="{40C118F2-10C0-4307-96A7-C3E29AEC46E7}">
      <dgm:prSet phldrT="[Text]"/>
      <dgm:spPr/>
      <dgm:t>
        <a:bodyPr/>
        <a:lstStyle/>
        <a:p>
          <a:r>
            <a:rPr lang="en-US" dirty="0" smtClean="0">
              <a:latin typeface="Cambria" pitchFamily="18" charset="0"/>
              <a:ea typeface="Cambria" pitchFamily="18" charset="0"/>
            </a:rPr>
            <a:t>Pekerja keliling</a:t>
          </a:r>
          <a:endParaRPr lang="en-US" dirty="0">
            <a:latin typeface="Cambria" pitchFamily="18" charset="0"/>
            <a:ea typeface="Cambria" pitchFamily="18" charset="0"/>
          </a:endParaRPr>
        </a:p>
      </dgm:t>
    </dgm:pt>
    <dgm:pt modelId="{7BF1C271-0A4A-4ADD-A14C-CA8B76639FD6}" type="parTrans" cxnId="{09710954-F36C-43D3-9A56-6F11CFA4C4D7}">
      <dgm:prSet/>
      <dgm:spPr/>
      <dgm:t>
        <a:bodyPr/>
        <a:lstStyle/>
        <a:p>
          <a:endParaRPr lang="en-US"/>
        </a:p>
      </dgm:t>
    </dgm:pt>
    <dgm:pt modelId="{CE1A4E18-F047-40D5-83A7-5767DAFEDB2B}" type="sibTrans" cxnId="{09710954-F36C-43D3-9A56-6F11CFA4C4D7}">
      <dgm:prSet/>
      <dgm:spPr/>
      <dgm:t>
        <a:bodyPr/>
        <a:lstStyle/>
        <a:p>
          <a:endParaRPr lang="en-US"/>
        </a:p>
      </dgm:t>
    </dgm:pt>
    <dgm:pt modelId="{0D09DEE5-6944-4AB7-B6D0-98C5B8FDF0B3}">
      <dgm:prSet phldrT="[Text]" custT="1"/>
      <dgm:spPr/>
      <dgm:t>
        <a:bodyPr/>
        <a:lstStyle/>
        <a:p>
          <a:r>
            <a:rPr lang="en-US" sz="1600" dirty="0" smtClean="0">
              <a:latin typeface="Cambria" pitchFamily="18" charset="0"/>
              <a:ea typeface="Cambria" pitchFamily="18" charset="0"/>
            </a:rPr>
            <a:t>Pihak yang </a:t>
          </a:r>
          <a:r>
            <a:rPr lang="fi-FI" sz="1600" dirty="0" smtClean="0">
              <a:latin typeface="Cambria" pitchFamily="18" charset="0"/>
              <a:ea typeface="Cambria" pitchFamily="18" charset="0"/>
            </a:rPr>
            <a:t>membantu perusahaan dalam melakukan usahanya </a:t>
          </a:r>
          <a:r>
            <a:rPr lang="en-US" sz="1600" dirty="0" smtClean="0">
              <a:latin typeface="Cambria" pitchFamily="18" charset="0"/>
              <a:ea typeface="Cambria" pitchFamily="18" charset="0"/>
            </a:rPr>
            <a:t>berkeliling di luar kantor dengan cara memperbanyak perjanjian-perjanjian jual beli</a:t>
          </a:r>
          <a:endParaRPr lang="en-US" sz="1600" dirty="0">
            <a:latin typeface="Cambria" pitchFamily="18" charset="0"/>
            <a:ea typeface="Cambria" pitchFamily="18" charset="0"/>
          </a:endParaRPr>
        </a:p>
      </dgm:t>
    </dgm:pt>
    <dgm:pt modelId="{089B93C8-0962-4A02-AA96-2A24F7DDB83C}" type="parTrans" cxnId="{04B5F283-A3A0-4F16-A6A8-EAADC632E304}">
      <dgm:prSet/>
      <dgm:spPr/>
      <dgm:t>
        <a:bodyPr/>
        <a:lstStyle/>
        <a:p>
          <a:endParaRPr lang="en-US"/>
        </a:p>
      </dgm:t>
    </dgm:pt>
    <dgm:pt modelId="{7A84CFD1-B172-40D0-894C-519AE5357042}" type="sibTrans" cxnId="{04B5F283-A3A0-4F16-A6A8-EAADC632E304}">
      <dgm:prSet/>
      <dgm:spPr/>
      <dgm:t>
        <a:bodyPr/>
        <a:lstStyle/>
        <a:p>
          <a:endParaRPr lang="en-US"/>
        </a:p>
      </dgm:t>
    </dgm:pt>
    <dgm:pt modelId="{AA1B48C3-59C0-4ADD-BE47-F895E81227CE}" type="pres">
      <dgm:prSet presAssocID="{B44B2265-1B72-4F96-A9DC-08852659CDDA}" presName="Name0" presStyleCnt="0">
        <dgm:presLayoutVars>
          <dgm:dir/>
          <dgm:animLvl val="lvl"/>
          <dgm:resizeHandles val="exact"/>
        </dgm:presLayoutVars>
      </dgm:prSet>
      <dgm:spPr/>
      <dgm:t>
        <a:bodyPr/>
        <a:lstStyle/>
        <a:p>
          <a:endParaRPr lang="en-US"/>
        </a:p>
      </dgm:t>
    </dgm:pt>
    <dgm:pt modelId="{9A176954-5CE0-4B51-9B66-36800FEFDEA1}" type="pres">
      <dgm:prSet presAssocID="{ED50B8E1-53C7-4D7F-8DE6-31D89B308D0C}" presName="linNode" presStyleCnt="0"/>
      <dgm:spPr/>
    </dgm:pt>
    <dgm:pt modelId="{628E8104-1103-4659-BC5D-53F56A8AD725}" type="pres">
      <dgm:prSet presAssocID="{ED50B8E1-53C7-4D7F-8DE6-31D89B308D0C}" presName="parentText" presStyleLbl="node1" presStyleIdx="0" presStyleCnt="5">
        <dgm:presLayoutVars>
          <dgm:chMax val="1"/>
          <dgm:bulletEnabled val="1"/>
        </dgm:presLayoutVars>
      </dgm:prSet>
      <dgm:spPr/>
      <dgm:t>
        <a:bodyPr/>
        <a:lstStyle/>
        <a:p>
          <a:endParaRPr lang="en-US"/>
        </a:p>
      </dgm:t>
    </dgm:pt>
    <dgm:pt modelId="{63708D95-BECF-419D-837F-F48430EA1C1E}" type="pres">
      <dgm:prSet presAssocID="{ED50B8E1-53C7-4D7F-8DE6-31D89B308D0C}" presName="descendantText" presStyleLbl="alignAccFollowNode1" presStyleIdx="0" presStyleCnt="5">
        <dgm:presLayoutVars>
          <dgm:bulletEnabled val="1"/>
        </dgm:presLayoutVars>
      </dgm:prSet>
      <dgm:spPr/>
      <dgm:t>
        <a:bodyPr/>
        <a:lstStyle/>
        <a:p>
          <a:endParaRPr lang="en-US"/>
        </a:p>
      </dgm:t>
    </dgm:pt>
    <dgm:pt modelId="{0B5C2BAD-92ED-4D2B-A631-D52D2872357D}" type="pres">
      <dgm:prSet presAssocID="{62F76BBF-41C1-415B-BFFE-8C0CDEA09E76}" presName="sp" presStyleCnt="0"/>
      <dgm:spPr/>
    </dgm:pt>
    <dgm:pt modelId="{B61A0B58-A458-480A-B613-29B4FFE52A37}" type="pres">
      <dgm:prSet presAssocID="{3B216810-C463-4D01-9D51-57C705C4A89C}" presName="linNode" presStyleCnt="0"/>
      <dgm:spPr/>
    </dgm:pt>
    <dgm:pt modelId="{D83772F4-C236-44E1-A9B8-2FF8DDB8590F}" type="pres">
      <dgm:prSet presAssocID="{3B216810-C463-4D01-9D51-57C705C4A89C}" presName="parentText" presStyleLbl="node1" presStyleIdx="1" presStyleCnt="5">
        <dgm:presLayoutVars>
          <dgm:chMax val="1"/>
          <dgm:bulletEnabled val="1"/>
        </dgm:presLayoutVars>
      </dgm:prSet>
      <dgm:spPr/>
      <dgm:t>
        <a:bodyPr/>
        <a:lstStyle/>
        <a:p>
          <a:endParaRPr lang="en-US"/>
        </a:p>
      </dgm:t>
    </dgm:pt>
    <dgm:pt modelId="{5A7DD17E-B113-453C-8331-094D65D43D49}" type="pres">
      <dgm:prSet presAssocID="{3B216810-C463-4D01-9D51-57C705C4A89C}" presName="descendantText" presStyleLbl="alignAccFollowNode1" presStyleIdx="1" presStyleCnt="5">
        <dgm:presLayoutVars>
          <dgm:bulletEnabled val="1"/>
        </dgm:presLayoutVars>
      </dgm:prSet>
      <dgm:spPr/>
      <dgm:t>
        <a:bodyPr/>
        <a:lstStyle/>
        <a:p>
          <a:endParaRPr lang="en-US"/>
        </a:p>
      </dgm:t>
    </dgm:pt>
    <dgm:pt modelId="{886E3496-7933-45E4-B116-5EF51958E01A}" type="pres">
      <dgm:prSet presAssocID="{3130B22F-88E2-44AA-B8E9-26D9789E0130}" presName="sp" presStyleCnt="0"/>
      <dgm:spPr/>
    </dgm:pt>
    <dgm:pt modelId="{8E620AD2-C701-4745-85BC-5D0D1BC8BD9C}" type="pres">
      <dgm:prSet presAssocID="{0AA4A3AF-7FD1-4720-9C60-6935EE665518}" presName="linNode" presStyleCnt="0"/>
      <dgm:spPr/>
    </dgm:pt>
    <dgm:pt modelId="{42540E88-8674-47E8-B5D7-184FD4A50D03}" type="pres">
      <dgm:prSet presAssocID="{0AA4A3AF-7FD1-4720-9C60-6935EE665518}" presName="parentText" presStyleLbl="node1" presStyleIdx="2" presStyleCnt="5">
        <dgm:presLayoutVars>
          <dgm:chMax val="1"/>
          <dgm:bulletEnabled val="1"/>
        </dgm:presLayoutVars>
      </dgm:prSet>
      <dgm:spPr/>
      <dgm:t>
        <a:bodyPr/>
        <a:lstStyle/>
        <a:p>
          <a:endParaRPr lang="en-US"/>
        </a:p>
      </dgm:t>
    </dgm:pt>
    <dgm:pt modelId="{640444E6-30F3-48A1-87F5-2D8E265C6501}" type="pres">
      <dgm:prSet presAssocID="{0AA4A3AF-7FD1-4720-9C60-6935EE665518}" presName="descendantText" presStyleLbl="alignAccFollowNode1" presStyleIdx="2" presStyleCnt="5">
        <dgm:presLayoutVars>
          <dgm:bulletEnabled val="1"/>
        </dgm:presLayoutVars>
      </dgm:prSet>
      <dgm:spPr/>
      <dgm:t>
        <a:bodyPr/>
        <a:lstStyle/>
        <a:p>
          <a:endParaRPr lang="en-US"/>
        </a:p>
      </dgm:t>
    </dgm:pt>
    <dgm:pt modelId="{5A1374E6-69C9-486F-9A04-00D549492E8E}" type="pres">
      <dgm:prSet presAssocID="{FB73142C-D6D1-4134-ADCF-D7E2C4E34889}" presName="sp" presStyleCnt="0"/>
      <dgm:spPr/>
    </dgm:pt>
    <dgm:pt modelId="{711F1898-FB24-4FD6-8F1A-6EF29EEF754F}" type="pres">
      <dgm:prSet presAssocID="{5084AE3D-2FBF-4862-83F0-3124560917A2}" presName="linNode" presStyleCnt="0"/>
      <dgm:spPr/>
    </dgm:pt>
    <dgm:pt modelId="{AE47D14A-57F0-40E2-825D-2C395093343A}" type="pres">
      <dgm:prSet presAssocID="{5084AE3D-2FBF-4862-83F0-3124560917A2}" presName="parentText" presStyleLbl="node1" presStyleIdx="3" presStyleCnt="5">
        <dgm:presLayoutVars>
          <dgm:chMax val="1"/>
          <dgm:bulletEnabled val="1"/>
        </dgm:presLayoutVars>
      </dgm:prSet>
      <dgm:spPr/>
      <dgm:t>
        <a:bodyPr/>
        <a:lstStyle/>
        <a:p>
          <a:endParaRPr lang="en-US"/>
        </a:p>
      </dgm:t>
    </dgm:pt>
    <dgm:pt modelId="{22ECC2C4-1143-4CFD-BFC8-7907A2566B0A}" type="pres">
      <dgm:prSet presAssocID="{5084AE3D-2FBF-4862-83F0-3124560917A2}" presName="descendantText" presStyleLbl="alignAccFollowNode1" presStyleIdx="3" presStyleCnt="5">
        <dgm:presLayoutVars>
          <dgm:bulletEnabled val="1"/>
        </dgm:presLayoutVars>
      </dgm:prSet>
      <dgm:spPr/>
      <dgm:t>
        <a:bodyPr/>
        <a:lstStyle/>
        <a:p>
          <a:endParaRPr lang="en-US"/>
        </a:p>
      </dgm:t>
    </dgm:pt>
    <dgm:pt modelId="{2876FDA5-7F5D-4C8F-9DCF-D303F231720E}" type="pres">
      <dgm:prSet presAssocID="{84821A67-68A0-463B-819B-907A5262CF17}" presName="sp" presStyleCnt="0"/>
      <dgm:spPr/>
    </dgm:pt>
    <dgm:pt modelId="{B35D7127-D162-4522-86BB-D8D3F36C8063}" type="pres">
      <dgm:prSet presAssocID="{40C118F2-10C0-4307-96A7-C3E29AEC46E7}" presName="linNode" presStyleCnt="0"/>
      <dgm:spPr/>
    </dgm:pt>
    <dgm:pt modelId="{ED79618D-2C23-4670-BA10-6101E3D99B0E}" type="pres">
      <dgm:prSet presAssocID="{40C118F2-10C0-4307-96A7-C3E29AEC46E7}" presName="parentText" presStyleLbl="node1" presStyleIdx="4" presStyleCnt="5">
        <dgm:presLayoutVars>
          <dgm:chMax val="1"/>
          <dgm:bulletEnabled val="1"/>
        </dgm:presLayoutVars>
      </dgm:prSet>
      <dgm:spPr/>
      <dgm:t>
        <a:bodyPr/>
        <a:lstStyle/>
        <a:p>
          <a:endParaRPr lang="en-US"/>
        </a:p>
      </dgm:t>
    </dgm:pt>
    <dgm:pt modelId="{E62F027A-6ACB-4B7D-9AB6-DFDF9B57BE91}" type="pres">
      <dgm:prSet presAssocID="{40C118F2-10C0-4307-96A7-C3E29AEC46E7}" presName="descendantText" presStyleLbl="alignAccFollowNode1" presStyleIdx="4" presStyleCnt="5">
        <dgm:presLayoutVars>
          <dgm:bulletEnabled val="1"/>
        </dgm:presLayoutVars>
      </dgm:prSet>
      <dgm:spPr/>
      <dgm:t>
        <a:bodyPr/>
        <a:lstStyle/>
        <a:p>
          <a:endParaRPr lang="en-US"/>
        </a:p>
      </dgm:t>
    </dgm:pt>
  </dgm:ptLst>
  <dgm:cxnLst>
    <dgm:cxn modelId="{D3A74E0F-AF26-4FE4-B227-C3358EEBD7A2}" type="presOf" srcId="{C849DB6B-F807-4374-AD4C-A2720900542C}" destId="{640444E6-30F3-48A1-87F5-2D8E265C6501}" srcOrd="0" destOrd="0" presId="urn:microsoft.com/office/officeart/2005/8/layout/vList5"/>
    <dgm:cxn modelId="{35BD9535-3678-4BBD-B21C-7D66CF95742E}" srcId="{B44B2265-1B72-4F96-A9DC-08852659CDDA}" destId="{3B216810-C463-4D01-9D51-57C705C4A89C}" srcOrd="1" destOrd="0" parTransId="{275A4065-A5BE-43F4-94E9-8A13929A4DBD}" sibTransId="{3130B22F-88E2-44AA-B8E9-26D9789E0130}"/>
    <dgm:cxn modelId="{B8004F00-945D-4809-962F-4E1E750C3387}" type="presOf" srcId="{B37DF971-FE15-44C5-9331-5C94CEA5C047}" destId="{5A7DD17E-B113-453C-8331-094D65D43D49}" srcOrd="0" destOrd="0" presId="urn:microsoft.com/office/officeart/2005/8/layout/vList5"/>
    <dgm:cxn modelId="{69696674-CA18-4A46-9546-D541BEEC109F}" srcId="{B44B2265-1B72-4F96-A9DC-08852659CDDA}" destId="{5084AE3D-2FBF-4862-83F0-3124560917A2}" srcOrd="3" destOrd="0" parTransId="{5E33BC8B-D207-45A7-93FC-7B3323EDE0B5}" sibTransId="{84821A67-68A0-463B-819B-907A5262CF17}"/>
    <dgm:cxn modelId="{AF6FE1D3-4371-4E08-B5F7-4AB995CB9F43}" type="presOf" srcId="{5084AE3D-2FBF-4862-83F0-3124560917A2}" destId="{AE47D14A-57F0-40E2-825D-2C395093343A}" srcOrd="0" destOrd="0" presId="urn:microsoft.com/office/officeart/2005/8/layout/vList5"/>
    <dgm:cxn modelId="{EFEB8D3D-E05F-401A-97AF-5EE1723F71A9}" srcId="{B44B2265-1B72-4F96-A9DC-08852659CDDA}" destId="{ED50B8E1-53C7-4D7F-8DE6-31D89B308D0C}" srcOrd="0" destOrd="0" parTransId="{2433768D-1423-4984-A07A-3E032328759F}" sibTransId="{62F76BBF-41C1-415B-BFFE-8C0CDEA09E76}"/>
    <dgm:cxn modelId="{8B783033-213D-46A6-AC59-60AA26CF5E6C}" type="presOf" srcId="{0D09DEE5-6944-4AB7-B6D0-98C5B8FDF0B3}" destId="{E62F027A-6ACB-4B7D-9AB6-DFDF9B57BE91}" srcOrd="0" destOrd="0" presId="urn:microsoft.com/office/officeart/2005/8/layout/vList5"/>
    <dgm:cxn modelId="{09710954-F36C-43D3-9A56-6F11CFA4C4D7}" srcId="{B44B2265-1B72-4F96-A9DC-08852659CDDA}" destId="{40C118F2-10C0-4307-96A7-C3E29AEC46E7}" srcOrd="4" destOrd="0" parTransId="{7BF1C271-0A4A-4ADD-A14C-CA8B76639FD6}" sibTransId="{CE1A4E18-F047-40D5-83A7-5767DAFEDB2B}"/>
    <dgm:cxn modelId="{16BEE063-CBEC-4AF0-B86D-29C416A1FBBB}" type="presOf" srcId="{ED50B8E1-53C7-4D7F-8DE6-31D89B308D0C}" destId="{628E8104-1103-4659-BC5D-53F56A8AD725}" srcOrd="0" destOrd="0" presId="urn:microsoft.com/office/officeart/2005/8/layout/vList5"/>
    <dgm:cxn modelId="{5FA02580-D406-4D54-9DEB-FC03186EABBD}" type="presOf" srcId="{40C118F2-10C0-4307-96A7-C3E29AEC46E7}" destId="{ED79618D-2C23-4670-BA10-6101E3D99B0E}" srcOrd="0" destOrd="0" presId="urn:microsoft.com/office/officeart/2005/8/layout/vList5"/>
    <dgm:cxn modelId="{752EADDD-DF54-43CD-9302-4FD2406BC342}" srcId="{B44B2265-1B72-4F96-A9DC-08852659CDDA}" destId="{0AA4A3AF-7FD1-4720-9C60-6935EE665518}" srcOrd="2" destOrd="0" parTransId="{A9196289-E97D-48BF-A670-DE15DA739047}" sibTransId="{FB73142C-D6D1-4134-ADCF-D7E2C4E34889}"/>
    <dgm:cxn modelId="{A6C599BC-454E-4F52-BD06-D0EB705332C6}" srcId="{0AA4A3AF-7FD1-4720-9C60-6935EE665518}" destId="{C849DB6B-F807-4374-AD4C-A2720900542C}" srcOrd="0" destOrd="0" parTransId="{E7D1F0A5-7FB0-4241-9FF2-326BCC102142}" sibTransId="{C5717E96-9F25-4147-AC71-E48B6DD0B23A}"/>
    <dgm:cxn modelId="{FEE8469D-BD68-49D0-81CE-7E01F7258622}" srcId="{3B216810-C463-4D01-9D51-57C705C4A89C}" destId="{B37DF971-FE15-44C5-9331-5C94CEA5C047}" srcOrd="0" destOrd="0" parTransId="{3287EC2C-F582-4F6D-9861-E54E1AE3D3C2}" sibTransId="{801A6F13-0B10-43A8-A4FA-CAAC679FDD3F}"/>
    <dgm:cxn modelId="{E87C3325-9969-4150-8651-D45A0F34F8F7}" type="presOf" srcId="{BACCEE93-0D19-435E-B0E1-A7F5CEBD5F6B}" destId="{63708D95-BECF-419D-837F-F48430EA1C1E}" srcOrd="0" destOrd="0" presId="urn:microsoft.com/office/officeart/2005/8/layout/vList5"/>
    <dgm:cxn modelId="{04B5F283-A3A0-4F16-A6A8-EAADC632E304}" srcId="{40C118F2-10C0-4307-96A7-C3E29AEC46E7}" destId="{0D09DEE5-6944-4AB7-B6D0-98C5B8FDF0B3}" srcOrd="0" destOrd="0" parTransId="{089B93C8-0962-4A02-AA96-2A24F7DDB83C}" sibTransId="{7A84CFD1-B172-40D0-894C-519AE5357042}"/>
    <dgm:cxn modelId="{026E1C3A-7A56-45E5-BDB9-2DC8F7F0D582}" type="presOf" srcId="{B2F4EEDD-843F-42CD-AC50-61283143159B}" destId="{22ECC2C4-1143-4CFD-BFC8-7907A2566B0A}" srcOrd="0" destOrd="0" presId="urn:microsoft.com/office/officeart/2005/8/layout/vList5"/>
    <dgm:cxn modelId="{E978FE7E-E255-4012-8395-39DF37E6B1D2}" type="presOf" srcId="{B44B2265-1B72-4F96-A9DC-08852659CDDA}" destId="{AA1B48C3-59C0-4ADD-BE47-F895E81227CE}" srcOrd="0" destOrd="0" presId="urn:microsoft.com/office/officeart/2005/8/layout/vList5"/>
    <dgm:cxn modelId="{736A3074-E8EB-428E-AA3E-2A41449803B4}" type="presOf" srcId="{3B216810-C463-4D01-9D51-57C705C4A89C}" destId="{D83772F4-C236-44E1-A9B8-2FF8DDB8590F}" srcOrd="0" destOrd="0" presId="urn:microsoft.com/office/officeart/2005/8/layout/vList5"/>
    <dgm:cxn modelId="{BA399A68-5BDC-4DE5-8B3D-AEB2CFBD5C24}" srcId="{5084AE3D-2FBF-4862-83F0-3124560917A2}" destId="{B2F4EEDD-843F-42CD-AC50-61283143159B}" srcOrd="0" destOrd="0" parTransId="{3ECCFF1D-3547-4DB1-9A6E-958AD3BC9355}" sibTransId="{EB4D9F61-1708-49CB-8F33-3D4BED12B860}"/>
    <dgm:cxn modelId="{7A20A611-FD9B-46C6-AD69-C75CB98D214E}" type="presOf" srcId="{0AA4A3AF-7FD1-4720-9C60-6935EE665518}" destId="{42540E88-8674-47E8-B5D7-184FD4A50D03}" srcOrd="0" destOrd="0" presId="urn:microsoft.com/office/officeart/2005/8/layout/vList5"/>
    <dgm:cxn modelId="{C7780630-CD1F-4DB4-BEDA-1814BC5EBB07}" srcId="{ED50B8E1-53C7-4D7F-8DE6-31D89B308D0C}" destId="{BACCEE93-0D19-435E-B0E1-A7F5CEBD5F6B}" srcOrd="0" destOrd="0" parTransId="{FAA49486-6687-4ED4-8B73-7CE025FCA433}" sibTransId="{BD66036D-C9AF-4466-ABB7-B4D7DFE71C01}"/>
    <dgm:cxn modelId="{64BA4C4E-605A-4692-B362-22BCF0929032}" type="presParOf" srcId="{AA1B48C3-59C0-4ADD-BE47-F895E81227CE}" destId="{9A176954-5CE0-4B51-9B66-36800FEFDEA1}" srcOrd="0" destOrd="0" presId="urn:microsoft.com/office/officeart/2005/8/layout/vList5"/>
    <dgm:cxn modelId="{4938204D-77CA-4C46-B663-67CE61B0797A}" type="presParOf" srcId="{9A176954-5CE0-4B51-9B66-36800FEFDEA1}" destId="{628E8104-1103-4659-BC5D-53F56A8AD725}" srcOrd="0" destOrd="0" presId="urn:microsoft.com/office/officeart/2005/8/layout/vList5"/>
    <dgm:cxn modelId="{7279C36A-E184-4B83-981B-7DC6C0833BBC}" type="presParOf" srcId="{9A176954-5CE0-4B51-9B66-36800FEFDEA1}" destId="{63708D95-BECF-419D-837F-F48430EA1C1E}" srcOrd="1" destOrd="0" presId="urn:microsoft.com/office/officeart/2005/8/layout/vList5"/>
    <dgm:cxn modelId="{08FC003B-91F3-4E15-A75C-0CC0E0B28AA9}" type="presParOf" srcId="{AA1B48C3-59C0-4ADD-BE47-F895E81227CE}" destId="{0B5C2BAD-92ED-4D2B-A631-D52D2872357D}" srcOrd="1" destOrd="0" presId="urn:microsoft.com/office/officeart/2005/8/layout/vList5"/>
    <dgm:cxn modelId="{8D09D73A-354D-478F-B97C-2BC644F6A3F1}" type="presParOf" srcId="{AA1B48C3-59C0-4ADD-BE47-F895E81227CE}" destId="{B61A0B58-A458-480A-B613-29B4FFE52A37}" srcOrd="2" destOrd="0" presId="urn:microsoft.com/office/officeart/2005/8/layout/vList5"/>
    <dgm:cxn modelId="{0D95A52B-F108-4FAA-9B1F-94E6A8ED2D60}" type="presParOf" srcId="{B61A0B58-A458-480A-B613-29B4FFE52A37}" destId="{D83772F4-C236-44E1-A9B8-2FF8DDB8590F}" srcOrd="0" destOrd="0" presId="urn:microsoft.com/office/officeart/2005/8/layout/vList5"/>
    <dgm:cxn modelId="{C22BF662-1A7C-466D-8430-669016B71B59}" type="presParOf" srcId="{B61A0B58-A458-480A-B613-29B4FFE52A37}" destId="{5A7DD17E-B113-453C-8331-094D65D43D49}" srcOrd="1" destOrd="0" presId="urn:microsoft.com/office/officeart/2005/8/layout/vList5"/>
    <dgm:cxn modelId="{01F9242A-CAD8-41BD-B904-142AE7107EE6}" type="presParOf" srcId="{AA1B48C3-59C0-4ADD-BE47-F895E81227CE}" destId="{886E3496-7933-45E4-B116-5EF51958E01A}" srcOrd="3" destOrd="0" presId="urn:microsoft.com/office/officeart/2005/8/layout/vList5"/>
    <dgm:cxn modelId="{C8077960-7D3C-4F3D-B0B2-2BBC490F19E3}" type="presParOf" srcId="{AA1B48C3-59C0-4ADD-BE47-F895E81227CE}" destId="{8E620AD2-C701-4745-85BC-5D0D1BC8BD9C}" srcOrd="4" destOrd="0" presId="urn:microsoft.com/office/officeart/2005/8/layout/vList5"/>
    <dgm:cxn modelId="{C56435B4-341A-4F51-9C03-1FF590BDA5C9}" type="presParOf" srcId="{8E620AD2-C701-4745-85BC-5D0D1BC8BD9C}" destId="{42540E88-8674-47E8-B5D7-184FD4A50D03}" srcOrd="0" destOrd="0" presId="urn:microsoft.com/office/officeart/2005/8/layout/vList5"/>
    <dgm:cxn modelId="{A864BC8D-63F6-42C6-A223-FCEA04E59FD9}" type="presParOf" srcId="{8E620AD2-C701-4745-85BC-5D0D1BC8BD9C}" destId="{640444E6-30F3-48A1-87F5-2D8E265C6501}" srcOrd="1" destOrd="0" presId="urn:microsoft.com/office/officeart/2005/8/layout/vList5"/>
    <dgm:cxn modelId="{34A72BF7-A00E-4536-AFA3-22A39852B9D7}" type="presParOf" srcId="{AA1B48C3-59C0-4ADD-BE47-F895E81227CE}" destId="{5A1374E6-69C9-486F-9A04-00D549492E8E}" srcOrd="5" destOrd="0" presId="urn:microsoft.com/office/officeart/2005/8/layout/vList5"/>
    <dgm:cxn modelId="{B3888EDA-4D83-42D7-B6F9-53038851EE84}" type="presParOf" srcId="{AA1B48C3-59C0-4ADD-BE47-F895E81227CE}" destId="{711F1898-FB24-4FD6-8F1A-6EF29EEF754F}" srcOrd="6" destOrd="0" presId="urn:microsoft.com/office/officeart/2005/8/layout/vList5"/>
    <dgm:cxn modelId="{A1CFEF0D-631D-48D2-B493-27ADCED9F19B}" type="presParOf" srcId="{711F1898-FB24-4FD6-8F1A-6EF29EEF754F}" destId="{AE47D14A-57F0-40E2-825D-2C395093343A}" srcOrd="0" destOrd="0" presId="urn:microsoft.com/office/officeart/2005/8/layout/vList5"/>
    <dgm:cxn modelId="{4B5A9323-6A32-452E-86DC-8CAB67244E5D}" type="presParOf" srcId="{711F1898-FB24-4FD6-8F1A-6EF29EEF754F}" destId="{22ECC2C4-1143-4CFD-BFC8-7907A2566B0A}" srcOrd="1" destOrd="0" presId="urn:microsoft.com/office/officeart/2005/8/layout/vList5"/>
    <dgm:cxn modelId="{CF4FC678-77C2-4C56-A0AA-41AE2A6776D2}" type="presParOf" srcId="{AA1B48C3-59C0-4ADD-BE47-F895E81227CE}" destId="{2876FDA5-7F5D-4C8F-9DCF-D303F231720E}" srcOrd="7" destOrd="0" presId="urn:microsoft.com/office/officeart/2005/8/layout/vList5"/>
    <dgm:cxn modelId="{583511B9-B8E5-464C-8679-7EDAA6AB4C46}" type="presParOf" srcId="{AA1B48C3-59C0-4ADD-BE47-F895E81227CE}" destId="{B35D7127-D162-4522-86BB-D8D3F36C8063}" srcOrd="8" destOrd="0" presId="urn:microsoft.com/office/officeart/2005/8/layout/vList5"/>
    <dgm:cxn modelId="{3BCA94F0-0D38-4940-8EA9-A3CE40479CEE}" type="presParOf" srcId="{B35D7127-D162-4522-86BB-D8D3F36C8063}" destId="{ED79618D-2C23-4670-BA10-6101E3D99B0E}" srcOrd="0" destOrd="0" presId="urn:microsoft.com/office/officeart/2005/8/layout/vList5"/>
    <dgm:cxn modelId="{8458C3FE-2D3B-4316-A930-1A2CB37CADB4}" type="presParOf" srcId="{B35D7127-D162-4522-86BB-D8D3F36C8063}" destId="{E62F027A-6ACB-4B7D-9AB6-DFDF9B57BE9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44B2265-1B72-4F96-A9DC-08852659CDD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ED50B8E1-53C7-4D7F-8DE6-31D89B308D0C}">
      <dgm:prSet phldrT="[Text]" custT="1"/>
      <dgm:spPr/>
      <dgm:t>
        <a:bodyPr/>
        <a:lstStyle/>
        <a:p>
          <a:r>
            <a:rPr lang="en-US" sz="2000" dirty="0" smtClean="0">
              <a:latin typeface="Cambria" pitchFamily="18" charset="0"/>
              <a:ea typeface="Cambria" pitchFamily="18" charset="0"/>
            </a:rPr>
            <a:t>Pengacara</a:t>
          </a:r>
          <a:endParaRPr lang="en-US" sz="2000" dirty="0">
            <a:latin typeface="Cambria" pitchFamily="18" charset="0"/>
            <a:ea typeface="Cambria" pitchFamily="18" charset="0"/>
          </a:endParaRPr>
        </a:p>
      </dgm:t>
    </dgm:pt>
    <dgm:pt modelId="{2433768D-1423-4984-A07A-3E032328759F}" type="parTrans" cxnId="{EFEB8D3D-E05F-401A-97AF-5EE1723F71A9}">
      <dgm:prSet/>
      <dgm:spPr/>
      <dgm:t>
        <a:bodyPr/>
        <a:lstStyle/>
        <a:p>
          <a:endParaRPr lang="en-US"/>
        </a:p>
      </dgm:t>
    </dgm:pt>
    <dgm:pt modelId="{62F76BBF-41C1-415B-BFFE-8C0CDEA09E76}" type="sibTrans" cxnId="{EFEB8D3D-E05F-401A-97AF-5EE1723F71A9}">
      <dgm:prSet/>
      <dgm:spPr/>
      <dgm:t>
        <a:bodyPr/>
        <a:lstStyle/>
        <a:p>
          <a:endParaRPr lang="en-US"/>
        </a:p>
      </dgm:t>
    </dgm:pt>
    <dgm:pt modelId="{BACCEE93-0D19-435E-B0E1-A7F5CEBD5F6B}">
      <dgm:prSet phldrT="[Text]" custT="1"/>
      <dgm:spPr/>
      <dgm:t>
        <a:bodyPr/>
        <a:lstStyle/>
        <a:p>
          <a:pPr algn="just"/>
          <a:r>
            <a:rPr lang="en-US" sz="1400" dirty="0" smtClean="0">
              <a:latin typeface="Cambria" pitchFamily="18" charset="0"/>
              <a:ea typeface="Cambria" pitchFamily="18" charset="0"/>
            </a:rPr>
            <a:t>Orang yang membantu pengusaha  dalam menyelesaikan masalah hukum dan mewakili pihak pengusaha untuk berperkara di muka hakim atau pengadilan.</a:t>
          </a:r>
          <a:endParaRPr lang="en-US" sz="1400" dirty="0">
            <a:latin typeface="Cambria" pitchFamily="18" charset="0"/>
            <a:ea typeface="Cambria" pitchFamily="18" charset="0"/>
          </a:endParaRPr>
        </a:p>
      </dgm:t>
    </dgm:pt>
    <dgm:pt modelId="{FAA49486-6687-4ED4-8B73-7CE025FCA433}" type="parTrans" cxnId="{C7780630-CD1F-4DB4-BEDA-1814BC5EBB07}">
      <dgm:prSet/>
      <dgm:spPr/>
      <dgm:t>
        <a:bodyPr/>
        <a:lstStyle/>
        <a:p>
          <a:endParaRPr lang="en-US"/>
        </a:p>
      </dgm:t>
    </dgm:pt>
    <dgm:pt modelId="{BD66036D-C9AF-4466-ABB7-B4D7DFE71C01}" type="sibTrans" cxnId="{C7780630-CD1F-4DB4-BEDA-1814BC5EBB07}">
      <dgm:prSet/>
      <dgm:spPr/>
      <dgm:t>
        <a:bodyPr/>
        <a:lstStyle/>
        <a:p>
          <a:endParaRPr lang="en-US"/>
        </a:p>
      </dgm:t>
    </dgm:pt>
    <dgm:pt modelId="{3B216810-C463-4D01-9D51-57C705C4A89C}">
      <dgm:prSet phldrT="[Text]" custT="1"/>
      <dgm:spPr/>
      <dgm:t>
        <a:bodyPr/>
        <a:lstStyle/>
        <a:p>
          <a:r>
            <a:rPr lang="en-US" sz="2000" dirty="0" smtClean="0">
              <a:latin typeface="Cambria" pitchFamily="18" charset="0"/>
              <a:ea typeface="Cambria" pitchFamily="18" charset="0"/>
            </a:rPr>
            <a:t>Agen perusahaan</a:t>
          </a:r>
          <a:endParaRPr lang="en-US" sz="2000" dirty="0">
            <a:latin typeface="Cambria" pitchFamily="18" charset="0"/>
            <a:ea typeface="Cambria" pitchFamily="18" charset="0"/>
          </a:endParaRPr>
        </a:p>
      </dgm:t>
    </dgm:pt>
    <dgm:pt modelId="{275A4065-A5BE-43F4-94E9-8A13929A4DBD}" type="parTrans" cxnId="{35BD9535-3678-4BBD-B21C-7D66CF95742E}">
      <dgm:prSet/>
      <dgm:spPr/>
      <dgm:t>
        <a:bodyPr/>
        <a:lstStyle/>
        <a:p>
          <a:endParaRPr lang="en-US"/>
        </a:p>
      </dgm:t>
    </dgm:pt>
    <dgm:pt modelId="{3130B22F-88E2-44AA-B8E9-26D9789E0130}" type="sibTrans" cxnId="{35BD9535-3678-4BBD-B21C-7D66CF95742E}">
      <dgm:prSet/>
      <dgm:spPr/>
      <dgm:t>
        <a:bodyPr/>
        <a:lstStyle/>
        <a:p>
          <a:endParaRPr lang="en-US"/>
        </a:p>
      </dgm:t>
    </dgm:pt>
    <dgm:pt modelId="{B37DF971-FE15-44C5-9331-5C94CEA5C047}">
      <dgm:prSet phldrT="[Text]" custT="1"/>
      <dgm:spPr/>
      <dgm:t>
        <a:bodyPr/>
        <a:lstStyle/>
        <a:p>
          <a:pPr algn="just"/>
          <a:r>
            <a:rPr lang="en-US" sz="1600" dirty="0" smtClean="0">
              <a:latin typeface="Cambria" pitchFamily="18" charset="0"/>
              <a:ea typeface="Cambria" pitchFamily="18" charset="0"/>
            </a:rPr>
            <a:t>Pihak yang melayani beberapa pengusaha sebagai perantara dengan pihak ketiga</a:t>
          </a:r>
          <a:endParaRPr lang="en-US" sz="1600" dirty="0">
            <a:latin typeface="Cambria" pitchFamily="18" charset="0"/>
            <a:ea typeface="Cambria" pitchFamily="18" charset="0"/>
          </a:endParaRPr>
        </a:p>
      </dgm:t>
    </dgm:pt>
    <dgm:pt modelId="{3287EC2C-F582-4F6D-9861-E54E1AE3D3C2}" type="parTrans" cxnId="{FEE8469D-BD68-49D0-81CE-7E01F7258622}">
      <dgm:prSet/>
      <dgm:spPr/>
      <dgm:t>
        <a:bodyPr/>
        <a:lstStyle/>
        <a:p>
          <a:endParaRPr lang="en-US"/>
        </a:p>
      </dgm:t>
    </dgm:pt>
    <dgm:pt modelId="{801A6F13-0B10-43A8-A4FA-CAAC679FDD3F}" type="sibTrans" cxnId="{FEE8469D-BD68-49D0-81CE-7E01F7258622}">
      <dgm:prSet/>
      <dgm:spPr/>
      <dgm:t>
        <a:bodyPr/>
        <a:lstStyle/>
        <a:p>
          <a:endParaRPr lang="en-US"/>
        </a:p>
      </dgm:t>
    </dgm:pt>
    <dgm:pt modelId="{0AA4A3AF-7FD1-4720-9C60-6935EE665518}">
      <dgm:prSet phldrT="[Text]" custT="1"/>
      <dgm:spPr/>
      <dgm:t>
        <a:bodyPr/>
        <a:lstStyle/>
        <a:p>
          <a:r>
            <a:rPr lang="en-US" sz="2000" dirty="0" smtClean="0">
              <a:latin typeface="Cambria" pitchFamily="18" charset="0"/>
              <a:ea typeface="Cambria" pitchFamily="18" charset="0"/>
            </a:rPr>
            <a:t>Makelar (Ps. 62 </a:t>
          </a:r>
          <a:r>
            <a:rPr lang="en-US" sz="2000" dirty="0" err="1" smtClean="0">
              <a:latin typeface="Cambria" pitchFamily="18" charset="0"/>
              <a:ea typeface="Cambria" pitchFamily="18" charset="0"/>
            </a:rPr>
            <a:t>kuhd</a:t>
          </a:r>
          <a:r>
            <a:rPr lang="en-US" sz="2000" dirty="0" smtClean="0">
              <a:latin typeface="Cambria" pitchFamily="18" charset="0"/>
              <a:ea typeface="Cambria" pitchFamily="18" charset="0"/>
            </a:rPr>
            <a:t>)</a:t>
          </a:r>
          <a:endParaRPr lang="en-US" sz="2000" dirty="0">
            <a:latin typeface="Cambria" pitchFamily="18" charset="0"/>
            <a:ea typeface="Cambria" pitchFamily="18" charset="0"/>
          </a:endParaRPr>
        </a:p>
      </dgm:t>
    </dgm:pt>
    <dgm:pt modelId="{A9196289-E97D-48BF-A670-DE15DA739047}" type="parTrans" cxnId="{752EADDD-DF54-43CD-9302-4FD2406BC342}">
      <dgm:prSet/>
      <dgm:spPr/>
      <dgm:t>
        <a:bodyPr/>
        <a:lstStyle/>
        <a:p>
          <a:endParaRPr lang="en-US"/>
        </a:p>
      </dgm:t>
    </dgm:pt>
    <dgm:pt modelId="{FB73142C-D6D1-4134-ADCF-D7E2C4E34889}" type="sibTrans" cxnId="{752EADDD-DF54-43CD-9302-4FD2406BC342}">
      <dgm:prSet/>
      <dgm:spPr/>
      <dgm:t>
        <a:bodyPr/>
        <a:lstStyle/>
        <a:p>
          <a:endParaRPr lang="en-US"/>
        </a:p>
      </dgm:t>
    </dgm:pt>
    <dgm:pt modelId="{C849DB6B-F807-4374-AD4C-A2720900542C}">
      <dgm:prSet phldrT="[Text]" custT="1"/>
      <dgm:spPr/>
      <dgm:t>
        <a:bodyPr/>
        <a:lstStyle/>
        <a:p>
          <a:r>
            <a:rPr lang="en-US" sz="1200" dirty="0" smtClean="0">
              <a:latin typeface="Cambria" pitchFamily="18" charset="0"/>
              <a:ea typeface="Cambria" pitchFamily="18" charset="0"/>
            </a:rPr>
            <a:t>Seorang pedagang perantara </a:t>
          </a:r>
          <a:r>
            <a:rPr lang="en-US" sz="1200" dirty="0" err="1" smtClean="0">
              <a:latin typeface="Cambria" pitchFamily="18" charset="0"/>
              <a:ea typeface="Cambria" pitchFamily="18" charset="0"/>
            </a:rPr>
            <a:t>yangdiangkat</a:t>
          </a:r>
          <a:r>
            <a:rPr lang="en-US" sz="1200" dirty="0" smtClean="0">
              <a:latin typeface="Cambria" pitchFamily="18" charset="0"/>
              <a:ea typeface="Cambria" pitchFamily="18" charset="0"/>
            </a:rPr>
            <a:t> oleh gubernur jenderal (sekarang presiden) atau pembesar yang oleh </a:t>
          </a:r>
          <a:r>
            <a:rPr lang="en-US" sz="1200" dirty="0" err="1" smtClean="0">
              <a:latin typeface="Cambria" pitchFamily="18" charset="0"/>
              <a:ea typeface="Cambria" pitchFamily="18" charset="0"/>
            </a:rPr>
            <a:t>gubernurjenderal</a:t>
          </a:r>
          <a:r>
            <a:rPr lang="en-US" sz="1200" dirty="0" smtClean="0">
              <a:latin typeface="Cambria" pitchFamily="18" charset="0"/>
              <a:ea typeface="Cambria" pitchFamily="18" charset="0"/>
            </a:rPr>
            <a:t> dinyatakan berwenang untuk </a:t>
          </a:r>
          <a:r>
            <a:rPr lang="en-US" sz="1200" dirty="0" err="1" smtClean="0">
              <a:latin typeface="Cambria" pitchFamily="18" charset="0"/>
              <a:ea typeface="Cambria" pitchFamily="18" charset="0"/>
            </a:rPr>
            <a:t>itu.saat</a:t>
          </a:r>
          <a:r>
            <a:rPr lang="en-US" sz="1200" dirty="0" smtClean="0">
              <a:latin typeface="Cambria" pitchFamily="18" charset="0"/>
              <a:ea typeface="Cambria" pitchFamily="18" charset="0"/>
            </a:rPr>
            <a:t> ini profesi makelar (broker) </a:t>
          </a:r>
          <a:r>
            <a:rPr lang="en-US" sz="1200" dirty="0" err="1" smtClean="0">
              <a:latin typeface="Cambria" pitchFamily="18" charset="0"/>
              <a:ea typeface="Cambria" pitchFamily="18" charset="0"/>
            </a:rPr>
            <a:t>harusmendapat</a:t>
          </a:r>
          <a:r>
            <a:rPr lang="en-US" sz="1200" dirty="0" smtClean="0">
              <a:latin typeface="Cambria" pitchFamily="18" charset="0"/>
              <a:ea typeface="Cambria" pitchFamily="18" charset="0"/>
            </a:rPr>
            <a:t> izin dari Menteri Hukum dan HAM.</a:t>
          </a:r>
          <a:endParaRPr lang="en-US" sz="1200" dirty="0">
            <a:latin typeface="Cambria" pitchFamily="18" charset="0"/>
            <a:ea typeface="Cambria" pitchFamily="18" charset="0"/>
          </a:endParaRPr>
        </a:p>
      </dgm:t>
    </dgm:pt>
    <dgm:pt modelId="{E7D1F0A5-7FB0-4241-9FF2-326BCC102142}" type="parTrans" cxnId="{A6C599BC-454E-4F52-BD06-D0EB705332C6}">
      <dgm:prSet/>
      <dgm:spPr/>
      <dgm:t>
        <a:bodyPr/>
        <a:lstStyle/>
        <a:p>
          <a:endParaRPr lang="en-US"/>
        </a:p>
      </dgm:t>
    </dgm:pt>
    <dgm:pt modelId="{C5717E96-9F25-4147-AC71-E48B6DD0B23A}" type="sibTrans" cxnId="{A6C599BC-454E-4F52-BD06-D0EB705332C6}">
      <dgm:prSet/>
      <dgm:spPr/>
      <dgm:t>
        <a:bodyPr/>
        <a:lstStyle/>
        <a:p>
          <a:endParaRPr lang="en-US"/>
        </a:p>
      </dgm:t>
    </dgm:pt>
    <dgm:pt modelId="{5084AE3D-2FBF-4862-83F0-3124560917A2}">
      <dgm:prSet phldrT="[Text]" custT="1"/>
      <dgm:spPr/>
      <dgm:t>
        <a:bodyPr/>
        <a:lstStyle/>
        <a:p>
          <a:r>
            <a:rPr lang="en-US" sz="2000" dirty="0" smtClean="0">
              <a:latin typeface="Cambria" pitchFamily="18" charset="0"/>
              <a:ea typeface="Cambria" pitchFamily="18" charset="0"/>
            </a:rPr>
            <a:t>Notaris</a:t>
          </a:r>
          <a:endParaRPr lang="en-US" sz="2000" dirty="0">
            <a:latin typeface="Cambria" pitchFamily="18" charset="0"/>
            <a:ea typeface="Cambria" pitchFamily="18" charset="0"/>
          </a:endParaRPr>
        </a:p>
      </dgm:t>
    </dgm:pt>
    <dgm:pt modelId="{5E33BC8B-D207-45A7-93FC-7B3323EDE0B5}" type="parTrans" cxnId="{69696674-CA18-4A46-9546-D541BEEC109F}">
      <dgm:prSet/>
      <dgm:spPr/>
      <dgm:t>
        <a:bodyPr/>
        <a:lstStyle/>
        <a:p>
          <a:endParaRPr lang="en-US"/>
        </a:p>
      </dgm:t>
    </dgm:pt>
    <dgm:pt modelId="{84821A67-68A0-463B-819B-907A5262CF17}" type="sibTrans" cxnId="{69696674-CA18-4A46-9546-D541BEEC109F}">
      <dgm:prSet/>
      <dgm:spPr/>
      <dgm:t>
        <a:bodyPr/>
        <a:lstStyle/>
        <a:p>
          <a:endParaRPr lang="en-US"/>
        </a:p>
      </dgm:t>
    </dgm:pt>
    <dgm:pt modelId="{B2F4EEDD-843F-42CD-AC50-61283143159B}">
      <dgm:prSet phldrT="[Text]" custT="1"/>
      <dgm:spPr/>
      <dgm:t>
        <a:bodyPr/>
        <a:lstStyle/>
        <a:p>
          <a:r>
            <a:rPr lang="en-US" sz="1600" dirty="0" smtClean="0">
              <a:latin typeface="Cambria" pitchFamily="18" charset="0"/>
              <a:ea typeface="Cambria" pitchFamily="18" charset="0"/>
            </a:rPr>
            <a:t>Pejabat umum yang berwenang untuk membuat akta autentik</a:t>
          </a:r>
          <a:endParaRPr lang="en-US" sz="1600" dirty="0">
            <a:latin typeface="Cambria" pitchFamily="18" charset="0"/>
            <a:ea typeface="Cambria" pitchFamily="18" charset="0"/>
          </a:endParaRPr>
        </a:p>
      </dgm:t>
    </dgm:pt>
    <dgm:pt modelId="{3ECCFF1D-3547-4DB1-9A6E-958AD3BC9355}" type="parTrans" cxnId="{BA399A68-5BDC-4DE5-8B3D-AEB2CFBD5C24}">
      <dgm:prSet/>
      <dgm:spPr/>
      <dgm:t>
        <a:bodyPr/>
        <a:lstStyle/>
        <a:p>
          <a:endParaRPr lang="en-US"/>
        </a:p>
      </dgm:t>
    </dgm:pt>
    <dgm:pt modelId="{EB4D9F61-1708-49CB-8F33-3D4BED12B860}" type="sibTrans" cxnId="{BA399A68-5BDC-4DE5-8B3D-AEB2CFBD5C24}">
      <dgm:prSet/>
      <dgm:spPr/>
      <dgm:t>
        <a:bodyPr/>
        <a:lstStyle/>
        <a:p>
          <a:endParaRPr lang="en-US"/>
        </a:p>
      </dgm:t>
    </dgm:pt>
    <dgm:pt modelId="{40C118F2-10C0-4307-96A7-C3E29AEC46E7}">
      <dgm:prSet phldrT="[Text]" custT="1"/>
      <dgm:spPr/>
      <dgm:t>
        <a:bodyPr/>
        <a:lstStyle/>
        <a:p>
          <a:r>
            <a:rPr lang="en-US" sz="2000" dirty="0" smtClean="0">
              <a:latin typeface="Cambria" pitchFamily="18" charset="0"/>
              <a:ea typeface="Cambria" pitchFamily="18" charset="0"/>
            </a:rPr>
            <a:t>Komisioner</a:t>
          </a:r>
          <a:endParaRPr lang="en-US" sz="2000" dirty="0">
            <a:latin typeface="Cambria" pitchFamily="18" charset="0"/>
            <a:ea typeface="Cambria" pitchFamily="18" charset="0"/>
          </a:endParaRPr>
        </a:p>
      </dgm:t>
    </dgm:pt>
    <dgm:pt modelId="{7BF1C271-0A4A-4ADD-A14C-CA8B76639FD6}" type="parTrans" cxnId="{09710954-F36C-43D3-9A56-6F11CFA4C4D7}">
      <dgm:prSet/>
      <dgm:spPr/>
      <dgm:t>
        <a:bodyPr/>
        <a:lstStyle/>
        <a:p>
          <a:endParaRPr lang="en-US"/>
        </a:p>
      </dgm:t>
    </dgm:pt>
    <dgm:pt modelId="{CE1A4E18-F047-40D5-83A7-5767DAFEDB2B}" type="sibTrans" cxnId="{09710954-F36C-43D3-9A56-6F11CFA4C4D7}">
      <dgm:prSet/>
      <dgm:spPr/>
      <dgm:t>
        <a:bodyPr/>
        <a:lstStyle/>
        <a:p>
          <a:endParaRPr lang="en-US"/>
        </a:p>
      </dgm:t>
    </dgm:pt>
    <dgm:pt modelId="{0D09DEE5-6944-4AB7-B6D0-98C5B8FDF0B3}">
      <dgm:prSet phldrT="[Text]" custT="1"/>
      <dgm:spPr/>
      <dgm:t>
        <a:bodyPr/>
        <a:lstStyle/>
        <a:p>
          <a:r>
            <a:rPr lang="en-US" sz="1400" dirty="0" smtClean="0">
              <a:latin typeface="Cambria" pitchFamily="18" charset="0"/>
              <a:ea typeface="Cambria" pitchFamily="18" charset="0"/>
            </a:rPr>
            <a:t>Komisioner berperan menghubungkan antara pihak pemberi kuasanya (</a:t>
          </a:r>
          <a:r>
            <a:rPr lang="en-US" sz="1400" dirty="0" err="1" smtClean="0">
              <a:latin typeface="Cambria" pitchFamily="18" charset="0"/>
              <a:ea typeface="Cambria" pitchFamily="18" charset="0"/>
            </a:rPr>
            <a:t>komiten</a:t>
          </a:r>
          <a:r>
            <a:rPr lang="en-US" sz="1400" dirty="0" smtClean="0">
              <a:latin typeface="Cambria" pitchFamily="18" charset="0"/>
              <a:ea typeface="Cambria" pitchFamily="18" charset="0"/>
            </a:rPr>
            <a:t>) dengan pihak ketiga dengan memakai namanya sendiri.</a:t>
          </a:r>
          <a:endParaRPr lang="en-US" sz="1400" dirty="0">
            <a:latin typeface="Cambria" pitchFamily="18" charset="0"/>
            <a:ea typeface="Cambria" pitchFamily="18" charset="0"/>
          </a:endParaRPr>
        </a:p>
      </dgm:t>
    </dgm:pt>
    <dgm:pt modelId="{089B93C8-0962-4A02-AA96-2A24F7DDB83C}" type="parTrans" cxnId="{04B5F283-A3A0-4F16-A6A8-EAADC632E304}">
      <dgm:prSet/>
      <dgm:spPr/>
      <dgm:t>
        <a:bodyPr/>
        <a:lstStyle/>
        <a:p>
          <a:endParaRPr lang="en-US"/>
        </a:p>
      </dgm:t>
    </dgm:pt>
    <dgm:pt modelId="{7A84CFD1-B172-40D0-894C-519AE5357042}" type="sibTrans" cxnId="{04B5F283-A3A0-4F16-A6A8-EAADC632E304}">
      <dgm:prSet/>
      <dgm:spPr/>
      <dgm:t>
        <a:bodyPr/>
        <a:lstStyle/>
        <a:p>
          <a:endParaRPr lang="en-US"/>
        </a:p>
      </dgm:t>
    </dgm:pt>
    <dgm:pt modelId="{AA1B48C3-59C0-4ADD-BE47-F895E81227CE}" type="pres">
      <dgm:prSet presAssocID="{B44B2265-1B72-4F96-A9DC-08852659CDDA}" presName="Name0" presStyleCnt="0">
        <dgm:presLayoutVars>
          <dgm:dir/>
          <dgm:animLvl val="lvl"/>
          <dgm:resizeHandles val="exact"/>
        </dgm:presLayoutVars>
      </dgm:prSet>
      <dgm:spPr/>
      <dgm:t>
        <a:bodyPr/>
        <a:lstStyle/>
        <a:p>
          <a:endParaRPr lang="en-US"/>
        </a:p>
      </dgm:t>
    </dgm:pt>
    <dgm:pt modelId="{9A176954-5CE0-4B51-9B66-36800FEFDEA1}" type="pres">
      <dgm:prSet presAssocID="{ED50B8E1-53C7-4D7F-8DE6-31D89B308D0C}" presName="linNode" presStyleCnt="0"/>
      <dgm:spPr/>
    </dgm:pt>
    <dgm:pt modelId="{628E8104-1103-4659-BC5D-53F56A8AD725}" type="pres">
      <dgm:prSet presAssocID="{ED50B8E1-53C7-4D7F-8DE6-31D89B308D0C}" presName="parentText" presStyleLbl="node1" presStyleIdx="0" presStyleCnt="5">
        <dgm:presLayoutVars>
          <dgm:chMax val="1"/>
          <dgm:bulletEnabled val="1"/>
        </dgm:presLayoutVars>
      </dgm:prSet>
      <dgm:spPr/>
      <dgm:t>
        <a:bodyPr/>
        <a:lstStyle/>
        <a:p>
          <a:endParaRPr lang="en-US"/>
        </a:p>
      </dgm:t>
    </dgm:pt>
    <dgm:pt modelId="{63708D95-BECF-419D-837F-F48430EA1C1E}" type="pres">
      <dgm:prSet presAssocID="{ED50B8E1-53C7-4D7F-8DE6-31D89B308D0C}" presName="descendantText" presStyleLbl="alignAccFollowNode1" presStyleIdx="0" presStyleCnt="5">
        <dgm:presLayoutVars>
          <dgm:bulletEnabled val="1"/>
        </dgm:presLayoutVars>
      </dgm:prSet>
      <dgm:spPr/>
      <dgm:t>
        <a:bodyPr/>
        <a:lstStyle/>
        <a:p>
          <a:endParaRPr lang="en-US"/>
        </a:p>
      </dgm:t>
    </dgm:pt>
    <dgm:pt modelId="{0B5C2BAD-92ED-4D2B-A631-D52D2872357D}" type="pres">
      <dgm:prSet presAssocID="{62F76BBF-41C1-415B-BFFE-8C0CDEA09E76}" presName="sp" presStyleCnt="0"/>
      <dgm:spPr/>
    </dgm:pt>
    <dgm:pt modelId="{B61A0B58-A458-480A-B613-29B4FFE52A37}" type="pres">
      <dgm:prSet presAssocID="{3B216810-C463-4D01-9D51-57C705C4A89C}" presName="linNode" presStyleCnt="0"/>
      <dgm:spPr/>
    </dgm:pt>
    <dgm:pt modelId="{D83772F4-C236-44E1-A9B8-2FF8DDB8590F}" type="pres">
      <dgm:prSet presAssocID="{3B216810-C463-4D01-9D51-57C705C4A89C}" presName="parentText" presStyleLbl="node1" presStyleIdx="1" presStyleCnt="5">
        <dgm:presLayoutVars>
          <dgm:chMax val="1"/>
          <dgm:bulletEnabled val="1"/>
        </dgm:presLayoutVars>
      </dgm:prSet>
      <dgm:spPr/>
      <dgm:t>
        <a:bodyPr/>
        <a:lstStyle/>
        <a:p>
          <a:endParaRPr lang="en-US"/>
        </a:p>
      </dgm:t>
    </dgm:pt>
    <dgm:pt modelId="{5A7DD17E-B113-453C-8331-094D65D43D49}" type="pres">
      <dgm:prSet presAssocID="{3B216810-C463-4D01-9D51-57C705C4A89C}" presName="descendantText" presStyleLbl="alignAccFollowNode1" presStyleIdx="1" presStyleCnt="5">
        <dgm:presLayoutVars>
          <dgm:bulletEnabled val="1"/>
        </dgm:presLayoutVars>
      </dgm:prSet>
      <dgm:spPr/>
      <dgm:t>
        <a:bodyPr/>
        <a:lstStyle/>
        <a:p>
          <a:endParaRPr lang="en-US"/>
        </a:p>
      </dgm:t>
    </dgm:pt>
    <dgm:pt modelId="{886E3496-7933-45E4-B116-5EF51958E01A}" type="pres">
      <dgm:prSet presAssocID="{3130B22F-88E2-44AA-B8E9-26D9789E0130}" presName="sp" presStyleCnt="0"/>
      <dgm:spPr/>
    </dgm:pt>
    <dgm:pt modelId="{8E620AD2-C701-4745-85BC-5D0D1BC8BD9C}" type="pres">
      <dgm:prSet presAssocID="{0AA4A3AF-7FD1-4720-9C60-6935EE665518}" presName="linNode" presStyleCnt="0"/>
      <dgm:spPr/>
    </dgm:pt>
    <dgm:pt modelId="{42540E88-8674-47E8-B5D7-184FD4A50D03}" type="pres">
      <dgm:prSet presAssocID="{0AA4A3AF-7FD1-4720-9C60-6935EE665518}" presName="parentText" presStyleLbl="node1" presStyleIdx="2" presStyleCnt="5">
        <dgm:presLayoutVars>
          <dgm:chMax val="1"/>
          <dgm:bulletEnabled val="1"/>
        </dgm:presLayoutVars>
      </dgm:prSet>
      <dgm:spPr/>
      <dgm:t>
        <a:bodyPr/>
        <a:lstStyle/>
        <a:p>
          <a:endParaRPr lang="en-US"/>
        </a:p>
      </dgm:t>
    </dgm:pt>
    <dgm:pt modelId="{640444E6-30F3-48A1-87F5-2D8E265C6501}" type="pres">
      <dgm:prSet presAssocID="{0AA4A3AF-7FD1-4720-9C60-6935EE665518}" presName="descendantText" presStyleLbl="alignAccFollowNode1" presStyleIdx="2" presStyleCnt="5">
        <dgm:presLayoutVars>
          <dgm:bulletEnabled val="1"/>
        </dgm:presLayoutVars>
      </dgm:prSet>
      <dgm:spPr/>
      <dgm:t>
        <a:bodyPr/>
        <a:lstStyle/>
        <a:p>
          <a:endParaRPr lang="en-US"/>
        </a:p>
      </dgm:t>
    </dgm:pt>
    <dgm:pt modelId="{5A1374E6-69C9-486F-9A04-00D549492E8E}" type="pres">
      <dgm:prSet presAssocID="{FB73142C-D6D1-4134-ADCF-D7E2C4E34889}" presName="sp" presStyleCnt="0"/>
      <dgm:spPr/>
    </dgm:pt>
    <dgm:pt modelId="{711F1898-FB24-4FD6-8F1A-6EF29EEF754F}" type="pres">
      <dgm:prSet presAssocID="{5084AE3D-2FBF-4862-83F0-3124560917A2}" presName="linNode" presStyleCnt="0"/>
      <dgm:spPr/>
    </dgm:pt>
    <dgm:pt modelId="{AE47D14A-57F0-40E2-825D-2C395093343A}" type="pres">
      <dgm:prSet presAssocID="{5084AE3D-2FBF-4862-83F0-3124560917A2}" presName="parentText" presStyleLbl="node1" presStyleIdx="3" presStyleCnt="5">
        <dgm:presLayoutVars>
          <dgm:chMax val="1"/>
          <dgm:bulletEnabled val="1"/>
        </dgm:presLayoutVars>
      </dgm:prSet>
      <dgm:spPr/>
      <dgm:t>
        <a:bodyPr/>
        <a:lstStyle/>
        <a:p>
          <a:endParaRPr lang="en-US"/>
        </a:p>
      </dgm:t>
    </dgm:pt>
    <dgm:pt modelId="{22ECC2C4-1143-4CFD-BFC8-7907A2566B0A}" type="pres">
      <dgm:prSet presAssocID="{5084AE3D-2FBF-4862-83F0-3124560917A2}" presName="descendantText" presStyleLbl="alignAccFollowNode1" presStyleIdx="3" presStyleCnt="5">
        <dgm:presLayoutVars>
          <dgm:bulletEnabled val="1"/>
        </dgm:presLayoutVars>
      </dgm:prSet>
      <dgm:spPr/>
      <dgm:t>
        <a:bodyPr/>
        <a:lstStyle/>
        <a:p>
          <a:endParaRPr lang="en-US"/>
        </a:p>
      </dgm:t>
    </dgm:pt>
    <dgm:pt modelId="{2876FDA5-7F5D-4C8F-9DCF-D303F231720E}" type="pres">
      <dgm:prSet presAssocID="{84821A67-68A0-463B-819B-907A5262CF17}" presName="sp" presStyleCnt="0"/>
      <dgm:spPr/>
    </dgm:pt>
    <dgm:pt modelId="{B35D7127-D162-4522-86BB-D8D3F36C8063}" type="pres">
      <dgm:prSet presAssocID="{40C118F2-10C0-4307-96A7-C3E29AEC46E7}" presName="linNode" presStyleCnt="0"/>
      <dgm:spPr/>
    </dgm:pt>
    <dgm:pt modelId="{ED79618D-2C23-4670-BA10-6101E3D99B0E}" type="pres">
      <dgm:prSet presAssocID="{40C118F2-10C0-4307-96A7-C3E29AEC46E7}" presName="parentText" presStyleLbl="node1" presStyleIdx="4" presStyleCnt="5">
        <dgm:presLayoutVars>
          <dgm:chMax val="1"/>
          <dgm:bulletEnabled val="1"/>
        </dgm:presLayoutVars>
      </dgm:prSet>
      <dgm:spPr/>
      <dgm:t>
        <a:bodyPr/>
        <a:lstStyle/>
        <a:p>
          <a:endParaRPr lang="en-US"/>
        </a:p>
      </dgm:t>
    </dgm:pt>
    <dgm:pt modelId="{E62F027A-6ACB-4B7D-9AB6-DFDF9B57BE91}" type="pres">
      <dgm:prSet presAssocID="{40C118F2-10C0-4307-96A7-C3E29AEC46E7}" presName="descendantText" presStyleLbl="alignAccFollowNode1" presStyleIdx="4" presStyleCnt="5">
        <dgm:presLayoutVars>
          <dgm:bulletEnabled val="1"/>
        </dgm:presLayoutVars>
      </dgm:prSet>
      <dgm:spPr/>
      <dgm:t>
        <a:bodyPr/>
        <a:lstStyle/>
        <a:p>
          <a:endParaRPr lang="en-US"/>
        </a:p>
      </dgm:t>
    </dgm:pt>
  </dgm:ptLst>
  <dgm:cxnLst>
    <dgm:cxn modelId="{35BD9535-3678-4BBD-B21C-7D66CF95742E}" srcId="{B44B2265-1B72-4F96-A9DC-08852659CDDA}" destId="{3B216810-C463-4D01-9D51-57C705C4A89C}" srcOrd="1" destOrd="0" parTransId="{275A4065-A5BE-43F4-94E9-8A13929A4DBD}" sibTransId="{3130B22F-88E2-44AA-B8E9-26D9789E0130}"/>
    <dgm:cxn modelId="{274EBD27-FA4A-4A94-973B-81E5C6181C9D}" type="presOf" srcId="{0AA4A3AF-7FD1-4720-9C60-6935EE665518}" destId="{42540E88-8674-47E8-B5D7-184FD4A50D03}" srcOrd="0" destOrd="0" presId="urn:microsoft.com/office/officeart/2005/8/layout/vList5"/>
    <dgm:cxn modelId="{8D2061D2-268E-47DF-9506-422BE7A48D61}" type="presOf" srcId="{0D09DEE5-6944-4AB7-B6D0-98C5B8FDF0B3}" destId="{E62F027A-6ACB-4B7D-9AB6-DFDF9B57BE91}" srcOrd="0" destOrd="0" presId="urn:microsoft.com/office/officeart/2005/8/layout/vList5"/>
    <dgm:cxn modelId="{0EE989C0-7680-417E-B7B0-ECF6E7E2C713}" type="presOf" srcId="{3B216810-C463-4D01-9D51-57C705C4A89C}" destId="{D83772F4-C236-44E1-A9B8-2FF8DDB8590F}" srcOrd="0" destOrd="0" presId="urn:microsoft.com/office/officeart/2005/8/layout/vList5"/>
    <dgm:cxn modelId="{69696674-CA18-4A46-9546-D541BEEC109F}" srcId="{B44B2265-1B72-4F96-A9DC-08852659CDDA}" destId="{5084AE3D-2FBF-4862-83F0-3124560917A2}" srcOrd="3" destOrd="0" parTransId="{5E33BC8B-D207-45A7-93FC-7B3323EDE0B5}" sibTransId="{84821A67-68A0-463B-819B-907A5262CF17}"/>
    <dgm:cxn modelId="{551995F2-CE06-4263-BE52-5A860C899576}" type="presOf" srcId="{B2F4EEDD-843F-42CD-AC50-61283143159B}" destId="{22ECC2C4-1143-4CFD-BFC8-7907A2566B0A}" srcOrd="0" destOrd="0" presId="urn:microsoft.com/office/officeart/2005/8/layout/vList5"/>
    <dgm:cxn modelId="{EFEB8D3D-E05F-401A-97AF-5EE1723F71A9}" srcId="{B44B2265-1B72-4F96-A9DC-08852659CDDA}" destId="{ED50B8E1-53C7-4D7F-8DE6-31D89B308D0C}" srcOrd="0" destOrd="0" parTransId="{2433768D-1423-4984-A07A-3E032328759F}" sibTransId="{62F76BBF-41C1-415B-BFFE-8C0CDEA09E76}"/>
    <dgm:cxn modelId="{4E7B9B42-0F6A-47C6-92AD-9DED8580EE2C}" type="presOf" srcId="{BACCEE93-0D19-435E-B0E1-A7F5CEBD5F6B}" destId="{63708D95-BECF-419D-837F-F48430EA1C1E}" srcOrd="0" destOrd="0" presId="urn:microsoft.com/office/officeart/2005/8/layout/vList5"/>
    <dgm:cxn modelId="{E7B901DB-5119-44EC-A4A1-664DE79D1469}" type="presOf" srcId="{ED50B8E1-53C7-4D7F-8DE6-31D89B308D0C}" destId="{628E8104-1103-4659-BC5D-53F56A8AD725}" srcOrd="0" destOrd="0" presId="urn:microsoft.com/office/officeart/2005/8/layout/vList5"/>
    <dgm:cxn modelId="{09710954-F36C-43D3-9A56-6F11CFA4C4D7}" srcId="{B44B2265-1B72-4F96-A9DC-08852659CDDA}" destId="{40C118F2-10C0-4307-96A7-C3E29AEC46E7}" srcOrd="4" destOrd="0" parTransId="{7BF1C271-0A4A-4ADD-A14C-CA8B76639FD6}" sibTransId="{CE1A4E18-F047-40D5-83A7-5767DAFEDB2B}"/>
    <dgm:cxn modelId="{884E589B-6871-4B4B-94C6-C6CF6AE0FC6C}" type="presOf" srcId="{B37DF971-FE15-44C5-9331-5C94CEA5C047}" destId="{5A7DD17E-B113-453C-8331-094D65D43D49}" srcOrd="0" destOrd="0" presId="urn:microsoft.com/office/officeart/2005/8/layout/vList5"/>
    <dgm:cxn modelId="{3E20BE54-5889-48D8-A81C-7ECB125728B9}" type="presOf" srcId="{5084AE3D-2FBF-4862-83F0-3124560917A2}" destId="{AE47D14A-57F0-40E2-825D-2C395093343A}" srcOrd="0" destOrd="0" presId="urn:microsoft.com/office/officeart/2005/8/layout/vList5"/>
    <dgm:cxn modelId="{752EADDD-DF54-43CD-9302-4FD2406BC342}" srcId="{B44B2265-1B72-4F96-A9DC-08852659CDDA}" destId="{0AA4A3AF-7FD1-4720-9C60-6935EE665518}" srcOrd="2" destOrd="0" parTransId="{A9196289-E97D-48BF-A670-DE15DA739047}" sibTransId="{FB73142C-D6D1-4134-ADCF-D7E2C4E34889}"/>
    <dgm:cxn modelId="{5F7A59DA-ED76-456C-BB2B-5649DA951455}" type="presOf" srcId="{40C118F2-10C0-4307-96A7-C3E29AEC46E7}" destId="{ED79618D-2C23-4670-BA10-6101E3D99B0E}" srcOrd="0" destOrd="0" presId="urn:microsoft.com/office/officeart/2005/8/layout/vList5"/>
    <dgm:cxn modelId="{A6C599BC-454E-4F52-BD06-D0EB705332C6}" srcId="{0AA4A3AF-7FD1-4720-9C60-6935EE665518}" destId="{C849DB6B-F807-4374-AD4C-A2720900542C}" srcOrd="0" destOrd="0" parTransId="{E7D1F0A5-7FB0-4241-9FF2-326BCC102142}" sibTransId="{C5717E96-9F25-4147-AC71-E48B6DD0B23A}"/>
    <dgm:cxn modelId="{FEE8469D-BD68-49D0-81CE-7E01F7258622}" srcId="{3B216810-C463-4D01-9D51-57C705C4A89C}" destId="{B37DF971-FE15-44C5-9331-5C94CEA5C047}" srcOrd="0" destOrd="0" parTransId="{3287EC2C-F582-4F6D-9861-E54E1AE3D3C2}" sibTransId="{801A6F13-0B10-43A8-A4FA-CAAC679FDD3F}"/>
    <dgm:cxn modelId="{B9F6604C-229F-453A-924C-FDEB8976D09C}" type="presOf" srcId="{B44B2265-1B72-4F96-A9DC-08852659CDDA}" destId="{AA1B48C3-59C0-4ADD-BE47-F895E81227CE}" srcOrd="0" destOrd="0" presId="urn:microsoft.com/office/officeart/2005/8/layout/vList5"/>
    <dgm:cxn modelId="{31C4401F-BA1F-418F-9AB4-E297ACEB935A}" type="presOf" srcId="{C849DB6B-F807-4374-AD4C-A2720900542C}" destId="{640444E6-30F3-48A1-87F5-2D8E265C6501}" srcOrd="0" destOrd="0" presId="urn:microsoft.com/office/officeart/2005/8/layout/vList5"/>
    <dgm:cxn modelId="{04B5F283-A3A0-4F16-A6A8-EAADC632E304}" srcId="{40C118F2-10C0-4307-96A7-C3E29AEC46E7}" destId="{0D09DEE5-6944-4AB7-B6D0-98C5B8FDF0B3}" srcOrd="0" destOrd="0" parTransId="{089B93C8-0962-4A02-AA96-2A24F7DDB83C}" sibTransId="{7A84CFD1-B172-40D0-894C-519AE5357042}"/>
    <dgm:cxn modelId="{BA399A68-5BDC-4DE5-8B3D-AEB2CFBD5C24}" srcId="{5084AE3D-2FBF-4862-83F0-3124560917A2}" destId="{B2F4EEDD-843F-42CD-AC50-61283143159B}" srcOrd="0" destOrd="0" parTransId="{3ECCFF1D-3547-4DB1-9A6E-958AD3BC9355}" sibTransId="{EB4D9F61-1708-49CB-8F33-3D4BED12B860}"/>
    <dgm:cxn modelId="{C7780630-CD1F-4DB4-BEDA-1814BC5EBB07}" srcId="{ED50B8E1-53C7-4D7F-8DE6-31D89B308D0C}" destId="{BACCEE93-0D19-435E-B0E1-A7F5CEBD5F6B}" srcOrd="0" destOrd="0" parTransId="{FAA49486-6687-4ED4-8B73-7CE025FCA433}" sibTransId="{BD66036D-C9AF-4466-ABB7-B4D7DFE71C01}"/>
    <dgm:cxn modelId="{93500EB7-6915-4B92-86A0-36D267C2C371}" type="presParOf" srcId="{AA1B48C3-59C0-4ADD-BE47-F895E81227CE}" destId="{9A176954-5CE0-4B51-9B66-36800FEFDEA1}" srcOrd="0" destOrd="0" presId="urn:microsoft.com/office/officeart/2005/8/layout/vList5"/>
    <dgm:cxn modelId="{58683CDF-CFD9-443F-AE88-26EBA4192A27}" type="presParOf" srcId="{9A176954-5CE0-4B51-9B66-36800FEFDEA1}" destId="{628E8104-1103-4659-BC5D-53F56A8AD725}" srcOrd="0" destOrd="0" presId="urn:microsoft.com/office/officeart/2005/8/layout/vList5"/>
    <dgm:cxn modelId="{0D851B37-4F87-4EF1-B66E-B16AE7980C4A}" type="presParOf" srcId="{9A176954-5CE0-4B51-9B66-36800FEFDEA1}" destId="{63708D95-BECF-419D-837F-F48430EA1C1E}" srcOrd="1" destOrd="0" presId="urn:microsoft.com/office/officeart/2005/8/layout/vList5"/>
    <dgm:cxn modelId="{DF39575B-7834-452F-9203-498E1C76D377}" type="presParOf" srcId="{AA1B48C3-59C0-4ADD-BE47-F895E81227CE}" destId="{0B5C2BAD-92ED-4D2B-A631-D52D2872357D}" srcOrd="1" destOrd="0" presId="urn:microsoft.com/office/officeart/2005/8/layout/vList5"/>
    <dgm:cxn modelId="{E017BBC9-EFF0-4D95-B6FF-2F871697FBE9}" type="presParOf" srcId="{AA1B48C3-59C0-4ADD-BE47-F895E81227CE}" destId="{B61A0B58-A458-480A-B613-29B4FFE52A37}" srcOrd="2" destOrd="0" presId="urn:microsoft.com/office/officeart/2005/8/layout/vList5"/>
    <dgm:cxn modelId="{00F4BE8A-4383-47E1-99BB-C7E4E2607E52}" type="presParOf" srcId="{B61A0B58-A458-480A-B613-29B4FFE52A37}" destId="{D83772F4-C236-44E1-A9B8-2FF8DDB8590F}" srcOrd="0" destOrd="0" presId="urn:microsoft.com/office/officeart/2005/8/layout/vList5"/>
    <dgm:cxn modelId="{3B19C7BD-8167-4F48-A9E8-BAE1828FF670}" type="presParOf" srcId="{B61A0B58-A458-480A-B613-29B4FFE52A37}" destId="{5A7DD17E-B113-453C-8331-094D65D43D49}" srcOrd="1" destOrd="0" presId="urn:microsoft.com/office/officeart/2005/8/layout/vList5"/>
    <dgm:cxn modelId="{D89D2DAF-2DFB-4B26-B1A5-2D32912F9EB4}" type="presParOf" srcId="{AA1B48C3-59C0-4ADD-BE47-F895E81227CE}" destId="{886E3496-7933-45E4-B116-5EF51958E01A}" srcOrd="3" destOrd="0" presId="urn:microsoft.com/office/officeart/2005/8/layout/vList5"/>
    <dgm:cxn modelId="{542865AC-ADB8-409E-A230-D6F4807D3D5F}" type="presParOf" srcId="{AA1B48C3-59C0-4ADD-BE47-F895E81227CE}" destId="{8E620AD2-C701-4745-85BC-5D0D1BC8BD9C}" srcOrd="4" destOrd="0" presId="urn:microsoft.com/office/officeart/2005/8/layout/vList5"/>
    <dgm:cxn modelId="{51E54B00-F409-4A61-BE5B-FAF5086F5D52}" type="presParOf" srcId="{8E620AD2-C701-4745-85BC-5D0D1BC8BD9C}" destId="{42540E88-8674-47E8-B5D7-184FD4A50D03}" srcOrd="0" destOrd="0" presId="urn:microsoft.com/office/officeart/2005/8/layout/vList5"/>
    <dgm:cxn modelId="{48CC2275-883A-463A-80D0-C518C6082E54}" type="presParOf" srcId="{8E620AD2-C701-4745-85BC-5D0D1BC8BD9C}" destId="{640444E6-30F3-48A1-87F5-2D8E265C6501}" srcOrd="1" destOrd="0" presId="urn:microsoft.com/office/officeart/2005/8/layout/vList5"/>
    <dgm:cxn modelId="{976C6711-B80E-4696-B6D5-B34360FFAD0C}" type="presParOf" srcId="{AA1B48C3-59C0-4ADD-BE47-F895E81227CE}" destId="{5A1374E6-69C9-486F-9A04-00D549492E8E}" srcOrd="5" destOrd="0" presId="urn:microsoft.com/office/officeart/2005/8/layout/vList5"/>
    <dgm:cxn modelId="{93E34E5E-2326-4FF9-A1EC-013DB688F493}" type="presParOf" srcId="{AA1B48C3-59C0-4ADD-BE47-F895E81227CE}" destId="{711F1898-FB24-4FD6-8F1A-6EF29EEF754F}" srcOrd="6" destOrd="0" presId="urn:microsoft.com/office/officeart/2005/8/layout/vList5"/>
    <dgm:cxn modelId="{31FFD93D-4744-45A4-A31D-86E85573C6D3}" type="presParOf" srcId="{711F1898-FB24-4FD6-8F1A-6EF29EEF754F}" destId="{AE47D14A-57F0-40E2-825D-2C395093343A}" srcOrd="0" destOrd="0" presId="urn:microsoft.com/office/officeart/2005/8/layout/vList5"/>
    <dgm:cxn modelId="{D36AB706-DF9C-4B28-A3C7-5914B09AEE39}" type="presParOf" srcId="{711F1898-FB24-4FD6-8F1A-6EF29EEF754F}" destId="{22ECC2C4-1143-4CFD-BFC8-7907A2566B0A}" srcOrd="1" destOrd="0" presId="urn:microsoft.com/office/officeart/2005/8/layout/vList5"/>
    <dgm:cxn modelId="{2200332B-C743-483C-A8D8-60EC7B0B5DA4}" type="presParOf" srcId="{AA1B48C3-59C0-4ADD-BE47-F895E81227CE}" destId="{2876FDA5-7F5D-4C8F-9DCF-D303F231720E}" srcOrd="7" destOrd="0" presId="urn:microsoft.com/office/officeart/2005/8/layout/vList5"/>
    <dgm:cxn modelId="{85BDC41B-4FB4-4C25-AA7E-8C4CCDA30CF3}" type="presParOf" srcId="{AA1B48C3-59C0-4ADD-BE47-F895E81227CE}" destId="{B35D7127-D162-4522-86BB-D8D3F36C8063}" srcOrd="8" destOrd="0" presId="urn:microsoft.com/office/officeart/2005/8/layout/vList5"/>
    <dgm:cxn modelId="{D224F146-99A4-42AB-94E4-974DF6AE32ED}" type="presParOf" srcId="{B35D7127-D162-4522-86BB-D8D3F36C8063}" destId="{ED79618D-2C23-4670-BA10-6101E3D99B0E}" srcOrd="0" destOrd="0" presId="urn:microsoft.com/office/officeart/2005/8/layout/vList5"/>
    <dgm:cxn modelId="{4B374124-0C5B-412E-BD73-FDBFC5E292E6}" type="presParOf" srcId="{B35D7127-D162-4522-86BB-D8D3F36C8063}" destId="{E62F027A-6ACB-4B7D-9AB6-DFDF9B57BE9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82579E-A6A1-4321-9062-5B622EB7CE24}">
      <dsp:nvSpPr>
        <dsp:cNvPr id="0" name=""/>
        <dsp:cNvSpPr/>
      </dsp:nvSpPr>
      <dsp:spPr>
        <a:xfrm>
          <a:off x="-4393176" y="-673826"/>
          <a:ext cx="5233852" cy="5233852"/>
        </a:xfrm>
        <a:prstGeom prst="blockArc">
          <a:avLst>
            <a:gd name="adj1" fmla="val 18900000"/>
            <a:gd name="adj2" fmla="val 2700000"/>
            <a:gd name="adj3" fmla="val 41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A8A6EE-B085-449E-8D4D-1437AEB4A081}">
      <dsp:nvSpPr>
        <dsp:cNvPr id="0" name=""/>
        <dsp:cNvSpPr/>
      </dsp:nvSpPr>
      <dsp:spPr>
        <a:xfrm>
          <a:off x="540655" y="388620"/>
          <a:ext cx="6950348" cy="7772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16934" tIns="43180" rIns="43180" bIns="43180" numCol="1" spcCol="1270" anchor="ctr" anchorCtr="0">
          <a:noAutofit/>
        </a:bodyPr>
        <a:lstStyle/>
        <a:p>
          <a:pPr lvl="0" algn="l" defTabSz="755650">
            <a:lnSpc>
              <a:spcPct val="90000"/>
            </a:lnSpc>
            <a:spcBef>
              <a:spcPct val="0"/>
            </a:spcBef>
            <a:spcAft>
              <a:spcPct val="35000"/>
            </a:spcAft>
          </a:pPr>
          <a:r>
            <a:rPr lang="en-US" sz="1700" kern="1200" dirty="0" smtClean="0">
              <a:latin typeface="Cambria" pitchFamily="18" charset="0"/>
              <a:ea typeface="Cambria" pitchFamily="18" charset="0"/>
            </a:rPr>
            <a:t>Orang perseorangan, persekutuan, atau badan hukum </a:t>
          </a:r>
          <a:r>
            <a:rPr lang="fi-FI" sz="1700" kern="1200" dirty="0" smtClean="0">
              <a:latin typeface="Cambria" pitchFamily="18" charset="0"/>
              <a:ea typeface="Cambria" pitchFamily="18" charset="0"/>
            </a:rPr>
            <a:t>yang menjalankan suatu perusahaan milik sendiri</a:t>
          </a:r>
          <a:endParaRPr lang="en-US" sz="1700" kern="1200" dirty="0">
            <a:latin typeface="Cambria" pitchFamily="18" charset="0"/>
            <a:ea typeface="Cambria" pitchFamily="18" charset="0"/>
          </a:endParaRPr>
        </a:p>
      </dsp:txBody>
      <dsp:txXfrm>
        <a:off x="540655" y="388620"/>
        <a:ext cx="6950348" cy="777240"/>
      </dsp:txXfrm>
    </dsp:sp>
    <dsp:sp modelId="{7D9DD6CA-92D9-4873-8FBF-7B387C12D53A}">
      <dsp:nvSpPr>
        <dsp:cNvPr id="0" name=""/>
        <dsp:cNvSpPr/>
      </dsp:nvSpPr>
      <dsp:spPr>
        <a:xfrm>
          <a:off x="54880" y="291465"/>
          <a:ext cx="971550" cy="97155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27F49B8-60DB-4782-B01D-2460FBBFD45E}">
      <dsp:nvSpPr>
        <dsp:cNvPr id="0" name=""/>
        <dsp:cNvSpPr/>
      </dsp:nvSpPr>
      <dsp:spPr>
        <a:xfrm>
          <a:off x="823182" y="1554480"/>
          <a:ext cx="6667822" cy="7772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16934" tIns="43180" rIns="43180" bIns="43180" numCol="1" spcCol="1270" anchor="ctr" anchorCtr="0">
          <a:noAutofit/>
        </a:bodyPr>
        <a:lstStyle/>
        <a:p>
          <a:pPr lvl="0" algn="l" defTabSz="755650">
            <a:lnSpc>
              <a:spcPct val="90000"/>
            </a:lnSpc>
            <a:spcBef>
              <a:spcPct val="0"/>
            </a:spcBef>
            <a:spcAft>
              <a:spcPct val="35000"/>
            </a:spcAft>
          </a:pPr>
          <a:r>
            <a:rPr lang="en-US" sz="1700" kern="1200" dirty="0" smtClean="0">
              <a:latin typeface="Cambria" pitchFamily="18" charset="0"/>
              <a:ea typeface="Cambria" pitchFamily="18" charset="0"/>
            </a:rPr>
            <a:t>Orang perseorangan, </a:t>
          </a:r>
          <a:r>
            <a:rPr lang="en-US" sz="1700" kern="1200" dirty="0" err="1" smtClean="0">
              <a:latin typeface="Cambria" pitchFamily="18" charset="0"/>
              <a:ea typeface="Cambria" pitchFamily="18" charset="0"/>
            </a:rPr>
            <a:t>persekutuam</a:t>
          </a:r>
          <a:r>
            <a:rPr lang="en-US" sz="1700" kern="1200" dirty="0" smtClean="0">
              <a:latin typeface="Cambria" pitchFamily="18" charset="0"/>
              <a:ea typeface="Cambria" pitchFamily="18" charset="0"/>
            </a:rPr>
            <a:t>, atau badan hukum yang secara berdiri sendiri menjalankan perusahaan bukan miliknya</a:t>
          </a:r>
          <a:endParaRPr lang="en-US" sz="1700" kern="1200" dirty="0">
            <a:latin typeface="Cambria" pitchFamily="18" charset="0"/>
            <a:ea typeface="Cambria" pitchFamily="18" charset="0"/>
          </a:endParaRPr>
        </a:p>
      </dsp:txBody>
      <dsp:txXfrm>
        <a:off x="823182" y="1554480"/>
        <a:ext cx="6667822" cy="777240"/>
      </dsp:txXfrm>
    </dsp:sp>
    <dsp:sp modelId="{DD25CB82-58C7-44EA-9E85-602F174C7CBC}">
      <dsp:nvSpPr>
        <dsp:cNvPr id="0" name=""/>
        <dsp:cNvSpPr/>
      </dsp:nvSpPr>
      <dsp:spPr>
        <a:xfrm>
          <a:off x="337407" y="1457325"/>
          <a:ext cx="971550" cy="97155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5BFC13B-8318-465D-940A-F23679FCF82F}">
      <dsp:nvSpPr>
        <dsp:cNvPr id="0" name=""/>
        <dsp:cNvSpPr/>
      </dsp:nvSpPr>
      <dsp:spPr>
        <a:xfrm>
          <a:off x="540655" y="2720340"/>
          <a:ext cx="6950348" cy="7772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16934" tIns="43180" rIns="43180" bIns="43180" numCol="1" spcCol="1270" anchor="ctr" anchorCtr="0">
          <a:noAutofit/>
        </a:bodyPr>
        <a:lstStyle/>
        <a:p>
          <a:pPr lvl="0" algn="l" defTabSz="755650">
            <a:lnSpc>
              <a:spcPct val="90000"/>
            </a:lnSpc>
            <a:spcBef>
              <a:spcPct val="0"/>
            </a:spcBef>
            <a:spcAft>
              <a:spcPct val="35000"/>
            </a:spcAft>
          </a:pPr>
          <a:r>
            <a:rPr lang="en-US" sz="1700" kern="1200" dirty="0" smtClean="0">
              <a:latin typeface="Cambria" pitchFamily="18" charset="0"/>
              <a:ea typeface="Cambria" pitchFamily="18" charset="0"/>
            </a:rPr>
            <a:t>Orang perseorangan, persekutuan, atau badan </a:t>
          </a:r>
          <a:r>
            <a:rPr lang="it-IT" sz="1700" kern="1200" dirty="0" smtClean="0">
              <a:latin typeface="Cambria" pitchFamily="18" charset="0"/>
              <a:ea typeface="Cambria" pitchFamily="18" charset="0"/>
            </a:rPr>
            <a:t>hukum yang berada di Indonesia mewakili perusahaan </a:t>
          </a:r>
          <a:r>
            <a:rPr lang="en-US" sz="1700" kern="1200" dirty="0" smtClean="0">
              <a:latin typeface="Cambria" pitchFamily="18" charset="0"/>
              <a:ea typeface="Cambria" pitchFamily="18" charset="0"/>
            </a:rPr>
            <a:t>sebagaimana dimaksud yang berkedudukan di luar wilayah Indonesia</a:t>
          </a:r>
          <a:endParaRPr lang="en-US" sz="1700" kern="1200" dirty="0">
            <a:latin typeface="Cambria" pitchFamily="18" charset="0"/>
            <a:ea typeface="Cambria" pitchFamily="18" charset="0"/>
          </a:endParaRPr>
        </a:p>
      </dsp:txBody>
      <dsp:txXfrm>
        <a:off x="540655" y="2720340"/>
        <a:ext cx="6950348" cy="777240"/>
      </dsp:txXfrm>
    </dsp:sp>
    <dsp:sp modelId="{DBE5BAA7-C9E3-40BA-8711-5B9E33A43922}">
      <dsp:nvSpPr>
        <dsp:cNvPr id="0" name=""/>
        <dsp:cNvSpPr/>
      </dsp:nvSpPr>
      <dsp:spPr>
        <a:xfrm>
          <a:off x="54880" y="2623185"/>
          <a:ext cx="971550" cy="97155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708D95-BECF-419D-837F-F48430EA1C1E}">
      <dsp:nvSpPr>
        <dsp:cNvPr id="0" name=""/>
        <dsp:cNvSpPr/>
      </dsp:nvSpPr>
      <dsp:spPr>
        <a:xfrm rot="5400000">
          <a:off x="5502860" y="-2332092"/>
          <a:ext cx="655915" cy="548782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Cambria" pitchFamily="18" charset="0"/>
              <a:ea typeface="Cambria" pitchFamily="18" charset="0"/>
            </a:rPr>
            <a:t>Pelayan yang </a:t>
          </a:r>
          <a:r>
            <a:rPr lang="fi-FI" sz="2000" kern="1200" dirty="0" smtClean="0">
              <a:latin typeface="Cambria" pitchFamily="18" charset="0"/>
              <a:ea typeface="Cambria" pitchFamily="18" charset="0"/>
            </a:rPr>
            <a:t>membantu pengusaha menjalankan usaha tokonya</a:t>
          </a:r>
          <a:endParaRPr lang="en-US" sz="2000" kern="1200" dirty="0">
            <a:latin typeface="Cambria" pitchFamily="18" charset="0"/>
            <a:ea typeface="Cambria" pitchFamily="18" charset="0"/>
          </a:endParaRPr>
        </a:p>
      </dsp:txBody>
      <dsp:txXfrm rot="-5400000">
        <a:off x="3086904" y="115883"/>
        <a:ext cx="5455810" cy="591877"/>
      </dsp:txXfrm>
    </dsp:sp>
    <dsp:sp modelId="{628E8104-1103-4659-BC5D-53F56A8AD725}">
      <dsp:nvSpPr>
        <dsp:cNvPr id="0" name=""/>
        <dsp:cNvSpPr/>
      </dsp:nvSpPr>
      <dsp:spPr>
        <a:xfrm>
          <a:off x="0" y="1875"/>
          <a:ext cx="3086903" cy="81989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smtClean="0">
              <a:latin typeface="Cambria" pitchFamily="18" charset="0"/>
              <a:ea typeface="Cambria" pitchFamily="18" charset="0"/>
            </a:rPr>
            <a:t>Pelayan toko</a:t>
          </a:r>
          <a:endParaRPr lang="en-US" sz="2400" kern="1200" dirty="0">
            <a:latin typeface="Cambria" pitchFamily="18" charset="0"/>
            <a:ea typeface="Cambria" pitchFamily="18" charset="0"/>
          </a:endParaRPr>
        </a:p>
      </dsp:txBody>
      <dsp:txXfrm>
        <a:off x="40024" y="41899"/>
        <a:ext cx="3006855" cy="739846"/>
      </dsp:txXfrm>
    </dsp:sp>
    <dsp:sp modelId="{5A7DD17E-B113-453C-8331-094D65D43D49}">
      <dsp:nvSpPr>
        <dsp:cNvPr id="0" name=""/>
        <dsp:cNvSpPr/>
      </dsp:nvSpPr>
      <dsp:spPr>
        <a:xfrm rot="5400000">
          <a:off x="5502860" y="-1471203"/>
          <a:ext cx="655915" cy="548782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Cambria" pitchFamily="18" charset="0"/>
              <a:ea typeface="Cambria" pitchFamily="18" charset="0"/>
            </a:rPr>
            <a:t>Pembantu perusahaan yang memegang kuasa pertama dari perusahaan</a:t>
          </a:r>
          <a:endParaRPr lang="en-US" sz="2000" kern="1200" dirty="0">
            <a:latin typeface="Cambria" pitchFamily="18" charset="0"/>
            <a:ea typeface="Cambria" pitchFamily="18" charset="0"/>
          </a:endParaRPr>
        </a:p>
      </dsp:txBody>
      <dsp:txXfrm rot="-5400000">
        <a:off x="3086904" y="976772"/>
        <a:ext cx="5455810" cy="591877"/>
      </dsp:txXfrm>
    </dsp:sp>
    <dsp:sp modelId="{D83772F4-C236-44E1-A9B8-2FF8DDB8590F}">
      <dsp:nvSpPr>
        <dsp:cNvPr id="0" name=""/>
        <dsp:cNvSpPr/>
      </dsp:nvSpPr>
      <dsp:spPr>
        <a:xfrm>
          <a:off x="0" y="862764"/>
          <a:ext cx="3086903" cy="81989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smtClean="0">
              <a:latin typeface="Cambria" pitchFamily="18" charset="0"/>
              <a:ea typeface="Cambria" pitchFamily="18" charset="0"/>
            </a:rPr>
            <a:t>Pimpinan perusahaan</a:t>
          </a:r>
          <a:endParaRPr lang="en-US" sz="2400" kern="1200" dirty="0">
            <a:latin typeface="Cambria" pitchFamily="18" charset="0"/>
            <a:ea typeface="Cambria" pitchFamily="18" charset="0"/>
          </a:endParaRPr>
        </a:p>
      </dsp:txBody>
      <dsp:txXfrm>
        <a:off x="40024" y="902788"/>
        <a:ext cx="3006855" cy="739846"/>
      </dsp:txXfrm>
    </dsp:sp>
    <dsp:sp modelId="{640444E6-30F3-48A1-87F5-2D8E265C6501}">
      <dsp:nvSpPr>
        <dsp:cNvPr id="0" name=""/>
        <dsp:cNvSpPr/>
      </dsp:nvSpPr>
      <dsp:spPr>
        <a:xfrm rot="5400000">
          <a:off x="5502860" y="-610314"/>
          <a:ext cx="655915" cy="548782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Cambria" pitchFamily="18" charset="0"/>
              <a:ea typeface="Cambria" pitchFamily="18" charset="0"/>
            </a:rPr>
            <a:t>Pihak yang </a:t>
          </a:r>
          <a:r>
            <a:rPr lang="fi-FI" sz="2000" kern="1200" dirty="0" smtClean="0">
              <a:latin typeface="Cambria" pitchFamily="18" charset="0"/>
              <a:ea typeface="Cambria" pitchFamily="18" charset="0"/>
            </a:rPr>
            <a:t>membantu perusahaan dalam hal mewakili perusahaan</a:t>
          </a:r>
          <a:endParaRPr lang="en-US" sz="2000" kern="1200" dirty="0">
            <a:latin typeface="Cambria" pitchFamily="18" charset="0"/>
            <a:ea typeface="Cambria" pitchFamily="18" charset="0"/>
          </a:endParaRPr>
        </a:p>
      </dsp:txBody>
      <dsp:txXfrm rot="-5400000">
        <a:off x="3086904" y="1837661"/>
        <a:ext cx="5455810" cy="591877"/>
      </dsp:txXfrm>
    </dsp:sp>
    <dsp:sp modelId="{42540E88-8674-47E8-B5D7-184FD4A50D03}">
      <dsp:nvSpPr>
        <dsp:cNvPr id="0" name=""/>
        <dsp:cNvSpPr/>
      </dsp:nvSpPr>
      <dsp:spPr>
        <a:xfrm>
          <a:off x="0" y="1723652"/>
          <a:ext cx="3086903" cy="81989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smtClean="0">
              <a:latin typeface="Cambria" pitchFamily="18" charset="0"/>
              <a:ea typeface="Cambria" pitchFamily="18" charset="0"/>
            </a:rPr>
            <a:t>Pengurus filial</a:t>
          </a:r>
          <a:endParaRPr lang="en-US" sz="2400" kern="1200" dirty="0">
            <a:latin typeface="Cambria" pitchFamily="18" charset="0"/>
            <a:ea typeface="Cambria" pitchFamily="18" charset="0"/>
          </a:endParaRPr>
        </a:p>
      </dsp:txBody>
      <dsp:txXfrm>
        <a:off x="40024" y="1763676"/>
        <a:ext cx="3006855" cy="739846"/>
      </dsp:txXfrm>
    </dsp:sp>
    <dsp:sp modelId="{22ECC2C4-1143-4CFD-BFC8-7907A2566B0A}">
      <dsp:nvSpPr>
        <dsp:cNvPr id="0" name=""/>
        <dsp:cNvSpPr/>
      </dsp:nvSpPr>
      <dsp:spPr>
        <a:xfrm rot="5400000">
          <a:off x="5502860" y="250574"/>
          <a:ext cx="655915" cy="548782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it-IT" sz="1800" kern="1200" dirty="0" smtClean="0">
              <a:latin typeface="Cambria" pitchFamily="18" charset="0"/>
              <a:ea typeface="Cambria" pitchFamily="18" charset="0"/>
            </a:rPr>
            <a:t>Orang kedua perusahaan setelah manager yang juga sebagai wakil pimpinan </a:t>
          </a:r>
          <a:r>
            <a:rPr lang="en-US" sz="1800" kern="1200" dirty="0" smtClean="0">
              <a:latin typeface="Cambria" pitchFamily="18" charset="0"/>
              <a:ea typeface="Cambria" pitchFamily="18" charset="0"/>
            </a:rPr>
            <a:t>perusahaan</a:t>
          </a:r>
          <a:endParaRPr lang="en-US" sz="1800" kern="1200" dirty="0">
            <a:latin typeface="Cambria" pitchFamily="18" charset="0"/>
            <a:ea typeface="Cambria" pitchFamily="18" charset="0"/>
          </a:endParaRPr>
        </a:p>
      </dsp:txBody>
      <dsp:txXfrm rot="-5400000">
        <a:off x="3086904" y="2698550"/>
        <a:ext cx="5455810" cy="591877"/>
      </dsp:txXfrm>
    </dsp:sp>
    <dsp:sp modelId="{AE47D14A-57F0-40E2-825D-2C395093343A}">
      <dsp:nvSpPr>
        <dsp:cNvPr id="0" name=""/>
        <dsp:cNvSpPr/>
      </dsp:nvSpPr>
      <dsp:spPr>
        <a:xfrm>
          <a:off x="0" y="2584541"/>
          <a:ext cx="3086903" cy="81989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smtClean="0">
              <a:latin typeface="Cambria" pitchFamily="18" charset="0"/>
              <a:ea typeface="Cambria" pitchFamily="18" charset="0"/>
            </a:rPr>
            <a:t>Pemegang </a:t>
          </a:r>
          <a:r>
            <a:rPr lang="en-US" sz="2400" kern="1200" dirty="0" err="1" smtClean="0">
              <a:latin typeface="Cambria" pitchFamily="18" charset="0"/>
              <a:ea typeface="Cambria" pitchFamily="18" charset="0"/>
            </a:rPr>
            <a:t>prokurasi</a:t>
          </a:r>
          <a:endParaRPr lang="en-US" sz="2400" kern="1200" dirty="0">
            <a:latin typeface="Cambria" pitchFamily="18" charset="0"/>
            <a:ea typeface="Cambria" pitchFamily="18" charset="0"/>
          </a:endParaRPr>
        </a:p>
      </dsp:txBody>
      <dsp:txXfrm>
        <a:off x="40024" y="2624565"/>
        <a:ext cx="3006855" cy="739846"/>
      </dsp:txXfrm>
    </dsp:sp>
    <dsp:sp modelId="{E62F027A-6ACB-4B7D-9AB6-DFDF9B57BE91}">
      <dsp:nvSpPr>
        <dsp:cNvPr id="0" name=""/>
        <dsp:cNvSpPr/>
      </dsp:nvSpPr>
      <dsp:spPr>
        <a:xfrm rot="5400000">
          <a:off x="5502860" y="1111463"/>
          <a:ext cx="655915" cy="548782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latin typeface="Cambria" pitchFamily="18" charset="0"/>
              <a:ea typeface="Cambria" pitchFamily="18" charset="0"/>
            </a:rPr>
            <a:t>Pihak yang </a:t>
          </a:r>
          <a:r>
            <a:rPr lang="fi-FI" sz="1600" kern="1200" dirty="0" smtClean="0">
              <a:latin typeface="Cambria" pitchFamily="18" charset="0"/>
              <a:ea typeface="Cambria" pitchFamily="18" charset="0"/>
            </a:rPr>
            <a:t>membantu perusahaan dalam melakukan usahanya </a:t>
          </a:r>
          <a:r>
            <a:rPr lang="en-US" sz="1600" kern="1200" dirty="0" smtClean="0">
              <a:latin typeface="Cambria" pitchFamily="18" charset="0"/>
              <a:ea typeface="Cambria" pitchFamily="18" charset="0"/>
            </a:rPr>
            <a:t>berkeliling di luar kantor dengan cara memperbanyak perjanjian-perjanjian jual beli</a:t>
          </a:r>
          <a:endParaRPr lang="en-US" sz="1600" kern="1200" dirty="0">
            <a:latin typeface="Cambria" pitchFamily="18" charset="0"/>
            <a:ea typeface="Cambria" pitchFamily="18" charset="0"/>
          </a:endParaRPr>
        </a:p>
      </dsp:txBody>
      <dsp:txXfrm rot="-5400000">
        <a:off x="3086904" y="3559439"/>
        <a:ext cx="5455810" cy="591877"/>
      </dsp:txXfrm>
    </dsp:sp>
    <dsp:sp modelId="{ED79618D-2C23-4670-BA10-6101E3D99B0E}">
      <dsp:nvSpPr>
        <dsp:cNvPr id="0" name=""/>
        <dsp:cNvSpPr/>
      </dsp:nvSpPr>
      <dsp:spPr>
        <a:xfrm>
          <a:off x="0" y="3445430"/>
          <a:ext cx="3086903" cy="81989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smtClean="0">
              <a:latin typeface="Cambria" pitchFamily="18" charset="0"/>
              <a:ea typeface="Cambria" pitchFamily="18" charset="0"/>
            </a:rPr>
            <a:t>Pekerja keliling</a:t>
          </a:r>
          <a:endParaRPr lang="en-US" sz="2400" kern="1200" dirty="0">
            <a:latin typeface="Cambria" pitchFamily="18" charset="0"/>
            <a:ea typeface="Cambria" pitchFamily="18" charset="0"/>
          </a:endParaRPr>
        </a:p>
      </dsp:txBody>
      <dsp:txXfrm>
        <a:off x="40024" y="3485454"/>
        <a:ext cx="3006855" cy="7398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708D95-BECF-419D-837F-F48430EA1C1E}">
      <dsp:nvSpPr>
        <dsp:cNvPr id="0" name=""/>
        <dsp:cNvSpPr/>
      </dsp:nvSpPr>
      <dsp:spPr>
        <a:xfrm rot="5400000">
          <a:off x="5461866" y="-2280614"/>
          <a:ext cx="737904" cy="548782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en-US" sz="1400" kern="1200" dirty="0" smtClean="0">
              <a:latin typeface="Cambria" pitchFamily="18" charset="0"/>
              <a:ea typeface="Cambria" pitchFamily="18" charset="0"/>
            </a:rPr>
            <a:t>Orang yang membantu pengusaha  dalam menyelesaikan masalah hukum dan mewakili pihak pengusaha untuk berperkara di muka hakim atau pengadilan.</a:t>
          </a:r>
          <a:endParaRPr lang="en-US" sz="1400" kern="1200" dirty="0">
            <a:latin typeface="Cambria" pitchFamily="18" charset="0"/>
            <a:ea typeface="Cambria" pitchFamily="18" charset="0"/>
          </a:endParaRPr>
        </a:p>
      </dsp:txBody>
      <dsp:txXfrm rot="-5400000">
        <a:off x="3086904" y="130370"/>
        <a:ext cx="5451807" cy="665860"/>
      </dsp:txXfrm>
    </dsp:sp>
    <dsp:sp modelId="{628E8104-1103-4659-BC5D-53F56A8AD725}">
      <dsp:nvSpPr>
        <dsp:cNvPr id="0" name=""/>
        <dsp:cNvSpPr/>
      </dsp:nvSpPr>
      <dsp:spPr>
        <a:xfrm>
          <a:off x="0" y="2109"/>
          <a:ext cx="3086903" cy="9223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kern="1200" dirty="0" smtClean="0">
              <a:latin typeface="Cambria" pitchFamily="18" charset="0"/>
              <a:ea typeface="Cambria" pitchFamily="18" charset="0"/>
            </a:rPr>
            <a:t>Pengacara</a:t>
          </a:r>
          <a:endParaRPr lang="en-US" sz="2000" kern="1200" dirty="0">
            <a:latin typeface="Cambria" pitchFamily="18" charset="0"/>
            <a:ea typeface="Cambria" pitchFamily="18" charset="0"/>
          </a:endParaRPr>
        </a:p>
      </dsp:txBody>
      <dsp:txXfrm>
        <a:off x="45027" y="47136"/>
        <a:ext cx="2996849" cy="832326"/>
      </dsp:txXfrm>
    </dsp:sp>
    <dsp:sp modelId="{5A7DD17E-B113-453C-8331-094D65D43D49}">
      <dsp:nvSpPr>
        <dsp:cNvPr id="0" name=""/>
        <dsp:cNvSpPr/>
      </dsp:nvSpPr>
      <dsp:spPr>
        <a:xfrm rot="5400000">
          <a:off x="5461866" y="-1312114"/>
          <a:ext cx="737904" cy="548782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a:lnSpc>
              <a:spcPct val="90000"/>
            </a:lnSpc>
            <a:spcBef>
              <a:spcPct val="0"/>
            </a:spcBef>
            <a:spcAft>
              <a:spcPct val="15000"/>
            </a:spcAft>
            <a:buChar char="••"/>
          </a:pPr>
          <a:r>
            <a:rPr lang="en-US" sz="1600" kern="1200" dirty="0" smtClean="0">
              <a:latin typeface="Cambria" pitchFamily="18" charset="0"/>
              <a:ea typeface="Cambria" pitchFamily="18" charset="0"/>
            </a:rPr>
            <a:t>Pihak yang melayani beberapa pengusaha sebagai perantara dengan pihak ketiga</a:t>
          </a:r>
          <a:endParaRPr lang="en-US" sz="1600" kern="1200" dirty="0">
            <a:latin typeface="Cambria" pitchFamily="18" charset="0"/>
            <a:ea typeface="Cambria" pitchFamily="18" charset="0"/>
          </a:endParaRPr>
        </a:p>
      </dsp:txBody>
      <dsp:txXfrm rot="-5400000">
        <a:off x="3086904" y="1098870"/>
        <a:ext cx="5451807" cy="665860"/>
      </dsp:txXfrm>
    </dsp:sp>
    <dsp:sp modelId="{D83772F4-C236-44E1-A9B8-2FF8DDB8590F}">
      <dsp:nvSpPr>
        <dsp:cNvPr id="0" name=""/>
        <dsp:cNvSpPr/>
      </dsp:nvSpPr>
      <dsp:spPr>
        <a:xfrm>
          <a:off x="0" y="970609"/>
          <a:ext cx="3086903" cy="9223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kern="1200" dirty="0" smtClean="0">
              <a:latin typeface="Cambria" pitchFamily="18" charset="0"/>
              <a:ea typeface="Cambria" pitchFamily="18" charset="0"/>
            </a:rPr>
            <a:t>Agen perusahaan</a:t>
          </a:r>
          <a:endParaRPr lang="en-US" sz="2000" kern="1200" dirty="0">
            <a:latin typeface="Cambria" pitchFamily="18" charset="0"/>
            <a:ea typeface="Cambria" pitchFamily="18" charset="0"/>
          </a:endParaRPr>
        </a:p>
      </dsp:txBody>
      <dsp:txXfrm>
        <a:off x="45027" y="1015636"/>
        <a:ext cx="2996849" cy="832326"/>
      </dsp:txXfrm>
    </dsp:sp>
    <dsp:sp modelId="{640444E6-30F3-48A1-87F5-2D8E265C6501}">
      <dsp:nvSpPr>
        <dsp:cNvPr id="0" name=""/>
        <dsp:cNvSpPr/>
      </dsp:nvSpPr>
      <dsp:spPr>
        <a:xfrm rot="5400000">
          <a:off x="5461866" y="-343614"/>
          <a:ext cx="737904" cy="548782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mbria" pitchFamily="18" charset="0"/>
              <a:ea typeface="Cambria" pitchFamily="18" charset="0"/>
            </a:rPr>
            <a:t>Seorang pedagang perantara </a:t>
          </a:r>
          <a:r>
            <a:rPr lang="en-US" sz="1200" kern="1200" dirty="0" err="1" smtClean="0">
              <a:latin typeface="Cambria" pitchFamily="18" charset="0"/>
              <a:ea typeface="Cambria" pitchFamily="18" charset="0"/>
            </a:rPr>
            <a:t>yangdiangkat</a:t>
          </a:r>
          <a:r>
            <a:rPr lang="en-US" sz="1200" kern="1200" dirty="0" smtClean="0">
              <a:latin typeface="Cambria" pitchFamily="18" charset="0"/>
              <a:ea typeface="Cambria" pitchFamily="18" charset="0"/>
            </a:rPr>
            <a:t> oleh gubernur jenderal (sekarang presiden) atau pembesar yang oleh </a:t>
          </a:r>
          <a:r>
            <a:rPr lang="en-US" sz="1200" kern="1200" dirty="0" err="1" smtClean="0">
              <a:latin typeface="Cambria" pitchFamily="18" charset="0"/>
              <a:ea typeface="Cambria" pitchFamily="18" charset="0"/>
            </a:rPr>
            <a:t>gubernurjenderal</a:t>
          </a:r>
          <a:r>
            <a:rPr lang="en-US" sz="1200" kern="1200" dirty="0" smtClean="0">
              <a:latin typeface="Cambria" pitchFamily="18" charset="0"/>
              <a:ea typeface="Cambria" pitchFamily="18" charset="0"/>
            </a:rPr>
            <a:t> dinyatakan berwenang untuk </a:t>
          </a:r>
          <a:r>
            <a:rPr lang="en-US" sz="1200" kern="1200" dirty="0" err="1" smtClean="0">
              <a:latin typeface="Cambria" pitchFamily="18" charset="0"/>
              <a:ea typeface="Cambria" pitchFamily="18" charset="0"/>
            </a:rPr>
            <a:t>itu.saat</a:t>
          </a:r>
          <a:r>
            <a:rPr lang="en-US" sz="1200" kern="1200" dirty="0" smtClean="0">
              <a:latin typeface="Cambria" pitchFamily="18" charset="0"/>
              <a:ea typeface="Cambria" pitchFamily="18" charset="0"/>
            </a:rPr>
            <a:t> ini profesi makelar (broker) </a:t>
          </a:r>
          <a:r>
            <a:rPr lang="en-US" sz="1200" kern="1200" dirty="0" err="1" smtClean="0">
              <a:latin typeface="Cambria" pitchFamily="18" charset="0"/>
              <a:ea typeface="Cambria" pitchFamily="18" charset="0"/>
            </a:rPr>
            <a:t>harusmendapat</a:t>
          </a:r>
          <a:r>
            <a:rPr lang="en-US" sz="1200" kern="1200" dirty="0" smtClean="0">
              <a:latin typeface="Cambria" pitchFamily="18" charset="0"/>
              <a:ea typeface="Cambria" pitchFamily="18" charset="0"/>
            </a:rPr>
            <a:t> izin dari Menteri Hukum dan HAM.</a:t>
          </a:r>
          <a:endParaRPr lang="en-US" sz="1200" kern="1200" dirty="0">
            <a:latin typeface="Cambria" pitchFamily="18" charset="0"/>
            <a:ea typeface="Cambria" pitchFamily="18" charset="0"/>
          </a:endParaRPr>
        </a:p>
      </dsp:txBody>
      <dsp:txXfrm rot="-5400000">
        <a:off x="3086904" y="2067370"/>
        <a:ext cx="5451807" cy="665860"/>
      </dsp:txXfrm>
    </dsp:sp>
    <dsp:sp modelId="{42540E88-8674-47E8-B5D7-184FD4A50D03}">
      <dsp:nvSpPr>
        <dsp:cNvPr id="0" name=""/>
        <dsp:cNvSpPr/>
      </dsp:nvSpPr>
      <dsp:spPr>
        <a:xfrm>
          <a:off x="0" y="1939109"/>
          <a:ext cx="3086903" cy="9223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kern="1200" dirty="0" smtClean="0">
              <a:latin typeface="Cambria" pitchFamily="18" charset="0"/>
              <a:ea typeface="Cambria" pitchFamily="18" charset="0"/>
            </a:rPr>
            <a:t>Makelar (Ps. 62 </a:t>
          </a:r>
          <a:r>
            <a:rPr lang="en-US" sz="2000" kern="1200" dirty="0" err="1" smtClean="0">
              <a:latin typeface="Cambria" pitchFamily="18" charset="0"/>
              <a:ea typeface="Cambria" pitchFamily="18" charset="0"/>
            </a:rPr>
            <a:t>kuhd</a:t>
          </a:r>
          <a:r>
            <a:rPr lang="en-US" sz="2000" kern="1200" dirty="0" smtClean="0">
              <a:latin typeface="Cambria" pitchFamily="18" charset="0"/>
              <a:ea typeface="Cambria" pitchFamily="18" charset="0"/>
            </a:rPr>
            <a:t>)</a:t>
          </a:r>
          <a:endParaRPr lang="en-US" sz="2000" kern="1200" dirty="0">
            <a:latin typeface="Cambria" pitchFamily="18" charset="0"/>
            <a:ea typeface="Cambria" pitchFamily="18" charset="0"/>
          </a:endParaRPr>
        </a:p>
      </dsp:txBody>
      <dsp:txXfrm>
        <a:off x="45027" y="1984136"/>
        <a:ext cx="2996849" cy="832326"/>
      </dsp:txXfrm>
    </dsp:sp>
    <dsp:sp modelId="{22ECC2C4-1143-4CFD-BFC8-7907A2566B0A}">
      <dsp:nvSpPr>
        <dsp:cNvPr id="0" name=""/>
        <dsp:cNvSpPr/>
      </dsp:nvSpPr>
      <dsp:spPr>
        <a:xfrm rot="5400000">
          <a:off x="5461866" y="624885"/>
          <a:ext cx="737904" cy="548782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latin typeface="Cambria" pitchFamily="18" charset="0"/>
              <a:ea typeface="Cambria" pitchFamily="18" charset="0"/>
            </a:rPr>
            <a:t>Pejabat umum yang berwenang untuk membuat akta autentik</a:t>
          </a:r>
          <a:endParaRPr lang="en-US" sz="1600" kern="1200" dirty="0">
            <a:latin typeface="Cambria" pitchFamily="18" charset="0"/>
            <a:ea typeface="Cambria" pitchFamily="18" charset="0"/>
          </a:endParaRPr>
        </a:p>
      </dsp:txBody>
      <dsp:txXfrm rot="-5400000">
        <a:off x="3086904" y="3035869"/>
        <a:ext cx="5451807" cy="665860"/>
      </dsp:txXfrm>
    </dsp:sp>
    <dsp:sp modelId="{AE47D14A-57F0-40E2-825D-2C395093343A}">
      <dsp:nvSpPr>
        <dsp:cNvPr id="0" name=""/>
        <dsp:cNvSpPr/>
      </dsp:nvSpPr>
      <dsp:spPr>
        <a:xfrm>
          <a:off x="0" y="2907609"/>
          <a:ext cx="3086903" cy="9223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kern="1200" dirty="0" smtClean="0">
              <a:latin typeface="Cambria" pitchFamily="18" charset="0"/>
              <a:ea typeface="Cambria" pitchFamily="18" charset="0"/>
            </a:rPr>
            <a:t>Notaris</a:t>
          </a:r>
          <a:endParaRPr lang="en-US" sz="2000" kern="1200" dirty="0">
            <a:latin typeface="Cambria" pitchFamily="18" charset="0"/>
            <a:ea typeface="Cambria" pitchFamily="18" charset="0"/>
          </a:endParaRPr>
        </a:p>
      </dsp:txBody>
      <dsp:txXfrm>
        <a:off x="45027" y="2952636"/>
        <a:ext cx="2996849" cy="832326"/>
      </dsp:txXfrm>
    </dsp:sp>
    <dsp:sp modelId="{E62F027A-6ACB-4B7D-9AB6-DFDF9B57BE91}">
      <dsp:nvSpPr>
        <dsp:cNvPr id="0" name=""/>
        <dsp:cNvSpPr/>
      </dsp:nvSpPr>
      <dsp:spPr>
        <a:xfrm rot="5400000">
          <a:off x="5461866" y="1593385"/>
          <a:ext cx="737904" cy="548782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latin typeface="Cambria" pitchFamily="18" charset="0"/>
              <a:ea typeface="Cambria" pitchFamily="18" charset="0"/>
            </a:rPr>
            <a:t>Komisioner berperan menghubungkan antara pihak pemberi kuasanya (</a:t>
          </a:r>
          <a:r>
            <a:rPr lang="en-US" sz="1400" kern="1200" dirty="0" err="1" smtClean="0">
              <a:latin typeface="Cambria" pitchFamily="18" charset="0"/>
              <a:ea typeface="Cambria" pitchFamily="18" charset="0"/>
            </a:rPr>
            <a:t>komiten</a:t>
          </a:r>
          <a:r>
            <a:rPr lang="en-US" sz="1400" kern="1200" dirty="0" smtClean="0">
              <a:latin typeface="Cambria" pitchFamily="18" charset="0"/>
              <a:ea typeface="Cambria" pitchFamily="18" charset="0"/>
            </a:rPr>
            <a:t>) dengan pihak ketiga dengan memakai namanya sendiri.</a:t>
          </a:r>
          <a:endParaRPr lang="en-US" sz="1400" kern="1200" dirty="0">
            <a:latin typeface="Cambria" pitchFamily="18" charset="0"/>
            <a:ea typeface="Cambria" pitchFamily="18" charset="0"/>
          </a:endParaRPr>
        </a:p>
      </dsp:txBody>
      <dsp:txXfrm rot="-5400000">
        <a:off x="3086904" y="4004369"/>
        <a:ext cx="5451807" cy="665860"/>
      </dsp:txXfrm>
    </dsp:sp>
    <dsp:sp modelId="{ED79618D-2C23-4670-BA10-6101E3D99B0E}">
      <dsp:nvSpPr>
        <dsp:cNvPr id="0" name=""/>
        <dsp:cNvSpPr/>
      </dsp:nvSpPr>
      <dsp:spPr>
        <a:xfrm>
          <a:off x="0" y="3876109"/>
          <a:ext cx="3086903" cy="9223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kern="1200" dirty="0" smtClean="0">
              <a:latin typeface="Cambria" pitchFamily="18" charset="0"/>
              <a:ea typeface="Cambria" pitchFamily="18" charset="0"/>
            </a:rPr>
            <a:t>Komisioner</a:t>
          </a:r>
          <a:endParaRPr lang="en-US" sz="2000" kern="1200" dirty="0">
            <a:latin typeface="Cambria" pitchFamily="18" charset="0"/>
            <a:ea typeface="Cambria" pitchFamily="18" charset="0"/>
          </a:endParaRPr>
        </a:p>
      </dsp:txBody>
      <dsp:txXfrm>
        <a:off x="45027" y="3921136"/>
        <a:ext cx="2996849" cy="832326"/>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xmlns=""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xmlns=""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248402" y="6208780"/>
            <a:ext cx="2133600" cy="365125"/>
          </a:xfrm>
          <a:prstGeom prst="rect">
            <a:avLst/>
          </a:prstGeom>
        </p:spPr>
        <p:txBody>
          <a:bodyPr/>
          <a:lstStyle/>
          <a:p>
            <a:fld id="{F536E4E0-58F2-4B92-A375-220BD6E510A1}" type="datetimeFigureOut">
              <a:rPr lang="en-US" smtClean="0">
                <a:solidFill>
                  <a:srgbClr val="303030">
                    <a:lumMod val="90000"/>
                    <a:lumOff val="10000"/>
                  </a:srgbClr>
                </a:solidFill>
              </a:rPr>
              <a:pPr/>
              <a:t>6/5/2023</a:t>
            </a:fld>
            <a:endParaRPr lang="en-US">
              <a:solidFill>
                <a:srgbClr val="303030">
                  <a:lumMod val="90000"/>
                  <a:lumOff val="10000"/>
                </a:srgbClr>
              </a:solidFill>
            </a:endParaRPr>
          </a:p>
        </p:txBody>
      </p:sp>
      <p:sp>
        <p:nvSpPr>
          <p:cNvPr id="5" name="Footer Placeholder 4"/>
          <p:cNvSpPr>
            <a:spLocks noGrp="1"/>
          </p:cNvSpPr>
          <p:nvPr>
            <p:ph type="ftr" sz="quarter" idx="11"/>
          </p:nvPr>
        </p:nvSpPr>
        <p:spPr>
          <a:xfrm>
            <a:off x="762001" y="6208780"/>
            <a:ext cx="4873869" cy="365125"/>
          </a:xfrm>
          <a:prstGeom prst="rect">
            <a:avLst/>
          </a:prstGeom>
        </p:spPr>
        <p:txBody>
          <a:bodyPr/>
          <a:lstStyle/>
          <a:p>
            <a:endParaRPr lang="en-US">
              <a:solidFill>
                <a:srgbClr val="303030">
                  <a:lumMod val="90000"/>
                  <a:lumOff val="10000"/>
                </a:srgbClr>
              </a:solidFill>
            </a:endParaRPr>
          </a:p>
        </p:txBody>
      </p:sp>
      <p:sp>
        <p:nvSpPr>
          <p:cNvPr id="6" name="Slide Number Placeholder 5"/>
          <p:cNvSpPr>
            <a:spLocks noGrp="1"/>
          </p:cNvSpPr>
          <p:nvPr>
            <p:ph type="sldNum" sz="quarter" idx="12"/>
          </p:nvPr>
        </p:nvSpPr>
        <p:spPr>
          <a:xfrm>
            <a:off x="7620001" y="5687572"/>
            <a:ext cx="762000" cy="365125"/>
          </a:xfrm>
          <a:prstGeom prst="rect">
            <a:avLst/>
          </a:prstGeom>
        </p:spPr>
        <p:txBody>
          <a:bodyPr/>
          <a:lstStyle/>
          <a:p>
            <a:fld id="{5CD62896-4EAB-45AC-9488-5F894FA20519}"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extLst>
      <p:ext uri="{BB962C8B-B14F-4D97-AF65-F5344CB8AC3E}">
        <p14:creationId xmlns:p14="http://schemas.microsoft.com/office/powerpoint/2010/main" val="39759363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xmlns=""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 id="2147483654" r:id="rId5"/>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ASPEK HUKUM BADAN USAHA</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3</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566192"/>
            <a:ext cx="6781800" cy="990600"/>
          </a:xfrm>
        </p:spPr>
        <p:txBody>
          <a:bodyPr>
            <a:normAutofit/>
          </a:bodyPr>
          <a:lstStyle/>
          <a:p>
            <a:r>
              <a:rPr lang="en-US" sz="4800" b="1" dirty="0" smtClean="0">
                <a:ea typeface="Tahoma" pitchFamily="34" charset="0"/>
              </a:rPr>
              <a:t>Kewajiban Pengusaha</a:t>
            </a:r>
            <a:endParaRPr lang="en-US" sz="4800" b="1" dirty="0">
              <a:ea typeface="Tahoma" pitchFamily="34" charset="0"/>
            </a:endParaRPr>
          </a:p>
        </p:txBody>
      </p:sp>
      <p:sp>
        <p:nvSpPr>
          <p:cNvPr id="3" name="Content Placeholder 2"/>
          <p:cNvSpPr>
            <a:spLocks noGrp="1"/>
          </p:cNvSpPr>
          <p:nvPr>
            <p:ph idx="1"/>
          </p:nvPr>
        </p:nvSpPr>
        <p:spPr>
          <a:xfrm>
            <a:off x="762001" y="1676400"/>
            <a:ext cx="7543800" cy="3886200"/>
          </a:xfrm>
        </p:spPr>
        <p:txBody>
          <a:bodyPr>
            <a:normAutofit fontScale="92500"/>
          </a:bodyPr>
          <a:lstStyle/>
          <a:p>
            <a:pPr marL="514350" indent="-514350">
              <a:buFont typeface="+mj-lt"/>
              <a:buAutoNum type="arabicPeriod"/>
            </a:pPr>
            <a:r>
              <a:rPr lang="en-US" b="1" dirty="0" smtClean="0">
                <a:solidFill>
                  <a:srgbClr val="C00000"/>
                </a:solidFill>
                <a:latin typeface="Cambria" pitchFamily="18" charset="0"/>
                <a:ea typeface="Cambria" pitchFamily="18" charset="0"/>
              </a:rPr>
              <a:t>Daftar perusahaan (</a:t>
            </a:r>
            <a:r>
              <a:rPr lang="es-ES" b="1" dirty="0">
                <a:solidFill>
                  <a:srgbClr val="C00000"/>
                </a:solidFill>
                <a:latin typeface="Cambria" pitchFamily="18" charset="0"/>
                <a:ea typeface="Cambria" pitchFamily="18" charset="0"/>
              </a:rPr>
              <a:t>UU </a:t>
            </a:r>
            <a:r>
              <a:rPr lang="es-ES" b="1" dirty="0" smtClean="0">
                <a:solidFill>
                  <a:srgbClr val="C00000"/>
                </a:solidFill>
                <a:latin typeface="Cambria" pitchFamily="18" charset="0"/>
                <a:ea typeface="Cambria" pitchFamily="18" charset="0"/>
              </a:rPr>
              <a:t>Nomor 3 </a:t>
            </a:r>
            <a:r>
              <a:rPr lang="es-ES" b="1" dirty="0">
                <a:solidFill>
                  <a:srgbClr val="C00000"/>
                </a:solidFill>
                <a:latin typeface="Cambria" pitchFamily="18" charset="0"/>
                <a:ea typeface="Cambria" pitchFamily="18" charset="0"/>
              </a:rPr>
              <a:t>Tahun </a:t>
            </a:r>
            <a:r>
              <a:rPr lang="es-ES" b="1" dirty="0" smtClean="0">
                <a:solidFill>
                  <a:srgbClr val="C00000"/>
                </a:solidFill>
                <a:latin typeface="Cambria" pitchFamily="18" charset="0"/>
                <a:ea typeface="Cambria" pitchFamily="18" charset="0"/>
              </a:rPr>
              <a:t>1982</a:t>
            </a:r>
          </a:p>
          <a:p>
            <a:pPr marL="0" indent="0">
              <a:buNone/>
            </a:pPr>
            <a:r>
              <a:rPr lang="es-ES" dirty="0">
                <a:latin typeface="Cambria" pitchFamily="18" charset="0"/>
                <a:ea typeface="Cambria" pitchFamily="18" charset="0"/>
              </a:rPr>
              <a:t>Daftar Perusahaan adalah daftar catatan resmi </a:t>
            </a:r>
            <a:r>
              <a:rPr lang="es-ES" dirty="0" smtClean="0">
                <a:latin typeface="Cambria" pitchFamily="18" charset="0"/>
                <a:ea typeface="Cambria" pitchFamily="18" charset="0"/>
              </a:rPr>
              <a:t>yang diadakan menurut </a:t>
            </a:r>
            <a:r>
              <a:rPr lang="es-ES" dirty="0">
                <a:latin typeface="Cambria" pitchFamily="18" charset="0"/>
                <a:ea typeface="Cambria" pitchFamily="18" charset="0"/>
              </a:rPr>
              <a:t>atau berdasarkan ketentuan UU </a:t>
            </a:r>
            <a:r>
              <a:rPr lang="es-ES" dirty="0" smtClean="0">
                <a:latin typeface="Cambria" pitchFamily="18" charset="0"/>
                <a:ea typeface="Cambria" pitchFamily="18" charset="0"/>
              </a:rPr>
              <a:t>Nomor 3 </a:t>
            </a:r>
            <a:r>
              <a:rPr lang="es-ES" dirty="0">
                <a:latin typeface="Cambria" pitchFamily="18" charset="0"/>
                <a:ea typeface="Cambria" pitchFamily="18" charset="0"/>
              </a:rPr>
              <a:t>Tahun </a:t>
            </a:r>
            <a:r>
              <a:rPr lang="es-ES" dirty="0" smtClean="0">
                <a:latin typeface="Cambria" pitchFamily="18" charset="0"/>
                <a:ea typeface="Cambria" pitchFamily="18" charset="0"/>
              </a:rPr>
              <a:t>1982 (UWDP</a:t>
            </a:r>
            <a:r>
              <a:rPr lang="es-ES" dirty="0">
                <a:latin typeface="Cambria" pitchFamily="18" charset="0"/>
                <a:ea typeface="Cambria" pitchFamily="18" charset="0"/>
              </a:rPr>
              <a:t>) dan atau </a:t>
            </a:r>
            <a:r>
              <a:rPr lang="es-ES" dirty="0" smtClean="0">
                <a:latin typeface="Cambria" pitchFamily="18" charset="0"/>
                <a:ea typeface="Cambria" pitchFamily="18" charset="0"/>
              </a:rPr>
              <a:t>peraturan-peraturan pelaksanaannya</a:t>
            </a:r>
            <a:r>
              <a:rPr lang="es-ES" dirty="0">
                <a:latin typeface="Cambria" pitchFamily="18" charset="0"/>
                <a:ea typeface="Cambria" pitchFamily="18" charset="0"/>
              </a:rPr>
              <a:t>, </a:t>
            </a:r>
            <a:r>
              <a:rPr lang="es-ES" dirty="0" smtClean="0">
                <a:latin typeface="Cambria" pitchFamily="18" charset="0"/>
                <a:ea typeface="Cambria" pitchFamily="18" charset="0"/>
              </a:rPr>
              <a:t>dan memuat </a:t>
            </a:r>
            <a:r>
              <a:rPr lang="es-ES" dirty="0">
                <a:latin typeface="Cambria" pitchFamily="18" charset="0"/>
                <a:ea typeface="Cambria" pitchFamily="18" charset="0"/>
              </a:rPr>
              <a:t>hal-hal yang </a:t>
            </a:r>
            <a:r>
              <a:rPr lang="es-ES" dirty="0" smtClean="0">
                <a:latin typeface="Cambria" pitchFamily="18" charset="0"/>
                <a:ea typeface="Cambria" pitchFamily="18" charset="0"/>
              </a:rPr>
              <a:t>wajib didaftarkan </a:t>
            </a:r>
            <a:r>
              <a:rPr lang="es-ES" dirty="0">
                <a:latin typeface="Cambria" pitchFamily="18" charset="0"/>
                <a:ea typeface="Cambria" pitchFamily="18" charset="0"/>
              </a:rPr>
              <a:t>oleh setiap </a:t>
            </a:r>
            <a:r>
              <a:rPr lang="es-ES" dirty="0" smtClean="0">
                <a:latin typeface="Cambria" pitchFamily="18" charset="0"/>
                <a:ea typeface="Cambria" pitchFamily="18" charset="0"/>
              </a:rPr>
              <a:t>perusahaan serta disahkan oleh </a:t>
            </a:r>
            <a:r>
              <a:rPr lang="es-ES" dirty="0">
                <a:latin typeface="Cambria" pitchFamily="18" charset="0"/>
                <a:ea typeface="Cambria" pitchFamily="18" charset="0"/>
              </a:rPr>
              <a:t>pejabat yang berwenang dari </a:t>
            </a:r>
            <a:r>
              <a:rPr lang="es-ES" dirty="0" smtClean="0">
                <a:latin typeface="Cambria" pitchFamily="18" charset="0"/>
                <a:ea typeface="Cambria" pitchFamily="18" charset="0"/>
              </a:rPr>
              <a:t>kantor pendaftaran perusahaan</a:t>
            </a:r>
            <a:r>
              <a:rPr lang="es-ES" dirty="0">
                <a:latin typeface="Cambria" pitchFamily="18" charset="0"/>
                <a:ea typeface="Cambria" pitchFamily="18" charset="0"/>
              </a:rPr>
              <a:t>.</a:t>
            </a:r>
          </a:p>
          <a:p>
            <a:pPr marL="0" indent="0">
              <a:buNone/>
            </a:pPr>
            <a:endParaRPr lang="es-ES" dirty="0" smtClean="0">
              <a:latin typeface="Cambria" pitchFamily="18" charset="0"/>
              <a:ea typeface="Cambria" pitchFamily="18" charset="0"/>
            </a:endParaRPr>
          </a:p>
          <a:p>
            <a:pPr marL="0" indent="0">
              <a:buNone/>
            </a:pPr>
            <a:endParaRPr lang="en-US" dirty="0">
              <a:latin typeface="Cambria" pitchFamily="18" charset="0"/>
              <a:ea typeface="Cambria" pitchFamily="18" charset="0"/>
            </a:endParaRPr>
          </a:p>
        </p:txBody>
      </p:sp>
    </p:spTree>
    <p:extLst>
      <p:ext uri="{BB962C8B-B14F-4D97-AF65-F5344CB8AC3E}">
        <p14:creationId xmlns:p14="http://schemas.microsoft.com/office/powerpoint/2010/main" val="1892867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1" y="1676400"/>
            <a:ext cx="7543800" cy="3886200"/>
          </a:xfrm>
        </p:spPr>
        <p:txBody>
          <a:bodyPr>
            <a:normAutofit/>
          </a:bodyPr>
          <a:lstStyle/>
          <a:p>
            <a:pPr marL="0" indent="0" algn="just">
              <a:buNone/>
            </a:pPr>
            <a:r>
              <a:rPr lang="es-ES" dirty="0">
                <a:latin typeface="Cambria" pitchFamily="18" charset="0"/>
                <a:ea typeface="Cambria" pitchFamily="18" charset="0"/>
              </a:rPr>
              <a:t>Pasal 5 UUWDP menentukan bahwa setiap </a:t>
            </a:r>
            <a:r>
              <a:rPr lang="es-ES" dirty="0" smtClean="0">
                <a:latin typeface="Cambria" pitchFamily="18" charset="0"/>
                <a:ea typeface="Cambria" pitchFamily="18" charset="0"/>
              </a:rPr>
              <a:t>perusahaan wajib didaftarkan </a:t>
            </a:r>
            <a:r>
              <a:rPr lang="es-ES" dirty="0">
                <a:latin typeface="Cambria" pitchFamily="18" charset="0"/>
                <a:ea typeface="Cambria" pitchFamily="18" charset="0"/>
              </a:rPr>
              <a:t>dalam daftar perusahaan. Pendaftaran </a:t>
            </a:r>
            <a:r>
              <a:rPr lang="es-ES" dirty="0" smtClean="0">
                <a:latin typeface="Cambria" pitchFamily="18" charset="0"/>
                <a:ea typeface="Cambria" pitchFamily="18" charset="0"/>
              </a:rPr>
              <a:t>wajib dilakukan </a:t>
            </a:r>
            <a:r>
              <a:rPr lang="es-ES" dirty="0">
                <a:latin typeface="Cambria" pitchFamily="18" charset="0"/>
                <a:ea typeface="Cambria" pitchFamily="18" charset="0"/>
              </a:rPr>
              <a:t>dalam jangka </a:t>
            </a:r>
            <a:r>
              <a:rPr lang="es-ES" dirty="0" smtClean="0">
                <a:latin typeface="Cambria" pitchFamily="18" charset="0"/>
                <a:ea typeface="Cambria" pitchFamily="18" charset="0"/>
              </a:rPr>
              <a:t>waktu 3 </a:t>
            </a:r>
            <a:r>
              <a:rPr lang="es-ES" dirty="0">
                <a:latin typeface="Cambria" pitchFamily="18" charset="0"/>
                <a:ea typeface="Cambria" pitchFamily="18" charset="0"/>
              </a:rPr>
              <a:t>(tiga) bulan setelah </a:t>
            </a:r>
            <a:r>
              <a:rPr lang="es-ES" dirty="0" smtClean="0">
                <a:latin typeface="Cambria" pitchFamily="18" charset="0"/>
                <a:ea typeface="Cambria" pitchFamily="18" charset="0"/>
              </a:rPr>
              <a:t>perusahaan mulai menjalankan usahanya</a:t>
            </a:r>
            <a:r>
              <a:rPr lang="es-ES" dirty="0">
                <a:latin typeface="Cambria" pitchFamily="18" charset="0"/>
                <a:ea typeface="Cambria" pitchFamily="18" charset="0"/>
              </a:rPr>
              <a:t>.</a:t>
            </a:r>
          </a:p>
          <a:p>
            <a:pPr marL="0" indent="0" algn="just">
              <a:buNone/>
            </a:pPr>
            <a:endParaRPr lang="en-US" dirty="0">
              <a:latin typeface="Cambria" pitchFamily="18" charset="0"/>
              <a:ea typeface="Cambria" pitchFamily="18" charset="0"/>
            </a:endParaRPr>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2353562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a:latin typeface="Cambria" pitchFamily="18" charset="0"/>
                <a:ea typeface="Cambria" pitchFamily="18" charset="0"/>
              </a:rPr>
              <a:t>Tujuan Daftar Perusahaan:</a:t>
            </a:r>
          </a:p>
          <a:p>
            <a:pPr marL="0" indent="0" algn="just">
              <a:buNone/>
            </a:pPr>
            <a:r>
              <a:rPr lang="en-US" dirty="0">
                <a:latin typeface="Cambria" pitchFamily="18" charset="0"/>
                <a:ea typeface="Cambria" pitchFamily="18" charset="0"/>
              </a:rPr>
              <a:t>a)  Melindungi Perusahaan dari praktek curang</a:t>
            </a:r>
          </a:p>
          <a:p>
            <a:pPr marL="0" indent="0" algn="just">
              <a:buNone/>
            </a:pPr>
            <a:r>
              <a:rPr lang="en-US" dirty="0">
                <a:latin typeface="Cambria" pitchFamily="18" charset="0"/>
                <a:ea typeface="Cambria" pitchFamily="18" charset="0"/>
              </a:rPr>
              <a:t>b)  Melindungi masyarakat / konsumen</a:t>
            </a:r>
          </a:p>
          <a:p>
            <a:pPr marL="0" indent="0" algn="just">
              <a:buNone/>
            </a:pPr>
            <a:r>
              <a:rPr lang="en-US" dirty="0">
                <a:latin typeface="Cambria" pitchFamily="18" charset="0"/>
                <a:ea typeface="Cambria" pitchFamily="18" charset="0"/>
              </a:rPr>
              <a:t>c)  Mengetahui perkembangan dunia usaha</a:t>
            </a:r>
          </a:p>
          <a:p>
            <a:pPr marL="0" indent="0" algn="just">
              <a:buNone/>
            </a:pPr>
            <a:r>
              <a:rPr lang="en-US" dirty="0">
                <a:latin typeface="Cambria" pitchFamily="18" charset="0"/>
                <a:ea typeface="Cambria" pitchFamily="18" charset="0"/>
              </a:rPr>
              <a:t>d) Memudahkan pembinaan dan </a:t>
            </a:r>
            <a:r>
              <a:rPr lang="en-US" dirty="0" smtClean="0">
                <a:latin typeface="Cambria" pitchFamily="18" charset="0"/>
                <a:ea typeface="Cambria" pitchFamily="18" charset="0"/>
              </a:rPr>
              <a:t>pengawasan perusahaan</a:t>
            </a:r>
            <a:endParaRPr lang="en-US" dirty="0">
              <a:latin typeface="Cambria" pitchFamily="18" charset="0"/>
              <a:ea typeface="Cambria" pitchFamily="18" charset="0"/>
            </a:endParaRPr>
          </a:p>
          <a:p>
            <a:pPr marL="0" indent="0" algn="just">
              <a:buNone/>
            </a:pPr>
            <a:endParaRPr lang="en-US" dirty="0">
              <a:latin typeface="Cambria" pitchFamily="18" charset="0"/>
              <a:ea typeface="Cambria" pitchFamily="18" charset="0"/>
            </a:endParaRPr>
          </a:p>
        </p:txBody>
      </p:sp>
    </p:spTree>
    <p:extLst>
      <p:ext uri="{BB962C8B-B14F-4D97-AF65-F5344CB8AC3E}">
        <p14:creationId xmlns:p14="http://schemas.microsoft.com/office/powerpoint/2010/main" val="1309920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1" y="685800"/>
            <a:ext cx="7543800" cy="5257800"/>
          </a:xfrm>
        </p:spPr>
        <p:txBody>
          <a:bodyPr>
            <a:normAutofit fontScale="77500" lnSpcReduction="20000"/>
          </a:bodyPr>
          <a:lstStyle/>
          <a:p>
            <a:pPr marL="0" indent="0" algn="just">
              <a:buNone/>
            </a:pPr>
            <a:r>
              <a:rPr lang="en-US" dirty="0">
                <a:latin typeface="Cambria" pitchFamily="18" charset="0"/>
                <a:ea typeface="Cambria" pitchFamily="18" charset="0"/>
              </a:rPr>
              <a:t>Apabila perusahaan berbentuk Perseroan </a:t>
            </a:r>
            <a:r>
              <a:rPr lang="en-US" dirty="0" smtClean="0">
                <a:latin typeface="Cambria" pitchFamily="18" charset="0"/>
                <a:ea typeface="Cambria" pitchFamily="18" charset="0"/>
              </a:rPr>
              <a:t>Terbatas, selain memenuhi </a:t>
            </a:r>
            <a:r>
              <a:rPr lang="en-US" dirty="0">
                <a:latin typeface="Cambria" pitchFamily="18" charset="0"/>
                <a:ea typeface="Cambria" pitchFamily="18" charset="0"/>
              </a:rPr>
              <a:t>ketentuan perundang-undangan </a:t>
            </a:r>
            <a:r>
              <a:rPr lang="en-US" dirty="0" smtClean="0">
                <a:latin typeface="Cambria" pitchFamily="18" charset="0"/>
                <a:ea typeface="Cambria" pitchFamily="18" charset="0"/>
              </a:rPr>
              <a:t>tentang Perseroan Terbatas</a:t>
            </a:r>
            <a:r>
              <a:rPr lang="en-US" dirty="0">
                <a:latin typeface="Cambria" pitchFamily="18" charset="0"/>
                <a:ea typeface="Cambria" pitchFamily="18" charset="0"/>
              </a:rPr>
              <a:t>, hal-hal yang wajib </a:t>
            </a:r>
            <a:r>
              <a:rPr lang="en-US" dirty="0" smtClean="0">
                <a:latin typeface="Cambria" pitchFamily="18" charset="0"/>
                <a:ea typeface="Cambria" pitchFamily="18" charset="0"/>
              </a:rPr>
              <a:t>didaftarkan </a:t>
            </a:r>
            <a:r>
              <a:rPr lang="en-US" dirty="0">
                <a:latin typeface="Cambria" pitchFamily="18" charset="0"/>
                <a:ea typeface="Cambria" pitchFamily="18" charset="0"/>
              </a:rPr>
              <a:t>adalah</a:t>
            </a:r>
            <a:r>
              <a:rPr lang="en-US" dirty="0" smtClean="0">
                <a:latin typeface="Cambria" pitchFamily="18" charset="0"/>
                <a:ea typeface="Cambria" pitchFamily="18" charset="0"/>
              </a:rPr>
              <a:t>:</a:t>
            </a:r>
          </a:p>
          <a:p>
            <a:pPr marL="514350" indent="-514350" algn="just">
              <a:buFont typeface="+mj-lt"/>
              <a:buAutoNum type="arabicParenR"/>
            </a:pPr>
            <a:r>
              <a:rPr lang="en-US" dirty="0" smtClean="0">
                <a:latin typeface="Cambria" pitchFamily="18" charset="0"/>
                <a:ea typeface="Cambria" pitchFamily="18" charset="0"/>
              </a:rPr>
              <a:t>Nama perseroan dan merek perusahaan;</a:t>
            </a:r>
          </a:p>
          <a:p>
            <a:pPr marL="514350" indent="-514350" algn="just">
              <a:buFont typeface="+mj-lt"/>
              <a:buAutoNum type="arabicParenR"/>
            </a:pPr>
            <a:r>
              <a:rPr lang="en-US" dirty="0" smtClean="0">
                <a:latin typeface="Cambria" pitchFamily="18" charset="0"/>
                <a:ea typeface="Cambria" pitchFamily="18" charset="0"/>
              </a:rPr>
              <a:t>Tanggal berdiri &amp; jangka waktu berdirinya perusahaan;</a:t>
            </a:r>
          </a:p>
          <a:p>
            <a:pPr marL="514350" indent="-514350" algn="just">
              <a:buFont typeface="+mj-lt"/>
              <a:buAutoNum type="arabicParenR"/>
            </a:pPr>
            <a:r>
              <a:rPr lang="en-US" dirty="0" smtClean="0">
                <a:latin typeface="Cambria" pitchFamily="18" charset="0"/>
                <a:ea typeface="Cambria" pitchFamily="18" charset="0"/>
              </a:rPr>
              <a:t>Kegiatan usaha perseroan;</a:t>
            </a:r>
          </a:p>
          <a:p>
            <a:pPr marL="514350" indent="-514350" algn="just">
              <a:buFont typeface="+mj-lt"/>
              <a:buAutoNum type="arabicParenR"/>
            </a:pPr>
            <a:r>
              <a:rPr lang="en-US" dirty="0" smtClean="0">
                <a:latin typeface="Cambria" pitchFamily="18" charset="0"/>
                <a:ea typeface="Cambria" pitchFamily="18" charset="0"/>
              </a:rPr>
              <a:t>Izin usaha yg dimiliki;</a:t>
            </a:r>
          </a:p>
          <a:p>
            <a:pPr marL="514350" indent="-514350" algn="just">
              <a:buFont typeface="+mj-lt"/>
              <a:buAutoNum type="arabicParenR"/>
            </a:pPr>
            <a:r>
              <a:rPr lang="en-US" dirty="0" smtClean="0">
                <a:latin typeface="Cambria" pitchFamily="18" charset="0"/>
                <a:ea typeface="Cambria" pitchFamily="18" charset="0"/>
              </a:rPr>
              <a:t>Alamat perusahaan dan alamat kantor cabang;</a:t>
            </a:r>
          </a:p>
          <a:p>
            <a:pPr marL="514350" indent="-514350" algn="just">
              <a:buFont typeface="+mj-lt"/>
              <a:buAutoNum type="arabicParenR"/>
            </a:pPr>
            <a:r>
              <a:rPr lang="en-US" dirty="0" smtClean="0">
                <a:latin typeface="Cambria" pitchFamily="18" charset="0"/>
                <a:ea typeface="Cambria" pitchFamily="18" charset="0"/>
              </a:rPr>
              <a:t>Identitas pengurus dan komisaris;</a:t>
            </a:r>
          </a:p>
          <a:p>
            <a:pPr marL="514350" indent="-514350" algn="just">
              <a:buFont typeface="+mj-lt"/>
              <a:buAutoNum type="arabicParenR"/>
            </a:pPr>
            <a:r>
              <a:rPr lang="en-US" dirty="0" smtClean="0">
                <a:latin typeface="Cambria" pitchFamily="18" charset="0"/>
                <a:ea typeface="Cambria" pitchFamily="18" charset="0"/>
              </a:rPr>
              <a:t>Modal dasar;</a:t>
            </a:r>
          </a:p>
          <a:p>
            <a:pPr marL="514350" indent="-514350" algn="just">
              <a:buFont typeface="+mj-lt"/>
              <a:buAutoNum type="arabicParenR"/>
            </a:pPr>
            <a:r>
              <a:rPr lang="en-US" dirty="0" smtClean="0">
                <a:latin typeface="Cambria" pitchFamily="18" charset="0"/>
                <a:ea typeface="Cambria" pitchFamily="18" charset="0"/>
              </a:rPr>
              <a:t>Nominal masing-masing saham;</a:t>
            </a:r>
          </a:p>
          <a:p>
            <a:pPr marL="514350" indent="-514350" algn="just">
              <a:buFont typeface="+mj-lt"/>
              <a:buAutoNum type="arabicParenR"/>
            </a:pPr>
            <a:r>
              <a:rPr lang="en-US" dirty="0" smtClean="0">
                <a:latin typeface="Cambria" pitchFamily="18" charset="0"/>
                <a:ea typeface="Cambria" pitchFamily="18" charset="0"/>
              </a:rPr>
              <a:t>Modal yang ditempatkan;</a:t>
            </a:r>
          </a:p>
          <a:p>
            <a:pPr marL="514350" indent="-514350" algn="just">
              <a:buFont typeface="+mj-lt"/>
              <a:buAutoNum type="arabicParenR"/>
            </a:pPr>
            <a:r>
              <a:rPr lang="en-US" dirty="0" smtClean="0">
                <a:latin typeface="Cambria" pitchFamily="18" charset="0"/>
                <a:ea typeface="Cambria" pitchFamily="18" charset="0"/>
              </a:rPr>
              <a:t>Tanggal mulai kegiatan usaha;</a:t>
            </a:r>
          </a:p>
          <a:p>
            <a:pPr marL="514350" indent="-514350" algn="just">
              <a:buFont typeface="+mj-lt"/>
              <a:buAutoNum type="arabicParenR"/>
            </a:pPr>
            <a:r>
              <a:rPr lang="en-US" dirty="0" smtClean="0">
                <a:latin typeface="Cambria" pitchFamily="18" charset="0"/>
                <a:ea typeface="Cambria" pitchFamily="18" charset="0"/>
              </a:rPr>
              <a:t>Tanggal dan nomor pengesahan badan hukum;</a:t>
            </a:r>
          </a:p>
          <a:p>
            <a:pPr marL="514350" indent="-514350" algn="just">
              <a:buFont typeface="+mj-lt"/>
              <a:buAutoNum type="arabicParenR"/>
            </a:pPr>
            <a:r>
              <a:rPr lang="en-US" dirty="0">
                <a:latin typeface="Cambria" pitchFamily="18" charset="0"/>
                <a:ea typeface="Cambria" pitchFamily="18" charset="0"/>
              </a:rPr>
              <a:t>tanggal pengajuan permintaan pendaftaran</a:t>
            </a:r>
          </a:p>
          <a:p>
            <a:pPr marL="0" indent="0">
              <a:buNone/>
            </a:pPr>
            <a:endParaRPr lang="en-US" dirty="0">
              <a:latin typeface="Cambria" pitchFamily="18" charset="0"/>
              <a:ea typeface="Cambria" pitchFamily="18" charset="0"/>
            </a:endParaRPr>
          </a:p>
        </p:txBody>
      </p:sp>
    </p:spTree>
    <p:extLst>
      <p:ext uri="{BB962C8B-B14F-4D97-AF65-F5344CB8AC3E}">
        <p14:creationId xmlns:p14="http://schemas.microsoft.com/office/powerpoint/2010/main" val="4052703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1" y="685800"/>
            <a:ext cx="7543800" cy="5257800"/>
          </a:xfrm>
        </p:spPr>
        <p:txBody>
          <a:bodyPr>
            <a:normAutofit/>
          </a:bodyPr>
          <a:lstStyle/>
          <a:p>
            <a:pPr marL="0" indent="0">
              <a:buNone/>
            </a:pPr>
            <a:r>
              <a:rPr lang="en-US" dirty="0">
                <a:latin typeface="Cambria" pitchFamily="18" charset="0"/>
                <a:ea typeface="Cambria" pitchFamily="18" charset="0"/>
              </a:rPr>
              <a:t>Daftar Perusahaan hapus apabila terjadi </a:t>
            </a:r>
            <a:r>
              <a:rPr lang="en-US" dirty="0" smtClean="0">
                <a:latin typeface="Cambria" pitchFamily="18" charset="0"/>
                <a:ea typeface="Cambria" pitchFamily="18" charset="0"/>
              </a:rPr>
              <a:t>hal-hal sebagai </a:t>
            </a:r>
            <a:r>
              <a:rPr lang="en-US" dirty="0">
                <a:latin typeface="Cambria" pitchFamily="18" charset="0"/>
                <a:ea typeface="Cambria" pitchFamily="18" charset="0"/>
              </a:rPr>
              <a:t>berikut:</a:t>
            </a:r>
          </a:p>
          <a:p>
            <a:pPr marL="514350" indent="-514350">
              <a:buFont typeface="+mj-lt"/>
              <a:buAutoNum type="arabicParenR"/>
            </a:pPr>
            <a:r>
              <a:rPr lang="en-US" dirty="0" smtClean="0">
                <a:latin typeface="Cambria" pitchFamily="18" charset="0"/>
                <a:ea typeface="Cambria" pitchFamily="18" charset="0"/>
              </a:rPr>
              <a:t>perusahaan </a:t>
            </a:r>
            <a:r>
              <a:rPr lang="en-US" dirty="0">
                <a:latin typeface="Cambria" pitchFamily="18" charset="0"/>
                <a:ea typeface="Cambria" pitchFamily="18" charset="0"/>
              </a:rPr>
              <a:t>yang bersangkutan </a:t>
            </a:r>
            <a:r>
              <a:rPr lang="en-US" dirty="0" smtClean="0">
                <a:latin typeface="Cambria" pitchFamily="18" charset="0"/>
                <a:ea typeface="Cambria" pitchFamily="18" charset="0"/>
              </a:rPr>
              <a:t>menghentikan segala </a:t>
            </a:r>
            <a:r>
              <a:rPr lang="en-US" dirty="0">
                <a:latin typeface="Cambria" pitchFamily="18" charset="0"/>
                <a:ea typeface="Cambria" pitchFamily="18" charset="0"/>
              </a:rPr>
              <a:t>kegiatan </a:t>
            </a:r>
            <a:r>
              <a:rPr lang="en-US" dirty="0" smtClean="0">
                <a:latin typeface="Cambria" pitchFamily="18" charset="0"/>
                <a:ea typeface="Cambria" pitchFamily="18" charset="0"/>
              </a:rPr>
              <a:t>usahanya;</a:t>
            </a:r>
          </a:p>
          <a:p>
            <a:pPr marL="514350" indent="-514350">
              <a:buFont typeface="+mj-lt"/>
              <a:buAutoNum type="arabicParenR"/>
            </a:pPr>
            <a:r>
              <a:rPr lang="en-US" dirty="0" smtClean="0">
                <a:latin typeface="Cambria" pitchFamily="18" charset="0"/>
                <a:ea typeface="Cambria" pitchFamily="18" charset="0"/>
              </a:rPr>
              <a:t>perusahaan </a:t>
            </a:r>
            <a:r>
              <a:rPr lang="en-US" dirty="0">
                <a:latin typeface="Cambria" pitchFamily="18" charset="0"/>
                <a:ea typeface="Cambria" pitchFamily="18" charset="0"/>
              </a:rPr>
              <a:t>yang bersangkutan berhenti </a:t>
            </a:r>
            <a:r>
              <a:rPr lang="en-US" dirty="0" smtClean="0">
                <a:latin typeface="Cambria" pitchFamily="18" charset="0"/>
                <a:ea typeface="Cambria" pitchFamily="18" charset="0"/>
              </a:rPr>
              <a:t>pada waktu </a:t>
            </a:r>
            <a:r>
              <a:rPr lang="en-US" dirty="0">
                <a:latin typeface="Cambria" pitchFamily="18" charset="0"/>
                <a:ea typeface="Cambria" pitchFamily="18" charset="0"/>
              </a:rPr>
              <a:t>akta pendiriannya kadaluwarsa; </a:t>
            </a:r>
            <a:endParaRPr lang="en-US" dirty="0" smtClean="0">
              <a:latin typeface="Cambria" pitchFamily="18" charset="0"/>
              <a:ea typeface="Cambria" pitchFamily="18" charset="0"/>
            </a:endParaRPr>
          </a:p>
          <a:p>
            <a:pPr marL="514350" indent="-514350">
              <a:buFont typeface="+mj-lt"/>
              <a:buAutoNum type="arabicParenR"/>
            </a:pPr>
            <a:r>
              <a:rPr lang="en-US" dirty="0" smtClean="0">
                <a:latin typeface="Cambria" pitchFamily="18" charset="0"/>
                <a:ea typeface="Cambria" pitchFamily="18" charset="0"/>
              </a:rPr>
              <a:t>perusahaan </a:t>
            </a:r>
            <a:r>
              <a:rPr lang="en-US" dirty="0">
                <a:latin typeface="Cambria" pitchFamily="18" charset="0"/>
                <a:ea typeface="Cambria" pitchFamily="18" charset="0"/>
              </a:rPr>
              <a:t>yang bersangkutan dihentikan </a:t>
            </a:r>
            <a:r>
              <a:rPr lang="en-US" dirty="0" smtClean="0">
                <a:latin typeface="Cambria" pitchFamily="18" charset="0"/>
                <a:ea typeface="Cambria" pitchFamily="18" charset="0"/>
              </a:rPr>
              <a:t>segala kegiatan </a:t>
            </a:r>
            <a:r>
              <a:rPr lang="en-US" dirty="0">
                <a:latin typeface="Cambria" pitchFamily="18" charset="0"/>
                <a:ea typeface="Cambria" pitchFamily="18" charset="0"/>
              </a:rPr>
              <a:t>usahanya berdasarkan suatu </a:t>
            </a:r>
            <a:r>
              <a:rPr lang="en-US" dirty="0" smtClean="0">
                <a:latin typeface="Cambria" pitchFamily="18" charset="0"/>
                <a:ea typeface="Cambria" pitchFamily="18" charset="0"/>
              </a:rPr>
              <a:t>putusan Pengadilan </a:t>
            </a:r>
            <a:r>
              <a:rPr lang="en-US" dirty="0">
                <a:latin typeface="Cambria" pitchFamily="18" charset="0"/>
                <a:ea typeface="Cambria" pitchFamily="18" charset="0"/>
              </a:rPr>
              <a:t>Negeri yang telah </a:t>
            </a:r>
            <a:r>
              <a:rPr lang="en-US" dirty="0" smtClean="0">
                <a:latin typeface="Cambria" pitchFamily="18" charset="0"/>
                <a:ea typeface="Cambria" pitchFamily="18" charset="0"/>
              </a:rPr>
              <a:t>memperoleh kekuatan </a:t>
            </a:r>
            <a:r>
              <a:rPr lang="en-US" dirty="0">
                <a:latin typeface="Cambria" pitchFamily="18" charset="0"/>
                <a:ea typeface="Cambria" pitchFamily="18" charset="0"/>
              </a:rPr>
              <a:t>hukum yang tetap</a:t>
            </a:r>
          </a:p>
        </p:txBody>
      </p:sp>
    </p:spTree>
    <p:extLst>
      <p:ext uri="{BB962C8B-B14F-4D97-AF65-F5344CB8AC3E}">
        <p14:creationId xmlns:p14="http://schemas.microsoft.com/office/powerpoint/2010/main" val="576533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953" y="422176"/>
            <a:ext cx="6781800" cy="990600"/>
          </a:xfrm>
        </p:spPr>
        <p:txBody>
          <a:bodyPr>
            <a:normAutofit/>
          </a:bodyPr>
          <a:lstStyle/>
          <a:p>
            <a:r>
              <a:rPr lang="en-US" sz="4800" b="1" dirty="0" smtClean="0">
                <a:ea typeface="Tahoma" pitchFamily="34" charset="0"/>
              </a:rPr>
              <a:t>Kewajiban Pengusaha</a:t>
            </a:r>
            <a:endParaRPr lang="en-US" sz="4800" b="1" dirty="0">
              <a:ea typeface="Tahoma" pitchFamily="34" charset="0"/>
            </a:endParaRPr>
          </a:p>
        </p:txBody>
      </p:sp>
      <p:sp>
        <p:nvSpPr>
          <p:cNvPr id="3" name="Content Placeholder 2"/>
          <p:cNvSpPr>
            <a:spLocks noGrp="1"/>
          </p:cNvSpPr>
          <p:nvPr>
            <p:ph idx="1"/>
          </p:nvPr>
        </p:nvSpPr>
        <p:spPr>
          <a:xfrm>
            <a:off x="762001" y="1676400"/>
            <a:ext cx="7543800" cy="3886200"/>
          </a:xfrm>
        </p:spPr>
        <p:txBody>
          <a:bodyPr>
            <a:normAutofit lnSpcReduction="10000"/>
          </a:bodyPr>
          <a:lstStyle/>
          <a:p>
            <a:pPr marL="0" indent="0">
              <a:buNone/>
            </a:pPr>
            <a:r>
              <a:rPr lang="en-US" b="1" dirty="0" smtClean="0">
                <a:solidFill>
                  <a:srgbClr val="C00000"/>
                </a:solidFill>
                <a:latin typeface="Cambria" pitchFamily="18" charset="0"/>
                <a:ea typeface="Cambria" pitchFamily="18" charset="0"/>
              </a:rPr>
              <a:t>2. BPJS Tenaga Kerja</a:t>
            </a:r>
            <a:endParaRPr lang="es-ES" b="1" dirty="0" smtClean="0">
              <a:solidFill>
                <a:srgbClr val="C00000"/>
              </a:solidFill>
              <a:latin typeface="Cambria" pitchFamily="18" charset="0"/>
              <a:ea typeface="Cambria" pitchFamily="18" charset="0"/>
            </a:endParaRPr>
          </a:p>
          <a:p>
            <a:pPr marL="0" indent="0" algn="just">
              <a:buNone/>
            </a:pPr>
            <a:r>
              <a:rPr lang="es-ES" dirty="0">
                <a:latin typeface="Cambria" pitchFamily="18" charset="0"/>
                <a:ea typeface="Cambria" pitchFamily="18" charset="0"/>
              </a:rPr>
              <a:t>Badan Penyelenggara Jaminan Sosial </a:t>
            </a:r>
            <a:r>
              <a:rPr lang="es-ES" dirty="0" smtClean="0">
                <a:latin typeface="Cambria" pitchFamily="18" charset="0"/>
                <a:ea typeface="Cambria" pitchFamily="18" charset="0"/>
              </a:rPr>
              <a:t>berlaku </a:t>
            </a:r>
            <a:r>
              <a:rPr lang="es-ES" dirty="0">
                <a:latin typeface="Cambria" pitchFamily="18" charset="0"/>
                <a:ea typeface="Cambria" pitchFamily="18" charset="0"/>
              </a:rPr>
              <a:t>di Indonesia </a:t>
            </a:r>
            <a:r>
              <a:rPr lang="es-ES" dirty="0" smtClean="0">
                <a:latin typeface="Cambria" pitchFamily="18" charset="0"/>
                <a:ea typeface="Cambria" pitchFamily="18" charset="0"/>
              </a:rPr>
              <a:t>berdasarkan </a:t>
            </a:r>
            <a:r>
              <a:rPr lang="es-ES" dirty="0">
                <a:latin typeface="Cambria" pitchFamily="18" charset="0"/>
                <a:ea typeface="Cambria" pitchFamily="18" charset="0"/>
              </a:rPr>
              <a:t>UU Nomor 40 Tahun 2004 tentang Sistem </a:t>
            </a:r>
            <a:r>
              <a:rPr lang="es-ES" dirty="0" smtClean="0">
                <a:latin typeface="Cambria" pitchFamily="18" charset="0"/>
                <a:ea typeface="Cambria" pitchFamily="18" charset="0"/>
              </a:rPr>
              <a:t>Jaminan Sosial </a:t>
            </a:r>
            <a:r>
              <a:rPr lang="es-ES" dirty="0">
                <a:latin typeface="Cambria" pitchFamily="18" charset="0"/>
                <a:ea typeface="Cambria" pitchFamily="18" charset="0"/>
              </a:rPr>
              <a:t>Nasional dan </a:t>
            </a:r>
            <a:r>
              <a:rPr lang="es-ES" dirty="0" smtClean="0">
                <a:latin typeface="Cambria" pitchFamily="18" charset="0"/>
                <a:ea typeface="Cambria" pitchFamily="18" charset="0"/>
              </a:rPr>
              <a:t>Undang-Undang Nomor24 </a:t>
            </a:r>
            <a:r>
              <a:rPr lang="es-ES" dirty="0">
                <a:latin typeface="Cambria" pitchFamily="18" charset="0"/>
                <a:ea typeface="Cambria" pitchFamily="18" charset="0"/>
              </a:rPr>
              <a:t>Tahun </a:t>
            </a:r>
            <a:r>
              <a:rPr lang="es-ES" dirty="0" smtClean="0">
                <a:latin typeface="Cambria" pitchFamily="18" charset="0"/>
                <a:ea typeface="Cambria" pitchFamily="18" charset="0"/>
              </a:rPr>
              <a:t>2011 Tentang </a:t>
            </a:r>
            <a:r>
              <a:rPr lang="es-ES" dirty="0">
                <a:latin typeface="Cambria" pitchFamily="18" charset="0"/>
                <a:ea typeface="Cambria" pitchFamily="18" charset="0"/>
              </a:rPr>
              <a:t>Badan Penyelenggara </a:t>
            </a:r>
            <a:r>
              <a:rPr lang="es-ES" dirty="0" smtClean="0">
                <a:latin typeface="Cambria" pitchFamily="18" charset="0"/>
                <a:ea typeface="Cambria" pitchFamily="18" charset="0"/>
              </a:rPr>
              <a:t>Jaminan Sosial </a:t>
            </a:r>
            <a:r>
              <a:rPr lang="es-ES" dirty="0">
                <a:latin typeface="Cambria" pitchFamily="18" charset="0"/>
                <a:ea typeface="Cambria" pitchFamily="18" charset="0"/>
              </a:rPr>
              <a:t>(BPJS</a:t>
            </a:r>
            <a:r>
              <a:rPr lang="es-ES" dirty="0" smtClean="0">
                <a:latin typeface="Cambria" pitchFamily="18" charset="0"/>
                <a:ea typeface="Cambria" pitchFamily="18" charset="0"/>
              </a:rPr>
              <a:t>). BPJS terdiri </a:t>
            </a:r>
            <a:r>
              <a:rPr lang="es-ES" dirty="0">
                <a:latin typeface="Cambria" pitchFamily="18" charset="0"/>
                <a:ea typeface="Cambria" pitchFamily="18" charset="0"/>
              </a:rPr>
              <a:t>dari 2 (dua) macam, yaitu:</a:t>
            </a:r>
          </a:p>
          <a:p>
            <a:pPr marL="0" indent="0" algn="just">
              <a:buNone/>
            </a:pPr>
            <a:r>
              <a:rPr lang="es-ES" dirty="0">
                <a:latin typeface="Cambria" pitchFamily="18" charset="0"/>
                <a:ea typeface="Cambria" pitchFamily="18" charset="0"/>
              </a:rPr>
              <a:t>a) BPJS Kesehatan; dan</a:t>
            </a:r>
          </a:p>
          <a:p>
            <a:pPr marL="0" indent="0" algn="just">
              <a:buNone/>
            </a:pPr>
            <a:r>
              <a:rPr lang="es-ES" dirty="0">
                <a:latin typeface="Cambria" pitchFamily="18" charset="0"/>
                <a:ea typeface="Cambria" pitchFamily="18" charset="0"/>
              </a:rPr>
              <a:t>b) BPJS Ketenagakerjaan.</a:t>
            </a:r>
            <a:endParaRPr lang="es-ES" dirty="0" smtClean="0">
              <a:latin typeface="Cambria" pitchFamily="18" charset="0"/>
              <a:ea typeface="Cambria" pitchFamily="18" charset="0"/>
            </a:endParaRPr>
          </a:p>
          <a:p>
            <a:pPr marL="0" indent="0">
              <a:buNone/>
            </a:pPr>
            <a:endParaRPr lang="en-US" dirty="0">
              <a:latin typeface="Cambria" pitchFamily="18" charset="0"/>
              <a:ea typeface="Cambria" pitchFamily="18" charset="0"/>
            </a:endParaRPr>
          </a:p>
        </p:txBody>
      </p:sp>
    </p:spTree>
    <p:extLst>
      <p:ext uri="{BB962C8B-B14F-4D97-AF65-F5344CB8AC3E}">
        <p14:creationId xmlns:p14="http://schemas.microsoft.com/office/powerpoint/2010/main" val="2712074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just">
              <a:buNone/>
            </a:pPr>
            <a:r>
              <a:rPr lang="en-US" sz="4000" dirty="0" smtClean="0">
                <a:solidFill>
                  <a:srgbClr val="C00000"/>
                </a:solidFill>
                <a:latin typeface="Cambria" pitchFamily="18" charset="0"/>
                <a:ea typeface="Cambria" pitchFamily="18" charset="0"/>
              </a:rPr>
              <a:t>“Setiap orang, termasuk orang asing yang bekerja paling singkat 6 (enam) bulan di Indonesia, wajib menjadi Peserta program Jaminan Sosial”</a:t>
            </a:r>
          </a:p>
          <a:p>
            <a:pPr marL="0" indent="0" algn="just">
              <a:buNone/>
            </a:pPr>
            <a:endParaRPr lang="en-US" sz="4000" dirty="0">
              <a:solidFill>
                <a:srgbClr val="C00000"/>
              </a:solidFill>
              <a:latin typeface="Cambria" pitchFamily="18" charset="0"/>
              <a:ea typeface="Cambria" pitchFamily="18" charset="0"/>
            </a:endParaRPr>
          </a:p>
        </p:txBody>
      </p:sp>
    </p:spTree>
    <p:extLst>
      <p:ext uri="{BB962C8B-B14F-4D97-AF65-F5344CB8AC3E}">
        <p14:creationId xmlns:p14="http://schemas.microsoft.com/office/powerpoint/2010/main" val="42635819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953" y="566192"/>
            <a:ext cx="6781800" cy="990600"/>
          </a:xfrm>
        </p:spPr>
        <p:txBody>
          <a:bodyPr>
            <a:normAutofit/>
          </a:bodyPr>
          <a:lstStyle/>
          <a:p>
            <a:r>
              <a:rPr lang="en-US" sz="4800" b="1" dirty="0" smtClean="0">
                <a:ea typeface="Tahoma" pitchFamily="34" charset="0"/>
              </a:rPr>
              <a:t>Kewajiban Pengusaha</a:t>
            </a:r>
            <a:endParaRPr lang="en-US" sz="4800" b="1" dirty="0">
              <a:ea typeface="Tahoma" pitchFamily="34" charset="0"/>
            </a:endParaRPr>
          </a:p>
        </p:txBody>
      </p:sp>
      <p:sp>
        <p:nvSpPr>
          <p:cNvPr id="3" name="Content Placeholder 2"/>
          <p:cNvSpPr>
            <a:spLocks noGrp="1"/>
          </p:cNvSpPr>
          <p:nvPr>
            <p:ph idx="1"/>
          </p:nvPr>
        </p:nvSpPr>
        <p:spPr>
          <a:xfrm>
            <a:off x="762001" y="1676400"/>
            <a:ext cx="7543800" cy="3886200"/>
          </a:xfrm>
        </p:spPr>
        <p:txBody>
          <a:bodyPr>
            <a:normAutofit/>
          </a:bodyPr>
          <a:lstStyle/>
          <a:p>
            <a:pPr marL="0" indent="0">
              <a:buNone/>
            </a:pPr>
            <a:r>
              <a:rPr lang="en-US" b="1" dirty="0" smtClean="0">
                <a:solidFill>
                  <a:srgbClr val="C00000"/>
                </a:solidFill>
                <a:latin typeface="Cambria" pitchFamily="18" charset="0"/>
                <a:ea typeface="Cambria" pitchFamily="18" charset="0"/>
              </a:rPr>
              <a:t>2. Dokumen Perusahaan</a:t>
            </a:r>
            <a:endParaRPr lang="es-ES" b="1" dirty="0" smtClean="0">
              <a:solidFill>
                <a:srgbClr val="C00000"/>
              </a:solidFill>
              <a:latin typeface="Cambria" pitchFamily="18" charset="0"/>
              <a:ea typeface="Cambria" pitchFamily="18" charset="0"/>
            </a:endParaRPr>
          </a:p>
          <a:p>
            <a:pPr marL="0" indent="0">
              <a:buNone/>
            </a:pPr>
            <a:r>
              <a:rPr lang="en-US" dirty="0">
                <a:latin typeface="Cambria" pitchFamily="18" charset="0"/>
                <a:ea typeface="Cambria" pitchFamily="18" charset="0"/>
              </a:rPr>
              <a:t>Pengaturan hukum Dokumen Perusahaan di Indonesia </a:t>
            </a:r>
            <a:r>
              <a:rPr lang="en-US" dirty="0" smtClean="0">
                <a:latin typeface="Cambria" pitchFamily="18" charset="0"/>
                <a:ea typeface="Cambria" pitchFamily="18" charset="0"/>
              </a:rPr>
              <a:t>diatur di dua tempat, yaitu Pasal </a:t>
            </a:r>
            <a:r>
              <a:rPr lang="en-US" dirty="0">
                <a:latin typeface="Cambria" pitchFamily="18" charset="0"/>
                <a:ea typeface="Cambria" pitchFamily="18" charset="0"/>
              </a:rPr>
              <a:t>7 sampai 12 </a:t>
            </a:r>
            <a:r>
              <a:rPr lang="en-US" dirty="0" smtClean="0">
                <a:latin typeface="Cambria" pitchFamily="18" charset="0"/>
                <a:ea typeface="Cambria" pitchFamily="18" charset="0"/>
              </a:rPr>
              <a:t>Kitab Undang </a:t>
            </a:r>
            <a:r>
              <a:rPr lang="en-US" dirty="0" err="1" smtClean="0">
                <a:latin typeface="Cambria" pitchFamily="18" charset="0"/>
                <a:ea typeface="Cambria" pitchFamily="18" charset="0"/>
              </a:rPr>
              <a:t>Undang</a:t>
            </a:r>
            <a:r>
              <a:rPr lang="en-US" dirty="0" smtClean="0">
                <a:latin typeface="Cambria" pitchFamily="18" charset="0"/>
                <a:ea typeface="Cambria" pitchFamily="18" charset="0"/>
              </a:rPr>
              <a:t> Hukum Dagang (KUHD) dan di dalam Undang-Undang Nomor 8 Tahun </a:t>
            </a:r>
            <a:r>
              <a:rPr lang="en-US" dirty="0">
                <a:latin typeface="Cambria" pitchFamily="18" charset="0"/>
                <a:ea typeface="Cambria" pitchFamily="18" charset="0"/>
              </a:rPr>
              <a:t>1997 </a:t>
            </a:r>
            <a:r>
              <a:rPr lang="en-US" dirty="0" smtClean="0">
                <a:latin typeface="Cambria" pitchFamily="18" charset="0"/>
                <a:ea typeface="Cambria" pitchFamily="18" charset="0"/>
              </a:rPr>
              <a:t>tentang Dokumen Perusahaan</a:t>
            </a:r>
            <a:endParaRPr lang="en-US" dirty="0">
              <a:latin typeface="Cambria" pitchFamily="18" charset="0"/>
              <a:ea typeface="Cambria" pitchFamily="18" charset="0"/>
            </a:endParaRPr>
          </a:p>
        </p:txBody>
      </p:sp>
    </p:spTree>
    <p:extLst>
      <p:ext uri="{BB962C8B-B14F-4D97-AF65-F5344CB8AC3E}">
        <p14:creationId xmlns:p14="http://schemas.microsoft.com/office/powerpoint/2010/main" val="3086755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just">
              <a:buNone/>
            </a:pPr>
            <a:r>
              <a:rPr lang="en-US" dirty="0">
                <a:latin typeface="Cambria" pitchFamily="18" charset="0"/>
                <a:ea typeface="Cambria" pitchFamily="18" charset="0"/>
              </a:rPr>
              <a:t>Pembukuan diatur </a:t>
            </a:r>
            <a:r>
              <a:rPr lang="en-US" dirty="0" smtClean="0">
                <a:latin typeface="Cambria" pitchFamily="18" charset="0"/>
                <a:ea typeface="Cambria" pitchFamily="18" charset="0"/>
              </a:rPr>
              <a:t>Pasal </a:t>
            </a:r>
            <a:r>
              <a:rPr lang="en-US" dirty="0">
                <a:latin typeface="Cambria" pitchFamily="18" charset="0"/>
                <a:ea typeface="Cambria" pitchFamily="18" charset="0"/>
              </a:rPr>
              <a:t>6 </a:t>
            </a:r>
            <a:r>
              <a:rPr lang="en-US" dirty="0" smtClean="0">
                <a:latin typeface="Cambria" pitchFamily="18" charset="0"/>
                <a:ea typeface="Cambria" pitchFamily="18" charset="0"/>
              </a:rPr>
              <a:t>ayat (1</a:t>
            </a:r>
            <a:r>
              <a:rPr lang="en-US" dirty="0">
                <a:latin typeface="Cambria" pitchFamily="18" charset="0"/>
                <a:ea typeface="Cambria" pitchFamily="18" charset="0"/>
              </a:rPr>
              <a:t>) KUHD), </a:t>
            </a:r>
            <a:r>
              <a:rPr lang="en-US" dirty="0" smtClean="0">
                <a:latin typeface="Cambria" pitchFamily="18" charset="0"/>
                <a:ea typeface="Cambria" pitchFamily="18" charset="0"/>
              </a:rPr>
              <a:t>merupakan kewajiban </a:t>
            </a:r>
            <a:r>
              <a:rPr lang="en-US" dirty="0">
                <a:latin typeface="Cambria" pitchFamily="18" charset="0"/>
                <a:ea typeface="Cambria" pitchFamily="18" charset="0"/>
              </a:rPr>
              <a:t>bagi setiap orang </a:t>
            </a:r>
            <a:r>
              <a:rPr lang="en-US" dirty="0" smtClean="0">
                <a:latin typeface="Cambria" pitchFamily="18" charset="0"/>
                <a:ea typeface="Cambria" pitchFamily="18" charset="0"/>
              </a:rPr>
              <a:t>yang menjalankan Perusahaan untuk </a:t>
            </a:r>
            <a:r>
              <a:rPr lang="en-US" dirty="0">
                <a:latin typeface="Cambria" pitchFamily="18" charset="0"/>
                <a:ea typeface="Cambria" pitchFamily="18" charset="0"/>
              </a:rPr>
              <a:t>mengadakan catatan mengenai </a:t>
            </a:r>
            <a:r>
              <a:rPr lang="en-US" dirty="0" smtClean="0">
                <a:latin typeface="Cambria" pitchFamily="18" charset="0"/>
                <a:ea typeface="Cambria" pitchFamily="18" charset="0"/>
              </a:rPr>
              <a:t>keadaan kekayaan serta </a:t>
            </a:r>
            <a:r>
              <a:rPr lang="en-US" dirty="0">
                <a:latin typeface="Cambria" pitchFamily="18" charset="0"/>
                <a:ea typeface="Cambria" pitchFamily="18" charset="0"/>
              </a:rPr>
              <a:t>segala sesuatu yang berhubungan dengan perusahaan, </a:t>
            </a:r>
            <a:r>
              <a:rPr lang="en-US" dirty="0" smtClean="0">
                <a:latin typeface="Cambria" pitchFamily="18" charset="0"/>
                <a:ea typeface="Cambria" pitchFamily="18" charset="0"/>
              </a:rPr>
              <a:t>yang bertujuan </a:t>
            </a:r>
            <a:r>
              <a:rPr lang="en-US" dirty="0">
                <a:latin typeface="Cambria" pitchFamily="18" charset="0"/>
                <a:ea typeface="Cambria" pitchFamily="18" charset="0"/>
              </a:rPr>
              <a:t>agar setiap saat dapat </a:t>
            </a:r>
            <a:r>
              <a:rPr lang="en-US" dirty="0" smtClean="0">
                <a:latin typeface="Cambria" pitchFamily="18" charset="0"/>
                <a:ea typeface="Cambria" pitchFamily="18" charset="0"/>
              </a:rPr>
              <a:t>diketahui oleh pihak </a:t>
            </a:r>
            <a:r>
              <a:rPr lang="en-US" dirty="0">
                <a:latin typeface="Cambria" pitchFamily="18" charset="0"/>
                <a:ea typeface="Cambria" pitchFamily="18" charset="0"/>
              </a:rPr>
              <a:t>yang </a:t>
            </a:r>
            <a:r>
              <a:rPr lang="en-US" dirty="0" smtClean="0">
                <a:latin typeface="Cambria" pitchFamily="18" charset="0"/>
                <a:ea typeface="Cambria" pitchFamily="18" charset="0"/>
              </a:rPr>
              <a:t>berkepentingan mengenai keadaan kekayaan </a:t>
            </a:r>
            <a:r>
              <a:rPr lang="en-US" dirty="0">
                <a:latin typeface="Cambria" pitchFamily="18" charset="0"/>
                <a:ea typeface="Cambria" pitchFamily="18" charset="0"/>
              </a:rPr>
              <a:t>Perusahaan </a:t>
            </a:r>
            <a:r>
              <a:rPr lang="en-US" dirty="0" smtClean="0">
                <a:latin typeface="Cambria" pitchFamily="18" charset="0"/>
                <a:ea typeface="Cambria" pitchFamily="18" charset="0"/>
              </a:rPr>
              <a:t>atau Pengusaha </a:t>
            </a:r>
            <a:r>
              <a:rPr lang="en-US" dirty="0">
                <a:latin typeface="Cambria" pitchFamily="18" charset="0"/>
                <a:ea typeface="Cambria" pitchFamily="18" charset="0"/>
              </a:rPr>
              <a:t>terhadap hak </a:t>
            </a:r>
            <a:r>
              <a:rPr lang="en-US" dirty="0" smtClean="0">
                <a:latin typeface="Cambria" pitchFamily="18" charset="0"/>
                <a:ea typeface="Cambria" pitchFamily="18" charset="0"/>
              </a:rPr>
              <a:t>dan kewajiban</a:t>
            </a:r>
            <a:r>
              <a:rPr lang="en-US" dirty="0">
                <a:latin typeface="Cambria" pitchFamily="18" charset="0"/>
                <a:ea typeface="Cambria" pitchFamily="18" charset="0"/>
              </a:rPr>
              <a:t>.</a:t>
            </a:r>
          </a:p>
          <a:p>
            <a:pPr marL="0" indent="0" algn="just">
              <a:buNone/>
            </a:pPr>
            <a:endParaRPr lang="en-US" dirty="0">
              <a:latin typeface="Cambria" pitchFamily="18" charset="0"/>
              <a:ea typeface="Cambria" pitchFamily="18" charset="0"/>
            </a:endParaRPr>
          </a:p>
        </p:txBody>
      </p:sp>
    </p:spTree>
    <p:extLst>
      <p:ext uri="{BB962C8B-B14F-4D97-AF65-F5344CB8AC3E}">
        <p14:creationId xmlns:p14="http://schemas.microsoft.com/office/powerpoint/2010/main" val="810755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dirty="0" smtClean="0">
                <a:latin typeface="Cambria" pitchFamily="18" charset="0"/>
                <a:ea typeface="Cambria" pitchFamily="18" charset="0"/>
              </a:rPr>
              <a:t>Dokumen </a:t>
            </a:r>
            <a:r>
              <a:rPr lang="en-US" dirty="0">
                <a:latin typeface="Cambria" pitchFamily="18" charset="0"/>
                <a:ea typeface="Cambria" pitchFamily="18" charset="0"/>
              </a:rPr>
              <a:t>perusahaan adalah data, catatan, keterangan </a:t>
            </a:r>
            <a:r>
              <a:rPr lang="en-US" dirty="0" smtClean="0">
                <a:latin typeface="Cambria" pitchFamily="18" charset="0"/>
                <a:ea typeface="Cambria" pitchFamily="18" charset="0"/>
              </a:rPr>
              <a:t>yang dibuat </a:t>
            </a:r>
            <a:r>
              <a:rPr lang="en-US" dirty="0">
                <a:latin typeface="Cambria" pitchFamily="18" charset="0"/>
                <a:ea typeface="Cambria" pitchFamily="18" charset="0"/>
              </a:rPr>
              <a:t>dan atau diterima </a:t>
            </a:r>
            <a:r>
              <a:rPr lang="en-US" dirty="0" smtClean="0">
                <a:latin typeface="Cambria" pitchFamily="18" charset="0"/>
                <a:ea typeface="Cambria" pitchFamily="18" charset="0"/>
              </a:rPr>
              <a:t>oleh perusahaan </a:t>
            </a:r>
            <a:r>
              <a:rPr lang="en-US" dirty="0">
                <a:latin typeface="Cambria" pitchFamily="18" charset="0"/>
                <a:ea typeface="Cambria" pitchFamily="18" charset="0"/>
              </a:rPr>
              <a:t>dalam </a:t>
            </a:r>
            <a:r>
              <a:rPr lang="en-US" dirty="0" smtClean="0">
                <a:latin typeface="Cambria" pitchFamily="18" charset="0"/>
                <a:ea typeface="Cambria" pitchFamily="18" charset="0"/>
              </a:rPr>
              <a:t>rangka pelaksanaan </a:t>
            </a:r>
            <a:r>
              <a:rPr lang="en-US" dirty="0">
                <a:latin typeface="Cambria" pitchFamily="18" charset="0"/>
                <a:ea typeface="Cambria" pitchFamily="18" charset="0"/>
              </a:rPr>
              <a:t>kegiatannya, </a:t>
            </a:r>
            <a:r>
              <a:rPr lang="en-US" dirty="0" smtClean="0">
                <a:latin typeface="Cambria" pitchFamily="18" charset="0"/>
                <a:ea typeface="Cambria" pitchFamily="18" charset="0"/>
              </a:rPr>
              <a:t>baik tertulis </a:t>
            </a:r>
            <a:r>
              <a:rPr lang="en-US" dirty="0">
                <a:latin typeface="Cambria" pitchFamily="18" charset="0"/>
                <a:ea typeface="Cambria" pitchFamily="18" charset="0"/>
              </a:rPr>
              <a:t>diatas kertas atau </a:t>
            </a:r>
            <a:r>
              <a:rPr lang="en-US" dirty="0" smtClean="0">
                <a:latin typeface="Cambria" pitchFamily="18" charset="0"/>
                <a:ea typeface="Cambria" pitchFamily="18" charset="0"/>
              </a:rPr>
              <a:t>sarana lain </a:t>
            </a:r>
            <a:r>
              <a:rPr lang="en-US" dirty="0">
                <a:latin typeface="Cambria" pitchFamily="18" charset="0"/>
                <a:ea typeface="Cambria" pitchFamily="18" charset="0"/>
              </a:rPr>
              <a:t>dalam bentuk </a:t>
            </a:r>
            <a:r>
              <a:rPr lang="en-US" dirty="0" smtClean="0">
                <a:latin typeface="Cambria" pitchFamily="18" charset="0"/>
                <a:ea typeface="Cambria" pitchFamily="18" charset="0"/>
              </a:rPr>
              <a:t>corak apapun </a:t>
            </a:r>
            <a:r>
              <a:rPr lang="en-US" dirty="0">
                <a:latin typeface="Cambria" pitchFamily="18" charset="0"/>
                <a:ea typeface="Cambria" pitchFamily="18" charset="0"/>
              </a:rPr>
              <a:t>yang dapat dilihat, dibaca atau didengar</a:t>
            </a:r>
            <a:r>
              <a:rPr lang="en-US" dirty="0" smtClean="0">
                <a:latin typeface="Cambria" pitchFamily="18" charset="0"/>
                <a:ea typeface="Cambria" pitchFamily="18" charset="0"/>
              </a:rPr>
              <a:t>.</a:t>
            </a:r>
            <a:endParaRPr lang="en-US" dirty="0">
              <a:latin typeface="Cambria" pitchFamily="18" charset="0"/>
              <a:ea typeface="Cambria" pitchFamily="18" charset="0"/>
            </a:endParaRPr>
          </a:p>
        </p:txBody>
      </p:sp>
    </p:spTree>
    <p:extLst>
      <p:ext uri="{BB962C8B-B14F-4D97-AF65-F5344CB8AC3E}">
        <p14:creationId xmlns:p14="http://schemas.microsoft.com/office/powerpoint/2010/main" val="2804474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430560"/>
            <a:ext cx="6781800" cy="838200"/>
          </a:xfrm>
        </p:spPr>
        <p:txBody>
          <a:bodyPr>
            <a:normAutofit/>
          </a:bodyPr>
          <a:lstStyle/>
          <a:p>
            <a:r>
              <a:rPr lang="en-US" sz="4400" dirty="0" smtClean="0"/>
              <a:t>Pokok Bahasan</a:t>
            </a:r>
            <a:endParaRPr lang="en-US" sz="4400" dirty="0"/>
          </a:p>
        </p:txBody>
      </p:sp>
      <p:sp>
        <p:nvSpPr>
          <p:cNvPr id="3" name="Content Placeholder 2"/>
          <p:cNvSpPr>
            <a:spLocks noGrp="1"/>
          </p:cNvSpPr>
          <p:nvPr>
            <p:ph idx="1"/>
          </p:nvPr>
        </p:nvSpPr>
        <p:spPr>
          <a:xfrm>
            <a:off x="762001" y="1295400"/>
            <a:ext cx="7543800" cy="3886200"/>
          </a:xfrm>
        </p:spPr>
        <p:txBody>
          <a:bodyPr>
            <a:normAutofit/>
          </a:bodyPr>
          <a:lstStyle/>
          <a:p>
            <a:r>
              <a:rPr lang="en-US" sz="2800" dirty="0" smtClean="0">
                <a:solidFill>
                  <a:schemeClr val="tx1"/>
                </a:solidFill>
                <a:latin typeface="Cambria" pitchFamily="18" charset="0"/>
                <a:ea typeface="Cambria" pitchFamily="18" charset="0"/>
              </a:rPr>
              <a:t>Perusahaan dan Pengusaha</a:t>
            </a:r>
          </a:p>
          <a:p>
            <a:r>
              <a:rPr lang="en-US" sz="2800" dirty="0" smtClean="0">
                <a:solidFill>
                  <a:schemeClr val="tx1"/>
                </a:solidFill>
                <a:latin typeface="Cambria" pitchFamily="18" charset="0"/>
                <a:ea typeface="Cambria" pitchFamily="18" charset="0"/>
              </a:rPr>
              <a:t>Kewajiban Pengusaha</a:t>
            </a:r>
          </a:p>
          <a:p>
            <a:r>
              <a:rPr lang="en-US" sz="2800" dirty="0" smtClean="0">
                <a:solidFill>
                  <a:schemeClr val="tx1"/>
                </a:solidFill>
                <a:latin typeface="Cambria" pitchFamily="18" charset="0"/>
                <a:ea typeface="Cambria" pitchFamily="18" charset="0"/>
              </a:rPr>
              <a:t>Urusan Perusahaan</a:t>
            </a:r>
          </a:p>
          <a:p>
            <a:r>
              <a:rPr lang="en-US" sz="2800" dirty="0" smtClean="0">
                <a:solidFill>
                  <a:schemeClr val="tx1"/>
                </a:solidFill>
                <a:latin typeface="Cambria" pitchFamily="18" charset="0"/>
                <a:ea typeface="Cambria" pitchFamily="18" charset="0"/>
              </a:rPr>
              <a:t>Badan Usaha dan Perusahaan</a:t>
            </a:r>
          </a:p>
          <a:p>
            <a:r>
              <a:rPr lang="en-US" sz="2800" dirty="0" smtClean="0">
                <a:solidFill>
                  <a:schemeClr val="tx1"/>
                </a:solidFill>
                <a:latin typeface="Cambria" pitchFamily="18" charset="0"/>
                <a:ea typeface="Cambria" pitchFamily="18" charset="0"/>
              </a:rPr>
              <a:t>Bentuk Badan Usaha di Indonesia</a:t>
            </a:r>
          </a:p>
          <a:p>
            <a:r>
              <a:rPr lang="en-US" sz="2800" dirty="0" smtClean="0">
                <a:solidFill>
                  <a:schemeClr val="tx1"/>
                </a:solidFill>
                <a:latin typeface="Cambria" pitchFamily="18" charset="0"/>
                <a:ea typeface="Cambria" pitchFamily="18" charset="0"/>
              </a:rPr>
              <a:t>Prosedur Pendirian Perusahaan</a:t>
            </a:r>
          </a:p>
          <a:p>
            <a:endParaRPr lang="en-US" sz="2800" dirty="0">
              <a:solidFill>
                <a:schemeClr val="tx1"/>
              </a:solidFill>
              <a:latin typeface="Cambria" pitchFamily="18" charset="0"/>
              <a:ea typeface="Cambria" pitchFamily="18" charset="0"/>
            </a:endParaRPr>
          </a:p>
        </p:txBody>
      </p:sp>
    </p:spTree>
    <p:extLst>
      <p:ext uri="{BB962C8B-B14F-4D97-AF65-F5344CB8AC3E}">
        <p14:creationId xmlns:p14="http://schemas.microsoft.com/office/powerpoint/2010/main" val="25899403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just">
              <a:buNone/>
            </a:pPr>
            <a:r>
              <a:rPr lang="en-US" sz="3200" dirty="0">
                <a:latin typeface="Cambria" pitchFamily="18" charset="0"/>
                <a:ea typeface="Cambria" pitchFamily="18" charset="0"/>
              </a:rPr>
              <a:t>Pasal 8 ayat (1) </a:t>
            </a:r>
            <a:r>
              <a:rPr lang="en-US" sz="3200" i="1" dirty="0" err="1">
                <a:latin typeface="Cambria" pitchFamily="18" charset="0"/>
                <a:ea typeface="Cambria" pitchFamily="18" charset="0"/>
              </a:rPr>
              <a:t>jo</a:t>
            </a:r>
            <a:r>
              <a:rPr lang="en-US" sz="3200" dirty="0">
                <a:latin typeface="Cambria" pitchFamily="18" charset="0"/>
                <a:ea typeface="Cambria" pitchFamily="18" charset="0"/>
              </a:rPr>
              <a:t> Pasal 5 UUDP mewajibkan setiap </a:t>
            </a:r>
            <a:r>
              <a:rPr lang="en-US" sz="3200" dirty="0" smtClean="0">
                <a:latin typeface="Cambria" pitchFamily="18" charset="0"/>
                <a:ea typeface="Cambria" pitchFamily="18" charset="0"/>
              </a:rPr>
              <a:t>perusahaan membuat </a:t>
            </a:r>
            <a:r>
              <a:rPr lang="en-US" sz="3200" dirty="0">
                <a:latin typeface="Cambria" pitchFamily="18" charset="0"/>
                <a:ea typeface="Cambria" pitchFamily="18" charset="0"/>
              </a:rPr>
              <a:t>catatan yang terdiri dari </a:t>
            </a:r>
            <a:r>
              <a:rPr lang="en-US" sz="3200" dirty="0" smtClean="0">
                <a:latin typeface="Cambria" pitchFamily="18" charset="0"/>
                <a:ea typeface="Cambria" pitchFamily="18" charset="0"/>
              </a:rPr>
              <a:t>neraca tahunan</a:t>
            </a:r>
            <a:r>
              <a:rPr lang="en-US" sz="3200" dirty="0">
                <a:latin typeface="Cambria" pitchFamily="18" charset="0"/>
                <a:ea typeface="Cambria" pitchFamily="18" charset="0"/>
              </a:rPr>
              <a:t>, </a:t>
            </a:r>
            <a:r>
              <a:rPr lang="en-US" sz="3200" dirty="0" smtClean="0">
                <a:latin typeface="Cambria" pitchFamily="18" charset="0"/>
                <a:ea typeface="Cambria" pitchFamily="18" charset="0"/>
              </a:rPr>
              <a:t>perhitungan laba </a:t>
            </a:r>
            <a:r>
              <a:rPr lang="en-US" sz="3200" dirty="0">
                <a:latin typeface="Cambria" pitchFamily="18" charset="0"/>
                <a:ea typeface="Cambria" pitchFamily="18" charset="0"/>
              </a:rPr>
              <a:t>rugi tahunan, rekening </a:t>
            </a:r>
            <a:r>
              <a:rPr lang="en-US" sz="3200" dirty="0" smtClean="0">
                <a:latin typeface="Cambria" pitchFamily="18" charset="0"/>
                <a:ea typeface="Cambria" pitchFamily="18" charset="0"/>
              </a:rPr>
              <a:t>jurnal transaksi </a:t>
            </a:r>
            <a:r>
              <a:rPr lang="en-US" sz="3200" dirty="0">
                <a:latin typeface="Cambria" pitchFamily="18" charset="0"/>
                <a:ea typeface="Cambria" pitchFamily="18" charset="0"/>
              </a:rPr>
              <a:t>harian, atau </a:t>
            </a:r>
            <a:r>
              <a:rPr lang="en-US" sz="3200" dirty="0" smtClean="0">
                <a:latin typeface="Cambria" pitchFamily="18" charset="0"/>
                <a:ea typeface="Cambria" pitchFamily="18" charset="0"/>
              </a:rPr>
              <a:t>setiap tulisan </a:t>
            </a:r>
            <a:r>
              <a:rPr lang="en-US" sz="3200" dirty="0">
                <a:latin typeface="Cambria" pitchFamily="18" charset="0"/>
                <a:ea typeface="Cambria" pitchFamily="18" charset="0"/>
              </a:rPr>
              <a:t>yang berisi </a:t>
            </a:r>
            <a:r>
              <a:rPr lang="en-US" sz="3200" dirty="0" smtClean="0">
                <a:latin typeface="Cambria" pitchFamily="18" charset="0"/>
                <a:ea typeface="Cambria" pitchFamily="18" charset="0"/>
              </a:rPr>
              <a:t>keterangan mengenai </a:t>
            </a:r>
            <a:r>
              <a:rPr lang="en-US" sz="3200" dirty="0">
                <a:latin typeface="Cambria" pitchFamily="18" charset="0"/>
                <a:ea typeface="Cambria" pitchFamily="18" charset="0"/>
              </a:rPr>
              <a:t>hak dan </a:t>
            </a:r>
            <a:r>
              <a:rPr lang="en-US" sz="3200" dirty="0" smtClean="0">
                <a:latin typeface="Cambria" pitchFamily="18" charset="0"/>
                <a:ea typeface="Cambria" pitchFamily="18" charset="0"/>
              </a:rPr>
              <a:t>kewajiban serta </a:t>
            </a:r>
            <a:r>
              <a:rPr lang="en-US" sz="3200" dirty="0">
                <a:latin typeface="Cambria" pitchFamily="18" charset="0"/>
                <a:ea typeface="Cambria" pitchFamily="18" charset="0"/>
              </a:rPr>
              <a:t>kegiatan usaha </a:t>
            </a:r>
            <a:r>
              <a:rPr lang="en-US" sz="3200" dirty="0" smtClean="0">
                <a:latin typeface="Cambria" pitchFamily="18" charset="0"/>
                <a:ea typeface="Cambria" pitchFamily="18" charset="0"/>
              </a:rPr>
              <a:t>suatu perusahaan.</a:t>
            </a:r>
            <a:endParaRPr lang="en-US" sz="3200" dirty="0">
              <a:latin typeface="Cambria" pitchFamily="18" charset="0"/>
              <a:ea typeface="Cambria" pitchFamily="18" charset="0"/>
            </a:endParaRPr>
          </a:p>
        </p:txBody>
      </p:sp>
    </p:spTree>
    <p:extLst>
      <p:ext uri="{BB962C8B-B14F-4D97-AF65-F5344CB8AC3E}">
        <p14:creationId xmlns:p14="http://schemas.microsoft.com/office/powerpoint/2010/main" val="984171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3601" y="1074440"/>
            <a:ext cx="6781800" cy="914400"/>
          </a:xfrm>
        </p:spPr>
        <p:txBody>
          <a:bodyPr>
            <a:noAutofit/>
          </a:bodyPr>
          <a:lstStyle/>
          <a:p>
            <a:pPr algn="ctr"/>
            <a:r>
              <a:rPr lang="en-US" sz="2400" b="1" dirty="0">
                <a:ea typeface="Tahoma" pitchFamily="34" charset="0"/>
              </a:rPr>
              <a:t>Pembuatan Dokumen Perusahaan </a:t>
            </a:r>
            <a:r>
              <a:rPr lang="en-US" sz="2400" b="1" dirty="0" smtClean="0">
                <a:ea typeface="Tahoma" pitchFamily="34" charset="0"/>
              </a:rPr>
              <a:t>menurut Pasal 8 UUDP </a:t>
            </a:r>
            <a:r>
              <a:rPr lang="en-US" sz="2400" b="1" dirty="0">
                <a:ea typeface="Tahoma" pitchFamily="34" charset="0"/>
              </a:rPr>
              <a:t>harus memenuhi </a:t>
            </a:r>
            <a:r>
              <a:rPr lang="en-US" sz="2400" b="1" dirty="0" smtClean="0">
                <a:ea typeface="Tahoma" pitchFamily="34" charset="0"/>
              </a:rPr>
              <a:t>ketentuan sebagai </a:t>
            </a:r>
            <a:r>
              <a:rPr lang="en-US" sz="2400" b="1" dirty="0">
                <a:ea typeface="Tahoma" pitchFamily="34" charset="0"/>
              </a:rPr>
              <a:t>berikut:</a:t>
            </a:r>
          </a:p>
        </p:txBody>
      </p:sp>
      <p:sp>
        <p:nvSpPr>
          <p:cNvPr id="3" name="Content Placeholder 2"/>
          <p:cNvSpPr>
            <a:spLocks noGrp="1"/>
          </p:cNvSpPr>
          <p:nvPr>
            <p:ph idx="1"/>
          </p:nvPr>
        </p:nvSpPr>
        <p:spPr>
          <a:xfrm>
            <a:off x="762001" y="2279104"/>
            <a:ext cx="7543800" cy="3886200"/>
          </a:xfrm>
        </p:spPr>
        <p:txBody>
          <a:bodyPr>
            <a:normAutofit lnSpcReduction="10000"/>
          </a:bodyPr>
          <a:lstStyle/>
          <a:p>
            <a:pPr algn="just"/>
            <a:r>
              <a:rPr lang="en-US" dirty="0">
                <a:latin typeface="Cambria" pitchFamily="18" charset="0"/>
                <a:ea typeface="Cambria" pitchFamily="18" charset="0"/>
              </a:rPr>
              <a:t>Dokumen perusahaan ditulis dengan huruf latin, </a:t>
            </a:r>
            <a:r>
              <a:rPr lang="en-US" dirty="0" smtClean="0">
                <a:latin typeface="Cambria" pitchFamily="18" charset="0"/>
                <a:ea typeface="Cambria" pitchFamily="18" charset="0"/>
              </a:rPr>
              <a:t>angka </a:t>
            </a:r>
            <a:r>
              <a:rPr lang="en-US" dirty="0">
                <a:latin typeface="Cambria" pitchFamily="18" charset="0"/>
                <a:ea typeface="Cambria" pitchFamily="18" charset="0"/>
              </a:rPr>
              <a:t>arab dan disusun dalam bahasa Indonesia</a:t>
            </a:r>
            <a:r>
              <a:rPr lang="en-US" dirty="0" smtClean="0">
                <a:latin typeface="Cambria" pitchFamily="18" charset="0"/>
                <a:ea typeface="Cambria" pitchFamily="18" charset="0"/>
              </a:rPr>
              <a:t>.</a:t>
            </a:r>
          </a:p>
          <a:p>
            <a:pPr algn="just"/>
            <a:r>
              <a:rPr lang="sv-SE" dirty="0">
                <a:latin typeface="Cambria" pitchFamily="18" charset="0"/>
                <a:ea typeface="Cambria" pitchFamily="18" charset="0"/>
              </a:rPr>
              <a:t>Catatan yang berbentuk neraca, perhitungan laba </a:t>
            </a:r>
            <a:r>
              <a:rPr lang="sv-SE" dirty="0" smtClean="0">
                <a:latin typeface="Cambria" pitchFamily="18" charset="0"/>
                <a:ea typeface="Cambria" pitchFamily="18" charset="0"/>
              </a:rPr>
              <a:t>rugi tahunan </a:t>
            </a:r>
            <a:r>
              <a:rPr lang="sv-SE" dirty="0">
                <a:latin typeface="Cambria" pitchFamily="18" charset="0"/>
                <a:ea typeface="Cambria" pitchFamily="18" charset="0"/>
              </a:rPr>
              <a:t>ditulis dengan satuan mata uang </a:t>
            </a:r>
            <a:r>
              <a:rPr lang="sv-SE" dirty="0" smtClean="0">
                <a:latin typeface="Cambria" pitchFamily="18" charset="0"/>
                <a:ea typeface="Cambria" pitchFamily="18" charset="0"/>
              </a:rPr>
              <a:t>Rupiah.</a:t>
            </a:r>
          </a:p>
          <a:p>
            <a:pPr algn="just"/>
            <a:r>
              <a:rPr lang="en-US" dirty="0">
                <a:latin typeface="Cambria" pitchFamily="18" charset="0"/>
                <a:ea typeface="Cambria" pitchFamily="18" charset="0"/>
              </a:rPr>
              <a:t>Segala bentuk dokumen perusahaan yang </a:t>
            </a:r>
            <a:r>
              <a:rPr lang="en-US" dirty="0" smtClean="0">
                <a:latin typeface="Cambria" pitchFamily="18" charset="0"/>
                <a:ea typeface="Cambria" pitchFamily="18" charset="0"/>
              </a:rPr>
              <a:t>dibuat wajib </a:t>
            </a:r>
            <a:r>
              <a:rPr lang="en-US" dirty="0">
                <a:latin typeface="Cambria" pitchFamily="18" charset="0"/>
                <a:ea typeface="Cambria" pitchFamily="18" charset="0"/>
              </a:rPr>
              <a:t>ditanda tangani oleh pimpinan atau </a:t>
            </a:r>
            <a:r>
              <a:rPr lang="en-US" dirty="0" smtClean="0">
                <a:latin typeface="Cambria" pitchFamily="18" charset="0"/>
                <a:ea typeface="Cambria" pitchFamily="18" charset="0"/>
              </a:rPr>
              <a:t>pejabat yang </a:t>
            </a:r>
            <a:r>
              <a:rPr lang="en-US" dirty="0">
                <a:latin typeface="Cambria" pitchFamily="18" charset="0"/>
                <a:ea typeface="Cambria" pitchFamily="18" charset="0"/>
              </a:rPr>
              <a:t>ditunjuk</a:t>
            </a:r>
            <a:r>
              <a:rPr lang="en-US" dirty="0" smtClean="0">
                <a:latin typeface="Cambria" pitchFamily="18" charset="0"/>
                <a:ea typeface="Cambria" pitchFamily="18" charset="0"/>
              </a:rPr>
              <a:t>.</a:t>
            </a:r>
            <a:endParaRPr lang="en-US" dirty="0">
              <a:latin typeface="Cambria" pitchFamily="18" charset="0"/>
              <a:ea typeface="Cambria" pitchFamily="18" charset="0"/>
            </a:endParaRPr>
          </a:p>
        </p:txBody>
      </p:sp>
    </p:spTree>
    <p:extLst>
      <p:ext uri="{BB962C8B-B14F-4D97-AF65-F5344CB8AC3E}">
        <p14:creationId xmlns:p14="http://schemas.microsoft.com/office/powerpoint/2010/main" val="22829905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9117" y="786408"/>
            <a:ext cx="6781800" cy="914400"/>
          </a:xfrm>
        </p:spPr>
        <p:txBody>
          <a:bodyPr>
            <a:normAutofit/>
          </a:bodyPr>
          <a:lstStyle/>
          <a:p>
            <a:r>
              <a:rPr lang="en-US" sz="5400" b="1" dirty="0" smtClean="0">
                <a:ea typeface="Tahoma" pitchFamily="34" charset="0"/>
              </a:rPr>
              <a:t>Urusan Perusahaan</a:t>
            </a:r>
            <a:endParaRPr lang="en-US" sz="5400" b="1" dirty="0">
              <a:ea typeface="Tahoma" pitchFamily="34" charset="0"/>
            </a:endParaRPr>
          </a:p>
        </p:txBody>
      </p:sp>
      <p:sp>
        <p:nvSpPr>
          <p:cNvPr id="3" name="Content Placeholder 2"/>
          <p:cNvSpPr>
            <a:spLocks noGrp="1"/>
          </p:cNvSpPr>
          <p:nvPr>
            <p:ph idx="1"/>
          </p:nvPr>
        </p:nvSpPr>
        <p:spPr>
          <a:xfrm>
            <a:off x="762001" y="1847056"/>
            <a:ext cx="7543800" cy="3886200"/>
          </a:xfrm>
          <a:solidFill>
            <a:srgbClr val="C00000"/>
          </a:solidFill>
        </p:spPr>
        <p:txBody>
          <a:bodyPr>
            <a:normAutofit fontScale="77500" lnSpcReduction="20000"/>
          </a:bodyPr>
          <a:lstStyle/>
          <a:p>
            <a:pPr marL="0" indent="0" algn="just">
              <a:buNone/>
            </a:pPr>
            <a:r>
              <a:rPr lang="en-US" dirty="0">
                <a:solidFill>
                  <a:schemeClr val="bg1"/>
                </a:solidFill>
                <a:latin typeface="Cambria" pitchFamily="18" charset="0"/>
                <a:ea typeface="Cambria" pitchFamily="18" charset="0"/>
              </a:rPr>
              <a:t>Urusan perusahaan ini dapat dilihat dari dua </a:t>
            </a:r>
            <a:r>
              <a:rPr lang="en-US" dirty="0" smtClean="0">
                <a:solidFill>
                  <a:schemeClr val="bg1"/>
                </a:solidFill>
                <a:latin typeface="Cambria" pitchFamily="18" charset="0"/>
                <a:ea typeface="Cambria" pitchFamily="18" charset="0"/>
              </a:rPr>
              <a:t>aspek, yaitu aspek ekonomi </a:t>
            </a:r>
            <a:r>
              <a:rPr lang="en-US" dirty="0">
                <a:solidFill>
                  <a:schemeClr val="bg1"/>
                </a:solidFill>
                <a:latin typeface="Cambria" pitchFamily="18" charset="0"/>
                <a:ea typeface="Cambria" pitchFamily="18" charset="0"/>
              </a:rPr>
              <a:t>dan aspek hukum. Dilihat dari aspek ekonomi, </a:t>
            </a:r>
            <a:r>
              <a:rPr lang="en-US" dirty="0" smtClean="0">
                <a:solidFill>
                  <a:schemeClr val="bg1"/>
                </a:solidFill>
                <a:latin typeface="Cambria" pitchFamily="18" charset="0"/>
                <a:ea typeface="Cambria" pitchFamily="18" charset="0"/>
              </a:rPr>
              <a:t>urusan perusahaan </a:t>
            </a:r>
            <a:r>
              <a:rPr lang="en-US" dirty="0">
                <a:solidFill>
                  <a:schemeClr val="bg1"/>
                </a:solidFill>
                <a:latin typeface="Cambria" pitchFamily="18" charset="0"/>
                <a:ea typeface="Cambria" pitchFamily="18" charset="0"/>
              </a:rPr>
              <a:t>ini harus lah dilihat </a:t>
            </a:r>
            <a:r>
              <a:rPr lang="en-US" dirty="0" smtClean="0">
                <a:solidFill>
                  <a:schemeClr val="bg1"/>
                </a:solidFill>
                <a:latin typeface="Cambria" pitchFamily="18" charset="0"/>
                <a:ea typeface="Cambria" pitchFamily="18" charset="0"/>
              </a:rPr>
              <a:t>sebagai satu </a:t>
            </a:r>
            <a:r>
              <a:rPr lang="en-US" dirty="0">
                <a:solidFill>
                  <a:schemeClr val="bg1"/>
                </a:solidFill>
                <a:latin typeface="Cambria" pitchFamily="18" charset="0"/>
                <a:ea typeface="Cambria" pitchFamily="18" charset="0"/>
              </a:rPr>
              <a:t>kesatuan </a:t>
            </a:r>
            <a:r>
              <a:rPr lang="en-US" dirty="0" smtClean="0">
                <a:solidFill>
                  <a:schemeClr val="bg1"/>
                </a:solidFill>
                <a:latin typeface="Cambria" pitchFamily="18" charset="0"/>
                <a:ea typeface="Cambria" pitchFamily="18" charset="0"/>
              </a:rPr>
              <a:t>yang utuh</a:t>
            </a:r>
            <a:r>
              <a:rPr lang="en-US" dirty="0">
                <a:solidFill>
                  <a:schemeClr val="bg1"/>
                </a:solidFill>
                <a:latin typeface="Cambria" pitchFamily="18" charset="0"/>
                <a:ea typeface="Cambria" pitchFamily="18" charset="0"/>
              </a:rPr>
              <a:t>. Antara urusan perusahaan </a:t>
            </a:r>
            <a:r>
              <a:rPr lang="en-US" dirty="0" smtClean="0">
                <a:solidFill>
                  <a:schemeClr val="bg1"/>
                </a:solidFill>
                <a:latin typeface="Cambria" pitchFamily="18" charset="0"/>
                <a:ea typeface="Cambria" pitchFamily="18" charset="0"/>
              </a:rPr>
              <a:t>yang satu </a:t>
            </a:r>
            <a:r>
              <a:rPr lang="en-US" dirty="0">
                <a:solidFill>
                  <a:schemeClr val="bg1"/>
                </a:solidFill>
                <a:latin typeface="Cambria" pitchFamily="18" charset="0"/>
                <a:ea typeface="Cambria" pitchFamily="18" charset="0"/>
              </a:rPr>
              <a:t>dengan </a:t>
            </a:r>
            <a:r>
              <a:rPr lang="en-US" dirty="0" smtClean="0">
                <a:solidFill>
                  <a:schemeClr val="bg1"/>
                </a:solidFill>
                <a:latin typeface="Cambria" pitchFamily="18" charset="0"/>
                <a:ea typeface="Cambria" pitchFamily="18" charset="0"/>
              </a:rPr>
              <a:t>urusan perusahaan </a:t>
            </a:r>
            <a:r>
              <a:rPr lang="en-US" dirty="0">
                <a:solidFill>
                  <a:schemeClr val="bg1"/>
                </a:solidFill>
                <a:latin typeface="Cambria" pitchFamily="18" charset="0"/>
                <a:ea typeface="Cambria" pitchFamily="18" charset="0"/>
              </a:rPr>
              <a:t>yang lain tidak </a:t>
            </a:r>
            <a:r>
              <a:rPr lang="en-US" dirty="0" smtClean="0">
                <a:solidFill>
                  <a:schemeClr val="bg1"/>
                </a:solidFill>
                <a:latin typeface="Cambria" pitchFamily="18" charset="0"/>
                <a:ea typeface="Cambria" pitchFamily="18" charset="0"/>
              </a:rPr>
              <a:t>dapat dipisahkan</a:t>
            </a:r>
            <a:r>
              <a:rPr lang="en-US" dirty="0">
                <a:solidFill>
                  <a:schemeClr val="bg1"/>
                </a:solidFill>
                <a:latin typeface="Cambria" pitchFamily="18" charset="0"/>
                <a:ea typeface="Cambria" pitchFamily="18" charset="0"/>
              </a:rPr>
              <a:t>, karena dari </a:t>
            </a:r>
            <a:r>
              <a:rPr lang="en-US" dirty="0" smtClean="0">
                <a:solidFill>
                  <a:schemeClr val="bg1"/>
                </a:solidFill>
                <a:latin typeface="Cambria" pitchFamily="18" charset="0"/>
                <a:ea typeface="Cambria" pitchFamily="18" charset="0"/>
              </a:rPr>
              <a:t>urusan perusahaan </a:t>
            </a:r>
            <a:r>
              <a:rPr lang="en-US" dirty="0">
                <a:solidFill>
                  <a:schemeClr val="bg1"/>
                </a:solidFill>
                <a:latin typeface="Cambria" pitchFamily="18" charset="0"/>
                <a:ea typeface="Cambria" pitchFamily="18" charset="0"/>
              </a:rPr>
              <a:t>itu lah </a:t>
            </a:r>
            <a:r>
              <a:rPr lang="en-US" dirty="0" smtClean="0">
                <a:solidFill>
                  <a:schemeClr val="bg1"/>
                </a:solidFill>
                <a:latin typeface="Cambria" pitchFamily="18" charset="0"/>
                <a:ea typeface="Cambria" pitchFamily="18" charset="0"/>
              </a:rPr>
              <a:t>suatu perusahaan </a:t>
            </a:r>
            <a:r>
              <a:rPr lang="en-US" dirty="0">
                <a:solidFill>
                  <a:schemeClr val="bg1"/>
                </a:solidFill>
                <a:latin typeface="Cambria" pitchFamily="18" charset="0"/>
                <a:ea typeface="Cambria" pitchFamily="18" charset="0"/>
              </a:rPr>
              <a:t>dapat berdiri dan </a:t>
            </a:r>
            <a:r>
              <a:rPr lang="en-US" dirty="0" smtClean="0">
                <a:solidFill>
                  <a:schemeClr val="bg1"/>
                </a:solidFill>
                <a:latin typeface="Cambria" pitchFamily="18" charset="0"/>
                <a:ea typeface="Cambria" pitchFamily="18" charset="0"/>
              </a:rPr>
              <a:t>dapat menjalankan kegiatan usahanya </a:t>
            </a:r>
            <a:r>
              <a:rPr lang="en-US" dirty="0">
                <a:solidFill>
                  <a:schemeClr val="bg1"/>
                </a:solidFill>
                <a:latin typeface="Cambria" pitchFamily="18" charset="0"/>
                <a:ea typeface="Cambria" pitchFamily="18" charset="0"/>
              </a:rPr>
              <a:t>sebagaimana </a:t>
            </a:r>
            <a:r>
              <a:rPr lang="en-US" dirty="0" smtClean="0">
                <a:solidFill>
                  <a:schemeClr val="bg1"/>
                </a:solidFill>
                <a:latin typeface="Cambria" pitchFamily="18" charset="0"/>
                <a:ea typeface="Cambria" pitchFamily="18" charset="0"/>
              </a:rPr>
              <a:t>mestinya. Sebaliknya</a:t>
            </a:r>
            <a:r>
              <a:rPr lang="en-US" dirty="0">
                <a:solidFill>
                  <a:schemeClr val="bg1"/>
                </a:solidFill>
                <a:latin typeface="Cambria" pitchFamily="18" charset="0"/>
                <a:ea typeface="Cambria" pitchFamily="18" charset="0"/>
              </a:rPr>
              <a:t>, apabila dilihat </a:t>
            </a:r>
            <a:r>
              <a:rPr lang="en-US" dirty="0" smtClean="0">
                <a:solidFill>
                  <a:schemeClr val="bg1"/>
                </a:solidFill>
                <a:latin typeface="Cambria" pitchFamily="18" charset="0"/>
                <a:ea typeface="Cambria" pitchFamily="18" charset="0"/>
              </a:rPr>
              <a:t>aspek hukum</a:t>
            </a:r>
            <a:r>
              <a:rPr lang="en-US" dirty="0">
                <a:solidFill>
                  <a:schemeClr val="bg1"/>
                </a:solidFill>
                <a:latin typeface="Cambria" pitchFamily="18" charset="0"/>
                <a:ea typeface="Cambria" pitchFamily="18" charset="0"/>
              </a:rPr>
              <a:t>, </a:t>
            </a:r>
            <a:r>
              <a:rPr lang="en-US" dirty="0" smtClean="0">
                <a:solidFill>
                  <a:schemeClr val="bg1"/>
                </a:solidFill>
                <a:latin typeface="Cambria" pitchFamily="18" charset="0"/>
                <a:ea typeface="Cambria" pitchFamily="18" charset="0"/>
              </a:rPr>
              <a:t>urusan perusahaan </a:t>
            </a:r>
            <a:r>
              <a:rPr lang="en-US" dirty="0">
                <a:solidFill>
                  <a:schemeClr val="bg1"/>
                </a:solidFill>
                <a:latin typeface="Cambria" pitchFamily="18" charset="0"/>
                <a:ea typeface="Cambria" pitchFamily="18" charset="0"/>
              </a:rPr>
              <a:t>merupakan hal yang terpisah antara </a:t>
            </a:r>
            <a:r>
              <a:rPr lang="en-US" dirty="0" smtClean="0">
                <a:solidFill>
                  <a:schemeClr val="bg1"/>
                </a:solidFill>
                <a:latin typeface="Cambria" pitchFamily="18" charset="0"/>
                <a:ea typeface="Cambria" pitchFamily="18" charset="0"/>
              </a:rPr>
              <a:t>yang satu </a:t>
            </a:r>
            <a:r>
              <a:rPr lang="en-US" dirty="0">
                <a:solidFill>
                  <a:schemeClr val="bg1"/>
                </a:solidFill>
                <a:latin typeface="Cambria" pitchFamily="18" charset="0"/>
                <a:ea typeface="Cambria" pitchFamily="18" charset="0"/>
              </a:rPr>
              <a:t>dengan yang lainnya, karena masing-masing </a:t>
            </a:r>
            <a:r>
              <a:rPr lang="en-US" dirty="0" smtClean="0">
                <a:solidFill>
                  <a:schemeClr val="bg1"/>
                </a:solidFill>
                <a:latin typeface="Cambria" pitchFamily="18" charset="0"/>
                <a:ea typeface="Cambria" pitchFamily="18" charset="0"/>
              </a:rPr>
              <a:t>urusan perusahaan </a:t>
            </a:r>
            <a:r>
              <a:rPr lang="en-US" dirty="0">
                <a:solidFill>
                  <a:schemeClr val="bg1"/>
                </a:solidFill>
                <a:latin typeface="Cambria" pitchFamily="18" charset="0"/>
                <a:ea typeface="Cambria" pitchFamily="18" charset="0"/>
              </a:rPr>
              <a:t>mempunyai hukumnya sendiri-sendiri.</a:t>
            </a:r>
          </a:p>
        </p:txBody>
      </p:sp>
    </p:spTree>
    <p:extLst>
      <p:ext uri="{BB962C8B-B14F-4D97-AF65-F5344CB8AC3E}">
        <p14:creationId xmlns:p14="http://schemas.microsoft.com/office/powerpoint/2010/main" val="3872325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9117" y="570384"/>
            <a:ext cx="6781800" cy="914400"/>
          </a:xfrm>
        </p:spPr>
        <p:txBody>
          <a:bodyPr>
            <a:noAutofit/>
          </a:bodyPr>
          <a:lstStyle/>
          <a:p>
            <a:r>
              <a:rPr lang="en-US" sz="4000" b="1" dirty="0" smtClean="0">
                <a:ea typeface="Tahoma" pitchFamily="34" charset="0"/>
              </a:rPr>
              <a:t>Jenis Urusan Perusahaan</a:t>
            </a:r>
            <a:endParaRPr lang="en-US" sz="4000" b="1" dirty="0">
              <a:ea typeface="Tahoma" pitchFamily="34" charset="0"/>
            </a:endParaRPr>
          </a:p>
        </p:txBody>
      </p:sp>
      <p:sp>
        <p:nvSpPr>
          <p:cNvPr id="3" name="Content Placeholder 2"/>
          <p:cNvSpPr>
            <a:spLocks noGrp="1"/>
          </p:cNvSpPr>
          <p:nvPr>
            <p:ph idx="1"/>
          </p:nvPr>
        </p:nvSpPr>
        <p:spPr>
          <a:xfrm>
            <a:off x="456128" y="1559024"/>
            <a:ext cx="7849673" cy="3886200"/>
          </a:xfrm>
          <a:solidFill>
            <a:srgbClr val="92D050"/>
          </a:solidFill>
        </p:spPr>
        <p:txBody>
          <a:bodyPr>
            <a:normAutofit fontScale="70000" lnSpcReduction="20000"/>
          </a:bodyPr>
          <a:lstStyle/>
          <a:p>
            <a:pPr marL="514350" indent="-514350" algn="just">
              <a:buFont typeface="+mj-lt"/>
              <a:buAutoNum type="arabicParenR"/>
            </a:pPr>
            <a:r>
              <a:rPr lang="en-US" dirty="0">
                <a:solidFill>
                  <a:schemeClr val="bg1"/>
                </a:solidFill>
                <a:latin typeface="Cambria" pitchFamily="18" charset="0"/>
                <a:ea typeface="Cambria" pitchFamily="18" charset="0"/>
                <a:cs typeface="Tahoma" pitchFamily="34" charset="0"/>
              </a:rPr>
              <a:t>Bukan benda, yang dalam hal ini dapat </a:t>
            </a:r>
            <a:r>
              <a:rPr lang="en-US" dirty="0" smtClean="0">
                <a:solidFill>
                  <a:schemeClr val="bg1"/>
                </a:solidFill>
                <a:latin typeface="Cambria" pitchFamily="18" charset="0"/>
                <a:ea typeface="Cambria" pitchFamily="18" charset="0"/>
                <a:cs typeface="Tahoma" pitchFamily="34" charset="0"/>
              </a:rPr>
              <a:t>berupa karyawan, pelanggan</a:t>
            </a:r>
            <a:r>
              <a:rPr lang="en-US" dirty="0">
                <a:solidFill>
                  <a:schemeClr val="bg1"/>
                </a:solidFill>
                <a:latin typeface="Cambria" pitchFamily="18" charset="0"/>
                <a:ea typeface="Cambria" pitchFamily="18" charset="0"/>
                <a:cs typeface="Tahoma" pitchFamily="34" charset="0"/>
              </a:rPr>
              <a:t>, relasi, perusahaan itu </a:t>
            </a:r>
            <a:r>
              <a:rPr lang="en-US" dirty="0" smtClean="0">
                <a:solidFill>
                  <a:schemeClr val="bg1"/>
                </a:solidFill>
                <a:latin typeface="Cambria" pitchFamily="18" charset="0"/>
                <a:ea typeface="Cambria" pitchFamily="18" charset="0"/>
                <a:cs typeface="Tahoma" pitchFamily="34" charset="0"/>
              </a:rPr>
              <a:t>sendiri apabila perusahaan tersebut </a:t>
            </a:r>
            <a:r>
              <a:rPr lang="en-US" dirty="0">
                <a:solidFill>
                  <a:schemeClr val="bg1"/>
                </a:solidFill>
                <a:latin typeface="Cambria" pitchFamily="18" charset="0"/>
                <a:ea typeface="Cambria" pitchFamily="18" charset="0"/>
                <a:cs typeface="Tahoma" pitchFamily="34" charset="0"/>
              </a:rPr>
              <a:t>berbentuk badan </a:t>
            </a:r>
            <a:r>
              <a:rPr lang="en-US" dirty="0" smtClean="0">
                <a:solidFill>
                  <a:schemeClr val="bg1"/>
                </a:solidFill>
                <a:latin typeface="Cambria" pitchFamily="18" charset="0"/>
                <a:ea typeface="Cambria" pitchFamily="18" charset="0"/>
                <a:cs typeface="Tahoma" pitchFamily="34" charset="0"/>
              </a:rPr>
              <a:t>hukum dan </a:t>
            </a:r>
            <a:r>
              <a:rPr lang="en-US" dirty="0">
                <a:solidFill>
                  <a:schemeClr val="bg1"/>
                </a:solidFill>
                <a:latin typeface="Cambria" pitchFamily="18" charset="0"/>
                <a:ea typeface="Cambria" pitchFamily="18" charset="0"/>
                <a:cs typeface="Tahoma" pitchFamily="34" charset="0"/>
              </a:rPr>
              <a:t>lain-lain</a:t>
            </a:r>
            <a:r>
              <a:rPr lang="en-US" dirty="0" smtClean="0">
                <a:solidFill>
                  <a:schemeClr val="bg1"/>
                </a:solidFill>
                <a:latin typeface="Cambria" pitchFamily="18" charset="0"/>
                <a:ea typeface="Cambria" pitchFamily="18" charset="0"/>
                <a:cs typeface="Tahoma" pitchFamily="34" charset="0"/>
              </a:rPr>
              <a:t>.</a:t>
            </a:r>
          </a:p>
          <a:p>
            <a:pPr marL="514350" indent="-514350" algn="just">
              <a:buFont typeface="+mj-lt"/>
              <a:buAutoNum type="arabicParenR"/>
            </a:pPr>
            <a:r>
              <a:rPr lang="en-US" dirty="0">
                <a:solidFill>
                  <a:schemeClr val="bg1"/>
                </a:solidFill>
                <a:latin typeface="Cambria" pitchFamily="18" charset="0"/>
                <a:ea typeface="Cambria" pitchFamily="18" charset="0"/>
                <a:cs typeface="Tahoma" pitchFamily="34" charset="0"/>
              </a:rPr>
              <a:t>Benda </a:t>
            </a:r>
            <a:r>
              <a:rPr lang="en-US" dirty="0" smtClean="0">
                <a:solidFill>
                  <a:schemeClr val="bg1"/>
                </a:solidFill>
                <a:latin typeface="Cambria" pitchFamily="18" charset="0"/>
                <a:ea typeface="Cambria" pitchFamily="18" charset="0"/>
                <a:cs typeface="Tahoma" pitchFamily="34" charset="0"/>
              </a:rPr>
              <a:t>bergerak</a:t>
            </a:r>
          </a:p>
          <a:p>
            <a:pPr marL="801688" indent="-287338" algn="just">
              <a:buAutoNum type="alphaLcPeriod"/>
            </a:pPr>
            <a:r>
              <a:rPr lang="en-US" dirty="0" smtClean="0">
                <a:solidFill>
                  <a:schemeClr val="bg1"/>
                </a:solidFill>
                <a:latin typeface="Cambria" pitchFamily="18" charset="0"/>
                <a:ea typeface="Cambria" pitchFamily="18" charset="0"/>
                <a:cs typeface="Tahoma" pitchFamily="34" charset="0"/>
              </a:rPr>
              <a:t>Benda </a:t>
            </a:r>
            <a:r>
              <a:rPr lang="en-US" dirty="0">
                <a:solidFill>
                  <a:schemeClr val="bg1"/>
                </a:solidFill>
                <a:latin typeface="Cambria" pitchFamily="18" charset="0"/>
                <a:ea typeface="Cambria" pitchFamily="18" charset="0"/>
                <a:cs typeface="Tahoma" pitchFamily="34" charset="0"/>
              </a:rPr>
              <a:t>bergerak berwujud, misalnya, meja, </a:t>
            </a:r>
            <a:r>
              <a:rPr lang="en-US" dirty="0" smtClean="0">
                <a:solidFill>
                  <a:schemeClr val="bg1"/>
                </a:solidFill>
                <a:latin typeface="Cambria" pitchFamily="18" charset="0"/>
                <a:ea typeface="Cambria" pitchFamily="18" charset="0"/>
                <a:cs typeface="Tahoma" pitchFamily="34" charset="0"/>
              </a:rPr>
              <a:t>kursi, computer</a:t>
            </a:r>
            <a:r>
              <a:rPr lang="en-US" dirty="0">
                <a:solidFill>
                  <a:schemeClr val="bg1"/>
                </a:solidFill>
                <a:latin typeface="Cambria" pitchFamily="18" charset="0"/>
                <a:ea typeface="Cambria" pitchFamily="18" charset="0"/>
                <a:cs typeface="Tahoma" pitchFamily="34" charset="0"/>
              </a:rPr>
              <a:t>, sepeda motor, mobil, truk, </a:t>
            </a:r>
            <a:r>
              <a:rPr lang="en-US" dirty="0" smtClean="0">
                <a:solidFill>
                  <a:schemeClr val="bg1"/>
                </a:solidFill>
                <a:latin typeface="Cambria" pitchFamily="18" charset="0"/>
                <a:ea typeface="Cambria" pitchFamily="18" charset="0"/>
                <a:cs typeface="Tahoma" pitchFamily="34" charset="0"/>
              </a:rPr>
              <a:t>barang dagangan</a:t>
            </a:r>
            <a:r>
              <a:rPr lang="en-US" dirty="0">
                <a:solidFill>
                  <a:schemeClr val="bg1"/>
                </a:solidFill>
                <a:latin typeface="Cambria" pitchFamily="18" charset="0"/>
                <a:ea typeface="Cambria" pitchFamily="18" charset="0"/>
                <a:cs typeface="Tahoma" pitchFamily="34" charset="0"/>
              </a:rPr>
              <a:t>, dan </a:t>
            </a:r>
            <a:r>
              <a:rPr lang="en-US" dirty="0" smtClean="0">
                <a:solidFill>
                  <a:schemeClr val="bg1"/>
                </a:solidFill>
                <a:latin typeface="Cambria" pitchFamily="18" charset="0"/>
                <a:ea typeface="Cambria" pitchFamily="18" charset="0"/>
                <a:cs typeface="Tahoma" pitchFamily="34" charset="0"/>
              </a:rPr>
              <a:t>lain-lain.</a:t>
            </a:r>
          </a:p>
          <a:p>
            <a:pPr marL="801688" indent="-287338" algn="just">
              <a:buAutoNum type="alphaLcPeriod"/>
            </a:pPr>
            <a:r>
              <a:rPr lang="en-US" dirty="0" smtClean="0">
                <a:solidFill>
                  <a:schemeClr val="bg1"/>
                </a:solidFill>
                <a:latin typeface="Cambria" pitchFamily="18" charset="0"/>
                <a:ea typeface="Cambria" pitchFamily="18" charset="0"/>
                <a:cs typeface="Tahoma" pitchFamily="34" charset="0"/>
              </a:rPr>
              <a:t>Benda </a:t>
            </a:r>
            <a:r>
              <a:rPr lang="en-US" dirty="0">
                <a:solidFill>
                  <a:schemeClr val="bg1"/>
                </a:solidFill>
                <a:latin typeface="Cambria" pitchFamily="18" charset="0"/>
                <a:ea typeface="Cambria" pitchFamily="18" charset="0"/>
                <a:cs typeface="Tahoma" pitchFamily="34" charset="0"/>
              </a:rPr>
              <a:t>bergerak tidak berwujud, misalnya </a:t>
            </a:r>
            <a:r>
              <a:rPr lang="en-US" dirty="0" smtClean="0">
                <a:solidFill>
                  <a:schemeClr val="bg1"/>
                </a:solidFill>
                <a:latin typeface="Cambria" pitchFamily="18" charset="0"/>
                <a:ea typeface="Cambria" pitchFamily="18" charset="0"/>
                <a:cs typeface="Tahoma" pitchFamily="34" charset="0"/>
              </a:rPr>
              <a:t>saham, obligasi</a:t>
            </a:r>
            <a:r>
              <a:rPr lang="en-US" dirty="0">
                <a:solidFill>
                  <a:schemeClr val="bg1"/>
                </a:solidFill>
                <a:latin typeface="Cambria" pitchFamily="18" charset="0"/>
                <a:ea typeface="Cambria" pitchFamily="18" charset="0"/>
                <a:cs typeface="Tahoma" pitchFamily="34" charset="0"/>
              </a:rPr>
              <a:t>, cek, wesel, bilyet giro, piutang, </a:t>
            </a:r>
            <a:r>
              <a:rPr lang="en-US" dirty="0" smtClean="0">
                <a:solidFill>
                  <a:schemeClr val="bg1"/>
                </a:solidFill>
                <a:latin typeface="Cambria" pitchFamily="18" charset="0"/>
                <a:ea typeface="Cambria" pitchFamily="18" charset="0"/>
                <a:cs typeface="Tahoma" pitchFamily="34" charset="0"/>
              </a:rPr>
              <a:t>merek dagang</a:t>
            </a:r>
            <a:r>
              <a:rPr lang="en-US" dirty="0">
                <a:solidFill>
                  <a:schemeClr val="bg1"/>
                </a:solidFill>
                <a:latin typeface="Cambria" pitchFamily="18" charset="0"/>
                <a:ea typeface="Cambria" pitchFamily="18" charset="0"/>
                <a:cs typeface="Tahoma" pitchFamily="34" charset="0"/>
              </a:rPr>
              <a:t>, paten, nama perusahaan, dan </a:t>
            </a:r>
            <a:r>
              <a:rPr lang="en-US" dirty="0" smtClean="0">
                <a:solidFill>
                  <a:schemeClr val="bg1"/>
                </a:solidFill>
                <a:latin typeface="Cambria" pitchFamily="18" charset="0"/>
                <a:ea typeface="Cambria" pitchFamily="18" charset="0"/>
                <a:cs typeface="Tahoma" pitchFamily="34" charset="0"/>
              </a:rPr>
              <a:t>lain-lain.</a:t>
            </a:r>
          </a:p>
          <a:p>
            <a:pPr marL="0" indent="0" algn="just">
              <a:buNone/>
            </a:pPr>
            <a:r>
              <a:rPr lang="en-US" dirty="0" smtClean="0">
                <a:solidFill>
                  <a:schemeClr val="bg1"/>
                </a:solidFill>
                <a:latin typeface="Cambria" pitchFamily="18" charset="0"/>
                <a:ea typeface="Cambria" pitchFamily="18" charset="0"/>
                <a:cs typeface="Tahoma" pitchFamily="34" charset="0"/>
              </a:rPr>
              <a:t>3) Benda </a:t>
            </a:r>
            <a:r>
              <a:rPr lang="en-US" dirty="0">
                <a:solidFill>
                  <a:schemeClr val="bg1"/>
                </a:solidFill>
                <a:latin typeface="Cambria" pitchFamily="18" charset="0"/>
                <a:ea typeface="Cambria" pitchFamily="18" charset="0"/>
                <a:cs typeface="Tahoma" pitchFamily="34" charset="0"/>
              </a:rPr>
              <a:t>tetap</a:t>
            </a:r>
          </a:p>
          <a:p>
            <a:pPr marL="801688" indent="-287338" algn="just">
              <a:buAutoNum type="alphaLcPeriod"/>
            </a:pPr>
            <a:r>
              <a:rPr lang="en-US" dirty="0" smtClean="0">
                <a:solidFill>
                  <a:schemeClr val="bg1"/>
                </a:solidFill>
                <a:latin typeface="Cambria" pitchFamily="18" charset="0"/>
                <a:ea typeface="Cambria" pitchFamily="18" charset="0"/>
                <a:cs typeface="Tahoma" pitchFamily="34" charset="0"/>
              </a:rPr>
              <a:t>Benda </a:t>
            </a:r>
            <a:r>
              <a:rPr lang="en-US" dirty="0">
                <a:solidFill>
                  <a:schemeClr val="bg1"/>
                </a:solidFill>
                <a:latin typeface="Cambria" pitchFamily="18" charset="0"/>
                <a:ea typeface="Cambria" pitchFamily="18" charset="0"/>
                <a:cs typeface="Tahoma" pitchFamily="34" charset="0"/>
              </a:rPr>
              <a:t>tetap berwujud, misalnya tanah, </a:t>
            </a:r>
            <a:r>
              <a:rPr lang="en-US" dirty="0" smtClean="0">
                <a:solidFill>
                  <a:schemeClr val="bg1"/>
                </a:solidFill>
                <a:latin typeface="Cambria" pitchFamily="18" charset="0"/>
                <a:ea typeface="Cambria" pitchFamily="18" charset="0"/>
                <a:cs typeface="Tahoma" pitchFamily="34" charset="0"/>
              </a:rPr>
              <a:t>bangunan, kapal </a:t>
            </a:r>
            <a:r>
              <a:rPr lang="en-US" dirty="0">
                <a:solidFill>
                  <a:schemeClr val="bg1"/>
                </a:solidFill>
                <a:latin typeface="Cambria" pitchFamily="18" charset="0"/>
                <a:ea typeface="Cambria" pitchFamily="18" charset="0"/>
                <a:cs typeface="Tahoma" pitchFamily="34" charset="0"/>
              </a:rPr>
              <a:t>terdaftar, pesawat terdaftar, dan </a:t>
            </a:r>
            <a:r>
              <a:rPr lang="en-US" dirty="0" smtClean="0">
                <a:solidFill>
                  <a:schemeClr val="bg1"/>
                </a:solidFill>
                <a:latin typeface="Cambria" pitchFamily="18" charset="0"/>
                <a:ea typeface="Cambria" pitchFamily="18" charset="0"/>
                <a:cs typeface="Tahoma" pitchFamily="34" charset="0"/>
              </a:rPr>
              <a:t>lain-lain.</a:t>
            </a:r>
          </a:p>
          <a:p>
            <a:pPr marL="801688" indent="-287338" algn="just">
              <a:buAutoNum type="alphaLcPeriod"/>
            </a:pPr>
            <a:r>
              <a:rPr lang="en-US" dirty="0" smtClean="0">
                <a:solidFill>
                  <a:schemeClr val="bg1"/>
                </a:solidFill>
                <a:latin typeface="Cambria" pitchFamily="18" charset="0"/>
                <a:ea typeface="Cambria" pitchFamily="18" charset="0"/>
                <a:cs typeface="Tahoma" pitchFamily="34" charset="0"/>
              </a:rPr>
              <a:t>Benda </a:t>
            </a:r>
            <a:r>
              <a:rPr lang="en-US" dirty="0">
                <a:solidFill>
                  <a:schemeClr val="bg1"/>
                </a:solidFill>
                <a:latin typeface="Cambria" pitchFamily="18" charset="0"/>
                <a:ea typeface="Cambria" pitchFamily="18" charset="0"/>
                <a:cs typeface="Tahoma" pitchFamily="34" charset="0"/>
              </a:rPr>
              <a:t>tetap tidak berwujud, misalnya hak tanggungan, </a:t>
            </a:r>
            <a:r>
              <a:rPr lang="en-US" dirty="0" err="1">
                <a:solidFill>
                  <a:schemeClr val="bg1"/>
                </a:solidFill>
                <a:latin typeface="Cambria" pitchFamily="18" charset="0"/>
                <a:ea typeface="Cambria" pitchFamily="18" charset="0"/>
                <a:cs typeface="Tahoma" pitchFamily="34" charset="0"/>
              </a:rPr>
              <a:t>hipotik</a:t>
            </a:r>
            <a:r>
              <a:rPr lang="en-US" dirty="0">
                <a:solidFill>
                  <a:schemeClr val="bg1"/>
                </a:solidFill>
                <a:latin typeface="Cambria" pitchFamily="18" charset="0"/>
                <a:ea typeface="Cambria" pitchFamily="18" charset="0"/>
                <a:cs typeface="Tahoma" pitchFamily="34" charset="0"/>
              </a:rPr>
              <a:t>, </a:t>
            </a:r>
            <a:r>
              <a:rPr lang="en-US" dirty="0" smtClean="0">
                <a:solidFill>
                  <a:schemeClr val="bg1"/>
                </a:solidFill>
                <a:latin typeface="Cambria" pitchFamily="18" charset="0"/>
                <a:ea typeface="Cambria" pitchFamily="18" charset="0"/>
                <a:cs typeface="Tahoma" pitchFamily="34" charset="0"/>
              </a:rPr>
              <a:t>dan lain-lain</a:t>
            </a:r>
            <a:r>
              <a:rPr lang="en-US" dirty="0">
                <a:solidFill>
                  <a:schemeClr val="bg1"/>
                </a:solidFill>
                <a:latin typeface="Cambria" pitchFamily="18" charset="0"/>
                <a:ea typeface="Cambria" pitchFamily="18" charset="0"/>
                <a:cs typeface="Tahoma" pitchFamily="34" charset="0"/>
              </a:rPr>
              <a:t>.</a:t>
            </a:r>
          </a:p>
          <a:p>
            <a:pPr marL="0" indent="0" algn="just">
              <a:buNone/>
            </a:pPr>
            <a:endParaRPr lang="en-US" dirty="0" smtClean="0">
              <a:solidFill>
                <a:schemeClr val="bg1"/>
              </a:solidFill>
              <a:latin typeface="Cambria" pitchFamily="18" charset="0"/>
              <a:ea typeface="Cambria" pitchFamily="18" charset="0"/>
              <a:cs typeface="Tahoma" pitchFamily="34" charset="0"/>
            </a:endParaRPr>
          </a:p>
        </p:txBody>
      </p:sp>
    </p:spTree>
    <p:extLst>
      <p:ext uri="{BB962C8B-B14F-4D97-AF65-F5344CB8AC3E}">
        <p14:creationId xmlns:p14="http://schemas.microsoft.com/office/powerpoint/2010/main" val="42409942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9117" y="714400"/>
            <a:ext cx="6781800" cy="914400"/>
          </a:xfrm>
        </p:spPr>
        <p:txBody>
          <a:bodyPr>
            <a:normAutofit/>
          </a:bodyPr>
          <a:lstStyle/>
          <a:p>
            <a:r>
              <a:rPr lang="en-US" sz="5400" b="1" dirty="0" smtClean="0">
                <a:ea typeface="Tahoma" pitchFamily="34" charset="0"/>
              </a:rPr>
              <a:t>Goodwill</a:t>
            </a:r>
            <a:endParaRPr lang="en-US" sz="5400" b="1" dirty="0">
              <a:ea typeface="Tahoma" pitchFamily="34" charset="0"/>
            </a:endParaRPr>
          </a:p>
        </p:txBody>
      </p:sp>
      <p:sp>
        <p:nvSpPr>
          <p:cNvPr id="3" name="Content Placeholder 2"/>
          <p:cNvSpPr>
            <a:spLocks noGrp="1"/>
          </p:cNvSpPr>
          <p:nvPr>
            <p:ph idx="1"/>
          </p:nvPr>
        </p:nvSpPr>
        <p:spPr>
          <a:xfrm>
            <a:off x="456128" y="1847056"/>
            <a:ext cx="7849673" cy="3886200"/>
          </a:xfrm>
          <a:solidFill>
            <a:srgbClr val="92D050"/>
          </a:solidFill>
        </p:spPr>
        <p:txBody>
          <a:bodyPr>
            <a:normAutofit/>
          </a:bodyPr>
          <a:lstStyle/>
          <a:p>
            <a:pPr marL="0" indent="0" algn="just">
              <a:buNone/>
            </a:pPr>
            <a:r>
              <a:rPr lang="en-US" dirty="0" smtClean="0">
                <a:solidFill>
                  <a:schemeClr val="bg1"/>
                </a:solidFill>
                <a:latin typeface="Cambria" pitchFamily="18" charset="0"/>
                <a:ea typeface="Cambria" pitchFamily="18" charset="0"/>
                <a:cs typeface="Tahoma" pitchFamily="34" charset="0"/>
              </a:rPr>
              <a:t>Goodwill </a:t>
            </a:r>
            <a:r>
              <a:rPr lang="en-US" dirty="0">
                <a:solidFill>
                  <a:schemeClr val="bg1"/>
                </a:solidFill>
                <a:latin typeface="Cambria" pitchFamily="18" charset="0"/>
                <a:ea typeface="Cambria" pitchFamily="18" charset="0"/>
                <a:cs typeface="Tahoma" pitchFamily="34" charset="0"/>
              </a:rPr>
              <a:t>adalah benda tidak berujud </a:t>
            </a:r>
            <a:r>
              <a:rPr lang="en-US" dirty="0" smtClean="0">
                <a:solidFill>
                  <a:schemeClr val="bg1"/>
                </a:solidFill>
                <a:latin typeface="Cambria" pitchFamily="18" charset="0"/>
                <a:ea typeface="Cambria" pitchFamily="18" charset="0"/>
                <a:cs typeface="Tahoma" pitchFamily="34" charset="0"/>
              </a:rPr>
              <a:t>hasil kemajuan perusahaan </a:t>
            </a:r>
            <a:r>
              <a:rPr lang="en-US" dirty="0">
                <a:solidFill>
                  <a:schemeClr val="bg1"/>
                </a:solidFill>
                <a:latin typeface="Cambria" pitchFamily="18" charset="0"/>
                <a:ea typeface="Cambria" pitchFamily="18" charset="0"/>
                <a:cs typeface="Tahoma" pitchFamily="34" charset="0"/>
              </a:rPr>
              <a:t>yang digambarkan sebagai nilai lebih. </a:t>
            </a:r>
            <a:r>
              <a:rPr lang="en-US" dirty="0" smtClean="0">
                <a:solidFill>
                  <a:schemeClr val="bg1"/>
                </a:solidFill>
                <a:latin typeface="Cambria" pitchFamily="18" charset="0"/>
                <a:ea typeface="Cambria" pitchFamily="18" charset="0"/>
                <a:cs typeface="Tahoma" pitchFamily="34" charset="0"/>
              </a:rPr>
              <a:t>Tegasnya goodwill </a:t>
            </a:r>
            <a:r>
              <a:rPr lang="en-US" dirty="0">
                <a:solidFill>
                  <a:schemeClr val="bg1"/>
                </a:solidFill>
                <a:latin typeface="Cambria" pitchFamily="18" charset="0"/>
                <a:ea typeface="Cambria" pitchFamily="18" charset="0"/>
                <a:cs typeface="Tahoma" pitchFamily="34" charset="0"/>
              </a:rPr>
              <a:t>adalah hubungan </a:t>
            </a:r>
            <a:r>
              <a:rPr lang="en-US" dirty="0" smtClean="0">
                <a:solidFill>
                  <a:schemeClr val="bg1"/>
                </a:solidFill>
                <a:latin typeface="Cambria" pitchFamily="18" charset="0"/>
                <a:ea typeface="Cambria" pitchFamily="18" charset="0"/>
                <a:cs typeface="Tahoma" pitchFamily="34" charset="0"/>
              </a:rPr>
              <a:t>perusahaan dengan pelanggan atau </a:t>
            </a:r>
            <a:r>
              <a:rPr lang="en-US" dirty="0">
                <a:solidFill>
                  <a:schemeClr val="bg1"/>
                </a:solidFill>
                <a:latin typeface="Cambria" pitchFamily="18" charset="0"/>
                <a:ea typeface="Cambria" pitchFamily="18" charset="0"/>
                <a:cs typeface="Tahoma" pitchFamily="34" charset="0"/>
              </a:rPr>
              <a:t>konsumen yang </a:t>
            </a:r>
            <a:r>
              <a:rPr lang="en-US" dirty="0" smtClean="0">
                <a:solidFill>
                  <a:schemeClr val="bg1"/>
                </a:solidFill>
                <a:latin typeface="Cambria" pitchFamily="18" charset="0"/>
                <a:ea typeface="Cambria" pitchFamily="18" charset="0"/>
                <a:cs typeface="Tahoma" pitchFamily="34" charset="0"/>
              </a:rPr>
              <a:t>menciptakan keuntungan perusahaan.</a:t>
            </a:r>
          </a:p>
        </p:txBody>
      </p:sp>
    </p:spTree>
    <p:extLst>
      <p:ext uri="{BB962C8B-B14F-4D97-AF65-F5344CB8AC3E}">
        <p14:creationId xmlns:p14="http://schemas.microsoft.com/office/powerpoint/2010/main" val="37158324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282" y="714400"/>
            <a:ext cx="7582880" cy="914400"/>
          </a:xfrm>
        </p:spPr>
        <p:txBody>
          <a:bodyPr>
            <a:noAutofit/>
          </a:bodyPr>
          <a:lstStyle/>
          <a:p>
            <a:r>
              <a:rPr lang="en-US" sz="4000" b="1" dirty="0">
                <a:solidFill>
                  <a:schemeClr val="tx1"/>
                </a:solidFill>
                <a:ea typeface="Tahoma" pitchFamily="34" charset="0"/>
              </a:rPr>
              <a:t>Badan Usaha </a:t>
            </a:r>
            <a:r>
              <a:rPr lang="en-US" sz="4000" b="1" dirty="0" smtClean="0">
                <a:solidFill>
                  <a:schemeClr val="tx1"/>
                </a:solidFill>
                <a:ea typeface="Tahoma" pitchFamily="34" charset="0"/>
              </a:rPr>
              <a:t>dan Perusahaan</a:t>
            </a:r>
            <a:endParaRPr lang="en-US" dirty="0">
              <a:ea typeface="Tahoma" pitchFamily="34" charset="0"/>
            </a:endParaRPr>
          </a:p>
        </p:txBody>
      </p:sp>
      <p:sp>
        <p:nvSpPr>
          <p:cNvPr id="3" name="Content Placeholder 2"/>
          <p:cNvSpPr>
            <a:spLocks noGrp="1"/>
          </p:cNvSpPr>
          <p:nvPr>
            <p:ph idx="1"/>
          </p:nvPr>
        </p:nvSpPr>
        <p:spPr>
          <a:xfrm>
            <a:off x="762001" y="1991072"/>
            <a:ext cx="7543800" cy="3886200"/>
          </a:xfrm>
          <a:solidFill>
            <a:srgbClr val="9966FF"/>
          </a:solidFill>
        </p:spPr>
        <p:txBody>
          <a:bodyPr>
            <a:normAutofit/>
          </a:bodyPr>
          <a:lstStyle/>
          <a:p>
            <a:pPr marL="0" indent="0" algn="just">
              <a:buNone/>
            </a:pPr>
            <a:r>
              <a:rPr lang="en-US" dirty="0" smtClean="0">
                <a:solidFill>
                  <a:schemeClr val="bg1"/>
                </a:solidFill>
                <a:latin typeface="Cambria" pitchFamily="18" charset="0"/>
                <a:ea typeface="Cambria" pitchFamily="18" charset="0"/>
                <a:cs typeface="Tahoma" pitchFamily="34" charset="0"/>
              </a:rPr>
              <a:t>“Bagi </a:t>
            </a:r>
            <a:r>
              <a:rPr lang="en-US" dirty="0">
                <a:solidFill>
                  <a:schemeClr val="bg1"/>
                </a:solidFill>
                <a:latin typeface="Cambria" pitchFamily="18" charset="0"/>
                <a:ea typeface="Cambria" pitchFamily="18" charset="0"/>
                <a:cs typeface="Tahoma" pitchFamily="34" charset="0"/>
              </a:rPr>
              <a:t>mereka yang belum mengetahui apa itu badan </a:t>
            </a:r>
            <a:r>
              <a:rPr lang="en-US" dirty="0" smtClean="0">
                <a:solidFill>
                  <a:schemeClr val="bg1"/>
                </a:solidFill>
                <a:latin typeface="Cambria" pitchFamily="18" charset="0"/>
                <a:ea typeface="Cambria" pitchFamily="18" charset="0"/>
                <a:cs typeface="Tahoma" pitchFamily="34" charset="0"/>
              </a:rPr>
              <a:t>usaha, pasti mereka </a:t>
            </a:r>
            <a:r>
              <a:rPr lang="en-US" dirty="0">
                <a:solidFill>
                  <a:schemeClr val="bg1"/>
                </a:solidFill>
                <a:latin typeface="Cambria" pitchFamily="18" charset="0"/>
                <a:ea typeface="Cambria" pitchFamily="18" charset="0"/>
                <a:cs typeface="Tahoma" pitchFamily="34" charset="0"/>
              </a:rPr>
              <a:t>sering menyamakan badan usaha </a:t>
            </a:r>
            <a:r>
              <a:rPr lang="en-US" dirty="0" smtClean="0">
                <a:solidFill>
                  <a:schemeClr val="bg1"/>
                </a:solidFill>
                <a:latin typeface="Cambria" pitchFamily="18" charset="0"/>
                <a:ea typeface="Cambria" pitchFamily="18" charset="0"/>
                <a:cs typeface="Tahoma" pitchFamily="34" charset="0"/>
              </a:rPr>
              <a:t>dengan perusahaan, walaupun kenyataannya </a:t>
            </a:r>
            <a:r>
              <a:rPr lang="en-US" dirty="0">
                <a:solidFill>
                  <a:schemeClr val="bg1"/>
                </a:solidFill>
                <a:latin typeface="Cambria" pitchFamily="18" charset="0"/>
                <a:ea typeface="Cambria" pitchFamily="18" charset="0"/>
                <a:cs typeface="Tahoma" pitchFamily="34" charset="0"/>
              </a:rPr>
              <a:t>sangatlah </a:t>
            </a:r>
            <a:r>
              <a:rPr lang="en-US" dirty="0" smtClean="0">
                <a:solidFill>
                  <a:schemeClr val="bg1"/>
                </a:solidFill>
                <a:latin typeface="Cambria" pitchFamily="18" charset="0"/>
                <a:ea typeface="Cambria" pitchFamily="18" charset="0"/>
                <a:cs typeface="Tahoma" pitchFamily="34" charset="0"/>
              </a:rPr>
              <a:t>berbeda. Perbedaan utamanya badan </a:t>
            </a:r>
            <a:r>
              <a:rPr lang="en-US" dirty="0">
                <a:solidFill>
                  <a:schemeClr val="bg1"/>
                </a:solidFill>
                <a:latin typeface="Cambria" pitchFamily="18" charset="0"/>
                <a:ea typeface="Cambria" pitchFamily="18" charset="0"/>
                <a:cs typeface="Tahoma" pitchFamily="34" charset="0"/>
              </a:rPr>
              <a:t>usaha merupakan suatu </a:t>
            </a:r>
            <a:r>
              <a:rPr lang="en-US" dirty="0" smtClean="0">
                <a:solidFill>
                  <a:schemeClr val="bg1"/>
                </a:solidFill>
                <a:latin typeface="Cambria" pitchFamily="18" charset="0"/>
                <a:ea typeface="Cambria" pitchFamily="18" charset="0"/>
                <a:cs typeface="Tahoma" pitchFamily="34" charset="0"/>
              </a:rPr>
              <a:t>lembaga, sedangkan perusahaan merupakan </a:t>
            </a:r>
            <a:r>
              <a:rPr lang="en-US" dirty="0">
                <a:solidFill>
                  <a:schemeClr val="bg1"/>
                </a:solidFill>
                <a:latin typeface="Cambria" pitchFamily="18" charset="0"/>
                <a:ea typeface="Cambria" pitchFamily="18" charset="0"/>
                <a:cs typeface="Tahoma" pitchFamily="34" charset="0"/>
              </a:rPr>
              <a:t>tempat dimana badan usaha tersebut </a:t>
            </a:r>
            <a:r>
              <a:rPr lang="en-US" dirty="0" smtClean="0">
                <a:solidFill>
                  <a:schemeClr val="bg1"/>
                </a:solidFill>
                <a:latin typeface="Cambria" pitchFamily="18" charset="0"/>
                <a:ea typeface="Cambria" pitchFamily="18" charset="0"/>
                <a:cs typeface="Tahoma" pitchFamily="34" charset="0"/>
              </a:rPr>
              <a:t>mengelola berbagai </a:t>
            </a:r>
            <a:r>
              <a:rPr lang="en-US" dirty="0">
                <a:solidFill>
                  <a:schemeClr val="bg1"/>
                </a:solidFill>
                <a:latin typeface="Cambria" pitchFamily="18" charset="0"/>
                <a:ea typeface="Cambria" pitchFamily="18" charset="0"/>
                <a:cs typeface="Tahoma" pitchFamily="34" charset="0"/>
              </a:rPr>
              <a:t>macam </a:t>
            </a:r>
            <a:r>
              <a:rPr lang="en-US" dirty="0" smtClean="0">
                <a:solidFill>
                  <a:schemeClr val="bg1"/>
                </a:solidFill>
                <a:latin typeface="Cambria" pitchFamily="18" charset="0"/>
                <a:ea typeface="Cambria" pitchFamily="18" charset="0"/>
                <a:cs typeface="Tahoma" pitchFamily="34" charset="0"/>
              </a:rPr>
              <a:t>faktor produksi”</a:t>
            </a:r>
            <a:endParaRPr lang="en-US" dirty="0">
              <a:solidFill>
                <a:schemeClr val="bg1"/>
              </a:solidFill>
              <a:latin typeface="Cambria" pitchFamily="18" charset="0"/>
              <a:ea typeface="Cambria" pitchFamily="18" charset="0"/>
              <a:cs typeface="Tahoma" pitchFamily="34" charset="0"/>
            </a:endParaRPr>
          </a:p>
        </p:txBody>
      </p:sp>
    </p:spTree>
    <p:extLst>
      <p:ext uri="{BB962C8B-B14F-4D97-AF65-F5344CB8AC3E}">
        <p14:creationId xmlns:p14="http://schemas.microsoft.com/office/powerpoint/2010/main" val="6606498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2">
            <a:schemeClr val="accent6"/>
          </a:lnRef>
          <a:fillRef idx="1">
            <a:schemeClr val="lt1"/>
          </a:fillRef>
          <a:effectRef idx="0">
            <a:schemeClr val="accent6"/>
          </a:effectRef>
          <a:fontRef idx="minor">
            <a:schemeClr val="dk1"/>
          </a:fontRef>
        </p:style>
        <p:txBody>
          <a:bodyPr>
            <a:normAutofit/>
          </a:bodyPr>
          <a:lstStyle/>
          <a:p>
            <a:pPr marL="0" indent="0" algn="just">
              <a:buNone/>
            </a:pPr>
            <a:r>
              <a:rPr lang="en-US" sz="3600" dirty="0">
                <a:latin typeface="Cambria" pitchFamily="18" charset="0"/>
                <a:ea typeface="Cambria" pitchFamily="18" charset="0"/>
              </a:rPr>
              <a:t>Pengertian badan usaha adalah kesatuan yuridis </a:t>
            </a:r>
            <a:r>
              <a:rPr lang="en-US" sz="3600" dirty="0" smtClean="0">
                <a:latin typeface="Cambria" pitchFamily="18" charset="0"/>
                <a:ea typeface="Cambria" pitchFamily="18" charset="0"/>
              </a:rPr>
              <a:t>dan ekonomis dari </a:t>
            </a:r>
            <a:r>
              <a:rPr lang="en-US" sz="3600" dirty="0">
                <a:latin typeface="Cambria" pitchFamily="18" charset="0"/>
                <a:ea typeface="Cambria" pitchFamily="18" charset="0"/>
              </a:rPr>
              <a:t>faktor-faktor produksi yang bertujuan </a:t>
            </a:r>
            <a:r>
              <a:rPr lang="en-US" sz="3600" dirty="0" smtClean="0">
                <a:latin typeface="Cambria" pitchFamily="18" charset="0"/>
                <a:ea typeface="Cambria" pitchFamily="18" charset="0"/>
              </a:rPr>
              <a:t>mencari laba atau memberi </a:t>
            </a:r>
            <a:r>
              <a:rPr lang="en-US" sz="3600" dirty="0">
                <a:latin typeface="Cambria" pitchFamily="18" charset="0"/>
                <a:ea typeface="Cambria" pitchFamily="18" charset="0"/>
              </a:rPr>
              <a:t>pelayanan kepada masyarakat. </a:t>
            </a:r>
            <a:r>
              <a:rPr lang="en-US" sz="3600" dirty="0" smtClean="0">
                <a:latin typeface="Cambria" pitchFamily="18" charset="0"/>
                <a:ea typeface="Cambria" pitchFamily="18" charset="0"/>
              </a:rPr>
              <a:t>Sedangkan Perusahaan adalah  </a:t>
            </a:r>
            <a:r>
              <a:rPr lang="en-US" sz="3600" dirty="0">
                <a:latin typeface="Cambria" pitchFamily="18" charset="0"/>
                <a:ea typeface="Cambria" pitchFamily="18" charset="0"/>
              </a:rPr>
              <a:t>Kesatuan teknis dalam produksi yang </a:t>
            </a:r>
            <a:r>
              <a:rPr lang="en-US" sz="3600" dirty="0" smtClean="0">
                <a:latin typeface="Cambria" pitchFamily="18" charset="0"/>
                <a:ea typeface="Cambria" pitchFamily="18" charset="0"/>
              </a:rPr>
              <a:t>tujuannya menghasilkan </a:t>
            </a:r>
            <a:r>
              <a:rPr lang="en-US" sz="3600" dirty="0">
                <a:latin typeface="Cambria" pitchFamily="18" charset="0"/>
                <a:ea typeface="Cambria" pitchFamily="18" charset="0"/>
              </a:rPr>
              <a:t>barang </a:t>
            </a:r>
            <a:r>
              <a:rPr lang="en-US" sz="3600" dirty="0" smtClean="0">
                <a:latin typeface="Cambria" pitchFamily="18" charset="0"/>
                <a:ea typeface="Cambria" pitchFamily="18" charset="0"/>
              </a:rPr>
              <a:t>dan jasa</a:t>
            </a:r>
            <a:r>
              <a:rPr lang="en-US" sz="3600" dirty="0">
                <a:latin typeface="Cambria" pitchFamily="18" charset="0"/>
                <a:ea typeface="Cambria" pitchFamily="18" charset="0"/>
              </a:rPr>
              <a:t>.</a:t>
            </a:r>
          </a:p>
        </p:txBody>
      </p:sp>
    </p:spTree>
    <p:extLst>
      <p:ext uri="{BB962C8B-B14F-4D97-AF65-F5344CB8AC3E}">
        <p14:creationId xmlns:p14="http://schemas.microsoft.com/office/powerpoint/2010/main" val="10088733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2" y="228600"/>
            <a:ext cx="6781800" cy="1600200"/>
          </a:xfrm>
        </p:spPr>
        <p:txBody>
          <a:bodyPr>
            <a:noAutofit/>
          </a:bodyPr>
          <a:lstStyle/>
          <a:p>
            <a:pPr algn="ctr"/>
            <a:r>
              <a:rPr lang="en-US" sz="4000" b="1" dirty="0">
                <a:solidFill>
                  <a:schemeClr val="tx1"/>
                </a:solidFill>
                <a:ea typeface="Tahoma" pitchFamily="34" charset="0"/>
              </a:rPr>
              <a:t>Bentuk Badan Usaha di Indonesia</a:t>
            </a:r>
            <a:endParaRPr lang="en-US" dirty="0">
              <a:ea typeface="Tahoma" pitchFamily="34" charset="0"/>
            </a:endParaRPr>
          </a:p>
        </p:txBody>
      </p:sp>
      <p:sp>
        <p:nvSpPr>
          <p:cNvPr id="3" name="Content Placeholder 2"/>
          <p:cNvSpPr>
            <a:spLocks noGrp="1"/>
          </p:cNvSpPr>
          <p:nvPr>
            <p:ph idx="1"/>
          </p:nvPr>
        </p:nvSpPr>
        <p:spPr>
          <a:xfrm>
            <a:off x="762001" y="1905000"/>
            <a:ext cx="7543800" cy="3886200"/>
          </a:xfrm>
        </p:spPr>
        <p:txBody>
          <a:bodyPr>
            <a:noAutofit/>
          </a:bodyPr>
          <a:lstStyle/>
          <a:p>
            <a:pPr marL="0" indent="0" algn="just">
              <a:buNone/>
            </a:pPr>
            <a:r>
              <a:rPr lang="en-US" b="1" dirty="0">
                <a:latin typeface="Cambria" pitchFamily="18" charset="0"/>
                <a:ea typeface="Cambria" pitchFamily="18" charset="0"/>
              </a:rPr>
              <a:t>BUMN (Badan Usaha Milik Negara)</a:t>
            </a:r>
          </a:p>
          <a:p>
            <a:pPr marL="0" indent="0" algn="just">
              <a:buNone/>
            </a:pPr>
            <a:r>
              <a:rPr lang="en-US" sz="1800" dirty="0">
                <a:latin typeface="Cambria" pitchFamily="18" charset="0"/>
                <a:ea typeface="Cambria" pitchFamily="18" charset="0"/>
              </a:rPr>
              <a:t>BUMN yaitu badan usaha yang semua </a:t>
            </a:r>
            <a:r>
              <a:rPr lang="en-US" sz="1800" dirty="0" smtClean="0">
                <a:latin typeface="Cambria" pitchFamily="18" charset="0"/>
                <a:ea typeface="Cambria" pitchFamily="18" charset="0"/>
              </a:rPr>
              <a:t>modalnya ataupun </a:t>
            </a:r>
            <a:r>
              <a:rPr lang="en-US" sz="1800" dirty="0">
                <a:latin typeface="Cambria" pitchFamily="18" charset="0"/>
                <a:ea typeface="Cambria" pitchFamily="18" charset="0"/>
              </a:rPr>
              <a:t>sebagian modalnya dimiliki oleh pemerintah </a:t>
            </a:r>
            <a:r>
              <a:rPr lang="en-US" sz="1800" dirty="0" smtClean="0">
                <a:latin typeface="Cambria" pitchFamily="18" charset="0"/>
                <a:ea typeface="Cambria" pitchFamily="18" charset="0"/>
              </a:rPr>
              <a:t>dan status </a:t>
            </a:r>
            <a:r>
              <a:rPr lang="en-US" sz="1800" dirty="0">
                <a:latin typeface="Cambria" pitchFamily="18" charset="0"/>
                <a:ea typeface="Cambria" pitchFamily="18" charset="0"/>
              </a:rPr>
              <a:t>pegawai yang bekerja di BUMN adalah </a:t>
            </a:r>
            <a:r>
              <a:rPr lang="en-US" sz="1800" dirty="0" smtClean="0">
                <a:latin typeface="Cambria" pitchFamily="18" charset="0"/>
                <a:ea typeface="Cambria" pitchFamily="18" charset="0"/>
              </a:rPr>
              <a:t>pegawai negeri. Maksud </a:t>
            </a:r>
            <a:r>
              <a:rPr lang="en-US" sz="1800" dirty="0">
                <a:latin typeface="Cambria" pitchFamily="18" charset="0"/>
                <a:ea typeface="Cambria" pitchFamily="18" charset="0"/>
              </a:rPr>
              <a:t>dan tujuan pendirian </a:t>
            </a:r>
            <a:r>
              <a:rPr lang="en-US" sz="1800" dirty="0" smtClean="0">
                <a:latin typeface="Cambria" pitchFamily="18" charset="0"/>
                <a:ea typeface="Cambria" pitchFamily="18" charset="0"/>
              </a:rPr>
              <a:t>BUMN:</a:t>
            </a:r>
          </a:p>
          <a:p>
            <a:pPr marL="287338" indent="-287338" algn="just">
              <a:buFont typeface="+mj-lt"/>
              <a:buAutoNum type="alphaLcPeriod"/>
            </a:pPr>
            <a:r>
              <a:rPr lang="en-US" sz="1800" dirty="0" smtClean="0">
                <a:latin typeface="Cambria" pitchFamily="18" charset="0"/>
                <a:ea typeface="Cambria" pitchFamily="18" charset="0"/>
              </a:rPr>
              <a:t>Memberikan </a:t>
            </a:r>
            <a:r>
              <a:rPr lang="en-US" sz="1800" dirty="0">
                <a:latin typeface="Cambria" pitchFamily="18" charset="0"/>
                <a:ea typeface="Cambria" pitchFamily="18" charset="0"/>
              </a:rPr>
              <a:t>sumbangan bagi perkembangan perekonomian nasional dan </a:t>
            </a:r>
            <a:r>
              <a:rPr lang="en-US" sz="1800" dirty="0" smtClean="0">
                <a:latin typeface="Cambria" pitchFamily="18" charset="0"/>
                <a:ea typeface="Cambria" pitchFamily="18" charset="0"/>
              </a:rPr>
              <a:t>penerimaan negara</a:t>
            </a:r>
          </a:p>
          <a:p>
            <a:pPr marL="287338" indent="-287338" algn="just">
              <a:buFont typeface="+mj-lt"/>
              <a:buAutoNum type="alphaLcPeriod"/>
            </a:pPr>
            <a:r>
              <a:rPr lang="en-US" sz="1800" dirty="0" smtClean="0">
                <a:latin typeface="Cambria" pitchFamily="18" charset="0"/>
                <a:ea typeface="Cambria" pitchFamily="18" charset="0"/>
              </a:rPr>
              <a:t>Mengejar keuntungan</a:t>
            </a:r>
          </a:p>
          <a:p>
            <a:pPr marL="287338" indent="-287338" algn="just">
              <a:buFont typeface="+mj-lt"/>
              <a:buAutoNum type="alphaLcPeriod"/>
            </a:pPr>
            <a:r>
              <a:rPr lang="en-US" sz="1800" dirty="0" smtClean="0">
                <a:latin typeface="Cambria" pitchFamily="18" charset="0"/>
                <a:ea typeface="Cambria" pitchFamily="18" charset="0"/>
              </a:rPr>
              <a:t>Menyelenggarakan </a:t>
            </a:r>
            <a:r>
              <a:rPr lang="en-US" sz="1800" dirty="0">
                <a:latin typeface="Cambria" pitchFamily="18" charset="0"/>
                <a:ea typeface="Cambria" pitchFamily="18" charset="0"/>
              </a:rPr>
              <a:t>kemanfaatan umum bagi pemenuhan hajat hidup </a:t>
            </a:r>
            <a:r>
              <a:rPr lang="en-US" sz="1800" dirty="0" smtClean="0">
                <a:latin typeface="Cambria" pitchFamily="18" charset="0"/>
                <a:ea typeface="Cambria" pitchFamily="18" charset="0"/>
              </a:rPr>
              <a:t>orang banyak</a:t>
            </a:r>
          </a:p>
          <a:p>
            <a:pPr marL="287338" indent="-287338" algn="just">
              <a:buFont typeface="+mj-lt"/>
              <a:buAutoNum type="alphaLcPeriod"/>
            </a:pPr>
            <a:r>
              <a:rPr lang="en-US" sz="1800" dirty="0" smtClean="0">
                <a:latin typeface="Cambria" pitchFamily="18" charset="0"/>
                <a:ea typeface="Cambria" pitchFamily="18" charset="0"/>
              </a:rPr>
              <a:t>Menjadi </a:t>
            </a:r>
            <a:r>
              <a:rPr lang="en-US" sz="1800" dirty="0">
                <a:latin typeface="Cambria" pitchFamily="18" charset="0"/>
                <a:ea typeface="Cambria" pitchFamily="18" charset="0"/>
              </a:rPr>
              <a:t>perintis kegiatan perekonomian yang </a:t>
            </a:r>
            <a:r>
              <a:rPr lang="en-US" sz="1800" dirty="0" smtClean="0">
                <a:latin typeface="Cambria" pitchFamily="18" charset="0"/>
                <a:ea typeface="Cambria" pitchFamily="18" charset="0"/>
              </a:rPr>
              <a:t>belum dilakukan </a:t>
            </a:r>
            <a:r>
              <a:rPr lang="en-US" sz="1800" dirty="0">
                <a:latin typeface="Cambria" pitchFamily="18" charset="0"/>
                <a:ea typeface="Cambria" pitchFamily="18" charset="0"/>
              </a:rPr>
              <a:t>oleh swasta dan </a:t>
            </a:r>
            <a:r>
              <a:rPr lang="en-US" sz="1800" dirty="0" smtClean="0">
                <a:latin typeface="Cambria" pitchFamily="18" charset="0"/>
                <a:ea typeface="Cambria" pitchFamily="18" charset="0"/>
              </a:rPr>
              <a:t>koperasi</a:t>
            </a:r>
          </a:p>
          <a:p>
            <a:pPr marL="287338" indent="-287338" algn="just">
              <a:buFont typeface="+mj-lt"/>
              <a:buAutoNum type="alphaLcPeriod"/>
            </a:pPr>
            <a:r>
              <a:rPr lang="en-US" sz="1800" dirty="0" smtClean="0">
                <a:latin typeface="Cambria" pitchFamily="18" charset="0"/>
                <a:ea typeface="Cambria" pitchFamily="18" charset="0"/>
              </a:rPr>
              <a:t>Turut </a:t>
            </a:r>
            <a:r>
              <a:rPr lang="en-US" sz="1800" dirty="0">
                <a:latin typeface="Cambria" pitchFamily="18" charset="0"/>
                <a:ea typeface="Cambria" pitchFamily="18" charset="0"/>
              </a:rPr>
              <a:t>aktif memberikan bimbingan dan bantuan kepada pengusaha golongan ekonomi </a:t>
            </a:r>
            <a:r>
              <a:rPr lang="en-US" sz="1800" dirty="0" smtClean="0">
                <a:latin typeface="Cambria" pitchFamily="18" charset="0"/>
                <a:ea typeface="Cambria" pitchFamily="18" charset="0"/>
              </a:rPr>
              <a:t>lemah, koperasi, masyarakat</a:t>
            </a:r>
            <a:r>
              <a:rPr lang="en-US" sz="1800" dirty="0">
                <a:latin typeface="Cambria" pitchFamily="18" charset="0"/>
                <a:ea typeface="Cambria" pitchFamily="18" charset="0"/>
              </a:rPr>
              <a:t>.</a:t>
            </a:r>
          </a:p>
        </p:txBody>
      </p:sp>
    </p:spTree>
    <p:extLst>
      <p:ext uri="{BB962C8B-B14F-4D97-AF65-F5344CB8AC3E}">
        <p14:creationId xmlns:p14="http://schemas.microsoft.com/office/powerpoint/2010/main" val="1386043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2" y="990600"/>
            <a:ext cx="6781800" cy="609600"/>
          </a:xfrm>
        </p:spPr>
        <p:txBody>
          <a:bodyPr>
            <a:noAutofit/>
          </a:bodyPr>
          <a:lstStyle/>
          <a:p>
            <a:r>
              <a:rPr lang="en-US" sz="3200" dirty="0"/>
              <a:t>BUMN saat ini ada 3 (tiga) macam, diantaranya yaitu:</a:t>
            </a:r>
            <a:br>
              <a:rPr lang="en-US" sz="3200" dirty="0"/>
            </a:br>
            <a:endParaRPr lang="en-US" sz="3200" dirty="0"/>
          </a:p>
        </p:txBody>
      </p:sp>
      <p:sp>
        <p:nvSpPr>
          <p:cNvPr id="3" name="Content Placeholder 2"/>
          <p:cNvSpPr>
            <a:spLocks noGrp="1"/>
          </p:cNvSpPr>
          <p:nvPr>
            <p:ph idx="1"/>
          </p:nvPr>
        </p:nvSpPr>
        <p:spPr>
          <a:xfrm>
            <a:off x="762001" y="1676400"/>
            <a:ext cx="7543800" cy="3886200"/>
          </a:xfrm>
        </p:spPr>
        <p:txBody>
          <a:bodyPr>
            <a:noAutofit/>
          </a:bodyPr>
          <a:lstStyle/>
          <a:p>
            <a:pPr marL="225425" indent="-225425" algn="just">
              <a:buFont typeface="+mj-lt"/>
              <a:buAutoNum type="arabicPeriod"/>
            </a:pPr>
            <a:r>
              <a:rPr lang="en-US" sz="1400" dirty="0" smtClean="0">
                <a:latin typeface="Cambria" pitchFamily="18" charset="0"/>
                <a:ea typeface="Cambria" pitchFamily="18" charset="0"/>
              </a:rPr>
              <a:t>Perusahaan </a:t>
            </a:r>
            <a:r>
              <a:rPr lang="en-US" sz="1400" dirty="0">
                <a:latin typeface="Cambria" pitchFamily="18" charset="0"/>
                <a:ea typeface="Cambria" pitchFamily="18" charset="0"/>
              </a:rPr>
              <a:t>Jawatan (</a:t>
            </a:r>
            <a:r>
              <a:rPr lang="en-US" sz="1400" dirty="0" err="1" smtClean="0">
                <a:latin typeface="Cambria" pitchFamily="18" charset="0"/>
                <a:ea typeface="Cambria" pitchFamily="18" charset="0"/>
              </a:rPr>
              <a:t>Perjan</a:t>
            </a:r>
            <a:r>
              <a:rPr lang="en-US" sz="1400" dirty="0" smtClean="0">
                <a:latin typeface="Cambria" pitchFamily="18" charset="0"/>
                <a:ea typeface="Cambria" pitchFamily="18" charset="0"/>
              </a:rPr>
              <a:t>) </a:t>
            </a:r>
            <a:r>
              <a:rPr lang="en-US" sz="1400" dirty="0" err="1" smtClean="0">
                <a:latin typeface="Cambria" pitchFamily="18" charset="0"/>
                <a:ea typeface="Cambria" pitchFamily="18" charset="0"/>
              </a:rPr>
              <a:t>Perjan</a:t>
            </a:r>
            <a:r>
              <a:rPr lang="en-US" sz="1400" dirty="0" smtClean="0">
                <a:latin typeface="Cambria" pitchFamily="18" charset="0"/>
                <a:ea typeface="Cambria" pitchFamily="18" charset="0"/>
              </a:rPr>
              <a:t> </a:t>
            </a:r>
            <a:r>
              <a:rPr lang="en-US" sz="1400" dirty="0">
                <a:latin typeface="Cambria" pitchFamily="18" charset="0"/>
                <a:ea typeface="Cambria" pitchFamily="18" charset="0"/>
              </a:rPr>
              <a:t>yaitu bentuk BUMN yang semua </a:t>
            </a:r>
            <a:r>
              <a:rPr lang="en-US" sz="1400" dirty="0" smtClean="0">
                <a:latin typeface="Cambria" pitchFamily="18" charset="0"/>
                <a:ea typeface="Cambria" pitchFamily="18" charset="0"/>
              </a:rPr>
              <a:t>modalnya dimiliki </a:t>
            </a:r>
            <a:r>
              <a:rPr lang="en-US" sz="1400" dirty="0">
                <a:latin typeface="Cambria" pitchFamily="18" charset="0"/>
                <a:ea typeface="Cambria" pitchFamily="18" charset="0"/>
              </a:rPr>
              <a:t>oleh pemerintah. Badan usaha ini </a:t>
            </a:r>
            <a:r>
              <a:rPr lang="en-US" sz="1400" dirty="0" smtClean="0">
                <a:latin typeface="Cambria" pitchFamily="18" charset="0"/>
                <a:ea typeface="Cambria" pitchFamily="18" charset="0"/>
              </a:rPr>
              <a:t>berorientasi pada </a:t>
            </a:r>
            <a:r>
              <a:rPr lang="en-US" sz="1400" dirty="0">
                <a:latin typeface="Cambria" pitchFamily="18" charset="0"/>
                <a:ea typeface="Cambria" pitchFamily="18" charset="0"/>
              </a:rPr>
              <a:t>pelayanan masyarakat. Karena selalu </a:t>
            </a:r>
            <a:r>
              <a:rPr lang="en-US" sz="1400" dirty="0" smtClean="0">
                <a:latin typeface="Cambria" pitchFamily="18" charset="0"/>
                <a:ea typeface="Cambria" pitchFamily="18" charset="0"/>
              </a:rPr>
              <a:t>mengalami kerugian </a:t>
            </a:r>
            <a:r>
              <a:rPr lang="en-US" sz="1400" dirty="0">
                <a:latin typeface="Cambria" pitchFamily="18" charset="0"/>
                <a:ea typeface="Cambria" pitchFamily="18" charset="0"/>
              </a:rPr>
              <a:t>sekarang ini sudah tidak ada lagi </a:t>
            </a:r>
            <a:r>
              <a:rPr lang="en-US" sz="1400" dirty="0" smtClean="0">
                <a:latin typeface="Cambria" pitchFamily="18" charset="0"/>
                <a:ea typeface="Cambria" pitchFamily="18" charset="0"/>
              </a:rPr>
              <a:t>perusahaan BUMN </a:t>
            </a:r>
            <a:r>
              <a:rPr lang="en-US" sz="1400" dirty="0">
                <a:latin typeface="Cambria" pitchFamily="18" charset="0"/>
                <a:ea typeface="Cambria" pitchFamily="18" charset="0"/>
              </a:rPr>
              <a:t>yang memakai model </a:t>
            </a:r>
            <a:r>
              <a:rPr lang="en-US" sz="1400" dirty="0" err="1">
                <a:latin typeface="Cambria" pitchFamily="18" charset="0"/>
                <a:ea typeface="Cambria" pitchFamily="18" charset="0"/>
              </a:rPr>
              <a:t>Perjan</a:t>
            </a:r>
            <a:r>
              <a:rPr lang="en-US" sz="1400" dirty="0">
                <a:latin typeface="Cambria" pitchFamily="18" charset="0"/>
                <a:ea typeface="Cambria" pitchFamily="18" charset="0"/>
              </a:rPr>
              <a:t>, sebab besarnya </a:t>
            </a:r>
            <a:r>
              <a:rPr lang="en-US" sz="1400" dirty="0" smtClean="0">
                <a:latin typeface="Cambria" pitchFamily="18" charset="0"/>
                <a:ea typeface="Cambria" pitchFamily="18" charset="0"/>
              </a:rPr>
              <a:t>biaya yang </a:t>
            </a:r>
            <a:r>
              <a:rPr lang="en-US" sz="1400" dirty="0">
                <a:latin typeface="Cambria" pitchFamily="18" charset="0"/>
                <a:ea typeface="Cambria" pitchFamily="18" charset="0"/>
              </a:rPr>
              <a:t>digunakan untuk memelihara </a:t>
            </a:r>
            <a:r>
              <a:rPr lang="en-US" sz="1400" dirty="0" err="1" smtClean="0">
                <a:latin typeface="Cambria" pitchFamily="18" charset="0"/>
                <a:ea typeface="Cambria" pitchFamily="18" charset="0"/>
              </a:rPr>
              <a:t>perjan</a:t>
            </a:r>
            <a:r>
              <a:rPr lang="en-US" sz="1400" dirty="0" smtClean="0">
                <a:latin typeface="Cambria" pitchFamily="18" charset="0"/>
                <a:ea typeface="Cambria" pitchFamily="18" charset="0"/>
              </a:rPr>
              <a:t> tersebut. Contoh </a:t>
            </a:r>
            <a:r>
              <a:rPr lang="en-US" sz="1400" dirty="0" err="1" smtClean="0">
                <a:latin typeface="Cambria" pitchFamily="18" charset="0"/>
                <a:ea typeface="Cambria" pitchFamily="18" charset="0"/>
              </a:rPr>
              <a:t>Perjan</a:t>
            </a:r>
            <a:r>
              <a:rPr lang="en-US" sz="1400" dirty="0" smtClean="0">
                <a:latin typeface="Cambria" pitchFamily="18" charset="0"/>
                <a:ea typeface="Cambria" pitchFamily="18" charset="0"/>
              </a:rPr>
              <a:t> misalnya </a:t>
            </a:r>
            <a:r>
              <a:rPr lang="en-US" sz="1400" dirty="0">
                <a:latin typeface="Cambria" pitchFamily="18" charset="0"/>
                <a:ea typeface="Cambria" pitchFamily="18" charset="0"/>
              </a:rPr>
              <a:t>seperti: </a:t>
            </a:r>
            <a:r>
              <a:rPr lang="en-US" sz="1400" dirty="0" smtClean="0">
                <a:latin typeface="Cambria" pitchFamily="18" charset="0"/>
                <a:ea typeface="Cambria" pitchFamily="18" charset="0"/>
              </a:rPr>
              <a:t>PJKA yang sekarang sudah </a:t>
            </a:r>
            <a:r>
              <a:rPr lang="en-US" sz="1400" dirty="0">
                <a:latin typeface="Cambria" pitchFamily="18" charset="0"/>
                <a:ea typeface="Cambria" pitchFamily="18" charset="0"/>
              </a:rPr>
              <a:t>berganti </a:t>
            </a:r>
            <a:r>
              <a:rPr lang="en-US" sz="1400" dirty="0" smtClean="0">
                <a:latin typeface="Cambria" pitchFamily="18" charset="0"/>
                <a:ea typeface="Cambria" pitchFamily="18" charset="0"/>
              </a:rPr>
              <a:t>menjadi PT</a:t>
            </a:r>
            <a:r>
              <a:rPr lang="en-US" sz="1400" dirty="0">
                <a:latin typeface="Cambria" pitchFamily="18" charset="0"/>
                <a:ea typeface="Cambria" pitchFamily="18" charset="0"/>
              </a:rPr>
              <a:t>. KAI (PT </a:t>
            </a:r>
            <a:r>
              <a:rPr lang="en-US" sz="1400" dirty="0" smtClean="0">
                <a:latin typeface="Cambria" pitchFamily="18" charset="0"/>
                <a:ea typeface="Cambria" pitchFamily="18" charset="0"/>
              </a:rPr>
              <a:t>Kereta Api Indonesia).</a:t>
            </a:r>
          </a:p>
          <a:p>
            <a:pPr marL="225425" indent="-225425" algn="just">
              <a:buFont typeface="+mj-lt"/>
              <a:buAutoNum type="arabicPeriod"/>
            </a:pPr>
            <a:r>
              <a:rPr lang="en-US" sz="1400" dirty="0" smtClean="0">
                <a:latin typeface="Cambria" pitchFamily="18" charset="0"/>
                <a:ea typeface="Cambria" pitchFamily="18" charset="0"/>
              </a:rPr>
              <a:t>Perusahaan </a:t>
            </a:r>
            <a:r>
              <a:rPr lang="en-US" sz="1400" dirty="0">
                <a:latin typeface="Cambria" pitchFamily="18" charset="0"/>
                <a:ea typeface="Cambria" pitchFamily="18" charset="0"/>
              </a:rPr>
              <a:t>Umum (</a:t>
            </a:r>
            <a:r>
              <a:rPr lang="en-US" sz="1400" dirty="0" smtClean="0">
                <a:latin typeface="Cambria" pitchFamily="18" charset="0"/>
                <a:ea typeface="Cambria" pitchFamily="18" charset="0"/>
              </a:rPr>
              <a:t>Perum) Perum </a:t>
            </a:r>
            <a:r>
              <a:rPr lang="en-US" sz="1400" dirty="0">
                <a:latin typeface="Cambria" pitchFamily="18" charset="0"/>
                <a:ea typeface="Cambria" pitchFamily="18" charset="0"/>
              </a:rPr>
              <a:t>yaitu </a:t>
            </a:r>
            <a:r>
              <a:rPr lang="en-US" sz="1400" dirty="0" err="1">
                <a:latin typeface="Cambria" pitchFamily="18" charset="0"/>
                <a:ea typeface="Cambria" pitchFamily="18" charset="0"/>
              </a:rPr>
              <a:t>Perjan</a:t>
            </a:r>
            <a:r>
              <a:rPr lang="en-US" sz="1400" dirty="0">
                <a:latin typeface="Cambria" pitchFamily="18" charset="0"/>
                <a:ea typeface="Cambria" pitchFamily="18" charset="0"/>
              </a:rPr>
              <a:t> yang sudah diubah. Sama </a:t>
            </a:r>
            <a:r>
              <a:rPr lang="en-US" sz="1400" dirty="0" smtClean="0">
                <a:latin typeface="Cambria" pitchFamily="18" charset="0"/>
                <a:ea typeface="Cambria" pitchFamily="18" charset="0"/>
              </a:rPr>
              <a:t>seperti </a:t>
            </a:r>
            <a:r>
              <a:rPr lang="en-US" sz="1400" dirty="0" err="1" smtClean="0">
                <a:latin typeface="Cambria" pitchFamily="18" charset="0"/>
                <a:ea typeface="Cambria" pitchFamily="18" charset="0"/>
              </a:rPr>
              <a:t>Perjan</a:t>
            </a:r>
            <a:r>
              <a:rPr lang="en-US" sz="1400" dirty="0">
                <a:latin typeface="Cambria" pitchFamily="18" charset="0"/>
                <a:ea typeface="Cambria" pitchFamily="18" charset="0"/>
              </a:rPr>
              <a:t>, Perum </a:t>
            </a:r>
            <a:r>
              <a:rPr lang="en-US" sz="1400" dirty="0" err="1">
                <a:latin typeface="Cambria" pitchFamily="18" charset="0"/>
                <a:ea typeface="Cambria" pitchFamily="18" charset="0"/>
              </a:rPr>
              <a:t>dikelolah</a:t>
            </a:r>
            <a:r>
              <a:rPr lang="en-US" sz="1400" dirty="0">
                <a:latin typeface="Cambria" pitchFamily="18" charset="0"/>
                <a:ea typeface="Cambria" pitchFamily="18" charset="0"/>
              </a:rPr>
              <a:t> oleh pemerintah dengan status pegawainya yaitu pegawai </a:t>
            </a:r>
            <a:r>
              <a:rPr lang="en-US" sz="1400" dirty="0" smtClean="0">
                <a:latin typeface="Cambria" pitchFamily="18" charset="0"/>
                <a:ea typeface="Cambria" pitchFamily="18" charset="0"/>
              </a:rPr>
              <a:t>negeri. Akan </a:t>
            </a:r>
            <a:r>
              <a:rPr lang="en-US" sz="1400" dirty="0">
                <a:latin typeface="Cambria" pitchFamily="18" charset="0"/>
                <a:ea typeface="Cambria" pitchFamily="18" charset="0"/>
              </a:rPr>
              <a:t>tetapi perusahaan ini masih mengalami kerugian </a:t>
            </a:r>
            <a:r>
              <a:rPr lang="en-US" sz="1400" dirty="0" smtClean="0">
                <a:latin typeface="Cambria" pitchFamily="18" charset="0"/>
                <a:ea typeface="Cambria" pitchFamily="18" charset="0"/>
              </a:rPr>
              <a:t>meskipun status </a:t>
            </a:r>
            <a:r>
              <a:rPr lang="en-US" sz="1400" dirty="0" err="1" smtClean="0">
                <a:latin typeface="Cambria" pitchFamily="18" charset="0"/>
                <a:ea typeface="Cambria" pitchFamily="18" charset="0"/>
              </a:rPr>
              <a:t>Perja</a:t>
            </a:r>
            <a:r>
              <a:rPr lang="en-US" sz="1400" dirty="0" smtClean="0">
                <a:latin typeface="Cambria" pitchFamily="18" charset="0"/>
                <a:ea typeface="Cambria" pitchFamily="18" charset="0"/>
              </a:rPr>
              <a:t> telah diubah menjadi Perum. Sehingga pemerintah </a:t>
            </a:r>
            <a:r>
              <a:rPr lang="en-US" sz="1400" dirty="0">
                <a:latin typeface="Cambria" pitchFamily="18" charset="0"/>
                <a:ea typeface="Cambria" pitchFamily="18" charset="0"/>
              </a:rPr>
              <a:t>harus menjual </a:t>
            </a:r>
            <a:r>
              <a:rPr lang="en-US" sz="1400" dirty="0" smtClean="0">
                <a:latin typeface="Cambria" pitchFamily="18" charset="0"/>
                <a:ea typeface="Cambria" pitchFamily="18" charset="0"/>
              </a:rPr>
              <a:t>sebagian sahamnya kepada publik</a:t>
            </a:r>
            <a:r>
              <a:rPr lang="en-US" sz="1400" dirty="0">
                <a:latin typeface="Cambria" pitchFamily="18" charset="0"/>
                <a:ea typeface="Cambria" pitchFamily="18" charset="0"/>
              </a:rPr>
              <a:t> </a:t>
            </a:r>
            <a:r>
              <a:rPr lang="en-US" sz="1400" dirty="0" smtClean="0">
                <a:latin typeface="Cambria" pitchFamily="18" charset="0"/>
                <a:ea typeface="Cambria" pitchFamily="18" charset="0"/>
              </a:rPr>
              <a:t>dan statusnya </a:t>
            </a:r>
            <a:r>
              <a:rPr lang="en-US" sz="1400" dirty="0">
                <a:latin typeface="Cambria" pitchFamily="18" charset="0"/>
                <a:ea typeface="Cambria" pitchFamily="18" charset="0"/>
              </a:rPr>
              <a:t>berubah </a:t>
            </a:r>
            <a:r>
              <a:rPr lang="en-US" sz="1400" dirty="0" smtClean="0">
                <a:latin typeface="Cambria" pitchFamily="18" charset="0"/>
                <a:ea typeface="Cambria" pitchFamily="18" charset="0"/>
              </a:rPr>
              <a:t>menjadi Persero.</a:t>
            </a:r>
          </a:p>
          <a:p>
            <a:pPr marL="225425" indent="-225425" algn="just">
              <a:buFont typeface="+mj-lt"/>
              <a:buAutoNum type="arabicPeriod"/>
            </a:pPr>
            <a:r>
              <a:rPr lang="en-US" sz="1400" dirty="0" smtClean="0">
                <a:latin typeface="Cambria" pitchFamily="18" charset="0"/>
                <a:ea typeface="Cambria" pitchFamily="18" charset="0"/>
              </a:rPr>
              <a:t>Persero</a:t>
            </a:r>
            <a:r>
              <a:rPr lang="en-US" sz="1400" dirty="0">
                <a:latin typeface="Cambria" pitchFamily="18" charset="0"/>
                <a:ea typeface="Cambria" pitchFamily="18" charset="0"/>
              </a:rPr>
              <a:t>, Persero yaitu badan usaha yang dikelola oleh pemerintah atau negara. Sangat berbeda dengan </a:t>
            </a:r>
            <a:r>
              <a:rPr lang="en-US" sz="1400" dirty="0" err="1">
                <a:latin typeface="Cambria" pitchFamily="18" charset="0"/>
                <a:ea typeface="Cambria" pitchFamily="18" charset="0"/>
              </a:rPr>
              <a:t>Perjan</a:t>
            </a:r>
            <a:r>
              <a:rPr lang="en-US" sz="1400" dirty="0">
                <a:latin typeface="Cambria" pitchFamily="18" charset="0"/>
                <a:ea typeface="Cambria" pitchFamily="18" charset="0"/>
              </a:rPr>
              <a:t> maupun Perum, tujuan dari Persero adalah untuk mencari keuntungan dan untuk memberikan pelayanan kepada masyarakat sehingga Persero tidak akan mengalami kerugian. Biaya untuk mendirikan persero sebagian atau seluruhnya berasal dari kekayaan negara, dan pemimpin Persero disebut dengan Direksi, serta pegawai yang bekerja berstatus sebagai pegawai swasta. Perusahaan ini tidak mendapatkan fasilitas dari negara Dan badan usaha Persero ditulis dengan PT (Nama dari perusahaan).</a:t>
            </a:r>
          </a:p>
          <a:p>
            <a:pPr marL="0" indent="0" algn="just">
              <a:buNone/>
            </a:pPr>
            <a:endParaRPr lang="en-US" sz="1400" dirty="0">
              <a:latin typeface="Cambria" pitchFamily="18" charset="0"/>
              <a:ea typeface="Cambria" pitchFamily="18" charset="0"/>
            </a:endParaRPr>
          </a:p>
        </p:txBody>
      </p:sp>
    </p:spTree>
    <p:extLst>
      <p:ext uri="{BB962C8B-B14F-4D97-AF65-F5344CB8AC3E}">
        <p14:creationId xmlns:p14="http://schemas.microsoft.com/office/powerpoint/2010/main" val="24935160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2" y="930424"/>
            <a:ext cx="6781800" cy="914400"/>
          </a:xfrm>
        </p:spPr>
        <p:txBody>
          <a:bodyPr>
            <a:normAutofit fontScale="90000"/>
          </a:bodyPr>
          <a:lstStyle/>
          <a:p>
            <a:r>
              <a:rPr lang="sv-SE" sz="4000" b="1" dirty="0">
                <a:ea typeface="Tahoma" pitchFamily="34" charset="0"/>
              </a:rPr>
              <a:t>BUMS (Badan Usaha Milik Swasta</a:t>
            </a:r>
            <a:r>
              <a:rPr lang="sv-SE" sz="4000" b="1" dirty="0" smtClean="0">
                <a:ea typeface="Tahoma" pitchFamily="34" charset="0"/>
              </a:rPr>
              <a:t>)</a:t>
            </a:r>
            <a:endParaRPr lang="en-US" sz="4000" b="1" dirty="0">
              <a:ea typeface="Tahoma" pitchFamily="34" charset="0"/>
            </a:endParaRPr>
          </a:p>
        </p:txBody>
      </p:sp>
      <p:sp>
        <p:nvSpPr>
          <p:cNvPr id="3" name="Content Placeholder 2"/>
          <p:cNvSpPr>
            <a:spLocks noGrp="1"/>
          </p:cNvSpPr>
          <p:nvPr>
            <p:ph idx="1"/>
          </p:nvPr>
        </p:nvSpPr>
        <p:spPr>
          <a:xfrm>
            <a:off x="762001" y="1991072"/>
            <a:ext cx="7543800" cy="3886200"/>
          </a:xfrm>
          <a:solidFill>
            <a:srgbClr val="CCFF66"/>
          </a:solidFill>
        </p:spPr>
        <p:txBody>
          <a:bodyPr>
            <a:normAutofit fontScale="85000" lnSpcReduction="10000"/>
          </a:bodyPr>
          <a:lstStyle/>
          <a:p>
            <a:pPr marL="0" indent="0">
              <a:buNone/>
            </a:pPr>
            <a:r>
              <a:rPr lang="en-US" b="1" dirty="0">
                <a:latin typeface="Cambria" pitchFamily="18" charset="0"/>
                <a:ea typeface="Cambria" pitchFamily="18" charset="0"/>
              </a:rPr>
              <a:t>a. Firma (Fa)</a:t>
            </a:r>
          </a:p>
          <a:p>
            <a:pPr marL="0" indent="0" algn="just">
              <a:buNone/>
            </a:pPr>
            <a:r>
              <a:rPr lang="en-US" dirty="0" smtClean="0">
                <a:latin typeface="Cambria" pitchFamily="18" charset="0"/>
                <a:ea typeface="Cambria" pitchFamily="18" charset="0"/>
              </a:rPr>
              <a:t>Firma </a:t>
            </a:r>
            <a:r>
              <a:rPr lang="en-US" dirty="0">
                <a:latin typeface="Cambria" pitchFamily="18" charset="0"/>
                <a:ea typeface="Cambria" pitchFamily="18" charset="0"/>
              </a:rPr>
              <a:t>adalah suatu bentuk persekutuan badan usaha untuk menjalankan dan mengembangkan usaha antara dua orang atau lebih dengan nama usaha bersama. Setiap anggota pada badan usaha firma memiliki tanggung jawab penuh atas perusahaan sehingga modal untuk mendirikan badan usaha firma juga berasal dari patungan para anggotanya. Baik keuntungan maupun kerugian yang dialami badan usaha firma menjadi tanggungan setiap anggota yang tergabung dalam firma.</a:t>
            </a:r>
          </a:p>
        </p:txBody>
      </p:sp>
    </p:spTree>
    <p:extLst>
      <p:ext uri="{BB962C8B-B14F-4D97-AF65-F5344CB8AC3E}">
        <p14:creationId xmlns:p14="http://schemas.microsoft.com/office/powerpoint/2010/main" val="3419799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8592" y="354360"/>
            <a:ext cx="6781800" cy="914400"/>
          </a:xfrm>
        </p:spPr>
        <p:txBody>
          <a:bodyPr>
            <a:noAutofit/>
          </a:bodyPr>
          <a:lstStyle/>
          <a:p>
            <a:r>
              <a:rPr lang="en-US" b="1" dirty="0">
                <a:solidFill>
                  <a:schemeClr val="tx1"/>
                </a:solidFill>
                <a:ea typeface="Tahoma" pitchFamily="34" charset="0"/>
              </a:rPr>
              <a:t>Perusahaan dan Pengusaha</a:t>
            </a:r>
            <a:endParaRPr lang="en-US" sz="3200" dirty="0">
              <a:ea typeface="Tahoma" pitchFamily="34" charset="0"/>
            </a:endParaRPr>
          </a:p>
        </p:txBody>
      </p:sp>
      <p:sp>
        <p:nvSpPr>
          <p:cNvPr id="3" name="Content Placeholder 2"/>
          <p:cNvSpPr>
            <a:spLocks noGrp="1"/>
          </p:cNvSpPr>
          <p:nvPr>
            <p:ph idx="1"/>
          </p:nvPr>
        </p:nvSpPr>
        <p:spPr>
          <a:xfrm>
            <a:off x="762001" y="1143000"/>
            <a:ext cx="7543800" cy="3886200"/>
          </a:xfrm>
        </p:spPr>
        <p:txBody>
          <a:bodyPr/>
          <a:lstStyle/>
          <a:p>
            <a:pPr marL="0" indent="0">
              <a:buNone/>
            </a:pPr>
            <a:endParaRPr lang="en-US" dirty="0"/>
          </a:p>
        </p:txBody>
      </p:sp>
      <p:sp>
        <p:nvSpPr>
          <p:cNvPr id="5" name="Rounded Rectangle 4"/>
          <p:cNvSpPr/>
          <p:nvPr/>
        </p:nvSpPr>
        <p:spPr>
          <a:xfrm>
            <a:off x="741952" y="1484784"/>
            <a:ext cx="7545765"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smtClean="0">
                <a:latin typeface="Cambria" pitchFamily="18" charset="0"/>
                <a:ea typeface="Cambria" pitchFamily="18" charset="0"/>
              </a:rPr>
              <a:t>Istilah perusahaan tidak diatur dalam KUHD, mengapa? agar istilah perusahaan tidak terikat pada KUHD melainkan dapat berkembang sebagaimana perkembangan </a:t>
            </a:r>
            <a:r>
              <a:rPr lang="en-US" dirty="0" err="1" smtClean="0">
                <a:latin typeface="Cambria" pitchFamily="18" charset="0"/>
                <a:ea typeface="Cambria" pitchFamily="18" charset="0"/>
              </a:rPr>
              <a:t>zaman</a:t>
            </a:r>
            <a:r>
              <a:rPr lang="en-US" dirty="0" smtClean="0">
                <a:latin typeface="Cambria" pitchFamily="18" charset="0"/>
                <a:ea typeface="Cambria" pitchFamily="18" charset="0"/>
              </a:rPr>
              <a:t> yang memungkinkan definisi perusahaan ikut berkembang. </a:t>
            </a:r>
            <a:endParaRPr lang="en-US" dirty="0">
              <a:latin typeface="Cambria" pitchFamily="18" charset="0"/>
              <a:ea typeface="Cambria" pitchFamily="18" charset="0"/>
            </a:endParaRPr>
          </a:p>
        </p:txBody>
      </p:sp>
      <p:sp>
        <p:nvSpPr>
          <p:cNvPr id="6" name="Rounded Rectangle 5"/>
          <p:cNvSpPr/>
          <p:nvPr/>
        </p:nvSpPr>
        <p:spPr>
          <a:xfrm>
            <a:off x="741952" y="2939472"/>
            <a:ext cx="7545765"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err="1" smtClean="0">
                <a:latin typeface="Cambria" pitchFamily="18" charset="0"/>
                <a:ea typeface="Cambria" pitchFamily="18" charset="0"/>
              </a:rPr>
              <a:t>Polak</a:t>
            </a:r>
            <a:r>
              <a:rPr lang="en-US" dirty="0" smtClean="0">
                <a:latin typeface="Cambria" pitchFamily="18" charset="0"/>
                <a:ea typeface="Cambria" pitchFamily="18" charset="0"/>
              </a:rPr>
              <a:t> berpendapat bahwa perusahaan akan ada ketika adanya kebutuhan untuk menghitung laba rugi yang dapat diperkirakan.</a:t>
            </a:r>
            <a:endParaRPr lang="en-US" dirty="0">
              <a:latin typeface="Cambria" pitchFamily="18" charset="0"/>
              <a:ea typeface="Cambria" pitchFamily="18" charset="0"/>
            </a:endParaRPr>
          </a:p>
        </p:txBody>
      </p:sp>
      <p:sp>
        <p:nvSpPr>
          <p:cNvPr id="7" name="Rounded Rectangle 6"/>
          <p:cNvSpPr/>
          <p:nvPr/>
        </p:nvSpPr>
        <p:spPr>
          <a:xfrm>
            <a:off x="741952" y="4365104"/>
            <a:ext cx="7545765" cy="1371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err="1" smtClean="0">
                <a:latin typeface="Cambria" pitchFamily="18" charset="0"/>
                <a:ea typeface="Cambria" pitchFamily="18" charset="0"/>
              </a:rPr>
              <a:t>Molengraff</a:t>
            </a:r>
            <a:r>
              <a:rPr lang="en-US" dirty="0" smtClean="0">
                <a:latin typeface="Cambria" pitchFamily="18" charset="0"/>
                <a:ea typeface="Cambria" pitchFamily="18" charset="0"/>
              </a:rPr>
              <a:t> berpendapat bahwa sebuah perusahaan merupakan perbuatan yang dilakukan</a:t>
            </a:r>
            <a:r>
              <a:rPr lang="en-US" dirty="0">
                <a:latin typeface="Cambria" pitchFamily="18" charset="0"/>
                <a:ea typeface="Cambria" pitchFamily="18" charset="0"/>
              </a:rPr>
              <a:t> </a:t>
            </a:r>
            <a:r>
              <a:rPr lang="en-US" dirty="0" smtClean="0">
                <a:latin typeface="Cambria" pitchFamily="18" charset="0"/>
                <a:ea typeface="Cambria" pitchFamily="18" charset="0"/>
              </a:rPr>
              <a:t>terus menerus, bertujuan untuk memperoleh penghasilan, bertindak keluar, melalui kegiatan perniagaan barangbarang, menyerahkan barang-barang, atau melakukan perjanjian</a:t>
            </a:r>
            <a:r>
              <a:rPr lang="en-US" dirty="0">
                <a:latin typeface="Cambria" pitchFamily="18" charset="0"/>
                <a:ea typeface="Cambria" pitchFamily="18" charset="0"/>
              </a:rPr>
              <a:t> </a:t>
            </a:r>
            <a:r>
              <a:rPr lang="en-US" dirty="0" smtClean="0">
                <a:latin typeface="Cambria" pitchFamily="18" charset="0"/>
                <a:ea typeface="Cambria" pitchFamily="18" charset="0"/>
              </a:rPr>
              <a:t>perdagangan.</a:t>
            </a:r>
            <a:endParaRPr lang="en-US" dirty="0">
              <a:latin typeface="Cambria" pitchFamily="18" charset="0"/>
              <a:ea typeface="Cambria" pitchFamily="18" charset="0"/>
            </a:endParaRPr>
          </a:p>
        </p:txBody>
      </p:sp>
    </p:spTree>
    <p:extLst>
      <p:ext uri="{BB962C8B-B14F-4D97-AF65-F5344CB8AC3E}">
        <p14:creationId xmlns:p14="http://schemas.microsoft.com/office/powerpoint/2010/main" val="41076437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2" y="714400"/>
            <a:ext cx="6781800" cy="914400"/>
          </a:xfrm>
        </p:spPr>
        <p:txBody>
          <a:bodyPr>
            <a:normAutofit fontScale="90000"/>
          </a:bodyPr>
          <a:lstStyle/>
          <a:p>
            <a:r>
              <a:rPr lang="sv-SE" sz="4000" b="1" dirty="0">
                <a:ea typeface="Tahoma" pitchFamily="34" charset="0"/>
              </a:rPr>
              <a:t>BUMS (Badan Usaha Milik Swasta</a:t>
            </a:r>
            <a:r>
              <a:rPr lang="sv-SE" sz="4000" b="1" dirty="0" smtClean="0">
                <a:ea typeface="Tahoma" pitchFamily="34" charset="0"/>
              </a:rPr>
              <a:t>)</a:t>
            </a:r>
            <a:endParaRPr lang="en-US" sz="4000" b="1" dirty="0">
              <a:ea typeface="Tahoma" pitchFamily="34" charset="0"/>
            </a:endParaRPr>
          </a:p>
        </p:txBody>
      </p:sp>
      <p:sp>
        <p:nvSpPr>
          <p:cNvPr id="3" name="Content Placeholder 2"/>
          <p:cNvSpPr>
            <a:spLocks noGrp="1"/>
          </p:cNvSpPr>
          <p:nvPr>
            <p:ph idx="1"/>
          </p:nvPr>
        </p:nvSpPr>
        <p:spPr>
          <a:xfrm>
            <a:off x="456128" y="1847056"/>
            <a:ext cx="8231744" cy="3886200"/>
          </a:xfrm>
          <a:solidFill>
            <a:srgbClr val="CCFF66"/>
          </a:solidFill>
        </p:spPr>
        <p:txBody>
          <a:bodyPr>
            <a:normAutofit fontScale="85000" lnSpcReduction="20000"/>
          </a:bodyPr>
          <a:lstStyle/>
          <a:p>
            <a:pPr marL="0" indent="0">
              <a:buNone/>
            </a:pPr>
            <a:r>
              <a:rPr lang="en-US" b="1" dirty="0" err="1" smtClean="0">
                <a:latin typeface="Cambria" pitchFamily="18" charset="0"/>
                <a:ea typeface="Cambria" pitchFamily="18" charset="0"/>
              </a:rPr>
              <a:t>b.</a:t>
            </a:r>
            <a:r>
              <a:rPr lang="en-US" b="1" dirty="0" smtClean="0">
                <a:latin typeface="Cambria" pitchFamily="18" charset="0"/>
                <a:ea typeface="Cambria" pitchFamily="18" charset="0"/>
              </a:rPr>
              <a:t> </a:t>
            </a:r>
            <a:r>
              <a:rPr lang="en-US" b="1" dirty="0">
                <a:latin typeface="Cambria" pitchFamily="18" charset="0"/>
                <a:ea typeface="Cambria" pitchFamily="18" charset="0"/>
              </a:rPr>
              <a:t>CV (</a:t>
            </a:r>
            <a:r>
              <a:rPr lang="en-US" b="1" dirty="0" err="1">
                <a:latin typeface="Cambria" pitchFamily="18" charset="0"/>
                <a:ea typeface="Cambria" pitchFamily="18" charset="0"/>
              </a:rPr>
              <a:t>Commanditaire</a:t>
            </a:r>
            <a:r>
              <a:rPr lang="en-US" b="1" dirty="0">
                <a:latin typeface="Cambria" pitchFamily="18" charset="0"/>
                <a:ea typeface="Cambria" pitchFamily="18" charset="0"/>
              </a:rPr>
              <a:t> </a:t>
            </a:r>
            <a:r>
              <a:rPr lang="en-US" b="1" dirty="0" err="1">
                <a:latin typeface="Cambria" pitchFamily="18" charset="0"/>
                <a:ea typeface="Cambria" pitchFamily="18" charset="0"/>
              </a:rPr>
              <a:t>Vennotschap</a:t>
            </a:r>
            <a:r>
              <a:rPr lang="en-US" b="1" dirty="0">
                <a:latin typeface="Cambria" pitchFamily="18" charset="0"/>
                <a:ea typeface="Cambria" pitchFamily="18" charset="0"/>
              </a:rPr>
              <a:t>) atau </a:t>
            </a:r>
            <a:r>
              <a:rPr lang="en-US" b="1" dirty="0" smtClean="0">
                <a:latin typeface="Cambria" pitchFamily="18" charset="0"/>
                <a:ea typeface="Cambria" pitchFamily="18" charset="0"/>
              </a:rPr>
              <a:t>Persekutuan Komanditer</a:t>
            </a:r>
            <a:endParaRPr lang="en-US" b="1" dirty="0">
              <a:latin typeface="Cambria" pitchFamily="18" charset="0"/>
              <a:ea typeface="Cambria" pitchFamily="18" charset="0"/>
            </a:endParaRPr>
          </a:p>
          <a:p>
            <a:pPr marL="0" indent="0" algn="just">
              <a:buNone/>
            </a:pPr>
            <a:r>
              <a:rPr lang="en-US" dirty="0">
                <a:latin typeface="Cambria" pitchFamily="18" charset="0"/>
                <a:ea typeface="Cambria" pitchFamily="18" charset="0"/>
              </a:rPr>
              <a:t>CV merupakan badan usaha yang didirikan olah 2 (dua) sekutu orang ataupun lebih, yang dimana sebagian merupakan sekutu aktif dan sebagian lainnya lagi merupakan sekutu pasif. Sekutu aktif yaitu mereka yang menyertakan modal sekaligus menjalankan usahanya sedangkan sekutu pasif yaitu mereka yang menyertakan modal dalam usaha tersebut. Sekutu aktif mempunyai tanggungjawab penuh terhadap semua kekayaan dan terhadap utang perusahaan, sedangkan sekutu pasif hanya mempunyai tanggung jawab terhadap modal yang diberikan.</a:t>
            </a:r>
          </a:p>
        </p:txBody>
      </p:sp>
    </p:spTree>
    <p:extLst>
      <p:ext uri="{BB962C8B-B14F-4D97-AF65-F5344CB8AC3E}">
        <p14:creationId xmlns:p14="http://schemas.microsoft.com/office/powerpoint/2010/main" val="882212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2" y="786408"/>
            <a:ext cx="6781800" cy="914400"/>
          </a:xfrm>
        </p:spPr>
        <p:txBody>
          <a:bodyPr>
            <a:noAutofit/>
          </a:bodyPr>
          <a:lstStyle/>
          <a:p>
            <a:r>
              <a:rPr lang="sv-SE" sz="3200" b="1" dirty="0">
                <a:ea typeface="Tahoma" pitchFamily="34" charset="0"/>
              </a:rPr>
              <a:t>BUMS (Badan Usaha Milik Swasta</a:t>
            </a:r>
            <a:r>
              <a:rPr lang="sv-SE" sz="3200" b="1" dirty="0" smtClean="0">
                <a:ea typeface="Tahoma" pitchFamily="34" charset="0"/>
              </a:rPr>
              <a:t>)</a:t>
            </a:r>
            <a:endParaRPr lang="en-US" sz="3200" b="1" dirty="0">
              <a:ea typeface="Tahoma" pitchFamily="34" charset="0"/>
            </a:endParaRPr>
          </a:p>
        </p:txBody>
      </p:sp>
      <p:sp>
        <p:nvSpPr>
          <p:cNvPr id="3" name="Content Placeholder 2"/>
          <p:cNvSpPr>
            <a:spLocks noGrp="1"/>
          </p:cNvSpPr>
          <p:nvPr>
            <p:ph idx="1"/>
          </p:nvPr>
        </p:nvSpPr>
        <p:spPr>
          <a:xfrm>
            <a:off x="456128" y="1991072"/>
            <a:ext cx="8231744" cy="3886200"/>
          </a:xfrm>
          <a:solidFill>
            <a:srgbClr val="CCFF66"/>
          </a:solidFill>
        </p:spPr>
        <p:txBody>
          <a:bodyPr>
            <a:normAutofit fontScale="92500" lnSpcReduction="20000"/>
          </a:bodyPr>
          <a:lstStyle/>
          <a:p>
            <a:pPr marL="0" indent="0">
              <a:buNone/>
            </a:pPr>
            <a:r>
              <a:rPr lang="en-US" b="1" dirty="0" err="1">
                <a:latin typeface="Cambria" pitchFamily="18" charset="0"/>
                <a:ea typeface="Cambria" pitchFamily="18" charset="0"/>
              </a:rPr>
              <a:t>c</a:t>
            </a:r>
            <a:r>
              <a:rPr lang="en-US" b="1" dirty="0" err="1" smtClean="0">
                <a:latin typeface="Cambria" pitchFamily="18" charset="0"/>
                <a:ea typeface="Cambria" pitchFamily="18" charset="0"/>
              </a:rPr>
              <a:t>.</a:t>
            </a:r>
            <a:r>
              <a:rPr lang="en-US" b="1" dirty="0">
                <a:latin typeface="Cambria" pitchFamily="18" charset="0"/>
                <a:ea typeface="Cambria" pitchFamily="18" charset="0"/>
              </a:rPr>
              <a:t> PT (Perseroan Terbatas)</a:t>
            </a:r>
          </a:p>
          <a:p>
            <a:pPr marL="0" indent="0" algn="just">
              <a:buNone/>
            </a:pPr>
            <a:r>
              <a:rPr lang="en-US" dirty="0">
                <a:latin typeface="Cambria" pitchFamily="18" charset="0"/>
                <a:ea typeface="Cambria" pitchFamily="18" charset="0"/>
              </a:rPr>
              <a:t>PT merupakan badan usaha yang modalnya terbagi atas saham-saham, tanggung jawabnya terhadap perusahaan bagi para pemiliknya hanya sebatas sebesar saham yang dimiliki. Saat ini ada 2 (dua) macam PT yaitu PT Tertutup dan PT terbuka. Yang dimaksud dengan PT tertutup adalah PT yang dimana pemegang sahamnya terbatas hanya </a:t>
            </a:r>
            <a:r>
              <a:rPr lang="en-US" dirty="0" smtClean="0">
                <a:latin typeface="Cambria" pitchFamily="18" charset="0"/>
                <a:ea typeface="Cambria" pitchFamily="18" charset="0"/>
              </a:rPr>
              <a:t>di kalangan </a:t>
            </a:r>
            <a:r>
              <a:rPr lang="en-US" dirty="0">
                <a:latin typeface="Cambria" pitchFamily="18" charset="0"/>
                <a:ea typeface="Cambria" pitchFamily="18" charset="0"/>
              </a:rPr>
              <a:t>tertentu saja seperti misalnya hanya di kalangan keluarga, sedangkan </a:t>
            </a:r>
            <a:r>
              <a:rPr lang="en-US" dirty="0" smtClean="0">
                <a:latin typeface="Cambria" pitchFamily="18" charset="0"/>
                <a:ea typeface="Cambria" pitchFamily="18" charset="0"/>
              </a:rPr>
              <a:t>yang dimaksud </a:t>
            </a:r>
            <a:r>
              <a:rPr lang="en-US" dirty="0">
                <a:latin typeface="Cambria" pitchFamily="18" charset="0"/>
                <a:ea typeface="Cambria" pitchFamily="18" charset="0"/>
              </a:rPr>
              <a:t>dengan PT terbuka adalah PT yang </a:t>
            </a:r>
            <a:r>
              <a:rPr lang="en-US" dirty="0" smtClean="0">
                <a:latin typeface="Cambria" pitchFamily="18" charset="0"/>
                <a:ea typeface="Cambria" pitchFamily="18" charset="0"/>
              </a:rPr>
              <a:t>saham-sahamnya </a:t>
            </a:r>
            <a:r>
              <a:rPr lang="en-US" dirty="0">
                <a:latin typeface="Cambria" pitchFamily="18" charset="0"/>
                <a:ea typeface="Cambria" pitchFamily="18" charset="0"/>
              </a:rPr>
              <a:t>dijual kepada publik atau umum.</a:t>
            </a:r>
          </a:p>
        </p:txBody>
      </p:sp>
    </p:spTree>
    <p:extLst>
      <p:ext uri="{BB962C8B-B14F-4D97-AF65-F5344CB8AC3E}">
        <p14:creationId xmlns:p14="http://schemas.microsoft.com/office/powerpoint/2010/main" val="40569559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9272" y="1066800"/>
            <a:ext cx="6781800" cy="762000"/>
          </a:xfrm>
        </p:spPr>
        <p:txBody>
          <a:bodyPr>
            <a:noAutofit/>
          </a:bodyPr>
          <a:lstStyle/>
          <a:p>
            <a:r>
              <a:rPr lang="fi-FI" sz="4000" dirty="0"/>
              <a:t>Perbedaan Badan Usaha dan Perusahaan</a:t>
            </a: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2983870"/>
              </p:ext>
            </p:extLst>
          </p:nvPr>
        </p:nvGraphicFramePr>
        <p:xfrm>
          <a:off x="762198" y="2286000"/>
          <a:ext cx="7543383" cy="3114040"/>
        </p:xfrm>
        <a:graphic>
          <a:graphicData uri="http://schemas.openxmlformats.org/drawingml/2006/table">
            <a:tbl>
              <a:tblPr firstRow="1" bandRow="1">
                <a:tableStyleId>{5C22544A-7EE6-4342-B048-85BDC9FD1C3A}</a:tableStyleId>
              </a:tblPr>
              <a:tblGrid>
                <a:gridCol w="2514461"/>
                <a:gridCol w="2514461"/>
                <a:gridCol w="2514461"/>
              </a:tblGrid>
              <a:tr h="370840">
                <a:tc>
                  <a:txBody>
                    <a:bodyPr/>
                    <a:lstStyle/>
                    <a:p>
                      <a:r>
                        <a:rPr lang="en-US" b="1" dirty="0" smtClean="0">
                          <a:latin typeface="Cambria" pitchFamily="18" charset="0"/>
                          <a:ea typeface="Cambria" pitchFamily="18" charset="0"/>
                        </a:rPr>
                        <a:t>Aspek</a:t>
                      </a:r>
                      <a:endParaRPr lang="en-US" b="1" dirty="0">
                        <a:latin typeface="Cambria" pitchFamily="18" charset="0"/>
                        <a:ea typeface="Cambria" pitchFamily="18" charset="0"/>
                      </a:endParaRPr>
                    </a:p>
                  </a:txBody>
                  <a:tcPr marL="68598" marR="68598"/>
                </a:tc>
                <a:tc>
                  <a:txBody>
                    <a:bodyPr/>
                    <a:lstStyle/>
                    <a:p>
                      <a:r>
                        <a:rPr lang="en-US" b="1" dirty="0" smtClean="0">
                          <a:latin typeface="Cambria" pitchFamily="18" charset="0"/>
                          <a:ea typeface="Cambria" pitchFamily="18" charset="0"/>
                        </a:rPr>
                        <a:t>Badan Usaha</a:t>
                      </a:r>
                      <a:endParaRPr lang="en-US" b="1" dirty="0">
                        <a:latin typeface="Cambria" pitchFamily="18" charset="0"/>
                        <a:ea typeface="Cambria" pitchFamily="18" charset="0"/>
                      </a:endParaRPr>
                    </a:p>
                  </a:txBody>
                  <a:tcPr marL="68598" marR="68598"/>
                </a:tc>
                <a:tc>
                  <a:txBody>
                    <a:bodyPr/>
                    <a:lstStyle/>
                    <a:p>
                      <a:r>
                        <a:rPr lang="en-US" b="1" dirty="0" smtClean="0">
                          <a:latin typeface="Cambria" pitchFamily="18" charset="0"/>
                          <a:ea typeface="Cambria" pitchFamily="18" charset="0"/>
                        </a:rPr>
                        <a:t>Perusahaan</a:t>
                      </a:r>
                      <a:endParaRPr lang="en-US" b="1" dirty="0">
                        <a:latin typeface="Cambria" pitchFamily="18" charset="0"/>
                        <a:ea typeface="Cambria" pitchFamily="18" charset="0"/>
                      </a:endParaRPr>
                    </a:p>
                  </a:txBody>
                  <a:tcPr marL="68598" marR="68598"/>
                </a:tc>
              </a:tr>
              <a:tr h="370840">
                <a:tc>
                  <a:txBody>
                    <a:bodyPr/>
                    <a:lstStyle/>
                    <a:p>
                      <a:r>
                        <a:rPr lang="en-US" dirty="0" smtClean="0">
                          <a:latin typeface="Cambria" pitchFamily="18" charset="0"/>
                          <a:ea typeface="Cambria" pitchFamily="18" charset="0"/>
                        </a:rPr>
                        <a:t>Tujuan</a:t>
                      </a:r>
                      <a:endParaRPr lang="en-US" dirty="0">
                        <a:latin typeface="Cambria" pitchFamily="18" charset="0"/>
                        <a:ea typeface="Cambria" pitchFamily="18" charset="0"/>
                      </a:endParaRPr>
                    </a:p>
                  </a:txBody>
                  <a:tcPr marL="68598" marR="68598"/>
                </a:tc>
                <a:tc>
                  <a:txBody>
                    <a:bodyPr/>
                    <a:lstStyle/>
                    <a:p>
                      <a:r>
                        <a:rPr lang="es-ES" dirty="0" smtClean="0">
                          <a:latin typeface="Cambria" pitchFamily="18" charset="0"/>
                          <a:ea typeface="Cambria" pitchFamily="18" charset="0"/>
                        </a:rPr>
                        <a:t>Mencari Laba atau memberi</a:t>
                      </a:r>
                    </a:p>
                    <a:p>
                      <a:r>
                        <a:rPr lang="es-ES" dirty="0" smtClean="0">
                          <a:latin typeface="Cambria" pitchFamily="18" charset="0"/>
                          <a:ea typeface="Cambria" pitchFamily="18" charset="0"/>
                        </a:rPr>
                        <a:t>layanan</a:t>
                      </a:r>
                    </a:p>
                  </a:txBody>
                  <a:tcPr marL="68598" marR="68598"/>
                </a:tc>
                <a:tc>
                  <a:txBody>
                    <a:bodyPr/>
                    <a:lstStyle/>
                    <a:p>
                      <a:r>
                        <a:rPr lang="en-US" dirty="0" smtClean="0">
                          <a:latin typeface="Cambria" pitchFamily="18" charset="0"/>
                          <a:ea typeface="Cambria" pitchFamily="18" charset="0"/>
                        </a:rPr>
                        <a:t>Menghasilkan barang dan </a:t>
                      </a:r>
                    </a:p>
                    <a:p>
                      <a:r>
                        <a:rPr lang="en-US" dirty="0" smtClean="0">
                          <a:latin typeface="Cambria" pitchFamily="18" charset="0"/>
                          <a:ea typeface="Cambria" pitchFamily="18" charset="0"/>
                        </a:rPr>
                        <a:t>jasa</a:t>
                      </a:r>
                      <a:endParaRPr lang="en-US" dirty="0">
                        <a:latin typeface="Cambria" pitchFamily="18" charset="0"/>
                        <a:ea typeface="Cambria" pitchFamily="18" charset="0"/>
                      </a:endParaRPr>
                    </a:p>
                  </a:txBody>
                  <a:tcPr marL="68598" marR="68598"/>
                </a:tc>
              </a:tr>
              <a:tr h="370840">
                <a:tc>
                  <a:txBody>
                    <a:bodyPr/>
                    <a:lstStyle/>
                    <a:p>
                      <a:r>
                        <a:rPr lang="en-US" dirty="0" smtClean="0">
                          <a:latin typeface="Cambria" pitchFamily="18" charset="0"/>
                          <a:ea typeface="Cambria" pitchFamily="18" charset="0"/>
                        </a:rPr>
                        <a:t>Fungsi</a:t>
                      </a:r>
                      <a:endParaRPr lang="en-US" dirty="0">
                        <a:latin typeface="Cambria" pitchFamily="18" charset="0"/>
                        <a:ea typeface="Cambria" pitchFamily="18" charset="0"/>
                      </a:endParaRPr>
                    </a:p>
                  </a:txBody>
                  <a:tcPr marL="68598" marR="68598"/>
                </a:tc>
                <a:tc>
                  <a:txBody>
                    <a:bodyPr/>
                    <a:lstStyle/>
                    <a:p>
                      <a:r>
                        <a:rPr lang="fi-FI" dirty="0" smtClean="0">
                          <a:latin typeface="Cambria" pitchFamily="18" charset="0"/>
                          <a:ea typeface="Cambria" pitchFamily="18" charset="0"/>
                        </a:rPr>
                        <a:t>Kesatuan organisasi untuk</a:t>
                      </a:r>
                    </a:p>
                    <a:p>
                      <a:r>
                        <a:rPr lang="fi-FI" dirty="0" smtClean="0">
                          <a:latin typeface="Cambria" pitchFamily="18" charset="0"/>
                          <a:ea typeface="Cambria" pitchFamily="18" charset="0"/>
                        </a:rPr>
                        <a:t>mengurus perusahaan</a:t>
                      </a:r>
                    </a:p>
                  </a:txBody>
                  <a:tcPr marL="68598" marR="68598"/>
                </a:tc>
                <a:tc>
                  <a:txBody>
                    <a:bodyPr/>
                    <a:lstStyle/>
                    <a:p>
                      <a:r>
                        <a:rPr lang="fi-FI" dirty="0" smtClean="0">
                          <a:latin typeface="Cambria" pitchFamily="18" charset="0"/>
                          <a:ea typeface="Cambria" pitchFamily="18" charset="0"/>
                        </a:rPr>
                        <a:t>Alat badan usaha untuk</a:t>
                      </a:r>
                    </a:p>
                    <a:p>
                      <a:r>
                        <a:rPr lang="fi-FI" dirty="0" smtClean="0">
                          <a:latin typeface="Cambria" pitchFamily="18" charset="0"/>
                          <a:ea typeface="Cambria" pitchFamily="18" charset="0"/>
                        </a:rPr>
                        <a:t>mencaapai tujuan</a:t>
                      </a:r>
                      <a:endParaRPr lang="en-US" dirty="0">
                        <a:latin typeface="Cambria" pitchFamily="18" charset="0"/>
                        <a:ea typeface="Cambria" pitchFamily="18" charset="0"/>
                      </a:endParaRPr>
                    </a:p>
                  </a:txBody>
                  <a:tcPr marL="68598" marR="68598"/>
                </a:tc>
              </a:tr>
              <a:tr h="370840">
                <a:tc>
                  <a:txBody>
                    <a:bodyPr/>
                    <a:lstStyle/>
                    <a:p>
                      <a:r>
                        <a:rPr lang="en-US" dirty="0" smtClean="0">
                          <a:latin typeface="Cambria" pitchFamily="18" charset="0"/>
                          <a:ea typeface="Cambria" pitchFamily="18" charset="0"/>
                        </a:rPr>
                        <a:t>Bentuk</a:t>
                      </a:r>
                      <a:endParaRPr lang="en-US" dirty="0">
                        <a:latin typeface="Cambria" pitchFamily="18" charset="0"/>
                        <a:ea typeface="Cambria" pitchFamily="18" charset="0"/>
                      </a:endParaRPr>
                    </a:p>
                  </a:txBody>
                  <a:tcPr marL="68598" marR="68598"/>
                </a:tc>
                <a:tc>
                  <a:txBody>
                    <a:bodyPr/>
                    <a:lstStyle/>
                    <a:p>
                      <a:r>
                        <a:rPr lang="en-US" dirty="0" smtClean="0">
                          <a:latin typeface="Cambria" pitchFamily="18" charset="0"/>
                          <a:ea typeface="Cambria" pitchFamily="18" charset="0"/>
                        </a:rPr>
                        <a:t>Yuridis/hukum (PT.CV,</a:t>
                      </a:r>
                    </a:p>
                    <a:p>
                      <a:r>
                        <a:rPr lang="en-US" dirty="0" smtClean="0">
                          <a:latin typeface="Cambria" pitchFamily="18" charset="0"/>
                          <a:ea typeface="Cambria" pitchFamily="18" charset="0"/>
                        </a:rPr>
                        <a:t>Firma, Koperasi)</a:t>
                      </a:r>
                    </a:p>
                  </a:txBody>
                  <a:tcPr marL="68598" marR="68598"/>
                </a:tc>
                <a:tc>
                  <a:txBody>
                    <a:bodyPr/>
                    <a:lstStyle/>
                    <a:p>
                      <a:r>
                        <a:rPr lang="en-US" dirty="0" smtClean="0">
                          <a:latin typeface="Cambria" pitchFamily="18" charset="0"/>
                          <a:ea typeface="Cambria" pitchFamily="18" charset="0"/>
                        </a:rPr>
                        <a:t>Pabrik, bengkel atau unit</a:t>
                      </a:r>
                    </a:p>
                    <a:p>
                      <a:r>
                        <a:rPr lang="en-US" dirty="0" smtClean="0">
                          <a:latin typeface="Cambria" pitchFamily="18" charset="0"/>
                          <a:ea typeface="Cambria" pitchFamily="18" charset="0"/>
                        </a:rPr>
                        <a:t>produksi</a:t>
                      </a:r>
                      <a:endParaRPr lang="en-US" dirty="0">
                        <a:latin typeface="Cambria" pitchFamily="18" charset="0"/>
                        <a:ea typeface="Cambria" pitchFamily="18" charset="0"/>
                      </a:endParaRPr>
                    </a:p>
                  </a:txBody>
                  <a:tcPr marL="68598" marR="68598"/>
                </a:tc>
              </a:tr>
            </a:tbl>
          </a:graphicData>
        </a:graphic>
      </p:graphicFrame>
    </p:spTree>
    <p:extLst>
      <p:ext uri="{BB962C8B-B14F-4D97-AF65-F5344CB8AC3E}">
        <p14:creationId xmlns:p14="http://schemas.microsoft.com/office/powerpoint/2010/main" val="36120545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2" y="381000"/>
            <a:ext cx="6781800" cy="1600200"/>
          </a:xfrm>
        </p:spPr>
        <p:txBody>
          <a:bodyPr>
            <a:noAutofit/>
          </a:bodyPr>
          <a:lstStyle/>
          <a:p>
            <a:pPr algn="ctr"/>
            <a:r>
              <a:rPr lang="en-US" sz="4400" b="1" dirty="0">
                <a:solidFill>
                  <a:schemeClr val="tx1"/>
                </a:solidFill>
                <a:ea typeface="Tahoma" pitchFamily="34" charset="0"/>
              </a:rPr>
              <a:t>Prosedur Pendirian Perusahaan</a:t>
            </a:r>
            <a:endParaRPr lang="en-US" sz="4000" dirty="0">
              <a:ea typeface="Tahoma" pitchFamily="34" charset="0"/>
            </a:endParaRPr>
          </a:p>
        </p:txBody>
      </p:sp>
      <p:sp>
        <p:nvSpPr>
          <p:cNvPr id="3" name="Content Placeholder 2"/>
          <p:cNvSpPr>
            <a:spLocks noGrp="1"/>
          </p:cNvSpPr>
          <p:nvPr>
            <p:ph idx="1"/>
          </p:nvPr>
        </p:nvSpPr>
        <p:spPr>
          <a:xfrm>
            <a:off x="762001" y="1905000"/>
            <a:ext cx="7543800" cy="3886200"/>
          </a:xfrm>
        </p:spPr>
        <p:txBody>
          <a:bodyPr>
            <a:normAutofit fontScale="77500" lnSpcReduction="20000"/>
          </a:bodyPr>
          <a:lstStyle/>
          <a:p>
            <a:pPr marL="0" indent="0">
              <a:buNone/>
            </a:pPr>
            <a:r>
              <a:rPr lang="it-IT" b="1" dirty="0" smtClean="0">
                <a:latin typeface="Cambria" pitchFamily="18" charset="0"/>
                <a:ea typeface="Cambria" pitchFamily="18" charset="0"/>
              </a:rPr>
              <a:t>1. Prosedur </a:t>
            </a:r>
            <a:r>
              <a:rPr lang="it-IT" b="1" dirty="0">
                <a:latin typeface="Cambria" pitchFamily="18" charset="0"/>
                <a:ea typeface="Cambria" pitchFamily="18" charset="0"/>
              </a:rPr>
              <a:t>Pendirian PT (Perseroan Terbatas)</a:t>
            </a:r>
          </a:p>
          <a:p>
            <a:pPr marL="514350" indent="-514350">
              <a:buFont typeface="+mj-lt"/>
              <a:buAutoNum type="alphaLcParenR"/>
            </a:pPr>
            <a:r>
              <a:rPr lang="en-US" dirty="0" smtClean="0">
                <a:latin typeface="Cambria" pitchFamily="18" charset="0"/>
                <a:ea typeface="Cambria" pitchFamily="18" charset="0"/>
              </a:rPr>
              <a:t>Pembuatan </a:t>
            </a:r>
            <a:r>
              <a:rPr lang="en-US" dirty="0">
                <a:latin typeface="Cambria" pitchFamily="18" charset="0"/>
                <a:ea typeface="Cambria" pitchFamily="18" charset="0"/>
              </a:rPr>
              <a:t>akta </a:t>
            </a:r>
            <a:r>
              <a:rPr lang="en-US" dirty="0" smtClean="0">
                <a:latin typeface="Cambria" pitchFamily="18" charset="0"/>
                <a:ea typeface="Cambria" pitchFamily="18" charset="0"/>
              </a:rPr>
              <a:t>notaris</a:t>
            </a:r>
          </a:p>
          <a:p>
            <a:pPr marL="514350" indent="-514350">
              <a:buFont typeface="+mj-lt"/>
              <a:buAutoNum type="alphaLcParenR"/>
            </a:pPr>
            <a:r>
              <a:rPr lang="en-US" dirty="0">
                <a:latin typeface="Cambria" pitchFamily="18" charset="0"/>
                <a:ea typeface="Cambria" pitchFamily="18" charset="0"/>
              </a:rPr>
              <a:t>Nama lengkap, tempat tanggal lahir, pekerjaan, tempat tinggal, </a:t>
            </a:r>
            <a:r>
              <a:rPr lang="en-US" dirty="0" smtClean="0">
                <a:latin typeface="Cambria" pitchFamily="18" charset="0"/>
                <a:ea typeface="Cambria" pitchFamily="18" charset="0"/>
              </a:rPr>
              <a:t>dan kewarganegaraan pendiri</a:t>
            </a:r>
          </a:p>
          <a:p>
            <a:pPr marL="514350" indent="-514350">
              <a:buFont typeface="+mj-lt"/>
              <a:buAutoNum type="alphaLcParenR"/>
            </a:pPr>
            <a:r>
              <a:rPr lang="en-US" dirty="0" smtClean="0">
                <a:latin typeface="Cambria" pitchFamily="18" charset="0"/>
                <a:ea typeface="Cambria" pitchFamily="18" charset="0"/>
              </a:rPr>
              <a:t>Susunan</a:t>
            </a:r>
            <a:r>
              <a:rPr lang="en-US" dirty="0">
                <a:latin typeface="Cambria" pitchFamily="18" charset="0"/>
                <a:ea typeface="Cambria" pitchFamily="18" charset="0"/>
              </a:rPr>
              <a:t>, nama lengkap, tempat tanggal lahir, pekerjaan, tempat tinggal, </a:t>
            </a:r>
            <a:r>
              <a:rPr lang="en-US" dirty="0" smtClean="0">
                <a:latin typeface="Cambria" pitchFamily="18" charset="0"/>
                <a:ea typeface="Cambria" pitchFamily="18" charset="0"/>
              </a:rPr>
              <a:t>dan kewarganegaraan anggota Direksi </a:t>
            </a:r>
            <a:r>
              <a:rPr lang="en-US" dirty="0">
                <a:latin typeface="Cambria" pitchFamily="18" charset="0"/>
                <a:ea typeface="Cambria" pitchFamily="18" charset="0"/>
              </a:rPr>
              <a:t>dan </a:t>
            </a:r>
            <a:r>
              <a:rPr lang="en-US" dirty="0" smtClean="0">
                <a:latin typeface="Cambria" pitchFamily="18" charset="0"/>
                <a:ea typeface="Cambria" pitchFamily="18" charset="0"/>
              </a:rPr>
              <a:t>Komisaris yang </a:t>
            </a:r>
            <a:r>
              <a:rPr lang="en-US" dirty="0">
                <a:latin typeface="Cambria" pitchFamily="18" charset="0"/>
                <a:ea typeface="Cambria" pitchFamily="18" charset="0"/>
              </a:rPr>
              <a:t>kali </a:t>
            </a:r>
            <a:r>
              <a:rPr lang="en-US" dirty="0" smtClean="0">
                <a:latin typeface="Cambria" pitchFamily="18" charset="0"/>
                <a:ea typeface="Cambria" pitchFamily="18" charset="0"/>
              </a:rPr>
              <a:t>pertama diangkat</a:t>
            </a:r>
          </a:p>
          <a:p>
            <a:pPr marL="514350" indent="-514350">
              <a:buFont typeface="+mj-lt"/>
              <a:buAutoNum type="alphaLcParenR"/>
            </a:pPr>
            <a:r>
              <a:rPr lang="en-US" dirty="0" smtClean="0">
                <a:latin typeface="Cambria" pitchFamily="18" charset="0"/>
                <a:ea typeface="Cambria" pitchFamily="18" charset="0"/>
              </a:rPr>
              <a:t>Nama </a:t>
            </a:r>
            <a:r>
              <a:rPr lang="en-US" dirty="0">
                <a:latin typeface="Cambria" pitchFamily="18" charset="0"/>
                <a:ea typeface="Cambria" pitchFamily="18" charset="0"/>
              </a:rPr>
              <a:t>pemegang saham yang telah mengambil </a:t>
            </a:r>
            <a:r>
              <a:rPr lang="en-US" dirty="0" smtClean="0">
                <a:latin typeface="Cambria" pitchFamily="18" charset="0"/>
                <a:ea typeface="Cambria" pitchFamily="18" charset="0"/>
              </a:rPr>
              <a:t>bagian saham</a:t>
            </a:r>
            <a:r>
              <a:rPr lang="en-US" dirty="0">
                <a:latin typeface="Cambria" pitchFamily="18" charset="0"/>
                <a:ea typeface="Cambria" pitchFamily="18" charset="0"/>
              </a:rPr>
              <a:t>, rincian jumlah saham, dan nilai nominasi </a:t>
            </a:r>
            <a:r>
              <a:rPr lang="en-US" dirty="0" smtClean="0">
                <a:latin typeface="Cambria" pitchFamily="18" charset="0"/>
                <a:ea typeface="Cambria" pitchFamily="18" charset="0"/>
              </a:rPr>
              <a:t>atau nilai </a:t>
            </a:r>
            <a:r>
              <a:rPr lang="en-US" dirty="0">
                <a:latin typeface="Cambria" pitchFamily="18" charset="0"/>
                <a:ea typeface="Cambria" pitchFamily="18" charset="0"/>
              </a:rPr>
              <a:t>yang diperjanjikan dari saham yang telah </a:t>
            </a:r>
            <a:r>
              <a:rPr lang="en-US" dirty="0" smtClean="0">
                <a:latin typeface="Cambria" pitchFamily="18" charset="0"/>
                <a:ea typeface="Cambria" pitchFamily="18" charset="0"/>
              </a:rPr>
              <a:t>ditempatkan </a:t>
            </a:r>
            <a:r>
              <a:rPr lang="en-US" dirty="0">
                <a:latin typeface="Cambria" pitchFamily="18" charset="0"/>
                <a:ea typeface="Cambria" pitchFamily="18" charset="0"/>
              </a:rPr>
              <a:t>dan disetor pada saat pendirian.</a:t>
            </a:r>
            <a:endParaRPr lang="en-US" dirty="0" smtClean="0">
              <a:latin typeface="Cambria" pitchFamily="18" charset="0"/>
              <a:ea typeface="Cambria" pitchFamily="18" charset="0"/>
            </a:endParaRPr>
          </a:p>
        </p:txBody>
      </p:sp>
    </p:spTree>
    <p:extLst>
      <p:ext uri="{BB962C8B-B14F-4D97-AF65-F5344CB8AC3E}">
        <p14:creationId xmlns:p14="http://schemas.microsoft.com/office/powerpoint/2010/main" val="33983780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1" y="908720"/>
            <a:ext cx="7543800" cy="3886200"/>
          </a:xfrm>
        </p:spPr>
        <p:txBody>
          <a:bodyPr>
            <a:noAutofit/>
          </a:bodyPr>
          <a:lstStyle/>
          <a:p>
            <a:pPr marL="0" indent="0" defTabSz="1201738">
              <a:buNone/>
            </a:pPr>
            <a:r>
              <a:rPr lang="it-IT" sz="1800" b="1" dirty="0">
                <a:latin typeface="Cambria" pitchFamily="18" charset="0"/>
                <a:ea typeface="Cambria" pitchFamily="18" charset="0"/>
              </a:rPr>
              <a:t>2</a:t>
            </a:r>
            <a:r>
              <a:rPr lang="it-IT" sz="1800" b="1" dirty="0" smtClean="0">
                <a:latin typeface="Cambria" pitchFamily="18" charset="0"/>
                <a:ea typeface="Cambria" pitchFamily="18" charset="0"/>
              </a:rPr>
              <a:t>. </a:t>
            </a:r>
            <a:r>
              <a:rPr lang="it-IT" sz="1800" b="1" dirty="0">
                <a:latin typeface="Cambria" pitchFamily="18" charset="0"/>
                <a:ea typeface="Cambria" pitchFamily="18" charset="0"/>
              </a:rPr>
              <a:t>Anggaran </a:t>
            </a:r>
            <a:r>
              <a:rPr lang="it-IT" sz="1800" b="1" dirty="0" smtClean="0">
                <a:latin typeface="Cambria" pitchFamily="18" charset="0"/>
                <a:ea typeface="Cambria" pitchFamily="18" charset="0"/>
              </a:rPr>
              <a:t>Dasar</a:t>
            </a:r>
          </a:p>
          <a:p>
            <a:pPr marL="514350" indent="-514350" defTabSz="1201738">
              <a:buFont typeface="+mj-lt"/>
              <a:buAutoNum type="alphaLcParenR"/>
            </a:pPr>
            <a:r>
              <a:rPr lang="en-US" sz="1800" dirty="0" smtClean="0">
                <a:latin typeface="Cambria" pitchFamily="18" charset="0"/>
                <a:ea typeface="Cambria" pitchFamily="18" charset="0"/>
              </a:rPr>
              <a:t>Nama </a:t>
            </a:r>
            <a:r>
              <a:rPr lang="en-US" sz="1800" dirty="0">
                <a:latin typeface="Cambria" pitchFamily="18" charset="0"/>
                <a:ea typeface="Cambria" pitchFamily="18" charset="0"/>
              </a:rPr>
              <a:t>dan tempat kedudukan </a:t>
            </a:r>
            <a:r>
              <a:rPr lang="en-US" sz="1800" dirty="0" smtClean="0">
                <a:latin typeface="Cambria" pitchFamily="18" charset="0"/>
                <a:ea typeface="Cambria" pitchFamily="18" charset="0"/>
              </a:rPr>
              <a:t>perseroan</a:t>
            </a:r>
          </a:p>
          <a:p>
            <a:pPr marL="514350" indent="-514350" defTabSz="1201738">
              <a:buFont typeface="+mj-lt"/>
              <a:buAutoNum type="alphaLcParenR"/>
            </a:pPr>
            <a:r>
              <a:rPr lang="en-US" sz="1800" dirty="0">
                <a:latin typeface="Cambria" pitchFamily="18" charset="0"/>
                <a:ea typeface="Cambria" pitchFamily="18" charset="0"/>
              </a:rPr>
              <a:t>Maksud dan tujuan serta kegiatan usaha </a:t>
            </a:r>
            <a:r>
              <a:rPr lang="en-US" sz="1800" dirty="0" smtClean="0">
                <a:latin typeface="Cambria" pitchFamily="18" charset="0"/>
                <a:ea typeface="Cambria" pitchFamily="18" charset="0"/>
              </a:rPr>
              <a:t>perseroan yang </a:t>
            </a:r>
            <a:r>
              <a:rPr lang="en-US" sz="1800" dirty="0">
                <a:latin typeface="Cambria" pitchFamily="18" charset="0"/>
                <a:ea typeface="Cambria" pitchFamily="18" charset="0"/>
              </a:rPr>
              <a:t>sesuai dengan peraturan </a:t>
            </a:r>
            <a:r>
              <a:rPr lang="en-US" sz="1800" dirty="0" smtClean="0">
                <a:latin typeface="Cambria" pitchFamily="18" charset="0"/>
                <a:ea typeface="Cambria" pitchFamily="18" charset="0"/>
              </a:rPr>
              <a:t>perundang-undangan yang berlaku</a:t>
            </a:r>
          </a:p>
          <a:p>
            <a:pPr marL="514350" indent="-514350" defTabSz="1201738">
              <a:buFont typeface="+mj-lt"/>
              <a:buAutoNum type="alphaLcParenR"/>
            </a:pPr>
            <a:r>
              <a:rPr lang="en-US" sz="1800" dirty="0">
                <a:latin typeface="Cambria" pitchFamily="18" charset="0"/>
                <a:ea typeface="Cambria" pitchFamily="18" charset="0"/>
              </a:rPr>
              <a:t>Jangka waktu berdirinya </a:t>
            </a:r>
            <a:r>
              <a:rPr lang="en-US" sz="1800" dirty="0" smtClean="0">
                <a:latin typeface="Cambria" pitchFamily="18" charset="0"/>
                <a:ea typeface="Cambria" pitchFamily="18" charset="0"/>
              </a:rPr>
              <a:t>perseroan</a:t>
            </a:r>
          </a:p>
          <a:p>
            <a:pPr marL="514350" indent="-514350" defTabSz="1201738">
              <a:buFont typeface="+mj-lt"/>
              <a:buAutoNum type="alphaLcParenR"/>
            </a:pPr>
            <a:r>
              <a:rPr lang="en-US" sz="1800" dirty="0">
                <a:latin typeface="Cambria" pitchFamily="18" charset="0"/>
                <a:ea typeface="Cambria" pitchFamily="18" charset="0"/>
              </a:rPr>
              <a:t>Besarnya jumlah modal dasar, modal yang ditempatkan </a:t>
            </a:r>
            <a:r>
              <a:rPr lang="en-US" sz="1800" dirty="0" smtClean="0">
                <a:latin typeface="Cambria" pitchFamily="18" charset="0"/>
                <a:ea typeface="Cambria" pitchFamily="18" charset="0"/>
              </a:rPr>
              <a:t>dan modal yang disetor</a:t>
            </a:r>
          </a:p>
          <a:p>
            <a:pPr marL="514350" indent="-514350" defTabSz="1201738">
              <a:buFont typeface="+mj-lt"/>
              <a:buAutoNum type="alphaLcParenR"/>
            </a:pPr>
            <a:r>
              <a:rPr lang="en-US" sz="1800" dirty="0" smtClean="0">
                <a:latin typeface="Cambria" pitchFamily="18" charset="0"/>
                <a:ea typeface="Cambria" pitchFamily="18" charset="0"/>
              </a:rPr>
              <a:t>Jumlah dan rincian saham</a:t>
            </a:r>
          </a:p>
          <a:p>
            <a:pPr marL="514350" indent="-514350" defTabSz="1201738">
              <a:buFont typeface="+mj-lt"/>
              <a:buAutoNum type="alphaLcParenR"/>
            </a:pPr>
            <a:r>
              <a:rPr lang="en-US" sz="1800" dirty="0">
                <a:latin typeface="Cambria" pitchFamily="18" charset="0"/>
                <a:ea typeface="Cambria" pitchFamily="18" charset="0"/>
              </a:rPr>
              <a:t>Susunan, jumlah, dan nama anggota direksi </a:t>
            </a:r>
            <a:r>
              <a:rPr lang="en-US" sz="1800" dirty="0" smtClean="0">
                <a:latin typeface="Cambria" pitchFamily="18" charset="0"/>
                <a:ea typeface="Cambria" pitchFamily="18" charset="0"/>
              </a:rPr>
              <a:t>dan komisaris</a:t>
            </a:r>
          </a:p>
          <a:p>
            <a:pPr marL="514350" indent="-514350" defTabSz="1201738">
              <a:buFont typeface="+mj-lt"/>
              <a:buAutoNum type="alphaLcParenR"/>
            </a:pPr>
            <a:r>
              <a:rPr lang="es-ES" sz="1800" dirty="0">
                <a:latin typeface="Cambria" pitchFamily="18" charset="0"/>
                <a:ea typeface="Cambria" pitchFamily="18" charset="0"/>
              </a:rPr>
              <a:t>Penetapan tempat dan tata cara </a:t>
            </a:r>
            <a:r>
              <a:rPr lang="es-ES" sz="1800" dirty="0" smtClean="0">
                <a:latin typeface="Cambria" pitchFamily="18" charset="0"/>
                <a:ea typeface="Cambria" pitchFamily="18" charset="0"/>
              </a:rPr>
              <a:t>penyelenggaraan RUPS</a:t>
            </a:r>
          </a:p>
          <a:p>
            <a:pPr marL="514350" indent="-514350" defTabSz="1201738">
              <a:buFont typeface="+mj-lt"/>
              <a:buAutoNum type="alphaLcParenR"/>
            </a:pPr>
            <a:r>
              <a:rPr lang="en-US" sz="1800" dirty="0" smtClean="0">
                <a:latin typeface="Cambria" pitchFamily="18" charset="0"/>
                <a:ea typeface="Cambria" pitchFamily="18" charset="0"/>
              </a:rPr>
              <a:t>Tata cara </a:t>
            </a:r>
            <a:r>
              <a:rPr lang="en-US" sz="1800" dirty="0">
                <a:latin typeface="Cambria" pitchFamily="18" charset="0"/>
                <a:ea typeface="Cambria" pitchFamily="18" charset="0"/>
              </a:rPr>
              <a:t>pemilihan, pengangkatan, penggantian, </a:t>
            </a:r>
            <a:r>
              <a:rPr lang="en-US" sz="1800" dirty="0" smtClean="0">
                <a:latin typeface="Cambria" pitchFamily="18" charset="0"/>
                <a:ea typeface="Cambria" pitchFamily="18" charset="0"/>
              </a:rPr>
              <a:t>dan pemberhentian </a:t>
            </a:r>
            <a:r>
              <a:rPr lang="en-US" sz="1800" dirty="0">
                <a:latin typeface="Cambria" pitchFamily="18" charset="0"/>
                <a:ea typeface="Cambria" pitchFamily="18" charset="0"/>
              </a:rPr>
              <a:t>anggota direksi dan </a:t>
            </a:r>
            <a:r>
              <a:rPr lang="en-US" sz="1800" dirty="0" smtClean="0">
                <a:latin typeface="Cambria" pitchFamily="18" charset="0"/>
                <a:ea typeface="Cambria" pitchFamily="18" charset="0"/>
              </a:rPr>
              <a:t>komisaris</a:t>
            </a:r>
          </a:p>
          <a:p>
            <a:pPr marL="514350" indent="-514350" defTabSz="1201738">
              <a:buFont typeface="+mj-lt"/>
              <a:buAutoNum type="alphaLcParenR"/>
            </a:pPr>
            <a:r>
              <a:rPr lang="es-ES" sz="1800" dirty="0">
                <a:latin typeface="Cambria" pitchFamily="18" charset="0"/>
                <a:ea typeface="Cambria" pitchFamily="18" charset="0"/>
              </a:rPr>
              <a:t>Tata cara penggunaan laba dan pembagian </a:t>
            </a:r>
            <a:r>
              <a:rPr lang="es-ES" sz="1800" dirty="0" smtClean="0">
                <a:latin typeface="Cambria" pitchFamily="18" charset="0"/>
                <a:ea typeface="Cambria" pitchFamily="18" charset="0"/>
              </a:rPr>
              <a:t>deviden</a:t>
            </a:r>
          </a:p>
          <a:p>
            <a:pPr marL="514350" indent="-514350" defTabSz="1201738">
              <a:buFont typeface="+mj-lt"/>
              <a:buAutoNum type="alphaLcParenR"/>
            </a:pPr>
            <a:r>
              <a:rPr lang="en-US" sz="1800" dirty="0">
                <a:latin typeface="Cambria" pitchFamily="18" charset="0"/>
                <a:ea typeface="Cambria" pitchFamily="18" charset="0"/>
              </a:rPr>
              <a:t>Ketentuan-ketentuan lain menurut </a:t>
            </a:r>
            <a:r>
              <a:rPr lang="en-US" sz="1800" dirty="0" smtClean="0">
                <a:latin typeface="Cambria" pitchFamily="18" charset="0"/>
                <a:ea typeface="Cambria" pitchFamily="18" charset="0"/>
              </a:rPr>
              <a:t>Undang-Undang Perseroan </a:t>
            </a:r>
            <a:r>
              <a:rPr lang="en-US" sz="1800" dirty="0">
                <a:latin typeface="Cambria" pitchFamily="18" charset="0"/>
                <a:ea typeface="Cambria" pitchFamily="18" charset="0"/>
              </a:rPr>
              <a:t>Terbatas (UUPT)</a:t>
            </a:r>
            <a:endParaRPr lang="en-US" sz="1800" dirty="0" smtClean="0">
              <a:latin typeface="Cambria" pitchFamily="18" charset="0"/>
              <a:ea typeface="Cambria" pitchFamily="18" charset="0"/>
            </a:endParaRPr>
          </a:p>
          <a:p>
            <a:pPr marL="514350" indent="-514350" defTabSz="1201738">
              <a:buFont typeface="+mj-lt"/>
              <a:buAutoNum type="alphaLcParenR"/>
            </a:pPr>
            <a:endParaRPr lang="en-US" sz="1800" dirty="0" smtClean="0">
              <a:latin typeface="Cambria" pitchFamily="18" charset="0"/>
              <a:ea typeface="Cambria" pitchFamily="18" charset="0"/>
            </a:endParaRPr>
          </a:p>
        </p:txBody>
      </p:sp>
    </p:spTree>
    <p:extLst>
      <p:ext uri="{BB962C8B-B14F-4D97-AF65-F5344CB8AC3E}">
        <p14:creationId xmlns:p14="http://schemas.microsoft.com/office/powerpoint/2010/main" val="33032879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1" y="980728"/>
            <a:ext cx="7543800" cy="3886200"/>
          </a:xfrm>
        </p:spPr>
        <p:txBody>
          <a:bodyPr>
            <a:noAutofit/>
          </a:bodyPr>
          <a:lstStyle/>
          <a:p>
            <a:pPr marL="0" indent="0" algn="just" defTabSz="1201738">
              <a:buNone/>
            </a:pPr>
            <a:r>
              <a:rPr lang="it-IT" sz="2400" b="1" dirty="0" smtClean="0">
                <a:latin typeface="Cambria" pitchFamily="18" charset="0"/>
                <a:ea typeface="Cambria" pitchFamily="18" charset="0"/>
              </a:rPr>
              <a:t>3. </a:t>
            </a:r>
            <a:r>
              <a:rPr lang="it-IT" sz="2400" b="1" dirty="0">
                <a:latin typeface="Cambria" pitchFamily="18" charset="0"/>
                <a:ea typeface="Cambria" pitchFamily="18" charset="0"/>
              </a:rPr>
              <a:t>Pengesahan Menteri </a:t>
            </a:r>
            <a:r>
              <a:rPr lang="it-IT" sz="2400" b="1" dirty="0" smtClean="0">
                <a:latin typeface="Cambria" pitchFamily="18" charset="0"/>
                <a:ea typeface="Cambria" pitchFamily="18" charset="0"/>
              </a:rPr>
              <a:t>Kehakiman</a:t>
            </a:r>
          </a:p>
          <a:p>
            <a:pPr marL="0" indent="0" algn="just" defTabSz="1201738">
              <a:buNone/>
            </a:pPr>
            <a:r>
              <a:rPr lang="en-US" sz="2400" dirty="0" smtClean="0">
                <a:latin typeface="Cambria" pitchFamily="18" charset="0"/>
                <a:ea typeface="Cambria" pitchFamily="18" charset="0"/>
              </a:rPr>
              <a:t>Akta </a:t>
            </a:r>
            <a:r>
              <a:rPr lang="en-US" sz="2400" dirty="0">
                <a:latin typeface="Cambria" pitchFamily="18" charset="0"/>
                <a:ea typeface="Cambria" pitchFamily="18" charset="0"/>
              </a:rPr>
              <a:t>notaris yang telah dibuat harus mendapatkan pengesahan Menteri  Kehakiman untuk mendapatkan status sebagai badan hukum. Dalam Pasal 9 Undang-Undang Perseroan Terbatas disebutkan Menteri Kehakiman akan memberikan pengesahan dalam jangka waktu paling lama 60 hari setelah diterimanya permohonan pengesahan PT, lengkap dengan lampiran-</a:t>
            </a:r>
            <a:r>
              <a:rPr lang="en-US" sz="2400" dirty="0" err="1">
                <a:latin typeface="Cambria" pitchFamily="18" charset="0"/>
                <a:ea typeface="Cambria" pitchFamily="18" charset="0"/>
              </a:rPr>
              <a:t>lampirannya</a:t>
            </a:r>
            <a:r>
              <a:rPr lang="en-US" sz="2400" dirty="0">
                <a:latin typeface="Cambria" pitchFamily="18" charset="0"/>
                <a:ea typeface="Cambria" pitchFamily="18" charset="0"/>
              </a:rPr>
              <a:t>. Jika permohonan tersebut ditolak, Menteri Kehakiman memberitahukan kepada pemohon secara tertulis disertai dengan alasannya dalam jangka waktu 60 hari itu juga.</a:t>
            </a:r>
            <a:endParaRPr lang="en-US" sz="2400" dirty="0" smtClean="0">
              <a:latin typeface="Cambria" pitchFamily="18" charset="0"/>
              <a:ea typeface="Cambria" pitchFamily="18" charset="0"/>
            </a:endParaRPr>
          </a:p>
          <a:p>
            <a:pPr marL="514350" indent="-514350" algn="just" defTabSz="1201738">
              <a:buFont typeface="+mj-lt"/>
              <a:buAutoNum type="alphaLcParenR"/>
            </a:pPr>
            <a:endParaRPr lang="en-US" sz="2400" dirty="0" smtClean="0">
              <a:latin typeface="Cambria" pitchFamily="18" charset="0"/>
              <a:ea typeface="Cambria" pitchFamily="18" charset="0"/>
            </a:endParaRPr>
          </a:p>
        </p:txBody>
      </p:sp>
    </p:spTree>
    <p:extLst>
      <p:ext uri="{BB962C8B-B14F-4D97-AF65-F5344CB8AC3E}">
        <p14:creationId xmlns:p14="http://schemas.microsoft.com/office/powerpoint/2010/main" val="41004888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3792"/>
            <a:ext cx="8229600" cy="1143000"/>
          </a:xfrm>
        </p:spPr>
        <p:txBody>
          <a:bodyPr>
            <a:normAutofit/>
          </a:bodyPr>
          <a:lstStyle/>
          <a:p>
            <a:r>
              <a:rPr lang="en-US" sz="5400" dirty="0" smtClean="0"/>
              <a:t>TUGAS Kelompok</a:t>
            </a:r>
            <a:endParaRPr lang="en-US" sz="5400" dirty="0"/>
          </a:p>
        </p:txBody>
      </p:sp>
      <p:sp>
        <p:nvSpPr>
          <p:cNvPr id="3" name="Content Placeholder 2"/>
          <p:cNvSpPr>
            <a:spLocks noGrp="1"/>
          </p:cNvSpPr>
          <p:nvPr>
            <p:ph idx="1"/>
          </p:nvPr>
        </p:nvSpPr>
        <p:spPr/>
        <p:txBody>
          <a:bodyPr>
            <a:normAutofit/>
          </a:bodyPr>
          <a:lstStyle/>
          <a:p>
            <a:pPr marL="0" indent="0" algn="just">
              <a:buNone/>
            </a:pPr>
            <a:r>
              <a:rPr lang="en-US" dirty="0" err="1" smtClean="0">
                <a:latin typeface="Cambria" pitchFamily="18" charset="0"/>
                <a:ea typeface="Cambria" pitchFamily="18" charset="0"/>
              </a:rPr>
              <a:t>Identitifikasi</a:t>
            </a:r>
            <a:r>
              <a:rPr lang="en-US" dirty="0" smtClean="0">
                <a:latin typeface="Cambria" pitchFamily="18" charset="0"/>
                <a:ea typeface="Cambria" pitchFamily="18" charset="0"/>
              </a:rPr>
              <a:t>:</a:t>
            </a:r>
          </a:p>
          <a:p>
            <a:pPr marL="514350" indent="-514350" algn="just">
              <a:buFont typeface="+mj-lt"/>
              <a:buAutoNum type="arabicPeriod"/>
            </a:pPr>
            <a:r>
              <a:rPr lang="en-US" dirty="0" smtClean="0">
                <a:latin typeface="Cambria" pitchFamily="18" charset="0"/>
                <a:ea typeface="Cambria" pitchFamily="18" charset="0"/>
              </a:rPr>
              <a:t>Bentuk badan usaha</a:t>
            </a:r>
          </a:p>
          <a:p>
            <a:pPr marL="514350" indent="-514350" algn="just">
              <a:buFont typeface="+mj-lt"/>
              <a:buAutoNum type="arabicPeriod"/>
            </a:pPr>
            <a:r>
              <a:rPr lang="en-US" sz="3200" dirty="0">
                <a:latin typeface="Cambria" pitchFamily="18" charset="0"/>
                <a:ea typeface="Cambria" pitchFamily="18" charset="0"/>
              </a:rPr>
              <a:t>Nama dan tempat kedudukan </a:t>
            </a:r>
            <a:r>
              <a:rPr lang="en-US" sz="3200" dirty="0" smtClean="0">
                <a:latin typeface="Cambria" pitchFamily="18" charset="0"/>
                <a:ea typeface="Cambria" pitchFamily="18" charset="0"/>
              </a:rPr>
              <a:t>perusahaan</a:t>
            </a:r>
            <a:endParaRPr lang="en-US" sz="3200" dirty="0">
              <a:latin typeface="Cambria" pitchFamily="18" charset="0"/>
              <a:ea typeface="Cambria" pitchFamily="18" charset="0"/>
            </a:endParaRPr>
          </a:p>
          <a:p>
            <a:pPr marL="514350" indent="-514350" algn="just">
              <a:buFont typeface="+mj-lt"/>
              <a:buAutoNum type="arabicPeriod"/>
            </a:pPr>
            <a:r>
              <a:rPr lang="en-US" dirty="0" smtClean="0">
                <a:latin typeface="Cambria" pitchFamily="18" charset="0"/>
                <a:ea typeface="Cambria" pitchFamily="18" charset="0"/>
              </a:rPr>
              <a:t>Modal dasar</a:t>
            </a:r>
          </a:p>
          <a:p>
            <a:pPr marL="514350" indent="-514350" algn="just">
              <a:buFont typeface="+mj-lt"/>
              <a:buAutoNum type="arabicPeriod"/>
            </a:pPr>
            <a:r>
              <a:rPr lang="en-US" dirty="0" smtClean="0">
                <a:latin typeface="Cambria" pitchFamily="18" charset="0"/>
                <a:ea typeface="Cambria" pitchFamily="18" charset="0"/>
              </a:rPr>
              <a:t>Bidang usaha</a:t>
            </a:r>
          </a:p>
          <a:p>
            <a:pPr marL="514350" indent="-514350" algn="just">
              <a:buFont typeface="+mj-lt"/>
              <a:buAutoNum type="arabicPeriod"/>
            </a:pPr>
            <a:r>
              <a:rPr lang="en-US" dirty="0" smtClean="0">
                <a:latin typeface="Cambria" pitchFamily="18" charset="0"/>
                <a:ea typeface="Cambria" pitchFamily="18" charset="0"/>
              </a:rPr>
              <a:t>Susunan direksi dan komisaris</a:t>
            </a:r>
          </a:p>
          <a:p>
            <a:pPr marL="514350" indent="-514350" algn="just">
              <a:buFont typeface="+mj-lt"/>
              <a:buAutoNum type="arabicPeriod"/>
            </a:pPr>
            <a:r>
              <a:rPr lang="en-US" dirty="0" smtClean="0">
                <a:latin typeface="Cambria" pitchFamily="18" charset="0"/>
                <a:ea typeface="Cambria" pitchFamily="18" charset="0"/>
              </a:rPr>
              <a:t>Jangka waktu berdirinya perusahaan</a:t>
            </a:r>
          </a:p>
          <a:p>
            <a:pPr marL="514350" indent="-514350" algn="just">
              <a:buFont typeface="+mj-lt"/>
              <a:buAutoNum type="arabicPeriod"/>
            </a:pPr>
            <a:endParaRPr lang="en-US" dirty="0">
              <a:latin typeface="Cambria" pitchFamily="18" charset="0"/>
              <a:ea typeface="Cambria" pitchFamily="18" charset="0"/>
            </a:endParaRPr>
          </a:p>
        </p:txBody>
      </p:sp>
    </p:spTree>
    <p:extLst>
      <p:ext uri="{BB962C8B-B14F-4D97-AF65-F5344CB8AC3E}">
        <p14:creationId xmlns:p14="http://schemas.microsoft.com/office/powerpoint/2010/main" val="2357227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2568" y="354360"/>
            <a:ext cx="6781800" cy="914400"/>
          </a:xfrm>
        </p:spPr>
        <p:txBody>
          <a:bodyPr>
            <a:noAutofit/>
          </a:bodyPr>
          <a:lstStyle/>
          <a:p>
            <a:r>
              <a:rPr lang="en-US" sz="3200" b="1" dirty="0" smtClean="0">
                <a:ea typeface="Tahoma" pitchFamily="34" charset="0"/>
              </a:rPr>
              <a:t>Istilah Perusahaan dalam UU</a:t>
            </a:r>
            <a:endParaRPr lang="en-US" sz="3200" b="1" dirty="0">
              <a:ea typeface="Tahoma" pitchFamily="34" charset="0"/>
            </a:endParaRPr>
          </a:p>
        </p:txBody>
      </p:sp>
      <p:grpSp>
        <p:nvGrpSpPr>
          <p:cNvPr id="5" name="Group 4"/>
          <p:cNvGrpSpPr/>
          <p:nvPr/>
        </p:nvGrpSpPr>
        <p:grpSpPr>
          <a:xfrm>
            <a:off x="628107" y="1360512"/>
            <a:ext cx="7832325" cy="4876800"/>
            <a:chOff x="341798" y="1066800"/>
            <a:chExt cx="7832325" cy="4876800"/>
          </a:xfrm>
        </p:grpSpPr>
        <p:sp>
          <p:nvSpPr>
            <p:cNvPr id="4" name="Oval 3"/>
            <p:cNvSpPr/>
            <p:nvPr/>
          </p:nvSpPr>
          <p:spPr>
            <a:xfrm>
              <a:off x="341798" y="1219200"/>
              <a:ext cx="2343760" cy="1752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Cambria" pitchFamily="18" charset="0"/>
                  <a:ea typeface="Cambria" pitchFamily="18" charset="0"/>
                </a:rPr>
                <a:t>UU No. 13/2003 tt Ketenagakerjaan (Ps. 1 angka 6)</a:t>
              </a:r>
              <a:endParaRPr lang="en-US" sz="2000" dirty="0">
                <a:latin typeface="Cambria" pitchFamily="18" charset="0"/>
                <a:ea typeface="Cambria" pitchFamily="18" charset="0"/>
              </a:endParaRPr>
            </a:p>
          </p:txBody>
        </p:sp>
        <p:sp>
          <p:nvSpPr>
            <p:cNvPr id="6" name="Snip Single Corner Rectangle 5"/>
            <p:cNvSpPr/>
            <p:nvPr/>
          </p:nvSpPr>
          <p:spPr>
            <a:xfrm>
              <a:off x="3371537" y="1066800"/>
              <a:ext cx="4801850" cy="2514600"/>
            </a:xfrm>
            <a:prstGeom prst="snip1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Font typeface="+mj-lt"/>
                <a:buAutoNum type="alphaLcParenR"/>
              </a:pPr>
              <a:r>
                <a:rPr lang="en-US" sz="1400" dirty="0" smtClean="0">
                  <a:solidFill>
                    <a:schemeClr val="tx1"/>
                  </a:solidFill>
                  <a:latin typeface="Cambria" pitchFamily="18" charset="0"/>
                  <a:ea typeface="Cambria" pitchFamily="18" charset="0"/>
                </a:rPr>
                <a:t>setiap bentuk usaha yang berbadan hukum atau tidak, milik orang perseorangan, milik persekutuan, atau milik badan hukum, baik milik swasta maupun milik negara yang mempekerjakan pekerja/buruh dengan membayar upah atau imbalan dalam bentuk lain;</a:t>
              </a:r>
            </a:p>
            <a:p>
              <a:pPr marL="342900" indent="-342900" algn="just">
                <a:buFont typeface="+mj-lt"/>
                <a:buAutoNum type="alphaLcParenR"/>
              </a:pPr>
              <a:r>
                <a:rPr lang="en-US" sz="1400" dirty="0" smtClean="0">
                  <a:solidFill>
                    <a:schemeClr val="tx1"/>
                  </a:solidFill>
                  <a:latin typeface="Cambria" pitchFamily="18" charset="0"/>
                  <a:ea typeface="Cambria" pitchFamily="18" charset="0"/>
                </a:rPr>
                <a:t>usaha-usaha sosial dan usaha-usaha lain yang mempunyai pengurus dan mempekerjakan orang lain dengan membayar upah atau imbalan dalam bentuk lain”</a:t>
              </a:r>
              <a:endParaRPr lang="en-US" sz="1400" dirty="0">
                <a:solidFill>
                  <a:schemeClr val="tx1"/>
                </a:solidFill>
                <a:latin typeface="Cambria" pitchFamily="18" charset="0"/>
                <a:ea typeface="Cambria" pitchFamily="18" charset="0"/>
              </a:endParaRPr>
            </a:p>
          </p:txBody>
        </p:sp>
        <p:sp>
          <p:nvSpPr>
            <p:cNvPr id="7" name="Right Arrow 6"/>
            <p:cNvSpPr/>
            <p:nvPr/>
          </p:nvSpPr>
          <p:spPr>
            <a:xfrm>
              <a:off x="2799888" y="1828800"/>
              <a:ext cx="514484"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41798" y="3962400"/>
              <a:ext cx="2343760" cy="1752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Cambria" pitchFamily="18" charset="0"/>
                  <a:ea typeface="Cambria" pitchFamily="18" charset="0"/>
                </a:rPr>
                <a:t>UU No. 8/1997 tt Dokumen Perusahaan (Ps. 1 angka 1)</a:t>
              </a:r>
              <a:endParaRPr lang="en-US" dirty="0">
                <a:latin typeface="Cambria" pitchFamily="18" charset="0"/>
                <a:ea typeface="Cambria" pitchFamily="18" charset="0"/>
              </a:endParaRPr>
            </a:p>
          </p:txBody>
        </p:sp>
        <p:sp>
          <p:nvSpPr>
            <p:cNvPr id="9" name="Snip Single Corner Rectangle 8"/>
            <p:cNvSpPr/>
            <p:nvPr/>
          </p:nvSpPr>
          <p:spPr>
            <a:xfrm>
              <a:off x="3372273" y="3962400"/>
              <a:ext cx="4801850" cy="1981200"/>
            </a:xfrm>
            <a:prstGeom prst="snip1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dirty="0" smtClean="0">
                  <a:solidFill>
                    <a:schemeClr val="tx1"/>
                  </a:solidFill>
                  <a:latin typeface="Cambria" pitchFamily="18" charset="0"/>
                  <a:ea typeface="Cambria" pitchFamily="18" charset="0"/>
                </a:rPr>
                <a:t>Perusahaan adalah setiap bentuk usaha yang melakukan kegiatan secara tetap dan terus menerus dengan tujuan memperoleh keuntungan dan atau laba, baik yang diselenggarakan oleh orang-perorangan maupun badan usaha yang berbentuk badan hukum atau bukan badan hukum, yang didirikan dan berkedudukan dalam wilayah Negara Republik Indonesia</a:t>
              </a:r>
              <a:endParaRPr lang="en-US" sz="1400" dirty="0">
                <a:solidFill>
                  <a:schemeClr val="tx1"/>
                </a:solidFill>
                <a:latin typeface="Cambria" pitchFamily="18" charset="0"/>
                <a:ea typeface="Cambria" pitchFamily="18" charset="0"/>
              </a:endParaRPr>
            </a:p>
          </p:txBody>
        </p:sp>
        <p:sp>
          <p:nvSpPr>
            <p:cNvPr id="10" name="Right Arrow 9"/>
            <p:cNvSpPr/>
            <p:nvPr/>
          </p:nvSpPr>
          <p:spPr>
            <a:xfrm>
              <a:off x="2799888" y="4572000"/>
              <a:ext cx="514484"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10613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9117" y="650776"/>
            <a:ext cx="6781800" cy="762000"/>
          </a:xfrm>
        </p:spPr>
        <p:txBody>
          <a:bodyPr>
            <a:normAutofit fontScale="90000"/>
          </a:bodyPr>
          <a:lstStyle/>
          <a:p>
            <a:r>
              <a:rPr lang="en-US" sz="4800" b="1" dirty="0" smtClean="0">
                <a:latin typeface="Tahoma" pitchFamily="34" charset="0"/>
                <a:ea typeface="Tahoma" pitchFamily="34" charset="0"/>
                <a:cs typeface="Tahoma" pitchFamily="34" charset="0"/>
              </a:rPr>
              <a:t>Pengusaha</a:t>
            </a:r>
            <a:endParaRPr lang="en-US" sz="48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762001" y="1470248"/>
            <a:ext cx="7543800" cy="4191000"/>
          </a:xfrm>
        </p:spPr>
        <p:txBody>
          <a:bodyPr>
            <a:normAutofit fontScale="92500" lnSpcReduction="20000"/>
          </a:bodyPr>
          <a:lstStyle/>
          <a:p>
            <a:pPr marL="0" indent="0" algn="just">
              <a:buNone/>
            </a:pPr>
            <a:r>
              <a:rPr lang="en-US" dirty="0">
                <a:latin typeface="Cambria" pitchFamily="18" charset="0"/>
                <a:ea typeface="Cambria" pitchFamily="18" charset="0"/>
                <a:cs typeface="Tahoma" pitchFamily="34" charset="0"/>
              </a:rPr>
              <a:t>Dalam menjalankan suatu perusahaan </a:t>
            </a:r>
            <a:r>
              <a:rPr lang="en-US" dirty="0" smtClean="0">
                <a:latin typeface="Cambria" pitchFamily="18" charset="0"/>
                <a:ea typeface="Cambria" pitchFamily="18" charset="0"/>
                <a:cs typeface="Tahoma" pitchFamily="34" charset="0"/>
              </a:rPr>
              <a:t>seseorang dapat menyuruh </a:t>
            </a:r>
            <a:r>
              <a:rPr lang="en-US" dirty="0">
                <a:latin typeface="Cambria" pitchFamily="18" charset="0"/>
                <a:ea typeface="Cambria" pitchFamily="18" charset="0"/>
                <a:cs typeface="Tahoma" pitchFamily="34" charset="0"/>
              </a:rPr>
              <a:t>pihak atau orang lain untuk </a:t>
            </a:r>
            <a:r>
              <a:rPr lang="en-US" dirty="0" smtClean="0">
                <a:latin typeface="Cambria" pitchFamily="18" charset="0"/>
                <a:ea typeface="Cambria" pitchFamily="18" charset="0"/>
                <a:cs typeface="Tahoma" pitchFamily="34" charset="0"/>
              </a:rPr>
              <a:t>melakukannya. Orang inilah </a:t>
            </a:r>
            <a:r>
              <a:rPr lang="en-US" dirty="0">
                <a:latin typeface="Cambria" pitchFamily="18" charset="0"/>
                <a:ea typeface="Cambria" pitchFamily="18" charset="0"/>
                <a:cs typeface="Tahoma" pitchFamily="34" charset="0"/>
              </a:rPr>
              <a:t>yang disebut </a:t>
            </a:r>
            <a:r>
              <a:rPr lang="en-US" dirty="0" smtClean="0">
                <a:latin typeface="Cambria" pitchFamily="18" charset="0"/>
                <a:ea typeface="Cambria" pitchFamily="18" charset="0"/>
                <a:cs typeface="Tahoma" pitchFamily="34" charset="0"/>
              </a:rPr>
              <a:t>pengusaha.</a:t>
            </a:r>
          </a:p>
          <a:p>
            <a:pPr marL="514350" indent="-514350" algn="just">
              <a:buFont typeface="+mj-lt"/>
              <a:buAutoNum type="arabicPeriod"/>
            </a:pPr>
            <a:r>
              <a:rPr lang="sv-SE" dirty="0" smtClean="0">
                <a:latin typeface="Cambria" pitchFamily="18" charset="0"/>
                <a:ea typeface="Cambria" pitchFamily="18" charset="0"/>
                <a:cs typeface="Tahoma" pitchFamily="34" charset="0"/>
              </a:rPr>
              <a:t>Pengusaha dapat menjalankan usahanya </a:t>
            </a:r>
            <a:r>
              <a:rPr lang="sv-SE" dirty="0">
                <a:latin typeface="Cambria" pitchFamily="18" charset="0"/>
                <a:ea typeface="Cambria" pitchFamily="18" charset="0"/>
                <a:cs typeface="Tahoma" pitchFamily="34" charset="0"/>
              </a:rPr>
              <a:t>secara </a:t>
            </a:r>
            <a:r>
              <a:rPr lang="sv-SE" dirty="0" smtClean="0">
                <a:latin typeface="Cambria" pitchFamily="18" charset="0"/>
                <a:ea typeface="Cambria" pitchFamily="18" charset="0"/>
                <a:cs typeface="Tahoma" pitchFamily="34" charset="0"/>
              </a:rPr>
              <a:t>perorangan.</a:t>
            </a:r>
          </a:p>
          <a:p>
            <a:pPr marL="514350" indent="-514350" algn="just">
              <a:buFont typeface="+mj-lt"/>
              <a:buAutoNum type="arabicPeriod"/>
            </a:pPr>
            <a:r>
              <a:rPr lang="sv-SE" dirty="0" smtClean="0">
                <a:latin typeface="Cambria" pitchFamily="18" charset="0"/>
                <a:ea typeface="Cambria" pitchFamily="18" charset="0"/>
                <a:cs typeface="Tahoma" pitchFamily="34" charset="0"/>
              </a:rPr>
              <a:t>Pengusaha </a:t>
            </a:r>
            <a:r>
              <a:rPr lang="sv-SE" dirty="0">
                <a:latin typeface="Cambria" pitchFamily="18" charset="0"/>
                <a:ea typeface="Cambria" pitchFamily="18" charset="0"/>
                <a:cs typeface="Tahoma" pitchFamily="34" charset="0"/>
              </a:rPr>
              <a:t>juga </a:t>
            </a:r>
            <a:r>
              <a:rPr lang="sv-SE" dirty="0" smtClean="0">
                <a:latin typeface="Cambria" pitchFamily="18" charset="0"/>
                <a:ea typeface="Cambria" pitchFamily="18" charset="0"/>
                <a:cs typeface="Tahoma" pitchFamily="34" charset="0"/>
              </a:rPr>
              <a:t>dapat menjalakan </a:t>
            </a:r>
            <a:r>
              <a:rPr lang="sv-SE" dirty="0">
                <a:latin typeface="Cambria" pitchFamily="18" charset="0"/>
                <a:ea typeface="Cambria" pitchFamily="18" charset="0"/>
                <a:cs typeface="Tahoma" pitchFamily="34" charset="0"/>
              </a:rPr>
              <a:t>usahanya dengan cara menyuruh orang </a:t>
            </a:r>
            <a:r>
              <a:rPr lang="sv-SE" dirty="0" smtClean="0">
                <a:latin typeface="Cambria" pitchFamily="18" charset="0"/>
                <a:ea typeface="Cambria" pitchFamily="18" charset="0"/>
                <a:cs typeface="Tahoma" pitchFamily="34" charset="0"/>
              </a:rPr>
              <a:t>lain untuk </a:t>
            </a:r>
            <a:r>
              <a:rPr lang="sv-SE" dirty="0">
                <a:latin typeface="Cambria" pitchFamily="18" charset="0"/>
                <a:ea typeface="Cambria" pitchFamily="18" charset="0"/>
                <a:cs typeface="Tahoma" pitchFamily="34" charset="0"/>
              </a:rPr>
              <a:t>membantunya melakukan </a:t>
            </a:r>
            <a:r>
              <a:rPr lang="sv-SE" dirty="0" smtClean="0">
                <a:latin typeface="Cambria" pitchFamily="18" charset="0"/>
                <a:ea typeface="Cambria" pitchFamily="18" charset="0"/>
                <a:cs typeface="Tahoma" pitchFamily="34" charset="0"/>
              </a:rPr>
              <a:t>usahanya.</a:t>
            </a:r>
          </a:p>
          <a:p>
            <a:pPr marL="514350" indent="-514350" algn="just">
              <a:buFont typeface="+mj-lt"/>
              <a:buAutoNum type="arabicPeriod"/>
            </a:pPr>
            <a:r>
              <a:rPr lang="fi-FI" dirty="0" smtClean="0">
                <a:latin typeface="Cambria" pitchFamily="18" charset="0"/>
                <a:ea typeface="Cambria" pitchFamily="18" charset="0"/>
                <a:cs typeface="Tahoma" pitchFamily="34" charset="0"/>
              </a:rPr>
              <a:t>Selain itu seseorang </a:t>
            </a:r>
            <a:r>
              <a:rPr lang="fi-FI" dirty="0">
                <a:latin typeface="Cambria" pitchFamily="18" charset="0"/>
                <a:ea typeface="Cambria" pitchFamily="18" charset="0"/>
                <a:cs typeface="Tahoma" pitchFamily="34" charset="0"/>
              </a:rPr>
              <a:t>juga bisa meminta orang lain yang </a:t>
            </a:r>
            <a:r>
              <a:rPr lang="fi-FI" dirty="0" smtClean="0">
                <a:latin typeface="Cambria" pitchFamily="18" charset="0"/>
                <a:ea typeface="Cambria" pitchFamily="18" charset="0"/>
                <a:cs typeface="Tahoma" pitchFamily="34" charset="0"/>
              </a:rPr>
              <a:t>menjalankan usahanya</a:t>
            </a:r>
            <a:r>
              <a:rPr lang="fi-FI" dirty="0">
                <a:latin typeface="Cambria" pitchFamily="18" charset="0"/>
                <a:ea typeface="Cambria" pitchFamily="18" charset="0"/>
                <a:cs typeface="Tahoma" pitchFamily="34" charset="0"/>
              </a:rPr>
              <a:t>.</a:t>
            </a:r>
            <a:endParaRPr lang="en-US" dirty="0">
              <a:latin typeface="Cambria" pitchFamily="18" charset="0"/>
              <a:ea typeface="Cambria" pitchFamily="18" charset="0"/>
              <a:cs typeface="Tahoma" pitchFamily="34" charset="0"/>
            </a:endParaRPr>
          </a:p>
        </p:txBody>
      </p:sp>
    </p:spTree>
    <p:extLst>
      <p:ext uri="{BB962C8B-B14F-4D97-AF65-F5344CB8AC3E}">
        <p14:creationId xmlns:p14="http://schemas.microsoft.com/office/powerpoint/2010/main" val="2179817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953" y="609600"/>
            <a:ext cx="6781800" cy="1600200"/>
          </a:xfrm>
        </p:spPr>
        <p:txBody>
          <a:bodyPr>
            <a:noAutofit/>
          </a:bodyPr>
          <a:lstStyle/>
          <a:p>
            <a:r>
              <a:rPr lang="en-US" sz="2800" dirty="0" smtClean="0">
                <a:ea typeface="Tahoma" pitchFamily="34" charset="0"/>
              </a:rPr>
              <a:t>Definisi pengusaha menurut Undang-Undang Ketenagakerjaan Nomor </a:t>
            </a:r>
            <a:r>
              <a:rPr lang="en-US" sz="2800" dirty="0">
                <a:ea typeface="Tahoma" pitchFamily="34" charset="0"/>
              </a:rPr>
              <a:t>13 </a:t>
            </a:r>
            <a:r>
              <a:rPr lang="en-US" sz="2800" dirty="0" smtClean="0">
                <a:ea typeface="Tahoma" pitchFamily="34" charset="0"/>
              </a:rPr>
              <a:t>Tahun 2013 (Ps. 1 angka 5)</a:t>
            </a:r>
            <a:endParaRPr lang="en-US" sz="2800" dirty="0">
              <a:ea typeface="Tahoma"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72225386"/>
              </p:ext>
            </p:extLst>
          </p:nvPr>
        </p:nvGraphicFramePr>
        <p:xfrm>
          <a:off x="762199" y="2133600"/>
          <a:ext cx="7543383" cy="388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31800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282" y="790600"/>
            <a:ext cx="6781800" cy="838200"/>
          </a:xfrm>
        </p:spPr>
        <p:txBody>
          <a:bodyPr>
            <a:normAutofit fontScale="90000"/>
          </a:bodyPr>
          <a:lstStyle/>
          <a:p>
            <a:r>
              <a:rPr lang="en-US" sz="4000" b="1" dirty="0" smtClean="0">
                <a:ea typeface="Tahoma" pitchFamily="34" charset="0"/>
              </a:rPr>
              <a:t>Pembantu-pembantu pengusaha</a:t>
            </a:r>
            <a:endParaRPr lang="en-US" sz="4000" b="1" dirty="0">
              <a:ea typeface="Tahoma" pitchFamily="34" charset="0"/>
            </a:endParaRPr>
          </a:p>
        </p:txBody>
      </p:sp>
      <p:sp>
        <p:nvSpPr>
          <p:cNvPr id="3" name="Content Placeholder 2"/>
          <p:cNvSpPr>
            <a:spLocks noGrp="1"/>
          </p:cNvSpPr>
          <p:nvPr>
            <p:ph idx="1"/>
          </p:nvPr>
        </p:nvSpPr>
        <p:spPr>
          <a:xfrm>
            <a:off x="762001" y="1991072"/>
            <a:ext cx="7543800" cy="3886200"/>
          </a:xfrm>
        </p:spPr>
        <p:txBody>
          <a:bodyPr/>
          <a:lstStyle/>
          <a:p>
            <a:pPr algn="just">
              <a:buFont typeface="Wingdings" pitchFamily="2" charset="2"/>
              <a:buChar char="q"/>
            </a:pPr>
            <a:r>
              <a:rPr lang="en-US" dirty="0">
                <a:latin typeface="Cambria" pitchFamily="18" charset="0"/>
                <a:ea typeface="Cambria" pitchFamily="18" charset="0"/>
              </a:rPr>
              <a:t>Pembantu pengusaha di dalam Perusahaan, </a:t>
            </a:r>
            <a:r>
              <a:rPr lang="en-US" dirty="0" smtClean="0">
                <a:latin typeface="Cambria" pitchFamily="18" charset="0"/>
                <a:ea typeface="Cambria" pitchFamily="18" charset="0"/>
              </a:rPr>
              <a:t>contohnya: pelayan toko</a:t>
            </a:r>
            <a:r>
              <a:rPr lang="en-US" dirty="0">
                <a:latin typeface="Cambria" pitchFamily="18" charset="0"/>
                <a:ea typeface="Cambria" pitchFamily="18" charset="0"/>
              </a:rPr>
              <a:t>, pimpinan perusahaan, pengurus </a:t>
            </a:r>
            <a:r>
              <a:rPr lang="en-US" dirty="0" smtClean="0">
                <a:latin typeface="Cambria" pitchFamily="18" charset="0"/>
                <a:ea typeface="Cambria" pitchFamily="18" charset="0"/>
              </a:rPr>
              <a:t>filial, dan </a:t>
            </a:r>
            <a:r>
              <a:rPr lang="en-US" dirty="0">
                <a:latin typeface="Cambria" pitchFamily="18" charset="0"/>
                <a:ea typeface="Cambria" pitchFamily="18" charset="0"/>
              </a:rPr>
              <a:t>pemegang </a:t>
            </a:r>
            <a:r>
              <a:rPr lang="en-US" dirty="0" err="1">
                <a:latin typeface="Cambria" pitchFamily="18" charset="0"/>
                <a:ea typeface="Cambria" pitchFamily="18" charset="0"/>
              </a:rPr>
              <a:t>prokurasi</a:t>
            </a:r>
            <a:r>
              <a:rPr lang="en-US" dirty="0">
                <a:latin typeface="Cambria" pitchFamily="18" charset="0"/>
                <a:ea typeface="Cambria" pitchFamily="18" charset="0"/>
              </a:rPr>
              <a:t>, pekerja </a:t>
            </a:r>
            <a:r>
              <a:rPr lang="en-US" dirty="0" smtClean="0">
                <a:latin typeface="Cambria" pitchFamily="18" charset="0"/>
                <a:ea typeface="Cambria" pitchFamily="18" charset="0"/>
              </a:rPr>
              <a:t>keliling</a:t>
            </a:r>
          </a:p>
          <a:p>
            <a:pPr marL="0" indent="0" algn="just">
              <a:buNone/>
            </a:pPr>
            <a:endParaRPr lang="en-US" dirty="0" smtClean="0">
              <a:latin typeface="Cambria" pitchFamily="18" charset="0"/>
              <a:ea typeface="Cambria" pitchFamily="18" charset="0"/>
            </a:endParaRPr>
          </a:p>
          <a:p>
            <a:pPr algn="just">
              <a:buFont typeface="Wingdings" pitchFamily="2" charset="2"/>
              <a:buChar char="q"/>
            </a:pPr>
            <a:r>
              <a:rPr lang="es-ES" dirty="0" smtClean="0">
                <a:latin typeface="Cambria" pitchFamily="18" charset="0"/>
                <a:ea typeface="Cambria" pitchFamily="18" charset="0"/>
              </a:rPr>
              <a:t>Pembantu </a:t>
            </a:r>
            <a:r>
              <a:rPr lang="es-ES" dirty="0">
                <a:latin typeface="Cambria" pitchFamily="18" charset="0"/>
                <a:ea typeface="Cambria" pitchFamily="18" charset="0"/>
              </a:rPr>
              <a:t>pengusaha di luar Perusahaan, </a:t>
            </a:r>
            <a:r>
              <a:rPr lang="es-ES" dirty="0" smtClean="0">
                <a:latin typeface="Cambria" pitchFamily="18" charset="0"/>
                <a:ea typeface="Cambria" pitchFamily="18" charset="0"/>
              </a:rPr>
              <a:t>contohnya: pengacara</a:t>
            </a:r>
            <a:r>
              <a:rPr lang="es-ES" dirty="0">
                <a:latin typeface="Cambria" pitchFamily="18" charset="0"/>
                <a:ea typeface="Cambria" pitchFamily="18" charset="0"/>
              </a:rPr>
              <a:t>, agen perusahaan, makelar, notaris, </a:t>
            </a:r>
            <a:r>
              <a:rPr lang="es-ES" dirty="0" smtClean="0">
                <a:latin typeface="Cambria" pitchFamily="18" charset="0"/>
                <a:ea typeface="Cambria" pitchFamily="18" charset="0"/>
              </a:rPr>
              <a:t>dan komisioner</a:t>
            </a:r>
            <a:endParaRPr lang="en-US" dirty="0">
              <a:latin typeface="Cambria" pitchFamily="18" charset="0"/>
              <a:ea typeface="Cambria" pitchFamily="18" charset="0"/>
            </a:endParaRPr>
          </a:p>
        </p:txBody>
      </p:sp>
    </p:spTree>
    <p:extLst>
      <p:ext uri="{BB962C8B-B14F-4D97-AF65-F5344CB8AC3E}">
        <p14:creationId xmlns:p14="http://schemas.microsoft.com/office/powerpoint/2010/main" val="1876514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2" y="304800"/>
            <a:ext cx="7525715" cy="1600200"/>
          </a:xfrm>
        </p:spPr>
        <p:txBody>
          <a:bodyPr>
            <a:noAutofit/>
          </a:bodyPr>
          <a:lstStyle/>
          <a:p>
            <a:pPr algn="ctr"/>
            <a:r>
              <a:rPr lang="it-IT" sz="4400" b="1" dirty="0">
                <a:ea typeface="Tahoma" pitchFamily="34" charset="0"/>
              </a:rPr>
              <a:t>Pembantu pengusaha di dalam Perusahaan</a:t>
            </a:r>
            <a:endParaRPr lang="en-US" sz="4400" b="1" dirty="0">
              <a:ea typeface="Tahoma"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86831282"/>
              </p:ext>
            </p:extLst>
          </p:nvPr>
        </p:nvGraphicFramePr>
        <p:xfrm>
          <a:off x="284633" y="1905000"/>
          <a:ext cx="8574733" cy="4267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50297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2" y="304800"/>
            <a:ext cx="7525715" cy="1600200"/>
          </a:xfrm>
        </p:spPr>
        <p:txBody>
          <a:bodyPr>
            <a:noAutofit/>
          </a:bodyPr>
          <a:lstStyle/>
          <a:p>
            <a:pPr algn="ctr"/>
            <a:r>
              <a:rPr lang="it-IT" sz="4000" b="1" dirty="0">
                <a:ea typeface="Tahoma" pitchFamily="34" charset="0"/>
              </a:rPr>
              <a:t>Pembantu pengusaha di </a:t>
            </a:r>
            <a:r>
              <a:rPr lang="it-IT" sz="4000" b="1" dirty="0" smtClean="0">
                <a:ea typeface="Tahoma" pitchFamily="34" charset="0"/>
              </a:rPr>
              <a:t>luar </a:t>
            </a:r>
            <a:r>
              <a:rPr lang="it-IT" sz="4000" b="1" dirty="0">
                <a:ea typeface="Tahoma" pitchFamily="34" charset="0"/>
              </a:rPr>
              <a:t>Perusahaan</a:t>
            </a:r>
            <a:endParaRPr lang="en-US" sz="4000" b="1" dirty="0">
              <a:ea typeface="Tahoma"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47814538"/>
              </p:ext>
            </p:extLst>
          </p:nvPr>
        </p:nvGraphicFramePr>
        <p:xfrm>
          <a:off x="284633" y="1905000"/>
          <a:ext cx="8574733"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1323972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2949</TotalTime>
  <Words>2393</Words>
  <Application>Microsoft Office PowerPoint</Application>
  <PresentationFormat>On-screen Show (4:3)</PresentationFormat>
  <Paragraphs>182</Paragraphs>
  <Slides>37</Slides>
  <Notes>1</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PowerPoint Presentation</vt:lpstr>
      <vt:lpstr>Pokok Bahasan</vt:lpstr>
      <vt:lpstr>Perusahaan dan Pengusaha</vt:lpstr>
      <vt:lpstr>Istilah Perusahaan dalam UU</vt:lpstr>
      <vt:lpstr>Pengusaha</vt:lpstr>
      <vt:lpstr>Definisi pengusaha menurut Undang-Undang Ketenagakerjaan Nomor 13 Tahun 2013 (Ps. 1 angka 5)</vt:lpstr>
      <vt:lpstr>Pembantu-pembantu pengusaha</vt:lpstr>
      <vt:lpstr>Pembantu pengusaha di dalam Perusahaan</vt:lpstr>
      <vt:lpstr>Pembantu pengusaha di luar Perusahaan</vt:lpstr>
      <vt:lpstr>Kewajiban Pengusaha</vt:lpstr>
      <vt:lpstr>PowerPoint Presentation</vt:lpstr>
      <vt:lpstr>PowerPoint Presentation</vt:lpstr>
      <vt:lpstr>PowerPoint Presentation</vt:lpstr>
      <vt:lpstr>PowerPoint Presentation</vt:lpstr>
      <vt:lpstr>Kewajiban Pengusaha</vt:lpstr>
      <vt:lpstr>PowerPoint Presentation</vt:lpstr>
      <vt:lpstr>Kewajiban Pengusaha</vt:lpstr>
      <vt:lpstr>PowerPoint Presentation</vt:lpstr>
      <vt:lpstr>PowerPoint Presentation</vt:lpstr>
      <vt:lpstr>PowerPoint Presentation</vt:lpstr>
      <vt:lpstr>Pembuatan Dokumen Perusahaan menurut Pasal 8 UUDP harus memenuhi ketentuan sebagai berikut:</vt:lpstr>
      <vt:lpstr>Urusan Perusahaan</vt:lpstr>
      <vt:lpstr>Jenis Urusan Perusahaan</vt:lpstr>
      <vt:lpstr>Goodwill</vt:lpstr>
      <vt:lpstr>Badan Usaha dan Perusahaan</vt:lpstr>
      <vt:lpstr>PowerPoint Presentation</vt:lpstr>
      <vt:lpstr>Bentuk Badan Usaha di Indonesia</vt:lpstr>
      <vt:lpstr>BUMN saat ini ada 3 (tiga) macam, diantaranya yaitu: </vt:lpstr>
      <vt:lpstr>BUMS (Badan Usaha Milik Swasta)</vt:lpstr>
      <vt:lpstr>BUMS (Badan Usaha Milik Swasta)</vt:lpstr>
      <vt:lpstr>BUMS (Badan Usaha Milik Swasta)</vt:lpstr>
      <vt:lpstr>Perbedaan Badan Usaha dan Perusahaan</vt:lpstr>
      <vt:lpstr>Prosedur Pendirian Perusahaan</vt:lpstr>
      <vt:lpstr>PowerPoint Presentation</vt:lpstr>
      <vt:lpstr>PowerPoint Presentation</vt:lpstr>
      <vt:lpstr>TUGAS Kelompok</vt:lpstr>
      <vt:lpstr>PowerPoint Presentation</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USER</cp:lastModifiedBy>
  <cp:revision>447</cp:revision>
  <cp:lastPrinted>2017-08-29T02:54:51Z</cp:lastPrinted>
  <dcterms:created xsi:type="dcterms:W3CDTF">2010-04-18T12:06:30Z</dcterms:created>
  <dcterms:modified xsi:type="dcterms:W3CDTF">2023-06-05T07:41:43Z</dcterms:modified>
</cp:coreProperties>
</file>