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9"/>
  </p:notesMasterIdLst>
  <p:handoutMasterIdLst>
    <p:handoutMasterId r:id="rId50"/>
  </p:handoutMasterIdLst>
  <p:sldIdLst>
    <p:sldId id="256" r:id="rId2"/>
    <p:sldId id="271" r:id="rId3"/>
    <p:sldId id="272" r:id="rId4"/>
    <p:sldId id="313" r:id="rId5"/>
    <p:sldId id="312" r:id="rId6"/>
    <p:sldId id="351" r:id="rId7"/>
    <p:sldId id="333" r:id="rId8"/>
    <p:sldId id="331" r:id="rId9"/>
    <p:sldId id="332" r:id="rId10"/>
    <p:sldId id="310" r:id="rId11"/>
    <p:sldId id="352" r:id="rId12"/>
    <p:sldId id="306" r:id="rId13"/>
    <p:sldId id="328" r:id="rId14"/>
    <p:sldId id="326" r:id="rId15"/>
    <p:sldId id="325" r:id="rId16"/>
    <p:sldId id="324" r:id="rId17"/>
    <p:sldId id="323" r:id="rId18"/>
    <p:sldId id="334" r:id="rId19"/>
    <p:sldId id="322" r:id="rId20"/>
    <p:sldId id="321" r:id="rId21"/>
    <p:sldId id="320" r:id="rId22"/>
    <p:sldId id="319" r:id="rId23"/>
    <p:sldId id="318" r:id="rId24"/>
    <p:sldId id="317" r:id="rId25"/>
    <p:sldId id="335" r:id="rId26"/>
    <p:sldId id="315" r:id="rId27"/>
    <p:sldId id="336" r:id="rId28"/>
    <p:sldId id="314" r:id="rId29"/>
    <p:sldId id="307" r:id="rId30"/>
    <p:sldId id="330" r:id="rId31"/>
    <p:sldId id="337" r:id="rId32"/>
    <p:sldId id="338" r:id="rId33"/>
    <p:sldId id="339" r:id="rId34"/>
    <p:sldId id="353" r:id="rId35"/>
    <p:sldId id="340" r:id="rId36"/>
    <p:sldId id="354" r:id="rId37"/>
    <p:sldId id="329" r:id="rId38"/>
    <p:sldId id="341" r:id="rId39"/>
    <p:sldId id="342" r:id="rId40"/>
    <p:sldId id="343" r:id="rId41"/>
    <p:sldId id="344" r:id="rId42"/>
    <p:sldId id="345" r:id="rId43"/>
    <p:sldId id="346" r:id="rId44"/>
    <p:sldId id="347" r:id="rId45"/>
    <p:sldId id="348" r:id="rId46"/>
    <p:sldId id="349" r:id="rId47"/>
    <p:sldId id="350" r:id="rId48"/>
  </p:sldIdLst>
  <p:sldSz cx="9144000" cy="6858000" type="screen4x3"/>
  <p:notesSz cx="6858000" cy="9144000"/>
  <p:custDataLst>
    <p:tags r:id="rId5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5382" autoAdjust="0"/>
  </p:normalViewPr>
  <p:slideViewPr>
    <p:cSldViewPr>
      <p:cViewPr>
        <p:scale>
          <a:sx n="81" d="100"/>
          <a:sy n="81" d="100"/>
        </p:scale>
        <p:origin x="-2484" y="-11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9.xml"/><Relationship Id="rId1" Type="http://schemas.openxmlformats.org/officeDocument/2006/relationships/slide" Target="../slides/slide12.xml"/><Relationship Id="rId5" Type="http://schemas.openxmlformats.org/officeDocument/2006/relationships/image" Target="../media/image6.png"/><Relationship Id="rId4" Type="http://schemas.openxmlformats.org/officeDocument/2006/relationships/image" Target="../media/image3.pn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9.xml"/><Relationship Id="rId1" Type="http://schemas.openxmlformats.org/officeDocument/2006/relationships/slide" Target="../slides/slide3.xml"/><Relationship Id="rId5" Type="http://schemas.openxmlformats.org/officeDocument/2006/relationships/image" Target="../media/image6.png"/><Relationship Id="rId4" Type="http://schemas.openxmlformats.org/officeDocument/2006/relationships/image" Target="../media/image3.png"/></Relationships>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slide" Target="../slides/slide3.xml"/><Relationship Id="rId5" Type="http://schemas.openxmlformats.org/officeDocument/2006/relationships/image" Target="../media/image6.png"/><Relationship Id="rId4"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19"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1800" b="1" dirty="0" smtClean="0">
              <a:hlinkClick xmlns:r="http://schemas.openxmlformats.org/officeDocument/2006/relationships" r:id="rId1" action="ppaction://hlinksldjump"/>
            </a:rPr>
            <a:t>Making the Business Case</a:t>
          </a:r>
          <a:endParaRPr lang="en-US" sz="18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nchorCtr="0"/>
        <a:lstStyle/>
        <a:p>
          <a:r>
            <a:rPr lang="en-US" sz="1600" dirty="0" smtClean="0"/>
            <a:t>Describe how to formulate and present the business case for technology investments.</a:t>
          </a:r>
          <a:endParaRPr lang="en-US" sz="16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nchorCtr="0"/>
        <a:lstStyle/>
        <a:p>
          <a:r>
            <a:rPr lang="en-US" sz="1800" b="1" dirty="0" smtClean="0">
              <a:hlinkClick xmlns:r="http://schemas.openxmlformats.org/officeDocument/2006/relationships" r:id="rId2" action="ppaction://hlinksldjump"/>
            </a:rPr>
            <a:t>The Systems Development Process</a:t>
          </a:r>
          <a:endParaRPr lang="en-US" sz="18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nchorCtr="0"/>
        <a:lstStyle/>
        <a:p>
          <a:r>
            <a:rPr lang="en-US" sz="1600" dirty="0" smtClean="0"/>
            <a:t>Describe the systems development life cycle and its various phases.</a:t>
          </a:r>
          <a:endParaRPr lang="en-US" sz="16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nchor="ctr" anchorCtr="0"/>
        <a:lstStyle/>
        <a:p>
          <a:r>
            <a:rPr lang="en-US" sz="1800" b="1" dirty="0" smtClean="0">
              <a:hlinkClick xmlns:r="http://schemas.openxmlformats.org/officeDocument/2006/relationships" r:id="rId3" action="ppaction://hlinksldjump"/>
            </a:rPr>
            <a:t>Acquiring Information Systems</a:t>
          </a:r>
          <a:endParaRPr lang="en-US" sz="18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nchor="ctr" anchorCtr="0"/>
        <a:lstStyle/>
        <a:p>
          <a:r>
            <a:rPr lang="en-US" sz="1600" dirty="0" smtClean="0"/>
            <a:t>Explain how organizations acquire systems via external acquisition and outsourcing.</a:t>
          </a:r>
          <a:endParaRPr lang="en-US" sz="16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nchor="ctr" anchorCtr="0"/>
        <a:lstStyle/>
        <a:p>
          <a:endParaRPr lang="en-US" sz="14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106447"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3" custScaleX="83650"/>
      <dgm:spPr>
        <a:blipFill rotWithShape="1">
          <a:blip xmlns:r="http://schemas.openxmlformats.org/officeDocument/2006/relationships" r:embed="rId4"/>
          <a:stretch>
            <a:fillRect/>
          </a:stretch>
        </a:blipFill>
      </dgm:spPr>
      <dgm:t>
        <a:bodyPr/>
        <a:lstStyle/>
        <a:p>
          <a:endParaRPr lang="en-US"/>
        </a:p>
      </dgm:t>
    </dgm:pt>
    <dgm:pt modelId="{49E2F980-7E69-446B-A4B0-923DF6DEFA98}" type="pres">
      <dgm:prSet presAssocID="{A8E9C07B-48B2-4B9C-8EC7-0782825D816E}" presName="text" presStyleLbl="node1" presStyleIdx="0" presStyleCnt="3">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102343"/>
      <dgm:spPr/>
      <dgm:t>
        <a:bodyPr/>
        <a:lstStyle/>
        <a:p>
          <a:endParaRPr lang="en-US"/>
        </a:p>
      </dgm:t>
    </dgm:pt>
    <dgm:pt modelId="{7AEC1603-E11D-41B0-BE2A-F6201D5BEDCD}" type="pres">
      <dgm:prSet presAssocID="{629933C8-186B-4311-BF2D-DC99990EFBF2}" presName="img" presStyleLbl="fgImgPlace1" presStyleIdx="1" presStyleCnt="3" custScaleX="83650"/>
      <dgm:spPr>
        <a:blipFill rotWithShape="1">
          <a:blip xmlns:r="http://schemas.openxmlformats.org/officeDocument/2006/relationships" r:embed="rId5"/>
          <a:stretch>
            <a:fillRect/>
          </a:stretch>
        </a:blipFill>
      </dgm:spPr>
      <dgm:t>
        <a:bodyPr/>
        <a:lstStyle/>
        <a:p>
          <a:endParaRPr lang="en-US"/>
        </a:p>
      </dgm:t>
    </dgm:pt>
    <dgm:pt modelId="{7B44DBCB-1EB0-418C-B751-858BAE4753CC}" type="pres">
      <dgm:prSet presAssocID="{629933C8-186B-4311-BF2D-DC99990EFBF2}" presName="text" presStyleLbl="node1" presStyleIdx="1" presStyleCnt="3">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105744"/>
      <dgm:spPr/>
      <dgm:t>
        <a:bodyPr/>
        <a:lstStyle/>
        <a:p>
          <a:endParaRPr lang="en-US"/>
        </a:p>
      </dgm:t>
    </dgm:pt>
    <dgm:pt modelId="{6ED042DA-90EA-415F-9861-14F87D22BB00}" type="pres">
      <dgm:prSet presAssocID="{34FB3FC8-FCB1-404C-AAE4-E98CF14CF5FB}" presName="img" presStyleLbl="fgImgPlace1" presStyleIdx="2" presStyleCnt="3" custScaleX="83650"/>
      <dgm:spPr>
        <a:blipFill rotWithShape="1">
          <a:blip xmlns:r="http://schemas.openxmlformats.org/officeDocument/2006/relationships" r:embed="rId6"/>
          <a:stretch>
            <a:fillRect/>
          </a:stretch>
        </a:blipFill>
      </dgm:spPr>
      <dgm:t>
        <a:bodyPr/>
        <a:lstStyle/>
        <a:p>
          <a:endParaRPr lang="en-US"/>
        </a:p>
      </dgm:t>
    </dgm:pt>
    <dgm:pt modelId="{799A5FF2-1A39-4675-818C-11261776BAE8}" type="pres">
      <dgm:prSet presAssocID="{34FB3FC8-FCB1-404C-AAE4-E98CF14CF5FB}" presName="text" presStyleLbl="node1" presStyleIdx="2" presStyleCnt="3">
        <dgm:presLayoutVars>
          <dgm:bulletEnabled val="1"/>
        </dgm:presLayoutVars>
      </dgm:prSet>
      <dgm:spPr/>
      <dgm:t>
        <a:bodyPr/>
        <a:lstStyle/>
        <a:p>
          <a:endParaRPr lang="en-US"/>
        </a:p>
      </dgm:t>
    </dgm:pt>
  </dgm:ptLst>
  <dgm:cxnLst>
    <dgm:cxn modelId="{D7D120E4-0167-477E-960A-EF05D7A133C3}" type="presOf" srcId="{629933C8-186B-4311-BF2D-DC99990EFBF2}" destId="{A93B6B1D-06C6-4860-8EBA-32C502FF8641}" srcOrd="0" destOrd="0" presId="urn:microsoft.com/office/officeart/2005/8/layout/vList4#1"/>
    <dgm:cxn modelId="{1BABF215-56EA-424F-9F41-6D2D84AEB436}" type="presOf" srcId="{6D011581-C5DD-419A-AAED-AD05631CDF0A}" destId="{BA89CFF3-74C1-4F32-B093-38D94D4D20CF}" srcOrd="0" destOrd="1"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7DD17957-3CF6-4F84-9B42-2D5B12D19F2A}" type="presOf" srcId="{A8E9C07B-48B2-4B9C-8EC7-0782825D816E}" destId="{49E2F980-7E69-446B-A4B0-923DF6DEFA98}" srcOrd="1" destOrd="0" presId="urn:microsoft.com/office/officeart/2005/8/layout/vList4#1"/>
    <dgm:cxn modelId="{145615E7-5162-4C7D-9541-A7C53483A2BF}" type="presOf" srcId="{677A52F5-4CAE-4309-A461-E811AF92EF26}" destId="{47C28FEA-814E-4A68-B726-08705D29C6AB}" srcOrd="0" destOrd="2" presId="urn:microsoft.com/office/officeart/2005/8/layout/vList4#1"/>
    <dgm:cxn modelId="{CFBF21C2-21BA-4949-AE7B-A1680EDBC722}" type="presOf" srcId="{363F0ED0-6985-439E-857A-EC47F8A3DAB0}" destId="{A93B6B1D-06C6-4860-8EBA-32C502FF8641}" srcOrd="0"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98D67BD8-8427-47B0-B5AA-EB45D304815F}" type="presOf" srcId="{6D011581-C5DD-419A-AAED-AD05631CDF0A}" destId="{49E2F980-7E69-446B-A4B0-923DF6DEFA98}" srcOrd="1" destOrd="1"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3A619D55-5747-4E00-A1FA-E45F6AED8303}" srcId="{629933C8-186B-4311-BF2D-DC99990EFBF2}" destId="{363F0ED0-6985-439E-857A-EC47F8A3DAB0}" srcOrd="0" destOrd="0" parTransId="{A9B0CFF2-8D5D-47E0-900D-55A9A3E83BE1}" sibTransId="{F7E04B30-62AE-4465-859B-270409FE7C94}"/>
    <dgm:cxn modelId="{D3B5C6B8-970A-4AE4-AF41-D9B6EC46DB45}" type="presOf" srcId="{629933C8-186B-4311-BF2D-DC99990EFBF2}" destId="{7B44DBCB-1EB0-418C-B751-858BAE4753CC}" srcOrd="1" destOrd="0" presId="urn:microsoft.com/office/officeart/2005/8/layout/vList4#1"/>
    <dgm:cxn modelId="{94F66066-1985-470E-96ED-DEDD0F052AC6}" type="presOf" srcId="{677A52F5-4CAE-4309-A461-E811AF92EF26}" destId="{799A5FF2-1A39-4675-818C-11261776BAE8}" srcOrd="1" destOrd="2" presId="urn:microsoft.com/office/officeart/2005/8/layout/vList4#1"/>
    <dgm:cxn modelId="{36C20AF6-670E-4425-A77F-AAED1778981B}" type="presOf" srcId="{363F0ED0-6985-439E-857A-EC47F8A3DAB0}" destId="{7B44DBCB-1EB0-418C-B751-858BAE4753CC}" srcOrd="1" destOrd="1" presId="urn:microsoft.com/office/officeart/2005/8/layout/vList4#1"/>
    <dgm:cxn modelId="{94FC978F-A2B8-46ED-81B4-5B0C5A60E259}" type="presOf" srcId="{34FB3FC8-FCB1-404C-AAE4-E98CF14CF5FB}" destId="{47C28FEA-814E-4A68-B726-08705D29C6AB}" srcOrd="0" destOrd="0"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6110EF44-5760-46AD-88E0-A5EC417BA8A8}" type="presOf" srcId="{482F2C61-E41B-4642-B082-EF9C103085B5}" destId="{25E29AB1-DE1E-48E4-B66F-1D7048CC3527}" srcOrd="0" destOrd="0" presId="urn:microsoft.com/office/officeart/2005/8/layout/vList4#1"/>
    <dgm:cxn modelId="{249DA96C-952E-42AC-8DB8-56C718E0C29A}" type="presOf" srcId="{34FB3FC8-FCB1-404C-AAE4-E98CF14CF5FB}" destId="{799A5FF2-1A39-4675-818C-11261776BAE8}" srcOrd="1" destOrd="0" presId="urn:microsoft.com/office/officeart/2005/8/layout/vList4#1"/>
    <dgm:cxn modelId="{075AD2DD-DE62-402C-8690-1DC5614ABEB3}" srcId="{34FB3FC8-FCB1-404C-AAE4-E98CF14CF5FB}" destId="{677A52F5-4CAE-4309-A461-E811AF92EF26}" srcOrd="1" destOrd="0" parTransId="{1AD2DCFB-B719-41BF-BEBB-12150A457F78}" sibTransId="{409F2E99-5E6A-4297-B1B3-C7C7D1142951}"/>
    <dgm:cxn modelId="{791DD5F5-4A05-45B6-BE4C-6BA2472DDC86}" type="presOf" srcId="{0CFC6EAA-DD42-49C0-A163-69A52F65D7DF}" destId="{799A5FF2-1A39-4675-818C-11261776BAE8}" srcOrd="1"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35F334EF-24B5-4239-A395-CB84CFA55B46}" type="presOf" srcId="{0CFC6EAA-DD42-49C0-A163-69A52F65D7DF}" destId="{47C28FEA-814E-4A68-B726-08705D29C6AB}" srcOrd="0" destOrd="1"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20"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nchor="ctr" anchorCtr="0"/>
        <a:lstStyle/>
        <a:p>
          <a:r>
            <a:rPr lang="en-US" sz="2400" b="1" dirty="0" smtClean="0"/>
            <a:t>Making the Business Case</a:t>
          </a:r>
          <a:endParaRPr lang="en-US" sz="2400" dirty="0" smtClean="0"/>
        </a:p>
        <a:p>
          <a:r>
            <a:rPr lang="en-US" sz="2400" dirty="0" smtClean="0"/>
            <a:t>Describe how to formulate and present the business case for technology investments.</a:t>
          </a:r>
          <a:endParaRPr lang="en-US" sz="2400" b="1" dirty="0" smtClean="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1" action="ppaction://hlinksldjump"/>
            </a:rPr>
            <a:t>The Systems Development Process</a:t>
          </a:r>
          <a:endParaRPr lang="en-US" sz="1400" dirty="0" smtClean="0"/>
        </a:p>
        <a:p>
          <a:r>
            <a:rPr lang="en-US" sz="1400" dirty="0" smtClean="0"/>
            <a:t>Describe the systems development life cycle and its various phases.</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Acquiring Information Systems</a:t>
          </a:r>
          <a:endParaRPr lang="en-US" sz="1400" dirty="0" smtClean="0"/>
        </a:p>
        <a:p>
          <a:r>
            <a:rPr lang="en-US" sz="1200" dirty="0" smtClean="0"/>
            <a:t>Explain how organizations acquire systems via external acquisition and outsourcing.</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276742"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3" custScaleX="95572" custScaleY="215053"/>
      <dgm:spPr>
        <a:blipFill rotWithShape="1">
          <a:blip xmlns:r="http://schemas.openxmlformats.org/officeDocument/2006/relationships" r:embed="rId3"/>
          <a:stretch>
            <a:fillRect/>
          </a:stretch>
        </a:blipFill>
      </dgm:spPr>
      <dgm:t>
        <a:bodyPr/>
        <a:lstStyle/>
        <a:p>
          <a:endParaRPr lang="en-US"/>
        </a:p>
      </dgm:t>
    </dgm:pt>
    <dgm:pt modelId="{49E2F980-7E69-446B-A4B0-923DF6DEFA98}" type="pres">
      <dgm:prSet presAssocID="{A8E9C07B-48B2-4B9C-8EC7-0782825D816E}" presName="text" presStyleLbl="node1" presStyleIdx="0" presStyleCnt="3">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113752"/>
      <dgm:spPr/>
      <dgm:t>
        <a:bodyPr/>
        <a:lstStyle/>
        <a:p>
          <a:endParaRPr lang="en-US"/>
        </a:p>
      </dgm:t>
    </dgm:pt>
    <dgm:pt modelId="{7AEC1603-E11D-41B0-BE2A-F6201D5BEDCD}" type="pres">
      <dgm:prSet presAssocID="{629933C8-186B-4311-BF2D-DC99990EFBF2}" presName="img" presStyleLbl="fgImgPlace1" presStyleIdx="1" presStyleCnt="3" custScaleX="67778" custScaleY="108777"/>
      <dgm:spPr>
        <a:blipFill rotWithShape="1">
          <a:blip xmlns:r="http://schemas.openxmlformats.org/officeDocument/2006/relationships" r:embed="rId4"/>
          <a:stretch>
            <a:fillRect/>
          </a:stretch>
        </a:blipFill>
      </dgm:spPr>
      <dgm:t>
        <a:bodyPr/>
        <a:lstStyle/>
        <a:p>
          <a:endParaRPr lang="en-US"/>
        </a:p>
      </dgm:t>
    </dgm:pt>
    <dgm:pt modelId="{7B44DBCB-1EB0-418C-B751-858BAE4753CC}" type="pres">
      <dgm:prSet presAssocID="{629933C8-186B-4311-BF2D-DC99990EFBF2}" presName="text" presStyleLbl="node1" presStyleIdx="1" presStyleCnt="3">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114114"/>
      <dgm:spPr/>
      <dgm:t>
        <a:bodyPr/>
        <a:lstStyle/>
        <a:p>
          <a:endParaRPr lang="en-US"/>
        </a:p>
      </dgm:t>
    </dgm:pt>
    <dgm:pt modelId="{6ED042DA-90EA-415F-9861-14F87D22BB00}" type="pres">
      <dgm:prSet presAssocID="{34FB3FC8-FCB1-404C-AAE4-E98CF14CF5FB}" presName="img" presStyleLbl="fgImgPlace1" presStyleIdx="2" presStyleCnt="3" custScaleX="67778" custScaleY="108777"/>
      <dgm:spPr>
        <a:blipFill rotWithShape="1">
          <a:blip xmlns:r="http://schemas.openxmlformats.org/officeDocument/2006/relationships" r:embed="rId5"/>
          <a:stretch>
            <a:fillRect/>
          </a:stretch>
        </a:blipFill>
      </dgm:spPr>
      <dgm:t>
        <a:bodyPr/>
        <a:lstStyle/>
        <a:p>
          <a:endParaRPr lang="en-US"/>
        </a:p>
      </dgm:t>
    </dgm:pt>
    <dgm:pt modelId="{799A5FF2-1A39-4675-818C-11261776BAE8}" type="pres">
      <dgm:prSet presAssocID="{34FB3FC8-FCB1-404C-AAE4-E98CF14CF5FB}" presName="text" presStyleLbl="node1" presStyleIdx="2" presStyleCnt="3">
        <dgm:presLayoutVars>
          <dgm:bulletEnabled val="1"/>
        </dgm:presLayoutVars>
      </dgm:prSet>
      <dgm:spPr/>
      <dgm:t>
        <a:bodyPr/>
        <a:lstStyle/>
        <a:p>
          <a:endParaRPr lang="en-US"/>
        </a:p>
      </dgm:t>
    </dgm:pt>
  </dgm:ptLst>
  <dgm:cxnLst>
    <dgm:cxn modelId="{15376526-AC74-4401-92A4-B5D03A9E65DE}" type="presOf" srcId="{A8E9C07B-48B2-4B9C-8EC7-0782825D816E}" destId="{BA89CFF3-74C1-4F32-B093-38D94D4D20CF}" srcOrd="0" destOrd="0"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077460E6-1B0F-4A1E-AC74-5DC04E99FC61}" type="presOf" srcId="{A8E9C07B-48B2-4B9C-8EC7-0782825D816E}" destId="{49E2F980-7E69-446B-A4B0-923DF6DEFA98}" srcOrd="1" destOrd="0" presId="urn:microsoft.com/office/officeart/2005/8/layout/vList4#2"/>
    <dgm:cxn modelId="{CD940617-5DF4-4842-932B-DEEB888241FF}" type="presOf" srcId="{34FB3FC8-FCB1-404C-AAE4-E98CF14CF5FB}" destId="{799A5FF2-1A39-4675-818C-11261776BAE8}" srcOrd="1" destOrd="0" presId="urn:microsoft.com/office/officeart/2005/8/layout/vList4#2"/>
    <dgm:cxn modelId="{9538D63E-0AFF-4869-8B74-5EAE693FBC93}" type="presOf" srcId="{34FB3FC8-FCB1-404C-AAE4-E98CF14CF5FB}" destId="{47C28FEA-814E-4A68-B726-08705D29C6AB}" srcOrd="0" destOrd="0" presId="urn:microsoft.com/office/officeart/2005/8/layout/vList4#2"/>
    <dgm:cxn modelId="{FFB8572B-7192-49CE-9F0D-B856D183EDFE}" srcId="{482F2C61-E41B-4642-B082-EF9C103085B5}" destId="{34FB3FC8-FCB1-404C-AAE4-E98CF14CF5FB}" srcOrd="2" destOrd="0" parTransId="{5D2B6F70-AC7D-4E44-959A-1F3278F0AFC3}" sibTransId="{62C71E71-0AFF-4481-BF1F-D339780ADFC0}"/>
    <dgm:cxn modelId="{BB6D837D-C771-4B02-A339-6BF3CF61F084}" type="presOf" srcId="{482F2C61-E41B-4642-B082-EF9C103085B5}" destId="{25E29AB1-DE1E-48E4-B66F-1D7048CC3527}" srcOrd="0" destOrd="0" presId="urn:microsoft.com/office/officeart/2005/8/layout/vList4#2"/>
    <dgm:cxn modelId="{5310D578-AF81-4A20-999F-3456DF15C80E}" type="presOf" srcId="{629933C8-186B-4311-BF2D-DC99990EFBF2}" destId="{A93B6B1D-06C6-4860-8EBA-32C502FF8641}" srcOrd="0" destOrd="0" presId="urn:microsoft.com/office/officeart/2005/8/layout/vList4#2"/>
    <dgm:cxn modelId="{9617FCF8-0802-436C-A7CD-E87B3B8C2893}" srcId="{482F2C61-E41B-4642-B082-EF9C103085B5}" destId="{A8E9C07B-48B2-4B9C-8EC7-0782825D816E}" srcOrd="0" destOrd="0" parTransId="{C7A73202-DE5A-4072-95A6-BFF1402B4BC2}" sibTransId="{631AC269-E33A-4752-92A6-6DC1380588AA}"/>
    <dgm:cxn modelId="{ED893FCA-01C0-45AB-BA71-2E8A5F867E07}" type="presOf" srcId="{629933C8-186B-4311-BF2D-DC99990EFBF2}" destId="{7B44DBCB-1EB0-418C-B751-858BAE4753CC}" srcOrd="1" destOrd="0" presId="urn:microsoft.com/office/officeart/2005/8/layout/vList4#2"/>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2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Making the Business Case</a:t>
          </a:r>
          <a:endParaRPr lang="en-US" sz="1400" dirty="0" smtClean="0"/>
        </a:p>
        <a:p>
          <a:r>
            <a:rPr lang="en-US" sz="1200" dirty="0" smtClean="0"/>
            <a:t>Describe how to formulate and present the business case for technology investments.</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The Systems Development Process</a:t>
          </a:r>
          <a:endParaRPr lang="en-US" sz="2400" dirty="0" smtClean="0"/>
        </a:p>
        <a:p>
          <a:r>
            <a:rPr lang="en-US" sz="2400" dirty="0" smtClean="0"/>
            <a:t>Describe the systems development life cycle and its various phases.</a:t>
          </a:r>
          <a:endParaRPr lang="en-US" sz="2400" b="1" dirty="0" smtClean="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Acquiring Information Systems</a:t>
          </a:r>
          <a:endParaRPr lang="en-US" sz="1400" dirty="0" smtClean="0"/>
        </a:p>
        <a:p>
          <a:r>
            <a:rPr lang="en-US" sz="1200" dirty="0" smtClean="0"/>
            <a:t>Explain how organizations acquire systems via external acquisition and outsourcing.</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102393"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3" custScaleX="67778" custScaleY="97861"/>
      <dgm:spPr>
        <a:blipFill rotWithShape="1">
          <a:blip xmlns:r="http://schemas.openxmlformats.org/officeDocument/2006/relationships" r:embed="rId3"/>
          <a:stretch>
            <a:fillRect/>
          </a:stretch>
        </a:blipFill>
      </dgm:spPr>
      <dgm:t>
        <a:bodyPr/>
        <a:lstStyle/>
        <a:p>
          <a:endParaRPr lang="en-US"/>
        </a:p>
      </dgm:t>
    </dgm:pt>
    <dgm:pt modelId="{49E2F980-7E69-446B-A4B0-923DF6DEFA98}" type="pres">
      <dgm:prSet presAssocID="{A8E9C07B-48B2-4B9C-8EC7-0782825D816E}" presName="text" presStyleLbl="node1" presStyleIdx="0" presStyleCnt="3">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247959"/>
      <dgm:spPr/>
      <dgm:t>
        <a:bodyPr/>
        <a:lstStyle/>
        <a:p>
          <a:endParaRPr lang="en-US"/>
        </a:p>
      </dgm:t>
    </dgm:pt>
    <dgm:pt modelId="{7AEC1603-E11D-41B0-BE2A-F6201D5BEDCD}" type="pres">
      <dgm:prSet presAssocID="{629933C8-186B-4311-BF2D-DC99990EFBF2}" presName="img" presStyleLbl="fgImgPlace1" presStyleIdx="1" presStyleCnt="3" custScaleX="95556" custScaleY="193920"/>
      <dgm:spPr>
        <a:blipFill rotWithShape="1">
          <a:blip xmlns:r="http://schemas.openxmlformats.org/officeDocument/2006/relationships" r:embed="rId4"/>
          <a:stretch>
            <a:fillRect/>
          </a:stretch>
        </a:blipFill>
      </dgm:spPr>
      <dgm:t>
        <a:bodyPr/>
        <a:lstStyle/>
        <a:p>
          <a:endParaRPr lang="en-US"/>
        </a:p>
      </dgm:t>
    </dgm:pt>
    <dgm:pt modelId="{7B44DBCB-1EB0-418C-B751-858BAE4753CC}" type="pres">
      <dgm:prSet presAssocID="{629933C8-186B-4311-BF2D-DC99990EFBF2}" presName="text" presStyleLbl="node1" presStyleIdx="1" presStyleCnt="3">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102823"/>
      <dgm:spPr/>
      <dgm:t>
        <a:bodyPr/>
        <a:lstStyle/>
        <a:p>
          <a:endParaRPr lang="en-US"/>
        </a:p>
      </dgm:t>
    </dgm:pt>
    <dgm:pt modelId="{6ED042DA-90EA-415F-9861-14F87D22BB00}" type="pres">
      <dgm:prSet presAssocID="{34FB3FC8-FCB1-404C-AAE4-E98CF14CF5FB}" presName="img" presStyleLbl="fgImgPlace1" presStyleIdx="2" presStyleCnt="3" custScaleX="67778" custScaleY="97861"/>
      <dgm:spPr>
        <a:blipFill rotWithShape="1">
          <a:blip xmlns:r="http://schemas.openxmlformats.org/officeDocument/2006/relationships" r:embed="rId5"/>
          <a:stretch>
            <a:fillRect/>
          </a:stretch>
        </a:blipFill>
      </dgm:spPr>
      <dgm:t>
        <a:bodyPr/>
        <a:lstStyle/>
        <a:p>
          <a:endParaRPr lang="en-US"/>
        </a:p>
      </dgm:t>
    </dgm:pt>
    <dgm:pt modelId="{799A5FF2-1A39-4675-818C-11261776BAE8}" type="pres">
      <dgm:prSet presAssocID="{34FB3FC8-FCB1-404C-AAE4-E98CF14CF5FB}" presName="text" presStyleLbl="node1" presStyleIdx="2" presStyleCnt="3">
        <dgm:presLayoutVars>
          <dgm:bulletEnabled val="1"/>
        </dgm:presLayoutVars>
      </dgm:prSet>
      <dgm:spPr/>
      <dgm:t>
        <a:bodyPr/>
        <a:lstStyle/>
        <a:p>
          <a:endParaRPr lang="en-US"/>
        </a:p>
      </dgm:t>
    </dgm:pt>
  </dgm:ptLst>
  <dgm:cxnLst>
    <dgm:cxn modelId="{308514BA-8780-41F3-B8AD-EB260DAF35E1}" srcId="{482F2C61-E41B-4642-B082-EF9C103085B5}" destId="{629933C8-186B-4311-BF2D-DC99990EFBF2}" srcOrd="1" destOrd="0" parTransId="{BD5F7455-41FD-4EDB-BB6D-E2107F429F6E}" sibTransId="{1801FD8D-8375-49FB-8B3F-210ACF517DEF}"/>
    <dgm:cxn modelId="{4918AA9E-A0B4-4F30-8FC0-8609675D73C6}" type="presOf" srcId="{A8E9C07B-48B2-4B9C-8EC7-0782825D816E}" destId="{BA89CFF3-74C1-4F32-B093-38D94D4D20CF}" srcOrd="0" destOrd="0" presId="urn:microsoft.com/office/officeart/2005/8/layout/vList4#3"/>
    <dgm:cxn modelId="{5CCA2871-A9C8-4B12-BD63-547DA708AA4E}" type="presOf" srcId="{34FB3FC8-FCB1-404C-AAE4-E98CF14CF5FB}" destId="{799A5FF2-1A39-4675-818C-11261776BAE8}" srcOrd="1" destOrd="0" presId="urn:microsoft.com/office/officeart/2005/8/layout/vList4#3"/>
    <dgm:cxn modelId="{803FCC73-4ACA-4F83-B430-DCFB804728C2}" type="presOf" srcId="{34FB3FC8-FCB1-404C-AAE4-E98CF14CF5FB}" destId="{47C28FEA-814E-4A68-B726-08705D29C6AB}" srcOrd="0" destOrd="0" presId="urn:microsoft.com/office/officeart/2005/8/layout/vList4#3"/>
    <dgm:cxn modelId="{FFB8572B-7192-49CE-9F0D-B856D183EDFE}" srcId="{482F2C61-E41B-4642-B082-EF9C103085B5}" destId="{34FB3FC8-FCB1-404C-AAE4-E98CF14CF5FB}" srcOrd="2" destOrd="0" parTransId="{5D2B6F70-AC7D-4E44-959A-1F3278F0AFC3}" sibTransId="{62C71E71-0AFF-4481-BF1F-D339780ADFC0}"/>
    <dgm:cxn modelId="{9617FCF8-0802-436C-A7CD-E87B3B8C2893}" srcId="{482F2C61-E41B-4642-B082-EF9C103085B5}" destId="{A8E9C07B-48B2-4B9C-8EC7-0782825D816E}" srcOrd="0" destOrd="0" parTransId="{C7A73202-DE5A-4072-95A6-BFF1402B4BC2}" sibTransId="{631AC269-E33A-4752-92A6-6DC1380588AA}"/>
    <dgm:cxn modelId="{D13FD293-9D8D-4577-A5C5-A41791BDB010}" type="presOf" srcId="{482F2C61-E41B-4642-B082-EF9C103085B5}" destId="{25E29AB1-DE1E-48E4-B66F-1D7048CC3527}" srcOrd="0" destOrd="0" presId="urn:microsoft.com/office/officeart/2005/8/layout/vList4#3"/>
    <dgm:cxn modelId="{AB954C14-3858-413A-8C7D-4B290FD71843}" type="presOf" srcId="{629933C8-186B-4311-BF2D-DC99990EFBF2}" destId="{A93B6B1D-06C6-4860-8EBA-32C502FF8641}" srcOrd="0" destOrd="0" presId="urn:microsoft.com/office/officeart/2005/8/layout/vList4#3"/>
    <dgm:cxn modelId="{3CCA1E67-8B0B-4B91-A010-F0ABFD0B96F7}" type="presOf" srcId="{A8E9C07B-48B2-4B9C-8EC7-0782825D816E}" destId="{49E2F980-7E69-446B-A4B0-923DF6DEFA98}" srcOrd="1" destOrd="0" presId="urn:microsoft.com/office/officeart/2005/8/layout/vList4#3"/>
    <dgm:cxn modelId="{AF686861-D0AA-44C4-AEC2-9754B3068294}" type="presOf" srcId="{629933C8-186B-4311-BF2D-DC99990EFBF2}" destId="{7B44DBCB-1EB0-418C-B751-858BAE4753CC}" srcOrd="1" destOrd="0" presId="urn:microsoft.com/office/officeart/2005/8/layout/vList4#3"/>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22"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Making the Business Case</a:t>
          </a:r>
          <a:endParaRPr lang="en-US" sz="1400" dirty="0" smtClean="0"/>
        </a:p>
        <a:p>
          <a:r>
            <a:rPr lang="en-US" sz="1200" dirty="0" smtClean="0"/>
            <a:t>Describe how to formulate and present the business case for technology investments.</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The Systems Development Process</a:t>
          </a:r>
          <a:endParaRPr lang="en-US" sz="1400" dirty="0" smtClean="0"/>
        </a:p>
        <a:p>
          <a:r>
            <a:rPr lang="en-US" sz="1200" dirty="0" smtClean="0"/>
            <a:t>Describe the systems development life cycle and its various phases.</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Acquiring Information Systems</a:t>
          </a:r>
          <a:endParaRPr lang="en-US" sz="2400" dirty="0" smtClean="0"/>
        </a:p>
        <a:p>
          <a:r>
            <a:rPr lang="en-US" sz="2400" dirty="0" smtClean="0"/>
            <a:t>Explain how organizations acquire systems via external acquisition and outsourcing.</a:t>
          </a:r>
          <a:endParaRPr lang="en-US" sz="2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104514"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3" custScaleX="67509"/>
      <dgm:spPr>
        <a:blipFill rotWithShape="1">
          <a:blip xmlns:r="http://schemas.openxmlformats.org/officeDocument/2006/relationships" r:embed="rId3"/>
          <a:stretch>
            <a:fillRect/>
          </a:stretch>
        </a:blipFill>
      </dgm:spPr>
      <dgm:t>
        <a:bodyPr/>
        <a:lstStyle/>
        <a:p>
          <a:endParaRPr lang="en-US"/>
        </a:p>
      </dgm:t>
    </dgm:pt>
    <dgm:pt modelId="{49E2F980-7E69-446B-A4B0-923DF6DEFA98}" type="pres">
      <dgm:prSet presAssocID="{A8E9C07B-48B2-4B9C-8EC7-0782825D816E}" presName="text" presStyleLbl="node1" presStyleIdx="0" presStyleCnt="3">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104025"/>
      <dgm:spPr/>
      <dgm:t>
        <a:bodyPr/>
        <a:lstStyle/>
        <a:p>
          <a:endParaRPr lang="en-US"/>
        </a:p>
      </dgm:t>
    </dgm:pt>
    <dgm:pt modelId="{7AEC1603-E11D-41B0-BE2A-F6201D5BEDCD}" type="pres">
      <dgm:prSet presAssocID="{629933C8-186B-4311-BF2D-DC99990EFBF2}" presName="img" presStyleLbl="fgImgPlace1" presStyleIdx="1" presStyleCnt="3" custScaleX="67509"/>
      <dgm:spPr>
        <a:blipFill rotWithShape="1">
          <a:blip xmlns:r="http://schemas.openxmlformats.org/officeDocument/2006/relationships" r:embed="rId4"/>
          <a:stretch>
            <a:fillRect/>
          </a:stretch>
        </a:blipFill>
      </dgm:spPr>
      <dgm:t>
        <a:bodyPr/>
        <a:lstStyle/>
        <a:p>
          <a:endParaRPr lang="en-US"/>
        </a:p>
      </dgm:t>
    </dgm:pt>
    <dgm:pt modelId="{7B44DBCB-1EB0-418C-B751-858BAE4753CC}" type="pres">
      <dgm:prSet presAssocID="{629933C8-186B-4311-BF2D-DC99990EFBF2}" presName="text" presStyleLbl="node1" presStyleIdx="1" presStyleCnt="3">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252549"/>
      <dgm:spPr/>
      <dgm:t>
        <a:bodyPr/>
        <a:lstStyle/>
        <a:p>
          <a:endParaRPr lang="en-US"/>
        </a:p>
      </dgm:t>
    </dgm:pt>
    <dgm:pt modelId="{6ED042DA-90EA-415F-9861-14F87D22BB00}" type="pres">
      <dgm:prSet presAssocID="{34FB3FC8-FCB1-404C-AAE4-E98CF14CF5FB}" presName="img" presStyleLbl="fgImgPlace1" presStyleIdx="2" presStyleCnt="3" custScaleX="95287" custScaleY="197110"/>
      <dgm:spPr>
        <a:blipFill rotWithShape="1">
          <a:blip xmlns:r="http://schemas.openxmlformats.org/officeDocument/2006/relationships" r:embed="rId5"/>
          <a:stretch>
            <a:fillRect/>
          </a:stretch>
        </a:blipFill>
      </dgm:spPr>
      <dgm:t>
        <a:bodyPr/>
        <a:lstStyle/>
        <a:p>
          <a:endParaRPr lang="en-US"/>
        </a:p>
      </dgm:t>
    </dgm:pt>
    <dgm:pt modelId="{799A5FF2-1A39-4675-818C-11261776BAE8}" type="pres">
      <dgm:prSet presAssocID="{34FB3FC8-FCB1-404C-AAE4-E98CF14CF5FB}" presName="text" presStyleLbl="node1" presStyleIdx="2" presStyleCnt="3">
        <dgm:presLayoutVars>
          <dgm:bulletEnabled val="1"/>
        </dgm:presLayoutVars>
      </dgm:prSet>
      <dgm:spPr/>
      <dgm:t>
        <a:bodyPr/>
        <a:lstStyle/>
        <a:p>
          <a:endParaRPr lang="en-US"/>
        </a:p>
      </dgm:t>
    </dgm:pt>
  </dgm:ptLst>
  <dgm:cxnLst>
    <dgm:cxn modelId="{308514BA-8780-41F3-B8AD-EB260DAF35E1}" srcId="{482F2C61-E41B-4642-B082-EF9C103085B5}" destId="{629933C8-186B-4311-BF2D-DC99990EFBF2}" srcOrd="1" destOrd="0" parTransId="{BD5F7455-41FD-4EDB-BB6D-E2107F429F6E}" sibTransId="{1801FD8D-8375-49FB-8B3F-210ACF517DEF}"/>
    <dgm:cxn modelId="{5ED2E095-9691-4BE7-A4BD-871C27E2A4BE}" type="presOf" srcId="{34FB3FC8-FCB1-404C-AAE4-E98CF14CF5FB}" destId="{799A5FF2-1A39-4675-818C-11261776BAE8}" srcOrd="1"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FFB8572B-7192-49CE-9F0D-B856D183EDFE}" srcId="{482F2C61-E41B-4642-B082-EF9C103085B5}" destId="{34FB3FC8-FCB1-404C-AAE4-E98CF14CF5FB}" srcOrd="2" destOrd="0" parTransId="{5D2B6F70-AC7D-4E44-959A-1F3278F0AFC3}" sibTransId="{62C71E71-0AFF-4481-BF1F-D339780ADFC0}"/>
    <dgm:cxn modelId="{8D764E12-DA0B-474A-B439-48FDABA61FE6}" type="presOf" srcId="{A8E9C07B-48B2-4B9C-8EC7-0782825D816E}" destId="{49E2F980-7E69-446B-A4B0-923DF6DEFA98}" srcOrd="1" destOrd="0" presId="urn:microsoft.com/office/officeart/2005/8/layout/vList4#4"/>
    <dgm:cxn modelId="{DF7A7DCB-4F20-473A-AF18-6BCFFCD28262}" type="presOf" srcId="{482F2C61-E41B-4642-B082-EF9C103085B5}" destId="{25E29AB1-DE1E-48E4-B66F-1D7048CC3527}" srcOrd="0" destOrd="0" presId="urn:microsoft.com/office/officeart/2005/8/layout/vList4#4"/>
    <dgm:cxn modelId="{9617FCF8-0802-436C-A7CD-E87B3B8C2893}" srcId="{482F2C61-E41B-4642-B082-EF9C103085B5}" destId="{A8E9C07B-48B2-4B9C-8EC7-0782825D816E}" srcOrd="0" destOrd="0" parTransId="{C7A73202-DE5A-4072-95A6-BFF1402B4BC2}" sibTransId="{631AC269-E33A-4752-92A6-6DC1380588AA}"/>
    <dgm:cxn modelId="{515457F1-4B4D-4065-98C2-33E2AE2CB77A}" type="presOf" srcId="{A8E9C07B-48B2-4B9C-8EC7-0782825D816E}" destId="{BA89CFF3-74C1-4F32-B093-38D94D4D20CF}" srcOrd="0" destOrd="0" presId="urn:microsoft.com/office/officeart/2005/8/layout/vList4#4"/>
    <dgm:cxn modelId="{E4EDA5CE-730F-466B-AF06-8C86993072D2}" type="presOf" srcId="{629933C8-186B-4311-BF2D-DC99990EFBF2}" destId="{7B44DBCB-1EB0-418C-B751-858BAE4753CC}" srcOrd="1" destOrd="0" presId="urn:microsoft.com/office/officeart/2005/8/layout/vList4#4"/>
    <dgm:cxn modelId="{49EF8EE9-37D9-4F91-9677-25470C12EBAA}" type="presOf" srcId="{629933C8-186B-4311-BF2D-DC99990EFBF2}" destId="{A93B6B1D-06C6-4860-8EBA-32C502FF8641}" srcOrd="0" destOrd="0" presId="urn:microsoft.com/office/officeart/2005/8/layout/vList4#4"/>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155127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hlinkClick xmlns:r="http://schemas.openxmlformats.org/officeDocument/2006/relationships" r:id="" action="ppaction://hlinksldjump"/>
            </a:rPr>
            <a:t>Making the Business Case</a:t>
          </a:r>
          <a:endParaRPr lang="en-US" sz="1800" kern="1200" dirty="0"/>
        </a:p>
        <a:p>
          <a:pPr marL="171450" lvl="1" indent="-171450" algn="l" defTabSz="711200">
            <a:lnSpc>
              <a:spcPct val="90000"/>
            </a:lnSpc>
            <a:spcBef>
              <a:spcPct val="0"/>
            </a:spcBef>
            <a:spcAft>
              <a:spcPct val="15000"/>
            </a:spcAft>
            <a:buChar char="••"/>
          </a:pPr>
          <a:r>
            <a:rPr lang="en-US" sz="1600" kern="1200" dirty="0" smtClean="0"/>
            <a:t>Describe how to formulate and present the business case for technology investments.</a:t>
          </a:r>
          <a:endParaRPr lang="en-US" sz="1600" kern="1200" dirty="0"/>
        </a:p>
      </dsp:txBody>
      <dsp:txXfrm>
        <a:off x="1791652" y="0"/>
        <a:ext cx="6437947" cy="1551278"/>
      </dsp:txXfrm>
    </dsp:sp>
    <dsp:sp modelId="{7D7D61F9-D1AA-4F6A-8715-FD6AC3E01198}">
      <dsp:nvSpPr>
        <dsp:cNvPr id="0" name=""/>
        <dsp:cNvSpPr/>
      </dsp:nvSpPr>
      <dsp:spPr>
        <a:xfrm>
          <a:off x="280286" y="192709"/>
          <a:ext cx="1376812" cy="116586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697011"/>
          <a:ext cx="8229600" cy="14914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hlinkClick xmlns:r="http://schemas.openxmlformats.org/officeDocument/2006/relationships" r:id="" action="ppaction://hlinksldjump"/>
            </a:rPr>
            <a:t>The Systems Development Process</a:t>
          </a:r>
          <a:endParaRPr lang="en-US" sz="1800" kern="1200" dirty="0"/>
        </a:p>
        <a:p>
          <a:pPr marL="171450" lvl="1" indent="-171450" algn="l" defTabSz="711200">
            <a:lnSpc>
              <a:spcPct val="90000"/>
            </a:lnSpc>
            <a:spcBef>
              <a:spcPct val="0"/>
            </a:spcBef>
            <a:spcAft>
              <a:spcPct val="15000"/>
            </a:spcAft>
            <a:buChar char="••"/>
          </a:pPr>
          <a:r>
            <a:rPr lang="en-US" sz="1600" kern="1200" dirty="0" smtClean="0"/>
            <a:t>Describe the systems development life cycle and its various phases.</a:t>
          </a:r>
          <a:endParaRPr lang="en-US" sz="1600" kern="1200" dirty="0"/>
        </a:p>
      </dsp:txBody>
      <dsp:txXfrm>
        <a:off x="1791652" y="1697011"/>
        <a:ext cx="6437947" cy="1491470"/>
      </dsp:txXfrm>
    </dsp:sp>
    <dsp:sp modelId="{7AEC1603-E11D-41B0-BE2A-F6201D5BEDCD}">
      <dsp:nvSpPr>
        <dsp:cNvPr id="0" name=""/>
        <dsp:cNvSpPr/>
      </dsp:nvSpPr>
      <dsp:spPr>
        <a:xfrm>
          <a:off x="280286" y="1859816"/>
          <a:ext cx="1376812" cy="116586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3334213"/>
          <a:ext cx="8229600" cy="154103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hlinkClick xmlns:r="http://schemas.openxmlformats.org/officeDocument/2006/relationships" r:id="" action="ppaction://hlinksldjump"/>
            </a:rPr>
            <a:t>Acquiring Information Systems</a:t>
          </a:r>
          <a:endParaRPr lang="en-US" sz="1800" kern="1200" dirty="0"/>
        </a:p>
        <a:p>
          <a:pPr marL="171450" lvl="1" indent="-171450" algn="l" defTabSz="711200">
            <a:lnSpc>
              <a:spcPct val="90000"/>
            </a:lnSpc>
            <a:spcBef>
              <a:spcPct val="0"/>
            </a:spcBef>
            <a:spcAft>
              <a:spcPct val="15000"/>
            </a:spcAft>
            <a:buChar char="••"/>
          </a:pPr>
          <a:r>
            <a:rPr lang="en-US" sz="1600" kern="1200" dirty="0" smtClean="0"/>
            <a:t>Explain how organizations acquire systems via external acquisition and outsourcing.</a:t>
          </a:r>
          <a:endParaRPr lang="en-US" sz="1600" kern="1200" dirty="0"/>
        </a:p>
        <a:p>
          <a:pPr marL="114300" lvl="1" indent="-114300" algn="l" defTabSz="622300">
            <a:lnSpc>
              <a:spcPct val="90000"/>
            </a:lnSpc>
            <a:spcBef>
              <a:spcPct val="0"/>
            </a:spcBef>
            <a:spcAft>
              <a:spcPct val="15000"/>
            </a:spcAft>
            <a:buChar char="••"/>
          </a:pPr>
          <a:endParaRPr lang="en-US" sz="1400" kern="1200" dirty="0"/>
        </a:p>
      </dsp:txBody>
      <dsp:txXfrm>
        <a:off x="1791652" y="3334213"/>
        <a:ext cx="6437947" cy="1541033"/>
      </dsp:txXfrm>
    </dsp:sp>
    <dsp:sp modelId="{6ED042DA-90EA-415F-9861-14F87D22BB00}">
      <dsp:nvSpPr>
        <dsp:cNvPr id="0" name=""/>
        <dsp:cNvSpPr/>
      </dsp:nvSpPr>
      <dsp:spPr>
        <a:xfrm>
          <a:off x="280286" y="3521800"/>
          <a:ext cx="1376812" cy="116586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2529911"/>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Making the Business Case</a:t>
          </a:r>
          <a:endParaRPr lang="en-US" sz="2400" kern="1200" dirty="0" smtClean="0"/>
        </a:p>
        <a:p>
          <a:pPr lvl="0" algn="l" defTabSz="1066800">
            <a:lnSpc>
              <a:spcPct val="90000"/>
            </a:lnSpc>
            <a:spcBef>
              <a:spcPct val="0"/>
            </a:spcBef>
            <a:spcAft>
              <a:spcPct val="35000"/>
            </a:spcAft>
          </a:pPr>
          <a:r>
            <a:rPr lang="en-US" sz="2400" kern="1200" dirty="0" smtClean="0"/>
            <a:t>Describe how to formulate and present the business case for technology investments.</a:t>
          </a:r>
          <a:endParaRPr lang="en-US" sz="2400" b="1" kern="1200" dirty="0" smtClean="0"/>
        </a:p>
      </dsp:txBody>
      <dsp:txXfrm>
        <a:off x="1737337" y="0"/>
        <a:ext cx="6492262" cy="2529911"/>
      </dsp:txXfrm>
    </dsp:sp>
    <dsp:sp modelId="{7D7D61F9-D1AA-4F6A-8715-FD6AC3E01198}">
      <dsp:nvSpPr>
        <dsp:cNvPr id="0" name=""/>
        <dsp:cNvSpPr/>
      </dsp:nvSpPr>
      <dsp:spPr>
        <a:xfrm>
          <a:off x="127858" y="478569"/>
          <a:ext cx="1573038" cy="157277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621328"/>
          <a:ext cx="8229600" cy="103989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Systems Development Process</a:t>
          </a:r>
          <a:endParaRPr lang="en-US" sz="1400" kern="1200" dirty="0" smtClean="0"/>
        </a:p>
        <a:p>
          <a:pPr lvl="0" algn="l" defTabSz="622300">
            <a:lnSpc>
              <a:spcPct val="90000"/>
            </a:lnSpc>
            <a:spcBef>
              <a:spcPct val="0"/>
            </a:spcBef>
            <a:spcAft>
              <a:spcPct val="35000"/>
            </a:spcAft>
          </a:pPr>
          <a:r>
            <a:rPr lang="en-US" sz="1400" kern="1200" dirty="0" smtClean="0"/>
            <a:t>Describe the systems development life cycle and its various phases.</a:t>
          </a:r>
          <a:endParaRPr lang="en-US" sz="1200" kern="1200" dirty="0"/>
        </a:p>
      </dsp:txBody>
      <dsp:txXfrm>
        <a:off x="1737337" y="2621328"/>
        <a:ext cx="6492262" cy="1039894"/>
      </dsp:txXfrm>
    </dsp:sp>
    <dsp:sp modelId="{7AEC1603-E11D-41B0-BE2A-F6201D5BEDCD}">
      <dsp:nvSpPr>
        <dsp:cNvPr id="0" name=""/>
        <dsp:cNvSpPr/>
      </dsp:nvSpPr>
      <dsp:spPr>
        <a:xfrm>
          <a:off x="356591" y="2743510"/>
          <a:ext cx="1115571" cy="79553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3752640"/>
          <a:ext cx="8229600" cy="10432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Acquiring Information Systems</a:t>
          </a:r>
          <a:endParaRPr lang="en-US" sz="1400" kern="1200" dirty="0" smtClean="0"/>
        </a:p>
        <a:p>
          <a:pPr lvl="0" algn="l" defTabSz="622300">
            <a:lnSpc>
              <a:spcPct val="90000"/>
            </a:lnSpc>
            <a:spcBef>
              <a:spcPct val="0"/>
            </a:spcBef>
            <a:spcAft>
              <a:spcPct val="35000"/>
            </a:spcAft>
          </a:pPr>
          <a:r>
            <a:rPr lang="en-US" sz="1200" kern="1200" dirty="0" smtClean="0"/>
            <a:t>Explain how organizations acquire systems via external acquisition and outsourcing.</a:t>
          </a:r>
          <a:endParaRPr lang="en-US" sz="1100" kern="1200" dirty="0"/>
        </a:p>
      </dsp:txBody>
      <dsp:txXfrm>
        <a:off x="1737337" y="3752640"/>
        <a:ext cx="6492262" cy="1043203"/>
      </dsp:txXfrm>
    </dsp:sp>
    <dsp:sp modelId="{6ED042DA-90EA-415F-9861-14F87D22BB00}">
      <dsp:nvSpPr>
        <dsp:cNvPr id="0" name=""/>
        <dsp:cNvSpPr/>
      </dsp:nvSpPr>
      <dsp:spPr>
        <a:xfrm>
          <a:off x="356591" y="3876476"/>
          <a:ext cx="1115571" cy="79553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104241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Making the Business Case</a:t>
          </a:r>
          <a:endParaRPr lang="en-US" sz="1400" kern="1200" dirty="0" smtClean="0"/>
        </a:p>
        <a:p>
          <a:pPr lvl="0" algn="l" defTabSz="622300">
            <a:lnSpc>
              <a:spcPct val="90000"/>
            </a:lnSpc>
            <a:spcBef>
              <a:spcPct val="0"/>
            </a:spcBef>
            <a:spcAft>
              <a:spcPct val="35000"/>
            </a:spcAft>
          </a:pPr>
          <a:r>
            <a:rPr lang="en-US" sz="1200" kern="1200" dirty="0" smtClean="0"/>
            <a:t>Describe how to formulate and present the business case for technology investments.</a:t>
          </a:r>
          <a:endParaRPr lang="en-US" sz="1200" kern="1200" dirty="0"/>
        </a:p>
      </dsp:txBody>
      <dsp:txXfrm>
        <a:off x="1745659" y="0"/>
        <a:ext cx="6483940" cy="1042412"/>
      </dsp:txXfrm>
    </dsp:sp>
    <dsp:sp modelId="{7D7D61F9-D1AA-4F6A-8715-FD6AC3E01198}">
      <dsp:nvSpPr>
        <dsp:cNvPr id="0" name=""/>
        <dsp:cNvSpPr/>
      </dsp:nvSpPr>
      <dsp:spPr>
        <a:xfrm>
          <a:off x="367126" y="122250"/>
          <a:ext cx="1111144" cy="797912"/>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142151"/>
          <a:ext cx="8229600" cy="103753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Systems Development Process</a:t>
          </a:r>
          <a:endParaRPr lang="en-US" sz="1400" kern="1200" dirty="0" smtClean="0"/>
        </a:p>
        <a:p>
          <a:pPr lvl="0" algn="l" defTabSz="622300">
            <a:lnSpc>
              <a:spcPct val="90000"/>
            </a:lnSpc>
            <a:spcBef>
              <a:spcPct val="0"/>
            </a:spcBef>
            <a:spcAft>
              <a:spcPct val="35000"/>
            </a:spcAft>
          </a:pPr>
          <a:r>
            <a:rPr lang="en-US" sz="1200" kern="1200" dirty="0" smtClean="0"/>
            <a:t>Describe the systems development life cycle and its various phases.</a:t>
          </a:r>
          <a:endParaRPr lang="en-US" sz="1200" kern="1200" dirty="0"/>
        </a:p>
      </dsp:txBody>
      <dsp:txXfrm>
        <a:off x="1745659" y="1142151"/>
        <a:ext cx="6483940" cy="1037535"/>
      </dsp:txXfrm>
    </dsp:sp>
    <dsp:sp modelId="{7AEC1603-E11D-41B0-BE2A-F6201D5BEDCD}">
      <dsp:nvSpPr>
        <dsp:cNvPr id="0" name=""/>
        <dsp:cNvSpPr/>
      </dsp:nvSpPr>
      <dsp:spPr>
        <a:xfrm>
          <a:off x="367126" y="1261963"/>
          <a:ext cx="1111144" cy="797912"/>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279425"/>
          <a:ext cx="8229600" cy="2518899"/>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Acquiring Information Systems</a:t>
          </a:r>
          <a:endParaRPr lang="en-US" sz="2400" kern="1200" dirty="0" smtClean="0"/>
        </a:p>
        <a:p>
          <a:pPr lvl="0" algn="l" defTabSz="1066800">
            <a:lnSpc>
              <a:spcPct val="90000"/>
            </a:lnSpc>
            <a:spcBef>
              <a:spcPct val="0"/>
            </a:spcBef>
            <a:spcAft>
              <a:spcPct val="35000"/>
            </a:spcAft>
          </a:pPr>
          <a:r>
            <a:rPr lang="en-US" sz="2400" kern="1200" dirty="0" smtClean="0"/>
            <a:t>Explain how organizations acquire systems via external acquisition and outsourcing.</a:t>
          </a:r>
          <a:endParaRPr lang="en-US" sz="2400" kern="1200" dirty="0"/>
        </a:p>
      </dsp:txBody>
      <dsp:txXfrm>
        <a:off x="1745659" y="2279425"/>
        <a:ext cx="6483940" cy="2518899"/>
      </dsp:txXfrm>
    </dsp:sp>
    <dsp:sp modelId="{6ED042DA-90EA-415F-9861-14F87D22BB00}">
      <dsp:nvSpPr>
        <dsp:cNvPr id="0" name=""/>
        <dsp:cNvSpPr/>
      </dsp:nvSpPr>
      <dsp:spPr>
        <a:xfrm>
          <a:off x="138525" y="2752492"/>
          <a:ext cx="1568347" cy="157276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BBA1672-6A92-410E-ADB7-49844FE0DC19}" type="datetimeFigureOut">
              <a:rPr lang="en-US"/>
              <a:pPr>
                <a:defRPr/>
              </a:pPr>
              <a:t>4/23/2015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323D8FE-90FB-4E69-ADD2-F26C7DD44C25}" type="slidenum">
              <a:rPr lang="en-US"/>
              <a:pPr>
                <a:defRPr/>
              </a:pPr>
              <a:t>‹#›</a:t>
            </a:fld>
            <a:endParaRPr lang="en-US" dirty="0"/>
          </a:p>
        </p:txBody>
      </p:sp>
    </p:spTree>
    <p:extLst>
      <p:ext uri="{BB962C8B-B14F-4D97-AF65-F5344CB8AC3E}">
        <p14:creationId xmlns:p14="http://schemas.microsoft.com/office/powerpoint/2010/main" xmlns="" val="3224353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B4FAFA4-54CE-4EF9-BC76-65145DD5D695}" type="datetimeFigureOut">
              <a:rPr lang="en-US"/>
              <a:pPr>
                <a:defRPr/>
              </a:pPr>
              <a:t>4/23/2015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5A7C61E-4A1F-44F2-9A16-8AABF76FF868}" type="slidenum">
              <a:rPr lang="en-US"/>
              <a:pPr>
                <a:defRPr/>
              </a:pPr>
              <a:t>‹#›</a:t>
            </a:fld>
            <a:endParaRPr lang="en-US" dirty="0"/>
          </a:p>
        </p:txBody>
      </p:sp>
    </p:spTree>
    <p:extLst>
      <p:ext uri="{BB962C8B-B14F-4D97-AF65-F5344CB8AC3E}">
        <p14:creationId xmlns:p14="http://schemas.microsoft.com/office/powerpoint/2010/main" xmlns="" val="3627320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85D8A6-3D2C-42ED-9A36-8CDA323B80D0}" type="slidenum">
              <a:rPr lang="en-US">
                <a:cs typeface="Arial" charset="0"/>
              </a:rPr>
              <a:pPr fontAlgn="base">
                <a:spcBef>
                  <a:spcPct val="0"/>
                </a:spcBef>
                <a:spcAft>
                  <a:spcPct val="0"/>
                </a:spcAft>
                <a:defRPr/>
              </a:pPr>
              <a:t>1</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Although the financials may speak for themselves, it is still important to make the business case. </a:t>
            </a:r>
          </a:p>
          <a:p>
            <a:pPr marL="171450" indent="-171450" eaLnBrk="1" fontAlgn="auto" hangingPunct="1">
              <a:spcBef>
                <a:spcPts val="0"/>
              </a:spcBef>
              <a:spcAft>
                <a:spcPts val="0"/>
              </a:spcAft>
              <a:buFont typeface="Arial" pitchFamily="34" charset="0"/>
              <a:buChar char="•"/>
              <a:defRPr/>
            </a:pPr>
            <a:r>
              <a:rPr lang="en-US" dirty="0" smtClean="0"/>
              <a:t>The first rule is know your audience</a:t>
            </a:r>
            <a:r>
              <a:rPr lang="en-US" dirty="0" smtClean="0">
                <a:latin typeface="+mn-lt"/>
              </a:rPr>
              <a:t>—</a:t>
            </a:r>
            <a:r>
              <a:rPr lang="en-US" dirty="0" smtClean="0"/>
              <a:t>you don’t want to talk above or below them, you want to know what they care about, you want to make sure you are presenting what they need to hear. </a:t>
            </a:r>
          </a:p>
          <a:p>
            <a:pPr marL="171450" indent="-171450" eaLnBrk="1" fontAlgn="auto" hangingPunct="1">
              <a:spcBef>
                <a:spcPts val="0"/>
              </a:spcBef>
              <a:spcAft>
                <a:spcPts val="0"/>
              </a:spcAft>
              <a:buFont typeface="Arial" pitchFamily="34" charset="0"/>
              <a:buChar char="•"/>
              <a:defRPr/>
            </a:pPr>
            <a:r>
              <a:rPr lang="en-US" dirty="0" smtClean="0"/>
              <a:t>Once you know your audience, make sure you put everything into financial terms; translate benefits into a uniform measure such as an annual cost savings. This allows your audience to readily grasp what you are saying and compare it to other alternatives. </a:t>
            </a:r>
          </a:p>
          <a:p>
            <a:pPr marL="171450" indent="-171450" eaLnBrk="1" fontAlgn="auto" hangingPunct="1">
              <a:spcBef>
                <a:spcPts val="0"/>
              </a:spcBef>
              <a:spcAft>
                <a:spcPts val="0"/>
              </a:spcAft>
              <a:buFont typeface="Arial" pitchFamily="34" charset="0"/>
              <a:buChar char="•"/>
              <a:defRPr/>
            </a:pPr>
            <a:r>
              <a:rPr lang="en-US" dirty="0" smtClean="0"/>
              <a:t>A proxy variable is a variable that is relevant to the audience if your normal metrics aren’t. For example, if spending hours with the customer is important, you could translate hours saved planning each days sales stops to annual additional customer contact hours. </a:t>
            </a:r>
          </a:p>
          <a:p>
            <a:pPr marL="171450" indent="-171450" eaLnBrk="1" fontAlgn="auto" hangingPunct="1">
              <a:spcBef>
                <a:spcPts val="0"/>
              </a:spcBef>
              <a:spcAft>
                <a:spcPts val="0"/>
              </a:spcAft>
              <a:buFont typeface="Arial" pitchFamily="34" charset="0"/>
              <a:buChar char="•"/>
              <a:defRPr/>
            </a:pPr>
            <a:r>
              <a:rPr lang="en-US" dirty="0" smtClean="0"/>
              <a:t>Finally, be sure to address any specifics that management considers key and would want to hear something about.</a:t>
            </a:r>
            <a:endParaRPr lang="en-US" dirty="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1A5582-BEA5-4EAA-A1CF-18844A16D06C}" type="slidenum">
              <a:rPr lang="en-US">
                <a:cs typeface="Arial" charset="0"/>
              </a:rPr>
              <a:pPr fontAlgn="base">
                <a:spcBef>
                  <a:spcPct val="0"/>
                </a:spcBef>
                <a:spcAft>
                  <a:spcPct val="0"/>
                </a:spcAft>
                <a:defRPr/>
              </a:pPr>
              <a:t>10</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There are at least four different perspectives among stakeholders. Managers and user groups may come from different functional units within the firm, and therefore have narrower interests. The steering committee is made of representatives from all across the organization, so will have broader focus. And the IS executive has a better view of the costs and benefits of IS projects, and the likelihood of how much time and resources will be required.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Making a business case requires looking at multiple factors, and based on these there may be a variety of decisions for any particular project.</a:t>
            </a:r>
          </a:p>
          <a:p>
            <a:endParaRPr lang="en-US" sz="1200" b="0" i="0" u="none" strike="noStrike" kern="1200" baseline="0" dirty="0" smtClean="0">
              <a:solidFill>
                <a:schemeClr val="tx1"/>
              </a:solidFill>
              <a:latin typeface="+mn-lt"/>
              <a:ea typeface="+mn-ea"/>
              <a:cs typeface="+mn-cs"/>
            </a:endParaRPr>
          </a:p>
          <a:p>
            <a:endParaRPr lang="en-US" dirty="0"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0C9C13-5072-4119-8ED6-2949A1D21A9E}" type="slidenum">
              <a:rPr lang="en-US">
                <a:cs typeface="Arial" charset="0"/>
              </a:rPr>
              <a:pPr fontAlgn="base">
                <a:spcBef>
                  <a:spcPct val="0"/>
                </a:spcBef>
                <a:spcAft>
                  <a:spcPct val="0"/>
                </a:spcAft>
                <a:defRPr/>
              </a:pPr>
              <a:t>11</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9EB04C-0BCF-4D1B-916C-03592904C23B}" type="slidenum">
              <a:rPr lang="en-US">
                <a:cs typeface="Arial" charset="0"/>
              </a:rPr>
              <a:pPr fontAlgn="base">
                <a:spcBef>
                  <a:spcPct val="0"/>
                </a:spcBef>
                <a:spcAft>
                  <a:spcPct val="0"/>
                </a:spcAft>
                <a:defRPr/>
              </a:pPr>
              <a:t>12</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Customized software is unique, customized, focused, and expensive. </a:t>
            </a:r>
          </a:p>
          <a:p>
            <a:pPr eaLnBrk="1" hangingPunct="1">
              <a:spcBef>
                <a:spcPct val="0"/>
              </a:spcBef>
            </a:pPr>
            <a:r>
              <a:rPr lang="en-US" dirty="0" smtClean="0"/>
              <a:t>Off-the-shelf software is typically cheaper, easier, faster, more thoroughly tested, and less likely to fail.</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2DF9D-DF10-403D-A23A-7C6C804764E9}" type="slidenum">
              <a:rPr lang="en-US">
                <a:cs typeface="Arial" charset="0"/>
              </a:rPr>
              <a:pPr fontAlgn="base">
                <a:spcBef>
                  <a:spcPct val="0"/>
                </a:spcBef>
                <a:spcAft>
                  <a:spcPct val="0"/>
                </a:spcAft>
                <a:defRPr/>
              </a:pPr>
              <a:t>13</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chart includes both business information systems and office automation systems, but there are many more types of off-the-shelf software.</a:t>
            </a:r>
          </a:p>
          <a:p>
            <a:pPr eaLnBrk="1" hangingPunct="1">
              <a:spcBef>
                <a:spcPct val="0"/>
              </a:spcBef>
            </a:pPr>
            <a:endParaRPr lang="en-US" dirty="0"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731F18-2FCE-4CEF-A771-25B7D1AB4806}" type="slidenum">
              <a:rPr lang="en-US">
                <a:cs typeface="Arial" charset="0"/>
              </a:rPr>
              <a:pPr fontAlgn="base">
                <a:spcBef>
                  <a:spcPct val="0"/>
                </a:spcBef>
                <a:spcAft>
                  <a:spcPct val="0"/>
                </a:spcAft>
                <a:defRPr/>
              </a:pPr>
              <a:t>14</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Open source software can be a boon, as the up-front costs can be very low, but there can be many hidden support costs when there is no vendor to call when a problem arises.</a:t>
            </a:r>
          </a:p>
          <a:p>
            <a:pPr eaLnBrk="1" hangingPunct="1">
              <a:spcBef>
                <a:spcPct val="0"/>
              </a:spcBef>
            </a:pPr>
            <a:r>
              <a:rPr lang="en-US" dirty="0" smtClean="0"/>
              <a:t>Companies typically have to internalize the support or sometimes hire a commercial vendor to provide support for the open source software.</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838E8D-6F9D-4B6B-B847-1608BC84E65A}" type="slidenum">
              <a:rPr lang="en-US">
                <a:cs typeface="Arial" charset="0"/>
              </a:rPr>
              <a:pPr fontAlgn="base">
                <a:spcBef>
                  <a:spcPct val="0"/>
                </a:spcBef>
                <a:spcAft>
                  <a:spcPct val="0"/>
                </a:spcAft>
                <a:defRPr/>
              </a:pPr>
              <a:t>15</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is no reason companies can’t use all three types of software where it makes sense.</a:t>
            </a:r>
          </a:p>
          <a:p>
            <a:pPr eaLnBrk="1" hangingPunct="1">
              <a:spcBef>
                <a:spcPct val="0"/>
              </a:spcBef>
            </a:pPr>
            <a:r>
              <a:rPr lang="en-US" dirty="0" smtClean="0"/>
              <a:t>However, using all three types will mean integrating them, which could require additional custom code.</a:t>
            </a:r>
          </a:p>
          <a:p>
            <a:pPr eaLnBrk="1" hangingPunct="1">
              <a:spcBef>
                <a:spcPct val="0"/>
              </a:spcBef>
            </a:pPr>
            <a:r>
              <a:rPr lang="en-US" dirty="0" smtClean="0"/>
              <a:t>Some commercial applications are designed to work with specific open</a:t>
            </a:r>
            <a:r>
              <a:rPr lang="en-US" baseline="0" dirty="0" smtClean="0"/>
              <a:t> </a:t>
            </a:r>
            <a:r>
              <a:rPr lang="en-US" dirty="0" smtClean="0"/>
              <a:t>source products.</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37D4E3-65EE-42E7-8C08-578A75B1C823}" type="slidenum">
              <a:rPr lang="en-US">
                <a:cs typeface="Arial" charset="0"/>
              </a:rPr>
              <a:pPr fontAlgn="base">
                <a:spcBef>
                  <a:spcPct val="0"/>
                </a:spcBef>
                <a:spcAft>
                  <a:spcPct val="0"/>
                </a:spcAft>
                <a:defRPr/>
              </a:pPr>
              <a:t>16</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a variety of sources for any new information system initiative a company is considering. </a:t>
            </a:r>
          </a:p>
          <a:p>
            <a:pPr eaLnBrk="1" hangingPunct="1">
              <a:spcBef>
                <a:spcPct val="0"/>
              </a:spcBef>
            </a:pPr>
            <a:r>
              <a:rPr lang="en-US" dirty="0" smtClean="0"/>
              <a:t>Which one makes the most sense will depend on many factors, and a structured approach is necessary to ensure a suitable solution is found and implemented.</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EAD13D-8485-4438-BDD2-EE6AAABAD968}" type="slidenum">
              <a:rPr lang="en-US">
                <a:cs typeface="Arial" charset="0"/>
              </a:rPr>
              <a:pPr fontAlgn="base">
                <a:spcBef>
                  <a:spcPct val="0"/>
                </a:spcBef>
                <a:spcAft>
                  <a:spcPct val="0"/>
                </a:spcAft>
                <a:defRPr/>
              </a:pPr>
              <a:t>17</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Large organizational problems may require large solutions, but decomposing the large problem down into manageable problems that can be readily addressed makes the overall process manageable. It’s like working with LEGO blocks. </a:t>
            </a:r>
          </a:p>
          <a:p>
            <a:pPr eaLnBrk="1" hangingPunct="1">
              <a:spcBef>
                <a:spcPct val="0"/>
              </a:spcBef>
            </a:pPr>
            <a:endParaRPr lang="en-US" dirty="0" smtClean="0"/>
          </a:p>
          <a:p>
            <a:r>
              <a:rPr lang="en-US" sz="1200" b="0" i="0" u="none" strike="noStrike" kern="1200" baseline="0" dirty="0" smtClean="0">
                <a:solidFill>
                  <a:schemeClr val="tx1"/>
                </a:solidFill>
                <a:latin typeface="+mn-lt"/>
                <a:ea typeface="+mn-ea"/>
                <a:cs typeface="+mn-cs"/>
              </a:rPr>
              <a:t>The systems analyst (SA) has primary responsibility in a systems development project. The SA studies the problems and needs of an organization in order to determine how people, methods, and information technology can best be combined to bring about improvements in the organization. A systems analyst helps systems users and other business managers define their requirements for new or enhanced information systems. And the systems analyst also manages projects, as a project manager.</a:t>
            </a:r>
            <a:endParaRPr lang="en-US" dirty="0"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B56548-24D9-4274-B625-0E79044C9589}" type="slidenum">
              <a:rPr lang="en-US">
                <a:cs typeface="Arial" charset="0"/>
              </a:rPr>
              <a:pPr fontAlgn="base">
                <a:spcBef>
                  <a:spcPct val="0"/>
                </a:spcBef>
                <a:spcAft>
                  <a:spcPct val="0"/>
                </a:spcAft>
                <a:defRPr/>
              </a:pPr>
              <a:t>18</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Although system analysts have the background to design new systems, they typically aren’t the subject-matter experts in every aspect of the business. That honor generally goes to the users, who know what the current system does, and often what the new system needs to accomplish, even if they aren’t versed on the latest technologies that might be implemented to accomplish it. As such, system user involvement is critical throughout the process.</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729795-1A78-40C1-B740-4E71CF3D7E3A}" type="slidenum">
              <a:rPr lang="en-US">
                <a:cs typeface="Arial" charset="0"/>
              </a:rPr>
              <a:pPr fontAlgn="base">
                <a:spcBef>
                  <a:spcPct val="0"/>
                </a:spcBef>
                <a:spcAft>
                  <a:spcPct val="0"/>
                </a:spcAft>
                <a:defRPr/>
              </a:pPr>
              <a:t>19</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C68B9C-88A0-42E8-B6C3-AEA913E94877}"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systems development life cycle is a four-step structured process starting with systems planning and selection, going through analysis, design, and ending with implementation and operation.</a:t>
            </a:r>
          </a:p>
          <a:p>
            <a:pPr eaLnBrk="1" hangingPunct="1">
              <a:spcBef>
                <a:spcPct val="0"/>
              </a:spcBef>
            </a:pPr>
            <a:endParaRPr lang="en-US" dirty="0" smtClean="0"/>
          </a:p>
          <a:p>
            <a:pPr eaLnBrk="1" hangingPunct="1">
              <a:spcBef>
                <a:spcPct val="0"/>
              </a:spcBef>
            </a:pPr>
            <a:r>
              <a:rPr lang="en-US" dirty="0" smtClean="0"/>
              <a:t>Note that this is a cyclical</a:t>
            </a:r>
            <a:r>
              <a:rPr lang="en-US" baseline="0" dirty="0" smtClean="0"/>
              <a:t> process. At any phase, you may return to an earlier phase. For example, during design there may be the recognition that more analysis is needed.</a:t>
            </a:r>
            <a:endParaRPr lang="en-US" dirty="0"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218653-1A4A-411A-8B68-68B3746C83AB}" type="slidenum">
              <a:rPr lang="en-US">
                <a:cs typeface="Arial" charset="0"/>
              </a:rPr>
              <a:pPr fontAlgn="base">
                <a:spcBef>
                  <a:spcPct val="0"/>
                </a:spcBef>
                <a:spcAft>
                  <a:spcPct val="0"/>
                </a:spcAft>
                <a:defRPr/>
              </a:pPr>
              <a:t>20</a:t>
            </a:fld>
            <a:endParaRPr 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All organizations face resource constraints of one kind or another, and hence they need to limit their IS projects to those that can succeed given the resources at hand. </a:t>
            </a:r>
          </a:p>
          <a:p>
            <a:pPr eaLnBrk="1" hangingPunct="1">
              <a:spcBef>
                <a:spcPct val="0"/>
              </a:spcBef>
            </a:pPr>
            <a:r>
              <a:rPr lang="en-US" dirty="0" smtClean="0"/>
              <a:t>This may take place through a very formal IS planning process or organizations may have a more informal ad-hoc process for generating and approving IS investments. </a:t>
            </a:r>
          </a:p>
          <a:p>
            <a:pPr eaLnBrk="1" hangingPunct="1">
              <a:spcBef>
                <a:spcPct val="0"/>
              </a:spcBef>
            </a:pPr>
            <a:r>
              <a:rPr lang="en-US" dirty="0" smtClean="0"/>
              <a:t>Regardless of the approach, each project typically has its own business case that is used to justify the resources necessary to go forward with it, and often this business case is compared with the other business cases for competing IS projects. </a:t>
            </a:r>
          </a:p>
          <a:p>
            <a:pPr eaLnBrk="1" hangingPunct="1">
              <a:spcBef>
                <a:spcPct val="0"/>
              </a:spcBef>
            </a:pPr>
            <a:r>
              <a:rPr lang="en-US" dirty="0" smtClean="0"/>
              <a:t>The criteria for selecting from competing projects can be varied, but ideally will be based on core criteria such as alignment with the firm’s objectives, or strategic alignment, as well as tangible benefits. </a:t>
            </a:r>
          </a:p>
          <a:p>
            <a:pPr eaLnBrk="1" hangingPunct="1">
              <a:spcBef>
                <a:spcPct val="0"/>
              </a:spcBef>
            </a:pPr>
            <a:r>
              <a:rPr lang="en-US" dirty="0" smtClean="0"/>
              <a:t>Additional factors such as intangible benefits, risk, project size, and resource availability will all also play a role.</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578681-5C10-4D94-9581-F167C6D3A20D}" type="slidenum">
              <a:rPr lang="en-US">
                <a:cs typeface="Arial" charset="0"/>
              </a:rPr>
              <a:pPr fontAlgn="base">
                <a:spcBef>
                  <a:spcPct val="0"/>
                </a:spcBef>
                <a:spcAft>
                  <a:spcPct val="0"/>
                </a:spcAft>
                <a:defRPr/>
              </a:pPr>
              <a:t>21</a:t>
            </a:fld>
            <a:endParaRPr lang="en-US"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Systems analysis involves determining what the optimal approach will be. This requires gathering requirements and performing modeling at a deeper level than in Phase 1, but not at the level that will be required in Phase 3. This is almost an iterative step, where the goal is to just gather enough information and put together enough models that an optimal final direction can be chosen and pursued.</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5AC1BF-265F-49FE-BBFD-8714BA7EBB81}" type="slidenum">
              <a:rPr lang="en-US">
                <a:cs typeface="Arial" charset="0"/>
              </a:rPr>
              <a:pPr fontAlgn="base">
                <a:spcBef>
                  <a:spcPct val="0"/>
                </a:spcBef>
                <a:spcAft>
                  <a:spcPct val="0"/>
                </a:spcAft>
                <a:defRPr/>
              </a:pPr>
              <a:t>22</a:t>
            </a:fld>
            <a:endParaRPr 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systems design phase takes the output of Phase 2, the analysis phase. This includes the Phase 2 models and optimal architecture or system design.</a:t>
            </a:r>
          </a:p>
          <a:p>
            <a:pPr eaLnBrk="1" hangingPunct="1">
              <a:spcBef>
                <a:spcPct val="0"/>
              </a:spcBef>
            </a:pPr>
            <a:r>
              <a:rPr lang="en-US" dirty="0" smtClean="0"/>
              <a:t>In this phase the system is completely modeled based on those decisions, the prior knowledge from the analysis phase, and the additional work being done to complete the design.</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565AA-B3BC-4898-811D-FE8B1BB301DA}" type="slidenum">
              <a:rPr lang="en-US">
                <a:cs typeface="Arial" charset="0"/>
              </a:rPr>
              <a:pPr fontAlgn="base">
                <a:spcBef>
                  <a:spcPct val="0"/>
                </a:spcBef>
                <a:spcAft>
                  <a:spcPct val="0"/>
                </a:spcAft>
                <a:defRPr/>
              </a:pPr>
              <a:t>23</a:t>
            </a:fld>
            <a:endParaRPr lang="en-US"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final phase is implementation and operation, which involves converting the design to a system, implementing the database, creating the user guides, conducting the training, and switching over to the new system.</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82705C-BB51-43EB-8F5C-E4A49BBED5C4}" type="slidenum">
              <a:rPr lang="en-US">
                <a:cs typeface="Arial" charset="0"/>
              </a:rPr>
              <a:pPr fontAlgn="base">
                <a:spcBef>
                  <a:spcPct val="0"/>
                </a:spcBef>
                <a:spcAft>
                  <a:spcPct val="0"/>
                </a:spcAft>
                <a:defRPr/>
              </a:pPr>
              <a:t>24</a:t>
            </a:fld>
            <a:endParaRPr lang="en-US"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multiple strategies available for converting from an organization’s old software to a new system, including parallel, direct, phased, and pilot. </a:t>
            </a:r>
          </a:p>
          <a:p>
            <a:pPr eaLnBrk="1" hangingPunct="1">
              <a:spcBef>
                <a:spcPct val="0"/>
              </a:spcBef>
            </a:pPr>
            <a:r>
              <a:rPr lang="en-US" dirty="0" smtClean="0"/>
              <a:t>Most organizations choose a pilot or phased implementation, due to the large resource requirements of a parallel conversion and the large risk involved in a direct conversion. </a:t>
            </a:r>
          </a:p>
          <a:p>
            <a:pPr eaLnBrk="1" hangingPunct="1">
              <a:spcBef>
                <a:spcPct val="0"/>
              </a:spcBef>
            </a:pPr>
            <a:r>
              <a:rPr lang="en-US" dirty="0" smtClean="0"/>
              <a:t>However, a parallel conversion has the lowest risk, and as such is sometimes implemented. </a:t>
            </a:r>
          </a:p>
          <a:p>
            <a:pPr eaLnBrk="1" hangingPunct="1">
              <a:spcBef>
                <a:spcPct val="0"/>
              </a:spcBef>
            </a:pPr>
            <a:r>
              <a:rPr lang="en-US" dirty="0" smtClean="0"/>
              <a:t>A direct conversion may be mandated where for one reason or another it isn’t possible to have a phased or pilot implementation with different parts of the organization running on different systems.</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BA07E2-B5CE-443E-8507-96C84FE94FE7}" type="slidenum">
              <a:rPr lang="en-US">
                <a:cs typeface="Arial" charset="0"/>
              </a:rPr>
              <a:pPr fontAlgn="base">
                <a:spcBef>
                  <a:spcPct val="0"/>
                </a:spcBef>
                <a:spcAft>
                  <a:spcPct val="0"/>
                </a:spcAft>
                <a:defRPr/>
              </a:pPr>
              <a:t>25</a:t>
            </a:fld>
            <a:endParaRPr lang="en-US" dirty="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Once the system is implemented it enters a maintenance phase. </a:t>
            </a:r>
          </a:p>
          <a:p>
            <a:pPr eaLnBrk="1" hangingPunct="1">
              <a:spcBef>
                <a:spcPct val="0"/>
              </a:spcBef>
            </a:pPr>
            <a:r>
              <a:rPr lang="en-US" dirty="0" smtClean="0"/>
              <a:t>At this point in time there will still be regular changes, upgrades, and maintenance activities to perform. </a:t>
            </a:r>
          </a:p>
          <a:p>
            <a:pPr eaLnBrk="1" hangingPunct="1">
              <a:spcBef>
                <a:spcPct val="0"/>
              </a:spcBef>
            </a:pPr>
            <a:r>
              <a:rPr lang="en-US" dirty="0" smtClean="0"/>
              <a:t>Change management is necessary to ensure that the system remains stable and functional, and that change requests are appropriate and justified. </a:t>
            </a:r>
          </a:p>
          <a:p>
            <a:pPr eaLnBrk="1" hangingPunct="1">
              <a:spcBef>
                <a:spcPct val="0"/>
              </a:spcBef>
            </a:pPr>
            <a:r>
              <a:rPr lang="en-US" dirty="0" smtClean="0"/>
              <a:t>Each change request is like a miniature SDLC.</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E5B7DE-85F4-4612-8511-476146CD422B}" type="slidenum">
              <a:rPr lang="en-US">
                <a:cs typeface="Arial" charset="0"/>
              </a:rPr>
              <a:pPr fontAlgn="base">
                <a:spcBef>
                  <a:spcPct val="0"/>
                </a:spcBef>
                <a:spcAft>
                  <a:spcPct val="0"/>
                </a:spcAft>
                <a:defRPr/>
              </a:pPr>
              <a:t>26</a:t>
            </a:fld>
            <a:endParaRPr lang="en-US"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 you can see, each phase of the maintenance process maps directly to an SDLC phase. </a:t>
            </a:r>
          </a:p>
          <a:p>
            <a:pPr eaLnBrk="1" hangingPunct="1">
              <a:spcBef>
                <a:spcPct val="0"/>
              </a:spcBef>
            </a:pPr>
            <a:r>
              <a:rPr lang="en-US" dirty="0" smtClean="0"/>
              <a:t>Because the system maintenance processes are repeated over and over, the total amount of development during the systems maintenance phase typically exceeds the amount of development during the original SDLC implementation.</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503201-4A09-43C0-B847-9DBCF5357A40}" type="slidenum">
              <a:rPr lang="en-US">
                <a:cs typeface="Arial" charset="0"/>
              </a:rPr>
              <a:pPr fontAlgn="base">
                <a:spcBef>
                  <a:spcPct val="0"/>
                </a:spcBef>
                <a:spcAft>
                  <a:spcPct val="0"/>
                </a:spcAft>
                <a:defRPr/>
              </a:pPr>
              <a:t>27</a:t>
            </a:fld>
            <a:endParaRPr lang="en-US" dirty="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SDLC isn’t always a practical approach to every problem. It requires the output be known up front, for example, and that isn’t always possible. </a:t>
            </a:r>
          </a:p>
          <a:p>
            <a:pPr eaLnBrk="1" hangingPunct="1">
              <a:spcBef>
                <a:spcPct val="0"/>
              </a:spcBef>
            </a:pPr>
            <a:r>
              <a:rPr lang="en-US" dirty="0" smtClean="0"/>
              <a:t>One alternative is prototyping, where after the analyst learns some core needs, a prototype is developed and evaluated. Good features are retained and problematic ones replaced with candidate alternatives. As prototypes are iterated the process will ideally converge on a working solution.</a:t>
            </a:r>
          </a:p>
          <a:p>
            <a:pPr eaLnBrk="1" hangingPunct="1">
              <a:spcBef>
                <a:spcPct val="0"/>
              </a:spcBef>
            </a:pPr>
            <a:r>
              <a:rPr lang="en-US" dirty="0" smtClean="0"/>
              <a:t>There are also processes such as rapid application development and extreme programming, which are applicable to a limited set of situations. They won’t be covered here, but do have their place.</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B8AE6-2A1E-4CEB-9922-0712BA7580A4}" type="slidenum">
              <a:rPr lang="en-US">
                <a:cs typeface="Arial" charset="0"/>
              </a:rPr>
              <a:pPr fontAlgn="base">
                <a:spcBef>
                  <a:spcPct val="0"/>
                </a:spcBef>
                <a:spcAft>
                  <a:spcPct val="0"/>
                </a:spcAft>
                <a:defRPr/>
              </a:pPr>
              <a:t>28</a:t>
            </a:fld>
            <a:endParaRPr lang="en-US" dirty="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EC224A-F66F-472A-9BD2-F076F9A5FC1A}" type="slidenum">
              <a:rPr lang="en-US">
                <a:cs typeface="Arial" charset="0"/>
              </a:rPr>
              <a:pPr fontAlgn="base">
                <a:spcBef>
                  <a:spcPct val="0"/>
                </a:spcBef>
                <a:spcAft>
                  <a:spcPct val="0"/>
                </a:spcAft>
                <a:defRPr/>
              </a:pPr>
              <a:t>29</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2DB18D-D9D4-4895-AE8E-1472FA1E1833}" type="slidenum">
              <a:rPr lang="en-US">
                <a:cs typeface="Arial" charset="0"/>
              </a:rPr>
              <a:pPr fontAlgn="base">
                <a:spcBef>
                  <a:spcPct val="0"/>
                </a:spcBef>
                <a:spcAft>
                  <a:spcPct val="0"/>
                </a:spcAft>
                <a:defRPr/>
              </a:pPr>
              <a:t>3</a:t>
            </a:fld>
            <a:endParaRPr lang="en-US" dirty="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many reasons to go outside a corporation for a system. </a:t>
            </a:r>
          </a:p>
          <a:p>
            <a:pPr eaLnBrk="1" hangingPunct="1">
              <a:spcBef>
                <a:spcPct val="0"/>
              </a:spcBef>
            </a:pPr>
            <a:r>
              <a:rPr lang="en-US" dirty="0" smtClean="0"/>
              <a:t>Often the IS staff doesn’t have the resources or expertise to attempt the systems development effort in-house. </a:t>
            </a:r>
          </a:p>
          <a:p>
            <a:pPr eaLnBrk="1" hangingPunct="1">
              <a:spcBef>
                <a:spcPct val="0"/>
              </a:spcBef>
            </a:pPr>
            <a:r>
              <a:rPr lang="en-US" dirty="0" smtClean="0"/>
              <a:t>Systems development takes dedicated resources with the project management, system analyst, database design and management, systems architecture, programming, testing, and training skills necessary to make it a success. These skills are often specialized, and may not exist or be available within the organization.</a:t>
            </a: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8B9DAA-5659-4E75-933B-409078BA3FB8}" type="slidenum">
              <a:rPr lang="en-US">
                <a:cs typeface="Arial" charset="0"/>
              </a:rPr>
              <a:pPr fontAlgn="base">
                <a:spcBef>
                  <a:spcPct val="0"/>
                </a:spcBef>
                <a:spcAft>
                  <a:spcPct val="0"/>
                </a:spcAft>
                <a:defRPr/>
              </a:pPr>
              <a:t>30</a:t>
            </a:fld>
            <a:endParaRPr lang="en-US" dirty="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first two steps of an external acquisition are the same as the first two steps in the SDLC. The third step is where the paths diverge. We’ll cover them in the next three slides.</a:t>
            </a:r>
          </a:p>
          <a:p>
            <a:pPr eaLnBrk="1" hangingPunct="1">
              <a:spcBef>
                <a:spcPct val="0"/>
              </a:spcBef>
            </a:pPr>
            <a:endParaRPr lang="en-US" dirty="0" smtClean="0"/>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A38603-E9F3-4AA4-8FAB-0305F0BB2129}" type="slidenum">
              <a:rPr lang="en-US">
                <a:cs typeface="Arial" charset="0"/>
              </a:rPr>
              <a:pPr fontAlgn="base">
                <a:spcBef>
                  <a:spcPct val="0"/>
                </a:spcBef>
                <a:spcAft>
                  <a:spcPct val="0"/>
                </a:spcAft>
                <a:defRPr/>
              </a:pPr>
              <a:t>31</a:t>
            </a:fld>
            <a:endParaRPr lang="en-US" dirty="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Creating a request for proposal, or RFP, can be an involved process in and of itself. In fact, some companies outsource the RFP development to a consulting firm, which then helps them select and manage the vendor that will perform the systems development work.</a:t>
            </a:r>
          </a:p>
          <a:p>
            <a:pPr eaLnBrk="1" hangingPunct="1">
              <a:spcBef>
                <a:spcPct val="0"/>
              </a:spcBef>
            </a:pPr>
            <a:r>
              <a:rPr lang="en-US" dirty="0" smtClean="0"/>
              <a:t>The RFP needs to include enough information that vendors can submit an informed proposal that will meet the company’s needs. This includes the current situation, all the requirements for the new system, how the new system will be evaluated, and any constraints on the proposal.</a:t>
            </a: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D2E540-31D2-44E5-B3B0-DE9D08DC1E38}" type="slidenum">
              <a:rPr lang="en-US">
                <a:cs typeface="Arial" charset="0"/>
              </a:rPr>
              <a:pPr fontAlgn="base">
                <a:spcBef>
                  <a:spcPct val="0"/>
                </a:spcBef>
                <a:spcAft>
                  <a:spcPct val="0"/>
                </a:spcAft>
                <a:defRPr/>
              </a:pPr>
              <a:t>32</a:t>
            </a:fld>
            <a:endParaRPr lang="en-US" dirty="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evaluation of the proposal will involve looking at all the financials, but will also involve comparing the proposed solution to the requested features, and noting differences and capabilities. </a:t>
            </a:r>
          </a:p>
          <a:p>
            <a:pPr eaLnBrk="1" hangingPunct="1">
              <a:spcBef>
                <a:spcPct val="0"/>
              </a:spcBef>
            </a:pPr>
            <a:r>
              <a:rPr lang="en-US" dirty="0" smtClean="0"/>
              <a:t>Some variations may be insignificant, whereas others could be deal-breakers. </a:t>
            </a:r>
          </a:p>
          <a:p>
            <a:pPr eaLnBrk="1" hangingPunct="1">
              <a:spcBef>
                <a:spcPct val="0"/>
              </a:spcBef>
            </a:pPr>
            <a:r>
              <a:rPr lang="en-US" dirty="0" smtClean="0"/>
              <a:t>Finally, each proposal should be looked at in terms of risk</a:t>
            </a:r>
            <a:r>
              <a:rPr lang="en-US" dirty="0" smtClean="0">
                <a:latin typeface="+mn-lt"/>
              </a:rPr>
              <a:t>—</a:t>
            </a:r>
            <a:r>
              <a:rPr lang="en-US" dirty="0" smtClean="0"/>
              <a:t>the probability that things won’t work out, and the impact if that is the case.</a:t>
            </a:r>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088D08-EFE8-4091-A92C-E7A4D83843CD}" type="slidenum">
              <a:rPr lang="en-US">
                <a:cs typeface="Arial" charset="0"/>
              </a:rPr>
              <a:pPr fontAlgn="base">
                <a:spcBef>
                  <a:spcPct val="0"/>
                </a:spcBef>
                <a:spcAft>
                  <a:spcPct val="0"/>
                </a:spcAft>
                <a:defRPr/>
              </a:pPr>
              <a:t>33</a:t>
            </a:fld>
            <a:endParaRPr lang="en-US" dirty="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system involves both hardware and software components,</a:t>
            </a:r>
            <a:r>
              <a:rPr lang="en-US" baseline="0" dirty="0" smtClean="0"/>
              <a:t> so these need to be accounted for. In addition, there are issues about the vendor to consider, as well as financial factors.</a:t>
            </a:r>
            <a:endParaRPr lang="en-US" dirty="0"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088D08-EFE8-4091-A92C-E7A4D83843CD}" type="slidenum">
              <a:rPr lang="en-US">
                <a:cs typeface="Arial" charset="0"/>
              </a:rPr>
              <a:pPr fontAlgn="base">
                <a:spcBef>
                  <a:spcPct val="0"/>
                </a:spcBef>
                <a:spcAft>
                  <a:spcPct val="0"/>
                </a:spcAft>
                <a:defRPr/>
              </a:pPr>
              <a:t>34</a:t>
            </a:fld>
            <a:endParaRPr lang="en-US" dirty="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Once all the proposals are in and evaluated, those that meet your needs should be scored and ranked to provide a solid basis for comparison.</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08A308-5363-479A-9049-AB553DCFFFD8}" type="slidenum">
              <a:rPr lang="en-US">
                <a:cs typeface="Arial" charset="0"/>
              </a:rPr>
              <a:pPr fontAlgn="base">
                <a:spcBef>
                  <a:spcPct val="0"/>
                </a:spcBef>
                <a:spcAft>
                  <a:spcPct val="0"/>
                </a:spcAft>
                <a:defRPr/>
              </a:pPr>
              <a:t>35</a:t>
            </a:fld>
            <a:endParaRPr lang="en-US" dirty="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Licenses can vary from full</a:t>
            </a:r>
            <a:r>
              <a:rPr lang="en-US" baseline="0" dirty="0" smtClean="0"/>
              <a:t> rights such as public domain to no rights such as trade secret software. In between includes non-protective open source, protective open source, and proprietary software. Linux is an example of protective open source software. Windows is an example of proprietary software.</a:t>
            </a:r>
            <a:endParaRPr lang="en-US" dirty="0"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08A308-5363-479A-9049-AB553DCFFFD8}" type="slidenum">
              <a:rPr lang="en-US">
                <a:cs typeface="Arial" charset="0"/>
              </a:rPr>
              <a:pPr fontAlgn="base">
                <a:spcBef>
                  <a:spcPct val="0"/>
                </a:spcBef>
                <a:spcAft>
                  <a:spcPct val="0"/>
                </a:spcAft>
                <a:defRPr/>
              </a:pPr>
              <a:t>36</a:t>
            </a:fld>
            <a:endParaRPr lang="en-US" dirty="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many different reasons to outsource systems; often the driving factor is the limitations of the internal IT staff. </a:t>
            </a:r>
          </a:p>
          <a:p>
            <a:pPr eaLnBrk="1" hangingPunct="1">
              <a:spcBef>
                <a:spcPct val="0"/>
              </a:spcBef>
            </a:pPr>
            <a:r>
              <a:rPr lang="en-US" dirty="0" smtClean="0"/>
              <a:t>Many companies aren’t systems development companies and hence have limited resources and skillsets in that area. </a:t>
            </a:r>
          </a:p>
          <a:p>
            <a:pPr eaLnBrk="1" hangingPunct="1">
              <a:spcBef>
                <a:spcPct val="0"/>
              </a:spcBef>
            </a:pPr>
            <a:r>
              <a:rPr lang="en-US" dirty="0" smtClean="0"/>
              <a:t>Beyond that, an organization may see outsourcing as an opportunity to streamline the business, remove liabilities, or eliminate ongoing problems.</a:t>
            </a:r>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3A2FDE-CF27-4992-9931-DD17889B0F1F}" type="slidenum">
              <a:rPr lang="en-US">
                <a:cs typeface="Arial" charset="0"/>
              </a:rPr>
              <a:pPr fontAlgn="base">
                <a:spcBef>
                  <a:spcPct val="0"/>
                </a:spcBef>
                <a:spcAft>
                  <a:spcPct val="0"/>
                </a:spcAft>
                <a:defRPr/>
              </a:pPr>
              <a:t>37</a:t>
            </a:fld>
            <a:endParaRPr lang="en-US" dirty="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outsourced IT relationship needs continuous monitoring and management. </a:t>
            </a:r>
          </a:p>
          <a:p>
            <a:pPr eaLnBrk="1" hangingPunct="1">
              <a:spcBef>
                <a:spcPct val="0"/>
              </a:spcBef>
            </a:pPr>
            <a:r>
              <a:rPr lang="en-US" dirty="0" smtClean="0"/>
              <a:t>The company doing the outsourcing cannot simply let all its internal IT staff go and just assume the vendor will do “good” things. </a:t>
            </a:r>
          </a:p>
          <a:p>
            <a:pPr eaLnBrk="1" hangingPunct="1">
              <a:spcBef>
                <a:spcPct val="0"/>
              </a:spcBef>
            </a:pPr>
            <a:r>
              <a:rPr lang="en-US" dirty="0" smtClean="0"/>
              <a:t>A solid CIO, working with the legal team and IT staff members, needs to manage the relationship.</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41ACC9-DCD7-4430-9981-FCA06048545C}" type="slidenum">
              <a:rPr lang="en-US">
                <a:cs typeface="Arial" charset="0"/>
              </a:rPr>
              <a:pPr fontAlgn="base">
                <a:spcBef>
                  <a:spcPct val="0"/>
                </a:spcBef>
                <a:spcAft>
                  <a:spcPct val="0"/>
                </a:spcAft>
                <a:defRPr/>
              </a:pPr>
              <a:t>38</a:t>
            </a:fld>
            <a:endParaRPr lang="en-US" dirty="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F29884D-F836-46A9-AAE9-EBE8C4BED9CB}" type="slidenum">
              <a:rPr lang="en-US" smtClean="0"/>
              <a:pPr>
                <a:defRPr/>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business case is, quite simply, a complete justification for making or continuing to make an investment in a new or ongoing information system. </a:t>
            </a:r>
          </a:p>
          <a:p>
            <a:pPr eaLnBrk="1" hangingPunct="1">
              <a:spcBef>
                <a:spcPct val="0"/>
              </a:spcBef>
            </a:pPr>
            <a:r>
              <a:rPr lang="en-US" dirty="0" smtClean="0"/>
              <a:t>It demonstrates how the investment is justified and better than the possible alternatives.</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BB62FC-94A3-4FF4-98BC-450E31FD3850}" type="slidenum">
              <a:rPr lang="en-US">
                <a:cs typeface="Arial" charset="0"/>
              </a:rPr>
              <a:pPr fontAlgn="base">
                <a:spcBef>
                  <a:spcPct val="0"/>
                </a:spcBef>
                <a:spcAft>
                  <a:spcPct val="0"/>
                </a:spcAft>
                <a:defRPr/>
              </a:pPr>
              <a:t>4</a:t>
            </a:fld>
            <a:endParaRPr lang="en-US" dirty="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66042041-6C46-4E4D-BB38-34826197CB5E}" type="slidenum">
              <a:rPr lang="en-US" smtClean="0"/>
              <a:pPr>
                <a:defRPr/>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975CB6F-9561-45B2-BDDF-972D21934289}" type="slidenum">
              <a:rPr lang="en-US" smtClean="0"/>
              <a:pPr>
                <a:defRPr/>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E529D94F-E4E6-4AC8-B469-6D48BF44927D}" type="slidenum">
              <a:rPr lang="en-US" smtClean="0"/>
              <a:pPr>
                <a:defRPr/>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C44B2B3-7139-4049-B023-FA626C2184F0}" type="slidenum">
              <a:rPr lang="en-US" smtClean="0"/>
              <a:pPr>
                <a:defRPr/>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6EBA654F-DEAE-49C9-9EB6-85F8A7EDE56C}" type="slidenum">
              <a:rPr lang="en-US" smtClean="0"/>
              <a:pPr>
                <a:defRPr/>
              </a:pPr>
              <a:t>45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8E228C5-49FC-4B92-8E44-B84598F408A5}" type="slidenum">
              <a:rPr lang="en-US" smtClean="0"/>
              <a:pPr>
                <a:defRPr/>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EF0CD1C-6EDE-4221-BE35-DE281FA90127}" type="slidenum">
              <a:rPr lang="en-US" smtClean="0"/>
              <a:pPr>
                <a:defRPr/>
              </a:pPr>
              <a:t>47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Productivity Paradox stems from the difficulty many early professionals had showing that worker productivity, measured as worker output per employee hour, was increasing due to investments in information technologies. There are, however, many reasons for this apparent dilemma that have come to light since the initial research.</a:t>
            </a:r>
          </a:p>
          <a:p>
            <a:pPr marL="171450" indent="-171450" eaLnBrk="1" fontAlgn="auto" hangingPunct="1">
              <a:spcBef>
                <a:spcPts val="0"/>
              </a:spcBef>
              <a:spcAft>
                <a:spcPts val="0"/>
              </a:spcAft>
              <a:buFont typeface="Arial" pitchFamily="34" charset="0"/>
              <a:buChar char="•"/>
              <a:defRPr/>
            </a:pPr>
            <a:r>
              <a:rPr lang="en-US" dirty="0" smtClean="0"/>
              <a:t>One problem has been in measurement. Companies typically focus on efficiency, or doing something with few resources, over effectiveness, or doing something well, and information systems sometimes increase effectiveness over efficiency. Hence businesses are doing things better, which can then impact competitiveness and product quality and lead to other changes, but initial efficiency measurements may show little or no improvement. </a:t>
            </a:r>
          </a:p>
          <a:p>
            <a:pPr marL="171450" indent="-171450" eaLnBrk="1" fontAlgn="auto" hangingPunct="1">
              <a:spcBef>
                <a:spcPts val="0"/>
              </a:spcBef>
              <a:spcAft>
                <a:spcPts val="0"/>
              </a:spcAft>
              <a:buFont typeface="Arial" pitchFamily="34" charset="0"/>
              <a:buChar char="•"/>
              <a:defRPr/>
            </a:pPr>
            <a:r>
              <a:rPr lang="en-US" dirty="0" smtClean="0"/>
              <a:t>There is also a timing issue; many information systems take years to hit the bottom line, so any measurement immediately after implementation may show no, or even a negative, productivity impact.</a:t>
            </a:r>
          </a:p>
          <a:p>
            <a:pPr marL="171450" indent="-171450" eaLnBrk="1" fontAlgn="auto" hangingPunct="1">
              <a:spcBef>
                <a:spcPts val="0"/>
              </a:spcBef>
              <a:spcAft>
                <a:spcPts val="0"/>
              </a:spcAft>
              <a:buFont typeface="Arial" pitchFamily="34" charset="0"/>
              <a:buChar char="•"/>
              <a:defRPr/>
            </a:pPr>
            <a:r>
              <a:rPr lang="en-US" dirty="0" smtClean="0"/>
              <a:t>Some industries have a limited size, so the first mover in the industry may get a bigger slice of the pie, but overall it is a zero-sum game, so once everyone has implemented the new technology to catch up, overall it looks like there is no improvement across the industry.</a:t>
            </a:r>
          </a:p>
          <a:p>
            <a:pPr marL="171450" indent="-171450" eaLnBrk="1" fontAlgn="auto" hangingPunct="1">
              <a:spcBef>
                <a:spcPts val="0"/>
              </a:spcBef>
              <a:spcAft>
                <a:spcPts val="0"/>
              </a:spcAft>
              <a:buFont typeface="Arial" pitchFamily="34" charset="0"/>
              <a:buChar char="•"/>
              <a:defRPr/>
            </a:pPr>
            <a:r>
              <a:rPr lang="en-US" dirty="0" smtClean="0"/>
              <a:t>Finally, some IS implementations are the result of mismanagement and aren’t appropriate, so the investment actually has a negative return.</a:t>
            </a:r>
          </a:p>
          <a:p>
            <a:pPr eaLnBrk="1" fontAlgn="auto" hangingPunct="1">
              <a:spcBef>
                <a:spcPts val="0"/>
              </a:spcBef>
              <a:spcAft>
                <a:spcPts val="0"/>
              </a:spcAft>
              <a:defRPr/>
            </a:pPr>
            <a:endParaRPr lang="en-US" dirty="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E0AD9F-D9F2-44E2-8DBF-E45656EE488F}" type="slidenum">
              <a:rPr lang="en-US">
                <a:cs typeface="Arial" charset="0"/>
              </a:rPr>
              <a:pPr fontAlgn="base">
                <a:spcBef>
                  <a:spcPct val="0"/>
                </a:spcBef>
                <a:spcAft>
                  <a:spcPct val="0"/>
                </a:spcAft>
                <a:defRPr/>
              </a:pPr>
              <a:t>5</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Arguments based on faith or fear can be the most compelling and can drive the decision to invest in an information system despite the lack of any hard data on system costs. Arguments based on faith should clearly describe the firm’s mission and objectives, the strategy for achieving them, and the types of information systems that are needed.</a:t>
            </a:r>
          </a:p>
          <a:p>
            <a:r>
              <a:rPr lang="en-US" sz="1200" b="0" i="0" u="none" strike="noStrike" kern="1200" baseline="0" dirty="0" smtClean="0">
                <a:solidFill>
                  <a:schemeClr val="tx1"/>
                </a:solidFill>
                <a:latin typeface="+mn-lt"/>
                <a:ea typeface="+mn-ea"/>
                <a:cs typeface="+mn-cs"/>
              </a:rPr>
              <a:t>An argument based on fear may go something like this: “If we don’t implement this enterprise resource planning system, we’ll get killed by our competitors because they’re all implementing these kinds of systems</a:t>
            </a:r>
            <a:r>
              <a:rPr lang="en-US" dirty="0" smtClean="0">
                <a:latin typeface="+mn-lt"/>
              </a:rPr>
              <a:t>—w</a:t>
            </a:r>
            <a:r>
              <a:rPr lang="en-US" sz="1200" b="0" i="0" u="none" strike="noStrike" kern="1200" baseline="0" dirty="0" smtClean="0">
                <a:solidFill>
                  <a:schemeClr val="tx1"/>
                </a:solidFill>
                <a:latin typeface="+mn-lt"/>
                <a:ea typeface="+mn-ea"/>
                <a:cs typeface="+mn-cs"/>
              </a:rPr>
              <a:t>e either do this or we die.”</a:t>
            </a:r>
          </a:p>
          <a:p>
            <a:r>
              <a:rPr lang="en-US" sz="1200" b="0" i="0" u="none" strike="noStrike" kern="1200" baseline="0" dirty="0" smtClean="0">
                <a:solidFill>
                  <a:schemeClr val="tx1"/>
                </a:solidFill>
                <a:latin typeface="+mn-lt"/>
                <a:ea typeface="+mn-ea"/>
                <a:cs typeface="+mn-cs"/>
              </a:rPr>
              <a:t>Arguments based on fact involve rigorous cost-benefit analysis.</a:t>
            </a:r>
          </a:p>
          <a:p>
            <a:endParaRPr lang="en-US" sz="1200" b="0" i="0" u="none" strike="noStrike" kern="1200" baseline="0" dirty="0" smtClean="0">
              <a:solidFill>
                <a:schemeClr val="tx1"/>
              </a:solidFill>
              <a:latin typeface="+mn-lt"/>
              <a:ea typeface="+mn-ea"/>
              <a:cs typeface="+mn-cs"/>
            </a:endParaRPr>
          </a:p>
          <a:p>
            <a:endParaRPr lang="en-US" dirty="0"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0C9C13-5072-4119-8ED6-2949A1D21A9E}" type="slidenum">
              <a:rPr lang="en-US">
                <a:cs typeface="Arial" charset="0"/>
              </a:rPr>
              <a:pPr fontAlgn="base">
                <a:spcBef>
                  <a:spcPct val="0"/>
                </a:spcBef>
                <a:spcAft>
                  <a:spcPct val="0"/>
                </a:spcAft>
                <a:defRPr/>
              </a:pPr>
              <a:t>6</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business case needs to have system costs and benefits at its heart. </a:t>
            </a:r>
          </a:p>
          <a:p>
            <a:pPr eaLnBrk="1" hangingPunct="1">
              <a:spcBef>
                <a:spcPct val="0"/>
              </a:spcBef>
            </a:pPr>
            <a:r>
              <a:rPr lang="en-US" dirty="0" smtClean="0"/>
              <a:t>Costs and benefits can be tangible or intangible, with all tangible costs being rolled up using an approach of total cost of ownership.</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6B28B9-F998-4FB2-AE5D-CE9DD9FD98FA}" type="slidenum">
              <a:rPr lang="en-US">
                <a:cs typeface="Arial" charset="0"/>
              </a:rPr>
              <a:pPr fontAlgn="base">
                <a:spcBef>
                  <a:spcPct val="0"/>
                </a:spcBef>
                <a:spcAft>
                  <a:spcPct val="0"/>
                </a:spcAft>
                <a:defRPr/>
              </a:pPr>
              <a:t>7</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is an example cost-benefit analysis for a project starting in 2014 and running through 2018, which is a reasonable time frame for an IS development project. </a:t>
            </a:r>
          </a:p>
          <a:p>
            <a:pPr eaLnBrk="1" hangingPunct="1">
              <a:spcBef>
                <a:spcPct val="0"/>
              </a:spcBef>
            </a:pPr>
            <a:r>
              <a:rPr lang="en-US" dirty="0" smtClean="0"/>
              <a:t>Costs are divided into recurring and non-recurring, and benefits are shown here as recurring, with sales benefits growing slowly over time. </a:t>
            </a:r>
          </a:p>
          <a:p>
            <a:pPr eaLnBrk="1" hangingPunct="1">
              <a:spcBef>
                <a:spcPct val="0"/>
              </a:spcBef>
            </a:pPr>
            <a:r>
              <a:rPr lang="en-US" dirty="0" smtClean="0"/>
              <a:t>The bottom line is the net of costs and benefits, and is suitable for a return on investment (ROI) analysis.</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79E24A-B560-4263-A7F6-5D1EDDA16455}" type="slidenum">
              <a:rPr lang="en-US">
                <a:cs typeface="Arial" charset="0"/>
              </a:rPr>
              <a:pPr fontAlgn="base">
                <a:spcBef>
                  <a:spcPct val="0"/>
                </a:spcBef>
                <a:spcAft>
                  <a:spcPct val="0"/>
                </a:spcAft>
                <a:defRPr/>
              </a:pPr>
              <a:t>8</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Sometimes the justification for a system has more intangibles then tangibles, or a financial analysis doesn’t paint a clear picture between alternatives. </a:t>
            </a:r>
          </a:p>
          <a:p>
            <a:pPr eaLnBrk="1" hangingPunct="1">
              <a:spcBef>
                <a:spcPct val="0"/>
              </a:spcBef>
            </a:pPr>
            <a:r>
              <a:rPr lang="en-US" dirty="0" smtClean="0"/>
              <a:t>In these cases a weighted multicriteria analysis can be performed instead, showing which alternatives meet organizational goals and priorities more completely than others.</a:t>
            </a:r>
          </a:p>
          <a:p>
            <a:pPr eaLnBrk="1" hangingPunct="1">
              <a:spcBef>
                <a:spcPct val="0"/>
              </a:spcBef>
            </a:pPr>
            <a:endParaRPr lang="en-US" dirty="0" smtClean="0"/>
          </a:p>
          <a:p>
            <a:pPr eaLnBrk="1" hangingPunct="1">
              <a:spcBef>
                <a:spcPct val="0"/>
              </a:spcBef>
            </a:pPr>
            <a:r>
              <a:rPr lang="en-US" dirty="0" smtClean="0"/>
              <a:t>Weights indicate</a:t>
            </a:r>
            <a:r>
              <a:rPr lang="en-US" baseline="0" dirty="0" smtClean="0"/>
              <a:t> the importance of each criterion. Because these can be subjective, they should be arrived at through extensive discussion among decision makers, including the </a:t>
            </a:r>
            <a:r>
              <a:rPr lang="en-US" sz="1200" b="0" i="0" u="none" strike="noStrike" kern="1200" baseline="0" dirty="0" smtClean="0">
                <a:solidFill>
                  <a:schemeClr val="tx1"/>
                </a:solidFill>
                <a:latin typeface="+mn-lt"/>
                <a:ea typeface="+mn-ea"/>
                <a:cs typeface="+mn-cs"/>
              </a:rPr>
              <a:t>analysis team, users, and managers</a:t>
            </a:r>
            <a:r>
              <a:rPr lang="en-US" baseline="0" dirty="0" smtClean="0"/>
              <a:t>.</a:t>
            </a:r>
          </a:p>
          <a:p>
            <a:pPr eaLnBrk="1" hangingPunct="1">
              <a:spcBef>
                <a:spcPct val="0"/>
              </a:spcBef>
            </a:pPr>
            <a:endParaRPr lang="en-US" baseline="0" dirty="0" smtClean="0"/>
          </a:p>
          <a:p>
            <a:pPr eaLnBrk="1" hangingPunct="1">
              <a:spcBef>
                <a:spcPct val="0"/>
              </a:spcBef>
            </a:pPr>
            <a:endParaRPr lang="en-US" dirty="0"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A110EE-3979-4F40-A344-643D07AA0BB2}" type="slidenum">
              <a:rPr lang="en-US">
                <a:cs typeface="Arial" charset="0"/>
              </a:rPr>
              <a:pPr fontAlgn="base">
                <a:spcBef>
                  <a:spcPct val="0"/>
                </a:spcBef>
                <a:spcAft>
                  <a:spcPct val="0"/>
                </a:spcAft>
                <a:defRPr/>
              </a:pPr>
              <a:t>9</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3255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28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TextBox 10"/>
          <p:cNvSpPr txBox="1"/>
          <p:nvPr userDrawn="1"/>
        </p:nvSpPr>
        <p:spPr>
          <a:xfrm>
            <a:off x="457200" y="6505575"/>
            <a:ext cx="8229600" cy="276225"/>
          </a:xfrm>
          <a:prstGeom prst="rect">
            <a:avLst/>
          </a:prstGeom>
          <a:noFill/>
        </p:spPr>
        <p:txBody>
          <a:bodyPr>
            <a:spAutoFit/>
          </a:bodyPr>
          <a:lstStyle/>
          <a:p>
            <a:pPr fontAlgn="auto">
              <a:spcBef>
                <a:spcPts val="0"/>
              </a:spcBef>
              <a:spcAft>
                <a:spcPts val="0"/>
              </a:spcAft>
              <a:tabLst>
                <a:tab pos="8053388" algn="r"/>
              </a:tabLst>
              <a:defRPr/>
            </a:pPr>
            <a:r>
              <a:rPr lang="en-US" sz="1200" dirty="0">
                <a:latin typeface="+mn-lt"/>
                <a:cs typeface="+mn-cs"/>
              </a:rPr>
              <a:t>Copyright © </a:t>
            </a:r>
            <a:r>
              <a:rPr lang="en-US" sz="1200" dirty="0" smtClean="0">
                <a:latin typeface="+mn-lt"/>
                <a:cs typeface="+mn-cs"/>
              </a:rPr>
              <a:t>2016 </a:t>
            </a:r>
            <a:r>
              <a:rPr lang="en-US" sz="1200" dirty="0">
                <a:latin typeface="+mn-lt"/>
                <a:cs typeface="+mn-cs"/>
              </a:rPr>
              <a:t>Pearson Education, </a:t>
            </a:r>
            <a:r>
              <a:rPr lang="en-US" sz="1200" dirty="0" smtClean="0">
                <a:latin typeface="+mn-lt"/>
                <a:cs typeface="+mn-cs"/>
              </a:rPr>
              <a:t>Ltd. </a:t>
            </a:r>
            <a:r>
              <a:rPr lang="en-US" sz="1200" dirty="0">
                <a:latin typeface="+mn-lt"/>
                <a:cs typeface="+mn-cs"/>
              </a:rPr>
              <a:t>	</a:t>
            </a:r>
            <a:r>
              <a:rPr lang="en-US" sz="1200" dirty="0" smtClean="0">
                <a:latin typeface="+mn-lt"/>
                <a:cs typeface="+mn-cs"/>
              </a:rPr>
              <a:t>9-</a:t>
            </a:r>
            <a:fld id="{47B0FC53-B41C-4051-BCC5-48DE50AFFDF2}" type="slidenum">
              <a:rPr lang="en-US" sz="1200" smtClean="0">
                <a:latin typeface="+mn-lt"/>
                <a:cs typeface="+mn-cs"/>
              </a:rPr>
              <a:pPr fontAlgn="auto">
                <a:spcBef>
                  <a:spcPts val="0"/>
                </a:spcBef>
                <a:spcAft>
                  <a:spcPts val="0"/>
                </a:spcAft>
                <a:tabLst>
                  <a:tab pos="8053388" algn="r"/>
                </a:tabLst>
                <a:defRPr/>
              </a:pPr>
              <a:t>‹#›</a:t>
            </a:fld>
            <a:endParaRPr lang="en-US" sz="1200"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2" r:id="rId5"/>
    <p:sldLayoutId id="2147483677" r:id="rId6"/>
    <p:sldLayoutId id="2147483671" r:id="rId7"/>
    <p:sldLayoutId id="2147483670" r:id="rId8"/>
    <p:sldLayoutId id="2147483669" r:id="rId9"/>
    <p:sldLayoutId id="2147483678" r:id="rId10"/>
    <p:sldLayoutId id="2147483679" r:id="rId11"/>
    <p:sldLayoutId id="2147483680" r:id="rId12"/>
  </p:sldLayoutIdLst>
  <p:timing>
    <p:tnLst>
      <p:par>
        <p:cTn id="1" dur="indefinite" restart="never" nodeType="tmRoot"/>
      </p:par>
    </p:tnLst>
  </p:timing>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Calibri" pitchFamily="34" charset="0"/>
        </a:defRPr>
      </a:lvl2pPr>
      <a:lvl3pPr algn="l" rtl="0" eaLnBrk="0" fontAlgn="base" hangingPunct="0">
        <a:spcBef>
          <a:spcPct val="0"/>
        </a:spcBef>
        <a:spcAft>
          <a:spcPct val="0"/>
        </a:spcAft>
        <a:defRPr sz="3400">
          <a:solidFill>
            <a:schemeClr val="tx1"/>
          </a:solidFill>
          <a:latin typeface="Calibri" pitchFamily="34" charset="0"/>
        </a:defRPr>
      </a:lvl3pPr>
      <a:lvl4pPr algn="l" rtl="0" eaLnBrk="0" fontAlgn="base" hangingPunct="0">
        <a:spcBef>
          <a:spcPct val="0"/>
        </a:spcBef>
        <a:spcAft>
          <a:spcPct val="0"/>
        </a:spcAft>
        <a:defRPr sz="3400">
          <a:solidFill>
            <a:schemeClr val="tx1"/>
          </a:solidFill>
          <a:latin typeface="Calibri" pitchFamily="34" charset="0"/>
        </a:defRPr>
      </a:lvl4pPr>
      <a:lvl5pPr algn="l" rtl="0" eaLnBrk="0" fontAlgn="base" hangingPunct="0">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fontScale="92500" lnSpcReduction="10000"/>
          </a:bodyPr>
          <a:lstStyle/>
          <a:p>
            <a:pPr eaLnBrk="1" fontAlgn="auto" hangingPunct="1">
              <a:spcAft>
                <a:spcPts val="0"/>
              </a:spcAft>
              <a:defRPr/>
            </a:pPr>
            <a:r>
              <a:rPr lang="en-US" dirty="0"/>
              <a:t>No matter what area of an organization you are in, you will be involved in systems development or technology acquisition </a:t>
            </a:r>
            <a:r>
              <a:rPr lang="en-US" dirty="0" smtClean="0"/>
              <a:t>processes</a:t>
            </a:r>
            <a:endParaRPr lang="en-US" dirty="0"/>
          </a:p>
        </p:txBody>
      </p:sp>
      <p:sp>
        <p:nvSpPr>
          <p:cNvPr id="16386" name="Title 3"/>
          <p:cNvSpPr>
            <a:spLocks noGrp="1"/>
          </p:cNvSpPr>
          <p:nvPr>
            <p:ph type="ctrTitle"/>
          </p:nvPr>
        </p:nvSpPr>
        <p:spPr/>
        <p:txBody>
          <a:bodyPr/>
          <a:lstStyle/>
          <a:p>
            <a:pPr eaLnBrk="1" hangingPunct="1"/>
            <a:r>
              <a:rPr lang="en-US" dirty="0" smtClean="0"/>
              <a:t>Chapter 9: Developing and Acquiring Information Systems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981200" cy="20048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81200" y="17585"/>
            <a:ext cx="1600200" cy="19651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57601" y="76200"/>
            <a:ext cx="3124200" cy="18620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81801" y="362"/>
            <a:ext cx="2384680" cy="19378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smtClean="0"/>
              <a:t>Presenting the Business Case</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a:t>Know the </a:t>
            </a:r>
            <a:r>
              <a:rPr lang="en-US" dirty="0" smtClean="0"/>
              <a:t>Audience</a:t>
            </a:r>
          </a:p>
          <a:p>
            <a:pPr lvl="1" eaLnBrk="1" fontAlgn="auto" hangingPunct="1">
              <a:spcAft>
                <a:spcPts val="0"/>
              </a:spcAft>
              <a:buFont typeface="Arial" pitchFamily="34" charset="0"/>
              <a:buChar char="–"/>
              <a:defRPr/>
            </a:pPr>
            <a:r>
              <a:rPr lang="en-US" dirty="0" smtClean="0"/>
              <a:t>Know who you are presenting to, what their background is, and what they care about</a:t>
            </a:r>
          </a:p>
          <a:p>
            <a:pPr eaLnBrk="1" fontAlgn="auto" hangingPunct="1">
              <a:spcAft>
                <a:spcPts val="0"/>
              </a:spcAft>
              <a:buFont typeface="Arial" pitchFamily="34" charset="0"/>
              <a:buChar char="•"/>
              <a:defRPr/>
            </a:pPr>
            <a:r>
              <a:rPr lang="en-US" dirty="0"/>
              <a:t>Convert Benefits to Monetary </a:t>
            </a:r>
            <a:r>
              <a:rPr lang="en-US" dirty="0" smtClean="0"/>
              <a:t>Terms</a:t>
            </a:r>
          </a:p>
          <a:p>
            <a:pPr lvl="1" eaLnBrk="1" fontAlgn="auto" hangingPunct="1">
              <a:spcAft>
                <a:spcPts val="0"/>
              </a:spcAft>
              <a:buFont typeface="Arial" pitchFamily="34" charset="0"/>
              <a:buChar char="–"/>
              <a:defRPr/>
            </a:pPr>
            <a:r>
              <a:rPr lang="en-US" dirty="0" smtClean="0"/>
              <a:t>Show benefits as $ per time period, often annual</a:t>
            </a:r>
          </a:p>
          <a:p>
            <a:pPr eaLnBrk="1" fontAlgn="auto" hangingPunct="1">
              <a:spcAft>
                <a:spcPts val="0"/>
              </a:spcAft>
              <a:buFont typeface="Arial" pitchFamily="34" charset="0"/>
              <a:buChar char="•"/>
              <a:defRPr/>
            </a:pPr>
            <a:r>
              <a:rPr lang="en-US" dirty="0"/>
              <a:t>Devise Proxy </a:t>
            </a:r>
            <a:r>
              <a:rPr lang="en-US" dirty="0" smtClean="0"/>
              <a:t>Variables</a:t>
            </a:r>
          </a:p>
          <a:p>
            <a:pPr eaLnBrk="1" fontAlgn="auto" hangingPunct="1">
              <a:spcAft>
                <a:spcPts val="0"/>
              </a:spcAft>
              <a:buFont typeface="Arial" pitchFamily="34" charset="0"/>
              <a:buChar char="•"/>
              <a:defRPr/>
            </a:pPr>
            <a:r>
              <a:rPr lang="en-US" dirty="0"/>
              <a:t>Measure What Is Important to </a:t>
            </a:r>
            <a:r>
              <a:rPr lang="en-US" dirty="0" smtClean="0"/>
              <a:t>Management</a:t>
            </a:r>
          </a:p>
          <a:p>
            <a:pPr lvl="1" eaLnBrk="1" fontAlgn="auto" hangingPunct="1">
              <a:spcAft>
                <a:spcPts val="0"/>
              </a:spcAft>
              <a:buFont typeface="Arial" pitchFamily="34" charset="0"/>
              <a:buChar char="–"/>
              <a:defRPr/>
            </a:pPr>
            <a:r>
              <a:rPr lang="en-US" dirty="0" smtClean="0"/>
              <a:t>Know management “hot-button” issues</a:t>
            </a:r>
          </a:p>
          <a:p>
            <a:pPr lvl="1" eaLnBrk="1" fontAlgn="auto" hangingPunct="1">
              <a:spcAft>
                <a:spcPts val="0"/>
              </a:spcAft>
              <a:buFont typeface="Arial" pitchFamily="34" charset="0"/>
              <a:buChar char="–"/>
              <a:defRPr/>
            </a:pPr>
            <a:r>
              <a:rPr lang="en-US" dirty="0" smtClean="0"/>
              <a:t>Describe how the system impacts them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t>Making a Successful Business Case:</a:t>
            </a:r>
            <a:br>
              <a:rPr lang="en-US" dirty="0" smtClean="0"/>
            </a:br>
            <a:r>
              <a:rPr lang="en-US" dirty="0" smtClean="0"/>
              <a:t>Stakeholders and Factors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62144467"/>
              </p:ext>
            </p:extLst>
          </p:nvPr>
        </p:nvGraphicFramePr>
        <p:xfrm>
          <a:off x="381000" y="2133600"/>
          <a:ext cx="4876800" cy="3962400"/>
        </p:xfrm>
        <a:graphic>
          <a:graphicData uri="http://schemas.openxmlformats.org/drawingml/2006/table">
            <a:tbl>
              <a:tblPr firstRow="1" bandRow="1">
                <a:tableStyleId>{F5AB1C69-6EDB-4FF4-983F-18BD219EF322}</a:tableStyleId>
              </a:tblPr>
              <a:tblGrid>
                <a:gridCol w="1477819"/>
                <a:gridCol w="3398981"/>
              </a:tblGrid>
              <a:tr h="457200">
                <a:tc>
                  <a:txBody>
                    <a:bodyPr/>
                    <a:lstStyle/>
                    <a:p>
                      <a:r>
                        <a:rPr lang="en-US" dirty="0" smtClean="0"/>
                        <a:t>Stakeholder</a:t>
                      </a:r>
                      <a:endParaRPr lang="en-US" dirty="0"/>
                    </a:p>
                  </a:txBody>
                  <a:tcPr/>
                </a:tc>
                <a:tc>
                  <a:txBody>
                    <a:bodyPr/>
                    <a:lstStyle/>
                    <a:p>
                      <a:r>
                        <a:rPr lang="en-US" dirty="0" smtClean="0"/>
                        <a:t>Focus</a:t>
                      </a:r>
                      <a:r>
                        <a:rPr lang="en-US" baseline="0" dirty="0" smtClean="0"/>
                        <a:t> and Project Characteristics</a:t>
                      </a:r>
                      <a:endParaRPr lang="en-US" dirty="0"/>
                    </a:p>
                  </a:txBody>
                  <a:tcPr/>
                </a:tc>
              </a:tr>
              <a:tr h="807720">
                <a:tc>
                  <a:txBody>
                    <a:bodyPr/>
                    <a:lstStyle/>
                    <a:p>
                      <a:r>
                        <a:rPr lang="en-US" sz="1800" b="0" i="0" u="none" strike="noStrike" kern="1200" baseline="0" dirty="0" smtClean="0">
                          <a:solidFill>
                            <a:schemeClr val="dk1"/>
                          </a:solidFill>
                          <a:latin typeface="+mn-lt"/>
                          <a:ea typeface="+mn-ea"/>
                          <a:cs typeface="+mn-cs"/>
                        </a:rPr>
                        <a:t>Management</a:t>
                      </a:r>
                      <a:endParaRPr lang="en-US" sz="1800" dirty="0"/>
                    </a:p>
                  </a:txBody>
                  <a:tcPr/>
                </a:tc>
                <a:tc>
                  <a:txBody>
                    <a:bodyPr/>
                    <a:lstStyle/>
                    <a:p>
                      <a:r>
                        <a:rPr lang="en-US" sz="1600" b="0" i="0" u="none" strike="noStrike" kern="1200" baseline="0" dirty="0" smtClean="0">
                          <a:solidFill>
                            <a:schemeClr val="dk1"/>
                          </a:solidFill>
                          <a:latin typeface="+mn-lt"/>
                          <a:ea typeface="+mn-ea"/>
                          <a:cs typeface="+mn-cs"/>
                        </a:rPr>
                        <a:t>Greater strategic focus; largest</a:t>
                      </a:r>
                    </a:p>
                    <a:p>
                      <a:r>
                        <a:rPr lang="en-US" sz="1600" b="0" i="0" u="none" strike="noStrike" kern="1200" baseline="0" dirty="0" smtClean="0">
                          <a:solidFill>
                            <a:schemeClr val="dk1"/>
                          </a:solidFill>
                          <a:latin typeface="+mn-lt"/>
                          <a:ea typeface="+mn-ea"/>
                          <a:cs typeface="+mn-cs"/>
                        </a:rPr>
                        <a:t>project sizes; longest project durations</a:t>
                      </a:r>
                      <a:endParaRPr lang="en-US" sz="1600" dirty="0"/>
                    </a:p>
                  </a:txBody>
                  <a:tcPr/>
                </a:tc>
              </a:tr>
              <a:tr h="807720">
                <a:tc>
                  <a:txBody>
                    <a:bodyPr/>
                    <a:lstStyle/>
                    <a:p>
                      <a:r>
                        <a:rPr lang="en-US" sz="1800" b="0" i="0" u="none" strike="noStrike" kern="1200" baseline="0" dirty="0" smtClean="0">
                          <a:solidFill>
                            <a:schemeClr val="dk1"/>
                          </a:solidFill>
                          <a:latin typeface="+mn-lt"/>
                          <a:ea typeface="+mn-ea"/>
                          <a:cs typeface="+mn-cs"/>
                        </a:rPr>
                        <a:t>Steering Committee</a:t>
                      </a:r>
                      <a:endParaRPr lang="en-US" sz="1800" dirty="0"/>
                    </a:p>
                  </a:txBody>
                  <a:tcPr/>
                </a:tc>
                <a:tc>
                  <a:txBody>
                    <a:bodyPr/>
                    <a:lstStyle/>
                    <a:p>
                      <a:r>
                        <a:rPr lang="en-US" sz="1600" b="0" i="0" u="none" strike="noStrike" kern="1200" baseline="0" dirty="0" smtClean="0">
                          <a:solidFill>
                            <a:schemeClr val="dk1"/>
                          </a:solidFill>
                          <a:latin typeface="+mn-lt"/>
                          <a:ea typeface="+mn-ea"/>
                          <a:cs typeface="+mn-cs"/>
                        </a:rPr>
                        <a:t>Cross-functional focus; greater</a:t>
                      </a:r>
                    </a:p>
                    <a:p>
                      <a:r>
                        <a:rPr lang="en-US" sz="1600" b="0" i="0" u="none" strike="noStrike" kern="1200" baseline="0" dirty="0" smtClean="0">
                          <a:solidFill>
                            <a:schemeClr val="dk1"/>
                          </a:solidFill>
                          <a:latin typeface="+mn-lt"/>
                          <a:ea typeface="+mn-ea"/>
                          <a:cs typeface="+mn-cs"/>
                        </a:rPr>
                        <a:t>organizational change; formal cost-benefit analysis; larger and riskier projects</a:t>
                      </a:r>
                      <a:endParaRPr lang="en-US" sz="1600" dirty="0"/>
                    </a:p>
                  </a:txBody>
                  <a:tcPr/>
                </a:tc>
              </a:tr>
              <a:tr h="807720">
                <a:tc>
                  <a:txBody>
                    <a:bodyPr/>
                    <a:lstStyle/>
                    <a:p>
                      <a:r>
                        <a:rPr lang="en-US" sz="1800" b="0" i="0" u="none" strike="noStrike" kern="1200" baseline="0" dirty="0" smtClean="0">
                          <a:solidFill>
                            <a:schemeClr val="dk1"/>
                          </a:solidFill>
                          <a:latin typeface="+mn-lt"/>
                          <a:ea typeface="+mn-ea"/>
                          <a:cs typeface="+mn-cs"/>
                        </a:rPr>
                        <a:t>User department</a:t>
                      </a:r>
                      <a:endParaRPr lang="en-US" sz="1800" dirty="0"/>
                    </a:p>
                  </a:txBody>
                  <a:tcPr/>
                </a:tc>
                <a:tc>
                  <a:txBody>
                    <a:bodyPr/>
                    <a:lstStyle/>
                    <a:p>
                      <a:r>
                        <a:rPr lang="en-US" sz="1600" b="0" i="0" u="none" strike="noStrike" kern="1200" baseline="0" dirty="0" smtClean="0">
                          <a:solidFill>
                            <a:schemeClr val="dk1"/>
                          </a:solidFill>
                          <a:latin typeface="+mn-lt"/>
                          <a:ea typeface="+mn-ea"/>
                          <a:cs typeface="+mn-cs"/>
                        </a:rPr>
                        <a:t>Narrow, non-strategic focus; faster</a:t>
                      </a:r>
                    </a:p>
                    <a:p>
                      <a:r>
                        <a:rPr lang="en-US" sz="1600" b="0" i="0" u="none" strike="noStrike" kern="1200" baseline="0" dirty="0" smtClean="0">
                          <a:solidFill>
                            <a:schemeClr val="dk1"/>
                          </a:solidFill>
                          <a:latin typeface="+mn-lt"/>
                          <a:ea typeface="+mn-ea"/>
                          <a:cs typeface="+mn-cs"/>
                        </a:rPr>
                        <a:t>development</a:t>
                      </a:r>
                      <a:endParaRPr lang="en-US" sz="1600" dirty="0"/>
                    </a:p>
                  </a:txBody>
                  <a:tcPr/>
                </a:tc>
              </a:tr>
              <a:tr h="807720">
                <a:tc>
                  <a:txBody>
                    <a:bodyPr/>
                    <a:lstStyle/>
                    <a:p>
                      <a:r>
                        <a:rPr lang="en-US" sz="1800" dirty="0" smtClean="0"/>
                        <a:t>IS Executive</a:t>
                      </a:r>
                      <a:endParaRPr lang="en-US" sz="1800" dirty="0"/>
                    </a:p>
                  </a:txBody>
                  <a:tcPr/>
                </a:tc>
                <a:tc>
                  <a:txBody>
                    <a:bodyPr/>
                    <a:lstStyle/>
                    <a:p>
                      <a:r>
                        <a:rPr lang="en-US" sz="1600" b="0" i="0" u="none" strike="noStrike" kern="1200" baseline="0" dirty="0" smtClean="0">
                          <a:solidFill>
                            <a:schemeClr val="dk1"/>
                          </a:solidFill>
                          <a:latin typeface="+mn-lt"/>
                          <a:ea typeface="+mn-ea"/>
                          <a:cs typeface="+mn-cs"/>
                        </a:rPr>
                        <a:t>Focus on integration with existing</a:t>
                      </a:r>
                    </a:p>
                    <a:p>
                      <a:r>
                        <a:rPr lang="en-US" sz="1600" b="0" i="0" u="none" strike="noStrike" kern="1200" baseline="0" dirty="0" smtClean="0">
                          <a:solidFill>
                            <a:schemeClr val="dk1"/>
                          </a:solidFill>
                          <a:latin typeface="+mn-lt"/>
                          <a:ea typeface="+mn-ea"/>
                          <a:cs typeface="+mn-cs"/>
                        </a:rPr>
                        <a:t>systems; fewer development delays; less concern with cost-benefit analysis</a:t>
                      </a:r>
                      <a:endParaRPr lang="en-US" sz="1600" dirty="0"/>
                    </a:p>
                  </a:txBody>
                  <a:tcPr/>
                </a:tc>
              </a:tr>
            </a:tbl>
          </a:graphicData>
        </a:graphic>
      </p:graphicFrame>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1013" y="6172200"/>
            <a:ext cx="4852987" cy="203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62587" y="2209800"/>
            <a:ext cx="3529013"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842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z="3200" b="1" dirty="0" smtClean="0"/>
              <a:t>The Systems Development Process</a:t>
            </a:r>
            <a:endParaRPr lang="en-US" sz="3200" dirty="0" smtClean="0"/>
          </a:p>
        </p:txBody>
      </p:sp>
      <p:graphicFrame>
        <p:nvGraphicFramePr>
          <p:cNvPr id="3" name="Diagram 2"/>
          <p:cNvGraphicFramePr/>
          <p:nvPr>
            <p:extLst>
              <p:ext uri="{D42A27DB-BD31-4B8C-83A1-F6EECF244321}">
                <p14:modId xmlns:p14="http://schemas.microsoft.com/office/powerpoint/2010/main" xmlns="" val="4281644966"/>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smtClean="0"/>
              <a:t>Customized Versus Off-the-Shelf Software</a:t>
            </a:r>
          </a:p>
        </p:txBody>
      </p:sp>
      <p:sp>
        <p:nvSpPr>
          <p:cNvPr id="36866" name="Content Placeholder 2"/>
          <p:cNvSpPr>
            <a:spLocks noGrp="1"/>
          </p:cNvSpPr>
          <p:nvPr>
            <p:ph idx="1"/>
          </p:nvPr>
        </p:nvSpPr>
        <p:spPr/>
        <p:txBody>
          <a:bodyPr/>
          <a:lstStyle/>
          <a:p>
            <a:pPr eaLnBrk="1" hangingPunct="1"/>
            <a:r>
              <a:rPr lang="en-US" dirty="0" smtClean="0"/>
              <a:t>Customized Software</a:t>
            </a:r>
          </a:p>
          <a:p>
            <a:pPr lvl="1" eaLnBrk="1" hangingPunct="1"/>
            <a:r>
              <a:rPr lang="en-US" dirty="0" smtClean="0"/>
              <a:t>Customizability</a:t>
            </a:r>
            <a:r>
              <a:rPr lang="en-US" dirty="0"/>
              <a:t>—</a:t>
            </a:r>
            <a:r>
              <a:rPr lang="en-US" dirty="0" smtClean="0"/>
              <a:t>tailored to unique needs</a:t>
            </a:r>
          </a:p>
          <a:p>
            <a:pPr lvl="1" eaLnBrk="1" hangingPunct="1"/>
            <a:r>
              <a:rPr lang="en-US" dirty="0" smtClean="0"/>
              <a:t>Problem </a:t>
            </a:r>
            <a:r>
              <a:rPr lang="en-US" dirty="0"/>
              <a:t>s</a:t>
            </a:r>
            <a:r>
              <a:rPr lang="en-US" dirty="0" smtClean="0"/>
              <a:t>pecificity—pay only for what is needed</a:t>
            </a:r>
          </a:p>
          <a:p>
            <a:pPr eaLnBrk="1" hangingPunct="1"/>
            <a:r>
              <a:rPr lang="en-US" dirty="0" smtClean="0"/>
              <a:t>Off-the-Shelf Software (Packaged Software)</a:t>
            </a:r>
          </a:p>
          <a:p>
            <a:pPr lvl="1" eaLnBrk="1" hangingPunct="1"/>
            <a:r>
              <a:rPr lang="en-US" dirty="0" smtClean="0"/>
              <a:t>Less costly than customized systems</a:t>
            </a:r>
          </a:p>
          <a:p>
            <a:pPr lvl="1" eaLnBrk="1" hangingPunct="1"/>
            <a:r>
              <a:rPr lang="en-US" dirty="0" smtClean="0"/>
              <a:t>Faster to procure than customized systems</a:t>
            </a:r>
          </a:p>
          <a:p>
            <a:pPr lvl="1" eaLnBrk="1" hangingPunct="1"/>
            <a:r>
              <a:rPr lang="en-US" dirty="0" smtClean="0"/>
              <a:t>Of higher quality than customized systems</a:t>
            </a:r>
          </a:p>
          <a:p>
            <a:pPr lvl="1" eaLnBrk="1" hangingPunct="1"/>
            <a:r>
              <a:rPr lang="en-US" dirty="0" smtClean="0"/>
              <a:t>Less risky than customized systems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smtClean="0"/>
              <a:t>Off-the-Shelf Software:</a:t>
            </a:r>
            <a:br>
              <a:rPr lang="en-US" dirty="0" smtClean="0"/>
            </a:br>
            <a:r>
              <a:rPr lang="en-US" dirty="0" smtClean="0"/>
              <a:t>Examples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13842301"/>
              </p:ext>
            </p:extLst>
          </p:nvPr>
        </p:nvGraphicFramePr>
        <p:xfrm>
          <a:off x="457200" y="2057400"/>
          <a:ext cx="8229600" cy="3388360"/>
        </p:xfrm>
        <a:graphic>
          <a:graphicData uri="http://schemas.openxmlformats.org/drawingml/2006/table">
            <a:tbl>
              <a:tblPr firstRow="1" bandRow="1">
                <a:tableStyleId>{F5AB1C69-6EDB-4FF4-983F-18BD219EF322}</a:tableStyleId>
              </a:tblPr>
              <a:tblGrid>
                <a:gridCol w="2057400"/>
                <a:gridCol w="1371600"/>
                <a:gridCol w="2743200"/>
                <a:gridCol w="2057400"/>
              </a:tblGrid>
              <a:tr h="370840">
                <a:tc>
                  <a:txBody>
                    <a:bodyPr/>
                    <a:lstStyle/>
                    <a:p>
                      <a:r>
                        <a:rPr lang="en-US" sz="1800" b="0" i="0" u="none" strike="noStrike" kern="1200" baseline="0" dirty="0" smtClean="0">
                          <a:solidFill>
                            <a:schemeClr val="lt1"/>
                          </a:solidFill>
                          <a:latin typeface="+mn-lt"/>
                          <a:ea typeface="+mn-ea"/>
                          <a:cs typeface="+mn-cs"/>
                        </a:rPr>
                        <a:t>Category</a:t>
                      </a:r>
                      <a:endParaRPr lang="en-US" dirty="0"/>
                    </a:p>
                  </a:txBody>
                  <a:tcPr/>
                </a:tc>
                <a:tc>
                  <a:txBody>
                    <a:bodyPr/>
                    <a:lstStyle/>
                    <a:p>
                      <a:r>
                        <a:rPr lang="en-US" sz="1800" b="0" i="0" u="none" strike="noStrike" kern="1200" baseline="0" dirty="0" smtClean="0">
                          <a:solidFill>
                            <a:schemeClr val="lt1"/>
                          </a:solidFill>
                          <a:latin typeface="+mn-lt"/>
                          <a:ea typeface="+mn-ea"/>
                          <a:cs typeface="+mn-cs"/>
                        </a:rPr>
                        <a:t>Application</a:t>
                      </a:r>
                      <a:endParaRPr lang="en-US" dirty="0"/>
                    </a:p>
                  </a:txBody>
                  <a:tcPr/>
                </a:tc>
                <a:tc>
                  <a:txBody>
                    <a:bodyPr/>
                    <a:lstStyle/>
                    <a:p>
                      <a:r>
                        <a:rPr lang="en-US" sz="1800" b="0" i="0" u="none" strike="noStrike" kern="1200" baseline="0" dirty="0" smtClean="0">
                          <a:solidFill>
                            <a:schemeClr val="lt1"/>
                          </a:solidFill>
                          <a:latin typeface="+mn-lt"/>
                          <a:ea typeface="+mn-ea"/>
                          <a:cs typeface="+mn-cs"/>
                        </a:rPr>
                        <a:t>Description</a:t>
                      </a:r>
                      <a:endParaRPr lang="en-US" dirty="0"/>
                    </a:p>
                  </a:txBody>
                  <a:tcPr/>
                </a:tc>
                <a:tc>
                  <a:txBody>
                    <a:bodyPr/>
                    <a:lstStyle/>
                    <a:p>
                      <a:r>
                        <a:rPr lang="en-US" sz="1800" b="0" i="0" u="none" strike="noStrike" kern="1200" baseline="0" dirty="0" smtClean="0">
                          <a:solidFill>
                            <a:schemeClr val="lt1"/>
                          </a:solidFill>
                          <a:latin typeface="+mn-lt"/>
                          <a:ea typeface="+mn-ea"/>
                          <a:cs typeface="+mn-cs"/>
                        </a:rPr>
                        <a:t>Examples</a:t>
                      </a:r>
                      <a:endParaRPr lang="en-US" dirty="0"/>
                    </a:p>
                  </a:txBody>
                  <a:tcPr/>
                </a:tc>
              </a:tr>
              <a:tr h="370840">
                <a:tc rowSpan="2">
                  <a:txBody>
                    <a:bodyPr/>
                    <a:lstStyle/>
                    <a:p>
                      <a:r>
                        <a:rPr lang="en-US" sz="1800" b="0" i="0" u="none" strike="noStrike" kern="1200" baseline="0" dirty="0" smtClean="0">
                          <a:solidFill>
                            <a:schemeClr val="dk1"/>
                          </a:solidFill>
                          <a:latin typeface="+mn-lt"/>
                          <a:ea typeface="+mn-ea"/>
                          <a:cs typeface="+mn-cs"/>
                        </a:rPr>
                        <a:t>Business information</a:t>
                      </a:r>
                    </a:p>
                    <a:p>
                      <a:r>
                        <a:rPr lang="en-US" sz="1800" b="0" i="0" u="none" strike="noStrike" kern="1200" baseline="0" dirty="0" smtClean="0">
                          <a:solidFill>
                            <a:schemeClr val="dk1"/>
                          </a:solidFill>
                          <a:latin typeface="+mn-lt"/>
                          <a:ea typeface="+mn-ea"/>
                          <a:cs typeface="+mn-cs"/>
                        </a:rPr>
                        <a:t>systems</a:t>
                      </a:r>
                      <a:endParaRPr lang="en-US" dirty="0"/>
                    </a:p>
                  </a:txBody>
                  <a:tcPr/>
                </a:tc>
                <a:tc>
                  <a:txBody>
                    <a:bodyPr/>
                    <a:lstStyle/>
                    <a:p>
                      <a:r>
                        <a:rPr lang="en-US" sz="1800" b="0" i="0" u="none" strike="noStrike" kern="1200" baseline="0" dirty="0" smtClean="0">
                          <a:solidFill>
                            <a:schemeClr val="dk1"/>
                          </a:solidFill>
                          <a:latin typeface="+mn-lt"/>
                          <a:ea typeface="+mn-ea"/>
                          <a:cs typeface="+mn-cs"/>
                        </a:rPr>
                        <a:t>Payroll</a:t>
                      </a:r>
                      <a:endParaRPr lang="en-US" dirty="0"/>
                    </a:p>
                  </a:txBody>
                  <a:tcPr/>
                </a:tc>
                <a:tc>
                  <a:txBody>
                    <a:bodyPr/>
                    <a:lstStyle/>
                    <a:p>
                      <a:r>
                        <a:rPr lang="en-US" sz="1800" b="0" i="0" u="none" strike="noStrike" kern="1200" baseline="0" dirty="0" smtClean="0">
                          <a:solidFill>
                            <a:schemeClr val="dk1"/>
                          </a:solidFill>
                          <a:latin typeface="+mn-lt"/>
                          <a:ea typeface="+mn-ea"/>
                          <a:cs typeface="+mn-cs"/>
                        </a:rPr>
                        <a:t>Automation of payroll services, from the optical reading of time sheets to</a:t>
                      </a:r>
                    </a:p>
                    <a:p>
                      <a:r>
                        <a:rPr lang="en-US" sz="1800" b="0" i="0" u="none" strike="noStrike" kern="1200" baseline="0" dirty="0" smtClean="0">
                          <a:solidFill>
                            <a:schemeClr val="dk1"/>
                          </a:solidFill>
                          <a:latin typeface="+mn-lt"/>
                          <a:ea typeface="+mn-ea"/>
                          <a:cs typeface="+mn-cs"/>
                        </a:rPr>
                        <a:t>generating paychecks</a:t>
                      </a:r>
                      <a:endParaRPr lang="en-US" dirty="0"/>
                    </a:p>
                  </a:txBody>
                  <a:tcPr/>
                </a:tc>
                <a:tc>
                  <a:txBody>
                    <a:bodyPr/>
                    <a:lstStyle/>
                    <a:p>
                      <a:r>
                        <a:rPr lang="en-US" sz="1800" b="0" i="0" u="none" strike="noStrike" kern="1200" baseline="0" dirty="0" smtClean="0">
                          <a:solidFill>
                            <a:schemeClr val="dk1"/>
                          </a:solidFill>
                          <a:latin typeface="+mn-lt"/>
                          <a:ea typeface="+mn-ea"/>
                          <a:cs typeface="+mn-cs"/>
                        </a:rPr>
                        <a:t>ZPAY</a:t>
                      </a:r>
                    </a:p>
                    <a:p>
                      <a:r>
                        <a:rPr lang="en-US" sz="1800" b="0" i="0" u="none" strike="noStrike" kern="1200" baseline="0" dirty="0" smtClean="0">
                          <a:solidFill>
                            <a:schemeClr val="dk1"/>
                          </a:solidFill>
                          <a:latin typeface="+mn-lt"/>
                          <a:ea typeface="+mn-ea"/>
                          <a:cs typeface="+mn-cs"/>
                        </a:rPr>
                        <a:t>Intuit Payroll</a:t>
                      </a:r>
                      <a:endParaRPr lang="en-US" dirty="0"/>
                    </a:p>
                  </a:txBody>
                  <a:tcPr/>
                </a:tc>
              </a:tr>
              <a:tr h="370840">
                <a:tc vMerge="1">
                  <a:txBody>
                    <a:bodyPr/>
                    <a:lstStyle/>
                    <a:p>
                      <a:endParaRPr lang="en-US" dirty="0"/>
                    </a:p>
                  </a:txBody>
                  <a:tcPr/>
                </a:tc>
                <a:tc>
                  <a:txBody>
                    <a:bodyPr/>
                    <a:lstStyle/>
                    <a:p>
                      <a:r>
                        <a:rPr lang="en-US" sz="1800" b="0" i="0" u="none" strike="noStrike" kern="1200" baseline="0" dirty="0" smtClean="0">
                          <a:solidFill>
                            <a:schemeClr val="dk1"/>
                          </a:solidFill>
                          <a:latin typeface="+mn-lt"/>
                          <a:ea typeface="+mn-ea"/>
                          <a:cs typeface="+mn-cs"/>
                        </a:rPr>
                        <a:t>Inventory</a:t>
                      </a:r>
                      <a:endParaRPr lang="en-US" dirty="0"/>
                    </a:p>
                  </a:txBody>
                  <a:tcPr/>
                </a:tc>
                <a:tc>
                  <a:txBody>
                    <a:bodyPr/>
                    <a:lstStyle/>
                    <a:p>
                      <a:r>
                        <a:rPr lang="en-US" sz="1800" b="0" i="0" u="none" strike="noStrike" kern="1200" baseline="0" dirty="0" smtClean="0">
                          <a:solidFill>
                            <a:schemeClr val="dk1"/>
                          </a:solidFill>
                          <a:latin typeface="+mn-lt"/>
                          <a:ea typeface="+mn-ea"/>
                          <a:cs typeface="+mn-cs"/>
                        </a:rPr>
                        <a:t>Automation of inventory tracking, order processing, billing, and shipping</a:t>
                      </a:r>
                      <a:endParaRPr lang="en-US" dirty="0"/>
                    </a:p>
                  </a:txBody>
                  <a:tcPr/>
                </a:tc>
                <a:tc>
                  <a:txBody>
                    <a:bodyPr/>
                    <a:lstStyle/>
                    <a:p>
                      <a:r>
                        <a:rPr lang="en-US" sz="1800" b="0" i="0" u="none" strike="noStrike" kern="1200" baseline="0" dirty="0" smtClean="0">
                          <a:solidFill>
                            <a:schemeClr val="dk1"/>
                          </a:solidFill>
                          <a:latin typeface="+mn-lt"/>
                          <a:ea typeface="+mn-ea"/>
                          <a:cs typeface="+mn-cs"/>
                        </a:rPr>
                        <a:t>Intuit QuickBooks</a:t>
                      </a:r>
                    </a:p>
                    <a:p>
                      <a:r>
                        <a:rPr lang="en-US" sz="1800" b="0" i="0" u="none" strike="noStrike" kern="1200" baseline="0" dirty="0" smtClean="0">
                          <a:solidFill>
                            <a:schemeClr val="dk1"/>
                          </a:solidFill>
                          <a:latin typeface="+mn-lt"/>
                          <a:ea typeface="+mn-ea"/>
                          <a:cs typeface="+mn-cs"/>
                        </a:rPr>
                        <a:t>InventoryPower 5</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Office automation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Personal</a:t>
                      </a:r>
                    </a:p>
                    <a:p>
                      <a:r>
                        <a:rPr lang="en-US" sz="1800" b="0" i="0" u="none" strike="noStrike" kern="1200" baseline="0" dirty="0" smtClean="0">
                          <a:solidFill>
                            <a:schemeClr val="dk1"/>
                          </a:solidFill>
                          <a:latin typeface="+mn-lt"/>
                          <a:ea typeface="+mn-ea"/>
                          <a:cs typeface="+mn-cs"/>
                        </a:rPr>
                        <a:t>productivity</a:t>
                      </a:r>
                      <a:endParaRPr lang="en-US" dirty="0"/>
                    </a:p>
                  </a:txBody>
                  <a:tcPr/>
                </a:tc>
                <a:tc>
                  <a:txBody>
                    <a:bodyPr/>
                    <a:lstStyle/>
                    <a:p>
                      <a:r>
                        <a:rPr lang="en-US" sz="1800" b="0" i="0" u="none" strike="noStrike" kern="1200" baseline="0" dirty="0" smtClean="0">
                          <a:solidFill>
                            <a:schemeClr val="dk1"/>
                          </a:solidFill>
                          <a:latin typeface="+mn-lt"/>
                          <a:ea typeface="+mn-ea"/>
                          <a:cs typeface="+mn-cs"/>
                        </a:rPr>
                        <a:t>Support for a wide range of tasks from word processing to graphics to e-mail</a:t>
                      </a:r>
                      <a:endParaRPr lang="en-US" dirty="0"/>
                    </a:p>
                  </a:txBody>
                  <a:tcPr/>
                </a:tc>
                <a:tc>
                  <a:txBody>
                    <a:bodyPr/>
                    <a:lstStyle/>
                    <a:p>
                      <a:r>
                        <a:rPr lang="en-US" sz="1800" b="0" i="0" u="none" strike="noStrike" kern="1200" baseline="0" dirty="0" smtClean="0">
                          <a:solidFill>
                            <a:schemeClr val="dk1"/>
                          </a:solidFill>
                          <a:latin typeface="+mn-lt"/>
                          <a:ea typeface="+mn-ea"/>
                          <a:cs typeface="+mn-cs"/>
                        </a:rPr>
                        <a:t>OpenOffice</a:t>
                      </a:r>
                    </a:p>
                    <a:p>
                      <a:r>
                        <a:rPr lang="en-US" sz="1800" b="0" i="0" u="none" strike="noStrike" kern="1200" baseline="0" dirty="0" smtClean="0">
                          <a:solidFill>
                            <a:schemeClr val="dk1"/>
                          </a:solidFill>
                          <a:latin typeface="+mn-lt"/>
                          <a:ea typeface="+mn-ea"/>
                          <a:cs typeface="+mn-cs"/>
                        </a:rPr>
                        <a:t>Corel</a:t>
                      </a:r>
                    </a:p>
                    <a:p>
                      <a:r>
                        <a:rPr lang="en-US" sz="1800" b="0" i="0" u="none" strike="noStrike" kern="1200" baseline="0" dirty="0" smtClean="0">
                          <a:solidFill>
                            <a:schemeClr val="dk1"/>
                          </a:solidFill>
                          <a:latin typeface="+mn-lt"/>
                          <a:ea typeface="+mn-ea"/>
                          <a:cs typeface="+mn-cs"/>
                        </a:rPr>
                        <a:t>Microsoft Office</a:t>
                      </a:r>
                      <a:endParaRPr lang="en-US" dirty="0"/>
                    </a:p>
                  </a:txBody>
                  <a:tcPr/>
                </a:tc>
              </a:tr>
            </a:tbl>
          </a:graphicData>
        </a:graphic>
      </p:graphicFrame>
      <p:sp>
        <p:nvSpPr>
          <p:cNvPr id="2" name="Rectangle 1"/>
          <p:cNvSpPr/>
          <p:nvPr/>
        </p:nvSpPr>
        <p:spPr>
          <a:xfrm>
            <a:off x="381000" y="5678269"/>
            <a:ext cx="8458200" cy="646331"/>
          </a:xfrm>
          <a:prstGeom prst="rect">
            <a:avLst/>
          </a:prstGeom>
        </p:spPr>
        <p:txBody>
          <a:bodyPr wrap="square">
            <a:spAutoFit/>
          </a:bodyPr>
          <a:lstStyle/>
          <a:p>
            <a:r>
              <a:rPr lang="en-US" b="1" dirty="0" smtClean="0"/>
              <a:t>Commercial off-the-shelf </a:t>
            </a:r>
            <a:r>
              <a:rPr lang="en-US" b="1" dirty="0"/>
              <a:t>(COTS) </a:t>
            </a:r>
            <a:r>
              <a:rPr lang="en-US" dirty="0" smtClean="0"/>
              <a:t>software</a:t>
            </a:r>
            <a:r>
              <a:rPr lang="en-US" dirty="0">
                <a:latin typeface="Calibri"/>
              </a:rPr>
              <a:t>—</a:t>
            </a:r>
            <a:r>
              <a:rPr lang="en-US" dirty="0" smtClean="0"/>
              <a:t>typically </a:t>
            </a:r>
            <a:r>
              <a:rPr lang="en-US" dirty="0"/>
              <a:t>developed by software </a:t>
            </a:r>
            <a:r>
              <a:rPr lang="en-US" dirty="0" smtClean="0"/>
              <a:t>companies that </a:t>
            </a:r>
            <a:r>
              <a:rPr lang="en-US" dirty="0"/>
              <a:t>spread the </a:t>
            </a:r>
            <a:r>
              <a:rPr lang="en-US" dirty="0" smtClean="0"/>
              <a:t>development </a:t>
            </a:r>
            <a:r>
              <a:rPr lang="en-US" dirty="0"/>
              <a:t>costs over a large number of customers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dirty="0" smtClean="0"/>
              <a:t>Open Source Software</a:t>
            </a:r>
          </a:p>
        </p:txBody>
      </p:sp>
      <p:sp>
        <p:nvSpPr>
          <p:cNvPr id="40962" name="Content Placeholder 2"/>
          <p:cNvSpPr>
            <a:spLocks noGrp="1"/>
          </p:cNvSpPr>
          <p:nvPr>
            <p:ph idx="1"/>
          </p:nvPr>
        </p:nvSpPr>
        <p:spPr/>
        <p:txBody>
          <a:bodyPr/>
          <a:lstStyle/>
          <a:p>
            <a:pPr eaLnBrk="1" hangingPunct="1"/>
            <a:r>
              <a:rPr lang="en-US" dirty="0" smtClean="0"/>
              <a:t>Program’s source code is freely available for use and/or modification</a:t>
            </a:r>
          </a:p>
          <a:p>
            <a:pPr lvl="1" eaLnBrk="1" hangingPunct="1"/>
            <a:r>
              <a:rPr lang="en-US" dirty="0" smtClean="0"/>
              <a:t>Linux and MySQL are prevalent example</a:t>
            </a:r>
          </a:p>
          <a:p>
            <a:pPr eaLnBrk="1" hangingPunct="1"/>
            <a:r>
              <a:rPr lang="en-US" dirty="0" smtClean="0"/>
              <a:t>Free to use, but “hidden” support </a:t>
            </a:r>
            <a:r>
              <a:rPr lang="en-US" dirty="0"/>
              <a:t>c</a:t>
            </a:r>
            <a:r>
              <a:rPr lang="en-US" dirty="0" smtClean="0"/>
              <a:t>osts</a:t>
            </a:r>
          </a:p>
          <a:p>
            <a:pPr lvl="1" eaLnBrk="1" hangingPunct="1"/>
            <a:r>
              <a:rPr lang="en-US" dirty="0" smtClean="0"/>
              <a:t>Typically no support for the free version</a:t>
            </a:r>
          </a:p>
          <a:p>
            <a:pPr lvl="1" eaLnBrk="1" hangingPunct="1"/>
            <a:r>
              <a:rPr lang="en-US" dirty="0" smtClean="0"/>
              <a:t>Commercial vendors may offer commercial-grade support to industry users for a fee</a:t>
            </a:r>
          </a:p>
          <a:p>
            <a:pPr eaLnBrk="1" hangingPunct="1"/>
            <a:r>
              <a:rPr lang="en-US" dirty="0" smtClean="0"/>
              <a:t>MySQL database is used by Yahoo!, Facebook, and Associated Press</a:t>
            </a:r>
          </a:p>
          <a:p>
            <a:pPr lvl="1" eaLnBrk="1" hangingPunct="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dirty="0" smtClean="0"/>
              <a:t>Combining Customized, Open Source, and Off-the-Shelf Systems</a:t>
            </a:r>
          </a:p>
        </p:txBody>
      </p:sp>
      <p:sp>
        <p:nvSpPr>
          <p:cNvPr id="43010" name="Content Placeholder 2"/>
          <p:cNvSpPr>
            <a:spLocks noGrp="1"/>
          </p:cNvSpPr>
          <p:nvPr>
            <p:ph idx="1"/>
          </p:nvPr>
        </p:nvSpPr>
        <p:spPr/>
        <p:txBody>
          <a:bodyPr/>
          <a:lstStyle/>
          <a:p>
            <a:pPr eaLnBrk="1" hangingPunct="1"/>
            <a:r>
              <a:rPr lang="en-US" dirty="0" smtClean="0"/>
              <a:t>Off-the-shelf systems can often be customized</a:t>
            </a:r>
          </a:p>
          <a:p>
            <a:pPr eaLnBrk="1" hangingPunct="1"/>
            <a:r>
              <a:rPr lang="en-US" dirty="0" smtClean="0"/>
              <a:t>Off-the-shelf systems may interact with open-source systems (e.g., the MySQL open source database can be used to store data for a small business ERP system)</a:t>
            </a:r>
          </a:p>
          <a:p>
            <a:pPr eaLnBrk="1" hangingPunct="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IS Development in Action</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600200"/>
            <a:ext cx="6705600" cy="49324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dirty="0" smtClean="0"/>
              <a:t>IS Development in Action</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612624"/>
            <a:ext cx="7696200" cy="49661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t>The Role of Users in the Systems Development Process</a:t>
            </a:r>
          </a:p>
        </p:txBody>
      </p:sp>
      <p:sp>
        <p:nvSpPr>
          <p:cNvPr id="49154" name="Content Placeholder 2"/>
          <p:cNvSpPr>
            <a:spLocks noGrp="1"/>
          </p:cNvSpPr>
          <p:nvPr>
            <p:ph idx="1"/>
          </p:nvPr>
        </p:nvSpPr>
        <p:spPr/>
        <p:txBody>
          <a:bodyPr/>
          <a:lstStyle/>
          <a:p>
            <a:pPr eaLnBrk="1" hangingPunct="1"/>
            <a:r>
              <a:rPr lang="en-US" sz="3600" dirty="0" smtClean="0"/>
              <a:t>System </a:t>
            </a:r>
            <a:r>
              <a:rPr lang="en-US" sz="3600" dirty="0"/>
              <a:t>a</a:t>
            </a:r>
            <a:r>
              <a:rPr lang="en-US" sz="3600" dirty="0" smtClean="0"/>
              <a:t>nalysts design the system</a:t>
            </a:r>
          </a:p>
          <a:p>
            <a:pPr eaLnBrk="1" hangingPunct="1"/>
            <a:r>
              <a:rPr lang="en-US" sz="3600" dirty="0" smtClean="0"/>
              <a:t>System users know what is needed</a:t>
            </a:r>
          </a:p>
          <a:p>
            <a:pPr eaLnBrk="1" hangingPunct="1"/>
            <a:r>
              <a:rPr lang="en-US" sz="3600" dirty="0" smtClean="0"/>
              <a:t>System analysts depend on system </a:t>
            </a:r>
            <a:r>
              <a:rPr lang="en-US" sz="3600" dirty="0"/>
              <a:t>u</a:t>
            </a:r>
            <a:r>
              <a:rPr lang="en-US" sz="3600" dirty="0" smtClean="0"/>
              <a:t>sers</a:t>
            </a:r>
          </a:p>
          <a:p>
            <a:pPr eaLnBrk="1" hangingPunct="1"/>
            <a:r>
              <a:rPr lang="en-US" sz="3600" dirty="0" smtClean="0"/>
              <a:t>System users are key throughout the process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smtClean="0"/>
              <a:t>Chapter 9 Learning Objectives</a:t>
            </a:r>
          </a:p>
        </p:txBody>
      </p:sp>
      <p:graphicFrame>
        <p:nvGraphicFramePr>
          <p:cNvPr id="4" name="Diagram 3"/>
          <p:cNvGraphicFramePr/>
          <p:nvPr>
            <p:extLst>
              <p:ext uri="{D42A27DB-BD31-4B8C-83A1-F6EECF244321}">
                <p14:modId xmlns:p14="http://schemas.microsoft.com/office/powerpoint/2010/main" xmlns="" val="150598010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dirty="0" smtClean="0"/>
              <a:t>Steps in the Systems Development Process</a:t>
            </a:r>
          </a:p>
        </p:txBody>
      </p:sp>
      <p:sp>
        <p:nvSpPr>
          <p:cNvPr id="51202" name="Content Placeholder 4"/>
          <p:cNvSpPr>
            <a:spLocks noGrp="1"/>
          </p:cNvSpPr>
          <p:nvPr>
            <p:ph sz="half" idx="2"/>
          </p:nvPr>
        </p:nvSpPr>
        <p:spPr>
          <a:xfrm>
            <a:off x="457200" y="2133600"/>
            <a:ext cx="3429000" cy="4267200"/>
          </a:xfrm>
        </p:spPr>
        <p:txBody>
          <a:bodyPr/>
          <a:lstStyle/>
          <a:p>
            <a:pPr marL="514350" indent="-514350" eaLnBrk="1" hangingPunct="1">
              <a:buFont typeface="Calibri" pitchFamily="34" charset="0"/>
              <a:buAutoNum type="arabicPeriod"/>
            </a:pPr>
            <a:r>
              <a:rPr lang="en-US" dirty="0" smtClean="0"/>
              <a:t>Systems planning and selection</a:t>
            </a:r>
          </a:p>
          <a:p>
            <a:pPr marL="514350" indent="-514350" eaLnBrk="1" hangingPunct="1">
              <a:buFont typeface="Calibri" pitchFamily="34" charset="0"/>
              <a:buAutoNum type="arabicPeriod"/>
            </a:pPr>
            <a:r>
              <a:rPr lang="en-US" dirty="0" smtClean="0"/>
              <a:t>Systems analysis</a:t>
            </a:r>
          </a:p>
          <a:p>
            <a:pPr marL="514350" indent="-514350" eaLnBrk="1" hangingPunct="1">
              <a:buFont typeface="Calibri" pitchFamily="34" charset="0"/>
              <a:buAutoNum type="arabicPeriod"/>
            </a:pPr>
            <a:r>
              <a:rPr lang="en-US" dirty="0" smtClean="0"/>
              <a:t>Systems design</a:t>
            </a:r>
          </a:p>
          <a:p>
            <a:pPr marL="514350" indent="-514350" eaLnBrk="1" hangingPunct="1">
              <a:buFont typeface="Calibri" pitchFamily="34" charset="0"/>
              <a:buAutoNum type="arabicPeriod"/>
            </a:pPr>
            <a:r>
              <a:rPr lang="en-US" dirty="0" smtClean="0"/>
              <a:t>Systems implementation and operation</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1047" y="2343150"/>
            <a:ext cx="5018153" cy="2990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dirty="0" smtClean="0"/>
              <a:t>Phase 1: Systems Planning and Selection</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smtClean="0"/>
              <a:t>Resources are limited so projects must be limited</a:t>
            </a:r>
          </a:p>
          <a:p>
            <a:pPr eaLnBrk="1" fontAlgn="auto" hangingPunct="1">
              <a:spcAft>
                <a:spcPts val="0"/>
              </a:spcAft>
              <a:buFont typeface="Arial" pitchFamily="34" charset="0"/>
              <a:buChar char="•"/>
              <a:defRPr/>
            </a:pPr>
            <a:r>
              <a:rPr lang="en-US" dirty="0" smtClean="0"/>
              <a:t>Analyst gathers information and builds the case</a:t>
            </a:r>
          </a:p>
          <a:p>
            <a:pPr eaLnBrk="1" fontAlgn="auto" hangingPunct="1">
              <a:spcAft>
                <a:spcPts val="0"/>
              </a:spcAft>
              <a:buFont typeface="Arial" pitchFamily="34" charset="0"/>
              <a:buChar char="•"/>
              <a:defRPr/>
            </a:pPr>
            <a:r>
              <a:rPr lang="en-US" dirty="0" smtClean="0"/>
              <a:t>Multiple approaches to selecting projects</a:t>
            </a:r>
          </a:p>
          <a:p>
            <a:pPr lvl="1" eaLnBrk="1" fontAlgn="auto" hangingPunct="1">
              <a:spcAft>
                <a:spcPts val="0"/>
              </a:spcAft>
              <a:buFont typeface="Arial" pitchFamily="34" charset="0"/>
              <a:buChar char="–"/>
              <a:defRPr/>
            </a:pPr>
            <a:r>
              <a:rPr lang="en-US" dirty="0" smtClean="0"/>
              <a:t>Formal IS planning process </a:t>
            </a:r>
          </a:p>
          <a:p>
            <a:pPr lvl="1" eaLnBrk="1" fontAlgn="auto" hangingPunct="1">
              <a:spcAft>
                <a:spcPts val="0"/>
              </a:spcAft>
              <a:buFont typeface="Arial" pitchFamily="34" charset="0"/>
              <a:buChar char="–"/>
              <a:defRPr/>
            </a:pPr>
            <a:r>
              <a:rPr lang="en-US" dirty="0" smtClean="0"/>
              <a:t>Ad-hoc planning process</a:t>
            </a:r>
          </a:p>
          <a:p>
            <a:pPr eaLnBrk="1" fontAlgn="auto" hangingPunct="1">
              <a:spcAft>
                <a:spcPts val="0"/>
              </a:spcAft>
              <a:buFont typeface="Arial" pitchFamily="34" charset="0"/>
              <a:buChar char="•"/>
              <a:defRPr/>
            </a:pPr>
            <a:r>
              <a:rPr lang="en-US" dirty="0" smtClean="0"/>
              <a:t>The business case role</a:t>
            </a:r>
          </a:p>
          <a:p>
            <a:pPr lvl="1" eaLnBrk="1" fontAlgn="auto" hangingPunct="1">
              <a:spcAft>
                <a:spcPts val="0"/>
              </a:spcAft>
              <a:buFont typeface="Arial" pitchFamily="34" charset="0"/>
              <a:buChar char="–"/>
              <a:defRPr/>
            </a:pPr>
            <a:r>
              <a:rPr lang="en-US" dirty="0" smtClean="0"/>
              <a:t>Business cases for different projects compared</a:t>
            </a:r>
          </a:p>
          <a:p>
            <a:pPr lvl="1" eaLnBrk="1" fontAlgn="auto" hangingPunct="1">
              <a:spcAft>
                <a:spcPts val="0"/>
              </a:spcAft>
              <a:buFont typeface="Arial" pitchFamily="34" charset="0"/>
              <a:buChar char="–"/>
              <a:defRPr/>
            </a:pPr>
            <a:r>
              <a:rPr lang="en-US" dirty="0" smtClean="0"/>
              <a:t>Multiple selection criteria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dirty="0" smtClean="0"/>
              <a:t>Phase 2: Systems Analysis</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a:t>Collecting </a:t>
            </a:r>
            <a:r>
              <a:rPr lang="en-US" dirty="0" smtClean="0"/>
              <a:t>Requirements</a:t>
            </a:r>
          </a:p>
          <a:p>
            <a:pPr lvl="1" eaLnBrk="1" fontAlgn="auto" hangingPunct="1">
              <a:spcAft>
                <a:spcPts val="0"/>
              </a:spcAft>
              <a:buFont typeface="Arial" pitchFamily="34" charset="0"/>
              <a:buChar char="–"/>
              <a:defRPr/>
            </a:pPr>
            <a:r>
              <a:rPr lang="en-US" dirty="0" smtClean="0"/>
              <a:t>May be the most important part of systems </a:t>
            </a:r>
            <a:r>
              <a:rPr lang="en-US" dirty="0"/>
              <a:t>d</a:t>
            </a:r>
            <a:r>
              <a:rPr lang="en-US" dirty="0" smtClean="0"/>
              <a:t>evelopment</a:t>
            </a:r>
          </a:p>
          <a:p>
            <a:pPr lvl="1" eaLnBrk="1" fontAlgn="auto" hangingPunct="1">
              <a:spcAft>
                <a:spcPts val="0"/>
              </a:spcAft>
              <a:buFont typeface="Arial" pitchFamily="34" charset="0"/>
              <a:buChar char="–"/>
              <a:defRPr/>
            </a:pPr>
            <a:r>
              <a:rPr lang="en-US" dirty="0" smtClean="0"/>
              <a:t>Dictates how the proposed system should function</a:t>
            </a:r>
            <a:endParaRPr lang="en-US" dirty="0"/>
          </a:p>
          <a:p>
            <a:pPr eaLnBrk="1" fontAlgn="auto" hangingPunct="1">
              <a:spcAft>
                <a:spcPts val="0"/>
              </a:spcAft>
              <a:buFont typeface="Arial" pitchFamily="34" charset="0"/>
              <a:buChar char="•"/>
              <a:defRPr/>
            </a:pPr>
            <a:r>
              <a:rPr lang="en-US" dirty="0"/>
              <a:t>Modeling </a:t>
            </a:r>
            <a:r>
              <a:rPr lang="en-US" dirty="0" smtClean="0"/>
              <a:t>Data</a:t>
            </a:r>
          </a:p>
          <a:p>
            <a:pPr lvl="1" eaLnBrk="1" fontAlgn="auto" hangingPunct="1">
              <a:spcAft>
                <a:spcPts val="0"/>
              </a:spcAft>
              <a:buFont typeface="Arial" pitchFamily="34" charset="0"/>
              <a:buChar char="–"/>
              <a:defRPr/>
            </a:pPr>
            <a:r>
              <a:rPr lang="en-US" dirty="0" smtClean="0"/>
              <a:t>What data are needed</a:t>
            </a:r>
          </a:p>
          <a:p>
            <a:pPr lvl="1" eaLnBrk="1" fontAlgn="auto" hangingPunct="1">
              <a:spcAft>
                <a:spcPts val="0"/>
              </a:spcAft>
              <a:buFont typeface="Arial" pitchFamily="34" charset="0"/>
              <a:buChar char="–"/>
              <a:defRPr/>
            </a:pPr>
            <a:r>
              <a:rPr lang="en-US" dirty="0" smtClean="0"/>
              <a:t>Modeled using entity-relationship diagrams</a:t>
            </a:r>
            <a:endParaRPr lang="en-US" dirty="0"/>
          </a:p>
          <a:p>
            <a:pPr eaLnBrk="1" fontAlgn="auto" hangingPunct="1">
              <a:spcAft>
                <a:spcPts val="0"/>
              </a:spcAft>
              <a:buFont typeface="Arial" pitchFamily="34" charset="0"/>
              <a:buChar char="•"/>
              <a:defRPr/>
            </a:pPr>
            <a:r>
              <a:rPr lang="en-US" dirty="0"/>
              <a:t>Modeling Processes and </a:t>
            </a:r>
            <a:r>
              <a:rPr lang="en-US" dirty="0" smtClean="0"/>
              <a:t>Logic</a:t>
            </a:r>
          </a:p>
          <a:p>
            <a:pPr lvl="1" eaLnBrk="1" fontAlgn="auto" hangingPunct="1">
              <a:spcAft>
                <a:spcPts val="0"/>
              </a:spcAft>
              <a:buFont typeface="Arial" pitchFamily="34" charset="0"/>
              <a:buChar char="–"/>
              <a:defRPr/>
            </a:pPr>
            <a:r>
              <a:rPr lang="en-US" dirty="0" smtClean="0"/>
              <a:t>Model the data flow</a:t>
            </a:r>
          </a:p>
          <a:p>
            <a:pPr lvl="1" eaLnBrk="1" fontAlgn="auto" hangingPunct="1">
              <a:spcAft>
                <a:spcPts val="0"/>
              </a:spcAft>
              <a:buFont typeface="Arial" pitchFamily="34" charset="0"/>
              <a:buChar char="–"/>
              <a:defRPr/>
            </a:pPr>
            <a:r>
              <a:rPr lang="en-US" dirty="0" smtClean="0"/>
              <a:t>Model the processing </a:t>
            </a:r>
            <a:r>
              <a:rPr lang="en-US" dirty="0"/>
              <a:t>l</a:t>
            </a:r>
            <a:r>
              <a:rPr lang="en-US" dirty="0" smtClean="0"/>
              <a:t>ogic</a:t>
            </a:r>
          </a:p>
          <a:p>
            <a:pPr eaLnBrk="1" fontAlgn="auto" hangingPunct="1">
              <a:spcAft>
                <a:spcPts val="0"/>
              </a:spcAft>
              <a:buFont typeface="Arial" pitchFamily="34" charset="0"/>
              <a:buChar char="•"/>
              <a:defRPr/>
            </a:pPr>
            <a:r>
              <a:rPr lang="en-US" dirty="0" smtClean="0"/>
              <a:t>Develop System Designs and Evaluate, Selecting One</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dirty="0" smtClean="0"/>
              <a:t>Phase 3: Systems Design</a:t>
            </a:r>
          </a:p>
        </p:txBody>
      </p:sp>
      <p:sp>
        <p:nvSpPr>
          <p:cNvPr id="57346" name="Content Placeholder 2"/>
          <p:cNvSpPr>
            <a:spLocks noGrp="1"/>
          </p:cNvSpPr>
          <p:nvPr>
            <p:ph idx="1"/>
          </p:nvPr>
        </p:nvSpPr>
        <p:spPr/>
        <p:txBody>
          <a:bodyPr/>
          <a:lstStyle/>
          <a:p>
            <a:pPr eaLnBrk="1" hangingPunct="1"/>
            <a:r>
              <a:rPr lang="en-US" dirty="0" smtClean="0"/>
              <a:t>The system design chosen from Phase 2 is now elaborated to where it could be built</a:t>
            </a:r>
          </a:p>
          <a:p>
            <a:pPr lvl="1" eaLnBrk="1" hangingPunct="1"/>
            <a:r>
              <a:rPr lang="en-US" dirty="0" smtClean="0"/>
              <a:t>Human</a:t>
            </a:r>
            <a:r>
              <a:rPr lang="en-US" dirty="0" smtClean="0">
                <a:latin typeface="Calibri"/>
              </a:rPr>
              <a:t>–</a:t>
            </a:r>
            <a:r>
              <a:rPr lang="en-US" dirty="0" smtClean="0"/>
              <a:t>computer interface</a:t>
            </a:r>
          </a:p>
          <a:p>
            <a:pPr lvl="2" eaLnBrk="1" hangingPunct="1"/>
            <a:r>
              <a:rPr lang="en-US" dirty="0" smtClean="0"/>
              <a:t>Point of contact between the user and the system</a:t>
            </a:r>
          </a:p>
          <a:p>
            <a:pPr lvl="2" eaLnBrk="1" hangingPunct="1"/>
            <a:r>
              <a:rPr lang="en-US" dirty="0" smtClean="0"/>
              <a:t>Data entry and management forms</a:t>
            </a:r>
          </a:p>
          <a:p>
            <a:pPr lvl="1" eaLnBrk="1" hangingPunct="1"/>
            <a:r>
              <a:rPr lang="en-US" dirty="0" smtClean="0"/>
              <a:t>Databases and files</a:t>
            </a:r>
          </a:p>
          <a:p>
            <a:pPr lvl="1" eaLnBrk="1" hangingPunct="1"/>
            <a:r>
              <a:rPr lang="en-US" dirty="0" smtClean="0"/>
              <a:t>Processing and logic</a:t>
            </a:r>
          </a:p>
          <a:p>
            <a:pPr lvl="2" eaLnBrk="1" hangingPunct="1"/>
            <a:r>
              <a:rPr lang="en-US" dirty="0" smtClean="0"/>
              <a:t>Modeled using one of many techniques</a:t>
            </a:r>
          </a:p>
          <a:p>
            <a:pPr lvl="2" eaLnBrk="1" hangingPunct="1"/>
            <a:r>
              <a:rPr lang="en-US" dirty="0" smtClean="0"/>
              <a:t>Models converted into code in Phase 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dirty="0" smtClean="0"/>
              <a:t>Phase 4: Systems Implementation and Operation</a:t>
            </a:r>
          </a:p>
        </p:txBody>
      </p:sp>
      <p:sp>
        <p:nvSpPr>
          <p:cNvPr id="59394" name="Content Placeholder 2"/>
          <p:cNvSpPr>
            <a:spLocks noGrp="1"/>
          </p:cNvSpPr>
          <p:nvPr>
            <p:ph idx="1"/>
          </p:nvPr>
        </p:nvSpPr>
        <p:spPr/>
        <p:txBody>
          <a:bodyPr/>
          <a:lstStyle/>
          <a:p>
            <a:pPr eaLnBrk="1" hangingPunct="1"/>
            <a:r>
              <a:rPr lang="en-US" dirty="0" smtClean="0"/>
              <a:t>Convert design into a working system</a:t>
            </a:r>
          </a:p>
          <a:p>
            <a:pPr lvl="1" eaLnBrk="1" hangingPunct="1"/>
            <a:r>
              <a:rPr lang="en-US" dirty="0" smtClean="0"/>
              <a:t>Software programming and software testing</a:t>
            </a:r>
          </a:p>
          <a:p>
            <a:pPr lvl="1" eaLnBrk="1" hangingPunct="1"/>
            <a:r>
              <a:rPr lang="en-US" dirty="0" smtClean="0"/>
              <a:t>System conversion, documentation, training, and support</a:t>
            </a:r>
          </a:p>
          <a:p>
            <a:pPr lvl="2" eaLnBrk="1" hangingPunct="1"/>
            <a:r>
              <a:rPr lang="en-US" dirty="0" smtClean="0"/>
              <a:t>User and reference guides</a:t>
            </a:r>
          </a:p>
          <a:p>
            <a:pPr lvl="2" eaLnBrk="1" hangingPunct="1"/>
            <a:r>
              <a:rPr lang="en-US" dirty="0" smtClean="0"/>
              <a:t>User training manuals and tutorials</a:t>
            </a:r>
          </a:p>
          <a:p>
            <a:pPr lvl="2" eaLnBrk="1" hangingPunct="1"/>
            <a:r>
              <a:rPr lang="en-US" dirty="0" smtClean="0"/>
              <a:t>Installation procedures and troubleshooting suggestions</a:t>
            </a:r>
          </a:p>
          <a:p>
            <a:pPr lvl="1" eaLnBrk="1" hangingPunct="1"/>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dirty="0" smtClean="0"/>
              <a:t>Phase 4: Systems Implementation and Operation: Conversion Strategies</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752600"/>
            <a:ext cx="8652671" cy="472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dirty="0" smtClean="0"/>
              <a:t>Repeating the SDLC: Systems Maintenance</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6300" y="1676400"/>
            <a:ext cx="7200900" cy="480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dirty="0" smtClean="0"/>
              <a:t>Repeating the SDLC: Systems Maintenance: Activity Mapping</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338" y="1641138"/>
            <a:ext cx="7358062" cy="48280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dirty="0" smtClean="0"/>
              <a:t>Other Approaches to Designing and Building Systems</a:t>
            </a:r>
          </a:p>
        </p:txBody>
      </p:sp>
      <p:sp>
        <p:nvSpPr>
          <p:cNvPr id="3" name="Content Placeholder 2"/>
          <p:cNvSpPr>
            <a:spLocks noGrp="1"/>
          </p:cNvSpPr>
          <p:nvPr>
            <p:ph idx="1"/>
          </p:nvPr>
        </p:nvSpPr>
        <p:spPr>
          <a:xfrm>
            <a:off x="457200" y="1828800"/>
            <a:ext cx="8229600" cy="3124200"/>
          </a:xfrm>
        </p:spPr>
        <p:txBody>
          <a:bodyPr rtlCol="0">
            <a:normAutofit/>
          </a:bodyPr>
          <a:lstStyle/>
          <a:p>
            <a:pPr eaLnBrk="1" fontAlgn="auto" hangingPunct="1">
              <a:spcAft>
                <a:spcPts val="0"/>
              </a:spcAft>
              <a:buFont typeface="Arial" pitchFamily="34" charset="0"/>
              <a:buChar char="•"/>
              <a:defRPr/>
            </a:pPr>
            <a:r>
              <a:rPr lang="en-US" dirty="0" smtClean="0"/>
              <a:t>Prototyping</a:t>
            </a:r>
          </a:p>
          <a:p>
            <a:pPr lvl="1" eaLnBrk="1" fontAlgn="auto" hangingPunct="1">
              <a:spcAft>
                <a:spcPts val="0"/>
              </a:spcAft>
              <a:buFont typeface="Arial" pitchFamily="34" charset="0"/>
              <a:buChar char="–"/>
              <a:defRPr/>
            </a:pPr>
            <a:r>
              <a:rPr lang="en-US" sz="2400" dirty="0" smtClean="0"/>
              <a:t>Trial-and-error</a:t>
            </a:r>
          </a:p>
          <a:p>
            <a:pPr lvl="1" eaLnBrk="1" fontAlgn="auto" hangingPunct="1">
              <a:spcAft>
                <a:spcPts val="0"/>
              </a:spcAft>
              <a:buFont typeface="Arial" pitchFamily="34" charset="0"/>
              <a:buChar char="–"/>
              <a:defRPr/>
            </a:pPr>
            <a:r>
              <a:rPr lang="en-US" sz="2400" dirty="0" smtClean="0"/>
              <a:t>Works even when the desired endpoint isn’t known, if there is a basis for determining when one prototype is better than another</a:t>
            </a:r>
          </a:p>
          <a:p>
            <a:pPr eaLnBrk="1" fontAlgn="auto" hangingPunct="1">
              <a:spcAft>
                <a:spcPts val="0"/>
              </a:spcAft>
              <a:buFont typeface="Arial" pitchFamily="34" charset="0"/>
              <a:buChar char="•"/>
              <a:defRPr/>
            </a:pPr>
            <a:r>
              <a:rPr lang="en-US" dirty="0" smtClean="0"/>
              <a:t>RAD &amp; Extreme Programming</a:t>
            </a:r>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4572000"/>
            <a:ext cx="8305800" cy="198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dirty="0" smtClean="0"/>
              <a:t>Acquiring Information Systems</a:t>
            </a:r>
          </a:p>
        </p:txBody>
      </p:sp>
      <p:graphicFrame>
        <p:nvGraphicFramePr>
          <p:cNvPr id="4" name="Diagram 3"/>
          <p:cNvGraphicFramePr/>
          <p:nvPr>
            <p:extLst>
              <p:ext uri="{D42A27DB-BD31-4B8C-83A1-F6EECF244321}">
                <p14:modId xmlns:p14="http://schemas.microsoft.com/office/powerpoint/2010/main" xmlns="" val="1999431528"/>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smtClean="0"/>
              <a:t>Making the Business Case</a:t>
            </a:r>
          </a:p>
        </p:txBody>
      </p:sp>
      <p:graphicFrame>
        <p:nvGraphicFramePr>
          <p:cNvPr id="3" name="Diagram 2"/>
          <p:cNvGraphicFramePr/>
          <p:nvPr>
            <p:extLst>
              <p:ext uri="{D42A27DB-BD31-4B8C-83A1-F6EECF244321}">
                <p14:modId xmlns:p14="http://schemas.microsoft.com/office/powerpoint/2010/main" xmlns="" val="1168939633"/>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dirty="0" smtClean="0"/>
              <a:t>External Acquisition:</a:t>
            </a:r>
            <a:br>
              <a:rPr lang="en-US" dirty="0" smtClean="0"/>
            </a:br>
            <a:r>
              <a:rPr lang="en-US" dirty="0" smtClean="0"/>
              <a:t>Reasons for External Acquisition</a:t>
            </a:r>
          </a:p>
        </p:txBody>
      </p:sp>
      <p:sp>
        <p:nvSpPr>
          <p:cNvPr id="71682" name="Content Placeholder 2"/>
          <p:cNvSpPr>
            <a:spLocks noGrp="1"/>
          </p:cNvSpPr>
          <p:nvPr>
            <p:ph idx="1"/>
          </p:nvPr>
        </p:nvSpPr>
        <p:spPr/>
        <p:txBody>
          <a:bodyPr/>
          <a:lstStyle/>
          <a:p>
            <a:pPr eaLnBrk="1" hangingPunct="1"/>
            <a:r>
              <a:rPr lang="en-US" dirty="0" smtClean="0"/>
              <a:t>Possible situations:</a:t>
            </a:r>
          </a:p>
          <a:p>
            <a:pPr lvl="1" eaLnBrk="1" hangingPunct="1"/>
            <a:r>
              <a:rPr lang="en-US" dirty="0" smtClean="0"/>
              <a:t>Situation 1: Limited IS staff</a:t>
            </a:r>
          </a:p>
          <a:p>
            <a:pPr lvl="1" eaLnBrk="1" hangingPunct="1"/>
            <a:r>
              <a:rPr lang="en-US" dirty="0" smtClean="0"/>
              <a:t>Situation 2: IS staff has limited skill set</a:t>
            </a:r>
          </a:p>
          <a:p>
            <a:pPr lvl="1" eaLnBrk="1" hangingPunct="1"/>
            <a:r>
              <a:rPr lang="en-US" dirty="0" smtClean="0"/>
              <a:t>Situation 3: IS staff is overworked</a:t>
            </a:r>
          </a:p>
          <a:p>
            <a:pPr lvl="1" eaLnBrk="1" hangingPunct="1"/>
            <a:r>
              <a:rPr lang="en-US" dirty="0" smtClean="0"/>
              <a:t>Situation 4: Problems with performance of IS staff</a:t>
            </a:r>
            <a:endParaRPr lang="en-US" dirty="0"/>
          </a:p>
          <a:p>
            <a:pPr eaLnBrk="1" hangingPunct="1"/>
            <a:r>
              <a:rPr lang="en-US" dirty="0" smtClean="0"/>
              <a:t>When this is the case, there are two options:</a:t>
            </a:r>
          </a:p>
          <a:p>
            <a:pPr lvl="1" eaLnBrk="1" hangingPunct="1"/>
            <a:r>
              <a:rPr lang="en-US" dirty="0"/>
              <a:t>External acquisition of a prepackaged </a:t>
            </a:r>
            <a:r>
              <a:rPr lang="en-US" dirty="0" smtClean="0"/>
              <a:t>system</a:t>
            </a:r>
          </a:p>
          <a:p>
            <a:pPr lvl="1" eaLnBrk="1" hangingPunct="1"/>
            <a:r>
              <a:rPr lang="en-US" dirty="0"/>
              <a:t>Outsourcing systems development</a:t>
            </a:r>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dirty="0" smtClean="0"/>
              <a:t>External Acquisition:</a:t>
            </a:r>
            <a:br>
              <a:rPr lang="en-US" dirty="0" smtClean="0"/>
            </a:br>
            <a:r>
              <a:rPr lang="en-US" dirty="0" smtClean="0"/>
              <a:t>Steps</a:t>
            </a:r>
          </a:p>
        </p:txBody>
      </p:sp>
      <p:sp>
        <p:nvSpPr>
          <p:cNvPr id="73730" name="Content Placeholder 2"/>
          <p:cNvSpPr>
            <a:spLocks noGrp="1"/>
          </p:cNvSpPr>
          <p:nvPr>
            <p:ph idx="1"/>
          </p:nvPr>
        </p:nvSpPr>
        <p:spPr>
          <a:xfrm>
            <a:off x="457200" y="1828800"/>
            <a:ext cx="3962400" cy="4572000"/>
          </a:xfrm>
        </p:spPr>
        <p:txBody>
          <a:bodyPr/>
          <a:lstStyle/>
          <a:p>
            <a:pPr marL="514350" indent="-514350" eaLnBrk="1" hangingPunct="1">
              <a:buFont typeface="Calibri" pitchFamily="34" charset="0"/>
              <a:buAutoNum type="arabicPeriod"/>
            </a:pPr>
            <a:r>
              <a:rPr lang="en-US" dirty="0" smtClean="0"/>
              <a:t>Systems planning and selection</a:t>
            </a:r>
          </a:p>
          <a:p>
            <a:pPr marL="514350" indent="-514350" eaLnBrk="1" hangingPunct="1">
              <a:buFont typeface="Calibri" pitchFamily="34" charset="0"/>
              <a:buAutoNum type="arabicPeriod"/>
            </a:pPr>
            <a:r>
              <a:rPr lang="en-US" dirty="0" smtClean="0"/>
              <a:t>Systems analysis</a:t>
            </a:r>
          </a:p>
          <a:p>
            <a:pPr marL="514350" indent="-514350" eaLnBrk="1" hangingPunct="1">
              <a:buFont typeface="Calibri" pitchFamily="34" charset="0"/>
              <a:buAutoNum type="arabicPeriod"/>
            </a:pPr>
            <a:r>
              <a:rPr lang="en-US" dirty="0" smtClean="0"/>
              <a:t>Development of a request for proposal</a:t>
            </a:r>
          </a:p>
          <a:p>
            <a:pPr marL="514350" indent="-514350" eaLnBrk="1" hangingPunct="1">
              <a:buFont typeface="Calibri" pitchFamily="34" charset="0"/>
              <a:buAutoNum type="arabicPeriod"/>
            </a:pPr>
            <a:r>
              <a:rPr lang="en-US" dirty="0" smtClean="0"/>
              <a:t>Proposal evaluation</a:t>
            </a:r>
          </a:p>
          <a:p>
            <a:pPr marL="514350" indent="-514350" eaLnBrk="1" hangingPunct="1">
              <a:buFont typeface="Calibri" pitchFamily="34" charset="0"/>
              <a:buAutoNum type="arabicPeriod"/>
            </a:pPr>
            <a:r>
              <a:rPr lang="en-US" dirty="0" smtClean="0"/>
              <a:t>Vendor selection</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1828800"/>
            <a:ext cx="2943225" cy="434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57800" y="6107723"/>
            <a:ext cx="2266950"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dirty="0" smtClean="0"/>
              <a:t>External Acquisition: Steps: </a:t>
            </a:r>
            <a:br>
              <a:rPr lang="en-US" dirty="0" smtClean="0"/>
            </a:br>
            <a:r>
              <a:rPr lang="en-US" dirty="0" smtClean="0"/>
              <a:t>Development of a Request for Proposal</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A </a:t>
            </a:r>
            <a:r>
              <a:rPr lang="en-US" dirty="0"/>
              <a:t>summary of existing systems and applications</a:t>
            </a:r>
          </a:p>
          <a:p>
            <a:pPr eaLnBrk="1" fontAlgn="auto" hangingPunct="1">
              <a:spcAft>
                <a:spcPts val="0"/>
              </a:spcAft>
              <a:buFont typeface="Arial" pitchFamily="34" charset="0"/>
              <a:buChar char="•"/>
              <a:defRPr/>
            </a:pPr>
            <a:r>
              <a:rPr lang="en-US" dirty="0" smtClean="0"/>
              <a:t>Requirements </a:t>
            </a:r>
            <a:r>
              <a:rPr lang="en-US" dirty="0"/>
              <a:t>for system performance and features</a:t>
            </a:r>
          </a:p>
          <a:p>
            <a:pPr eaLnBrk="1" fontAlgn="auto" hangingPunct="1">
              <a:spcAft>
                <a:spcPts val="0"/>
              </a:spcAft>
              <a:buFont typeface="Arial" pitchFamily="34" charset="0"/>
              <a:buChar char="•"/>
              <a:defRPr/>
            </a:pPr>
            <a:r>
              <a:rPr lang="en-US" dirty="0" smtClean="0"/>
              <a:t>Reliability</a:t>
            </a:r>
            <a:r>
              <a:rPr lang="en-US" dirty="0"/>
              <a:t>, backup, and service requirements</a:t>
            </a:r>
          </a:p>
          <a:p>
            <a:pPr eaLnBrk="1" fontAlgn="auto" hangingPunct="1">
              <a:spcAft>
                <a:spcPts val="0"/>
              </a:spcAft>
              <a:buFont typeface="Arial" pitchFamily="34" charset="0"/>
              <a:buChar char="•"/>
              <a:defRPr/>
            </a:pPr>
            <a:r>
              <a:rPr lang="en-US" dirty="0" smtClean="0"/>
              <a:t>The </a:t>
            </a:r>
            <a:r>
              <a:rPr lang="en-US" dirty="0"/>
              <a:t>criteria that will be used to evaluate proposals</a:t>
            </a:r>
          </a:p>
          <a:p>
            <a:pPr eaLnBrk="1" fontAlgn="auto" hangingPunct="1">
              <a:spcAft>
                <a:spcPts val="0"/>
              </a:spcAft>
              <a:buFont typeface="Arial" pitchFamily="34" charset="0"/>
              <a:buChar char="•"/>
              <a:defRPr/>
            </a:pPr>
            <a:r>
              <a:rPr lang="en-US" dirty="0" smtClean="0"/>
              <a:t>Timetable </a:t>
            </a:r>
            <a:r>
              <a:rPr lang="en-US" dirty="0"/>
              <a:t>and budget constraints (how much you can spend</a:t>
            </a:r>
            <a:r>
              <a:rPr lang="en-US" dirty="0" smtClean="0"/>
              <a: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dirty="0" smtClean="0"/>
              <a:t>External Acquisition: Steps: </a:t>
            </a:r>
            <a:br>
              <a:rPr lang="en-US" dirty="0" smtClean="0"/>
            </a:br>
            <a:r>
              <a:rPr lang="en-US" dirty="0" smtClean="0"/>
              <a:t>Proposal Evaluation</a:t>
            </a:r>
          </a:p>
        </p:txBody>
      </p:sp>
      <p:sp>
        <p:nvSpPr>
          <p:cNvPr id="77826" name="Content Placeholder 2"/>
          <p:cNvSpPr>
            <a:spLocks noGrp="1"/>
          </p:cNvSpPr>
          <p:nvPr>
            <p:ph idx="1"/>
          </p:nvPr>
        </p:nvSpPr>
        <p:spPr>
          <a:xfrm>
            <a:off x="457200" y="1828800"/>
            <a:ext cx="8382000" cy="4572000"/>
          </a:xfrm>
        </p:spPr>
        <p:txBody>
          <a:bodyPr/>
          <a:lstStyle/>
          <a:p>
            <a:pPr eaLnBrk="1" hangingPunct="1"/>
            <a:r>
              <a:rPr lang="en-US" sz="2800" dirty="0" smtClean="0"/>
              <a:t>Evaluation </a:t>
            </a:r>
            <a:r>
              <a:rPr lang="en-US" sz="2800" dirty="0"/>
              <a:t>may </a:t>
            </a:r>
            <a:r>
              <a:rPr lang="en-US" sz="2800" dirty="0" smtClean="0"/>
              <a:t>include:</a:t>
            </a:r>
          </a:p>
          <a:p>
            <a:pPr lvl="1" eaLnBrk="1" hangingPunct="1"/>
            <a:r>
              <a:rPr lang="en-US" sz="2400" dirty="0" smtClean="0"/>
              <a:t>Viewing </a:t>
            </a:r>
            <a:r>
              <a:rPr lang="en-US" sz="2400" dirty="0"/>
              <a:t>system </a:t>
            </a:r>
            <a:r>
              <a:rPr lang="en-US" sz="2400" dirty="0" smtClean="0"/>
              <a:t>demonstrations</a:t>
            </a:r>
          </a:p>
          <a:p>
            <a:pPr lvl="1" eaLnBrk="1" hangingPunct="1"/>
            <a:r>
              <a:rPr lang="en-US" sz="2400" dirty="0" smtClean="0"/>
              <a:t>Evaluating system performance</a:t>
            </a:r>
          </a:p>
          <a:p>
            <a:pPr lvl="1" eaLnBrk="1" hangingPunct="1"/>
            <a:r>
              <a:rPr lang="en-US" sz="2400" dirty="0" smtClean="0"/>
              <a:t>Judging how system stacks up to important criteria</a:t>
            </a:r>
          </a:p>
          <a:p>
            <a:pPr eaLnBrk="1" hangingPunct="1"/>
            <a:r>
              <a:rPr lang="en-US" sz="2800" dirty="0" smtClean="0"/>
              <a:t>Use of system benchmarks</a:t>
            </a:r>
          </a:p>
          <a:p>
            <a:pPr lvl="1" eaLnBrk="1" hangingPunct="1"/>
            <a:r>
              <a:rPr lang="en-US" sz="2400" dirty="0"/>
              <a:t>Response time given a specified number of </a:t>
            </a:r>
            <a:r>
              <a:rPr lang="en-US" sz="2400" dirty="0" smtClean="0"/>
              <a:t>users</a:t>
            </a:r>
          </a:p>
          <a:p>
            <a:pPr lvl="1" eaLnBrk="1" hangingPunct="1"/>
            <a:r>
              <a:rPr lang="en-US" sz="2400" dirty="0"/>
              <a:t>Time to sort </a:t>
            </a:r>
            <a:r>
              <a:rPr lang="en-US" sz="2400" dirty="0" smtClean="0"/>
              <a:t>records</a:t>
            </a:r>
          </a:p>
          <a:p>
            <a:pPr lvl="1" eaLnBrk="1" hangingPunct="1"/>
            <a:r>
              <a:rPr lang="en-US" sz="2400" dirty="0"/>
              <a:t>Time to retrieve a set of </a:t>
            </a:r>
            <a:r>
              <a:rPr lang="en-US" sz="2400" dirty="0" smtClean="0"/>
              <a:t>records</a:t>
            </a:r>
          </a:p>
          <a:p>
            <a:pPr lvl="1" eaLnBrk="1" hangingPunct="1"/>
            <a:r>
              <a:rPr lang="en-US" sz="2400" dirty="0"/>
              <a:t>Time to produce a given </a:t>
            </a:r>
            <a:r>
              <a:rPr lang="en-US" sz="2400" dirty="0" smtClean="0"/>
              <a:t>report</a:t>
            </a:r>
          </a:p>
          <a:p>
            <a:pPr lvl="1" eaLnBrk="1" hangingPunct="1"/>
            <a:r>
              <a:rPr lang="en-US" sz="2400" dirty="0"/>
              <a:t>Time to read in a set of data</a:t>
            </a:r>
            <a:endParaRPr lang="en-US" sz="2400" dirty="0" smtClean="0"/>
          </a:p>
          <a:p>
            <a:pPr lvl="1" eaLnBrk="1" hangingPunct="1"/>
            <a:endParaRPr 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dirty="0" smtClean="0"/>
              <a:t>External Acquisition:</a:t>
            </a:r>
            <a:br>
              <a:rPr lang="en-US" dirty="0" smtClean="0"/>
            </a:br>
            <a:r>
              <a:rPr lang="en-US" dirty="0" smtClean="0"/>
              <a:t>Commonly Used Evaluation Criteria</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1975" y="1676400"/>
            <a:ext cx="8020050" cy="4571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41597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dirty="0" smtClean="0"/>
              <a:t>External Acquisition: Steps</a:t>
            </a:r>
            <a:r>
              <a:rPr lang="en-US" dirty="0"/>
              <a:t>—</a:t>
            </a:r>
            <a:r>
              <a:rPr lang="en-US" dirty="0" smtClean="0"/>
              <a:t>Vendor Selection</a:t>
            </a:r>
          </a:p>
        </p:txBody>
      </p:sp>
      <p:sp>
        <p:nvSpPr>
          <p:cNvPr id="79874" name="Content Placeholder 2"/>
          <p:cNvSpPr>
            <a:spLocks noGrp="1"/>
          </p:cNvSpPr>
          <p:nvPr>
            <p:ph idx="1"/>
          </p:nvPr>
        </p:nvSpPr>
        <p:spPr/>
        <p:txBody>
          <a:bodyPr/>
          <a:lstStyle/>
          <a:p>
            <a:pPr eaLnBrk="1" hangingPunct="1"/>
            <a:r>
              <a:rPr lang="en-US" dirty="0" smtClean="0"/>
              <a:t>Typically multiple feasible solutions</a:t>
            </a:r>
          </a:p>
          <a:p>
            <a:pPr eaLnBrk="1" hangingPunct="1"/>
            <a:r>
              <a:rPr lang="en-US" dirty="0" smtClean="0"/>
              <a:t>Prioritize or rank competing proposals</a:t>
            </a:r>
          </a:p>
          <a:p>
            <a:pPr eaLnBrk="1" hangingPunct="1"/>
            <a:r>
              <a:rPr lang="en-US" dirty="0" smtClean="0"/>
              <a:t>Weighted scoring system works well for this</a:t>
            </a:r>
          </a:p>
          <a:p>
            <a:pPr eaLnBrk="1" hangingPunct="1"/>
            <a:r>
              <a:rPr lang="en-US" dirty="0" smtClean="0"/>
              <a:t>Other approaches include</a:t>
            </a:r>
          </a:p>
          <a:p>
            <a:pPr lvl="1" eaLnBrk="1" hangingPunct="1"/>
            <a:r>
              <a:rPr lang="en-US" dirty="0" smtClean="0"/>
              <a:t>Simple checklists</a:t>
            </a:r>
          </a:p>
          <a:p>
            <a:pPr lvl="1" eaLnBrk="1" hangingPunct="1"/>
            <a:r>
              <a:rPr lang="en-US" dirty="0" smtClean="0"/>
              <a:t>Subjective processes</a:t>
            </a:r>
          </a:p>
          <a:p>
            <a:pPr eaLnBrk="1" hangingPunct="1"/>
            <a:r>
              <a:rPr lang="en-US" dirty="0" smtClean="0"/>
              <a:t>Once vendor is selected, external acquisition is complete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dirty="0" smtClean="0"/>
              <a:t>External Acquisition:</a:t>
            </a:r>
            <a:br>
              <a:rPr lang="en-US" dirty="0" smtClean="0"/>
            </a:br>
            <a:r>
              <a:rPr lang="en-US" dirty="0" smtClean="0"/>
              <a:t>Managing the Software License</a:t>
            </a:r>
          </a:p>
        </p:txBody>
      </p:sp>
      <p:sp>
        <p:nvSpPr>
          <p:cNvPr id="79874" name="Content Placeholder 2"/>
          <p:cNvSpPr>
            <a:spLocks noGrp="1"/>
          </p:cNvSpPr>
          <p:nvPr>
            <p:ph idx="1"/>
          </p:nvPr>
        </p:nvSpPr>
        <p:spPr/>
        <p:txBody>
          <a:bodyPr/>
          <a:lstStyle/>
          <a:p>
            <a:pPr eaLnBrk="1" hangingPunct="1"/>
            <a:r>
              <a:rPr lang="en-US" dirty="0" smtClean="0"/>
              <a:t>Varying degrees of restrictiveness or freedom</a:t>
            </a:r>
          </a:p>
          <a:p>
            <a:pPr eaLnBrk="1" hangingPunct="1"/>
            <a:r>
              <a:rPr lang="en-US" dirty="0" smtClean="0"/>
              <a:t>Types of licenses</a:t>
            </a:r>
          </a:p>
          <a:p>
            <a:pPr lvl="1" eaLnBrk="1" hangingPunct="1"/>
            <a:r>
              <a:rPr lang="en-US" dirty="0" smtClean="0"/>
              <a:t>Shrink-wrap or click-wrap licenses</a:t>
            </a:r>
          </a:p>
          <a:p>
            <a:pPr lvl="2" eaLnBrk="1" hangingPunct="1"/>
            <a:r>
              <a:rPr lang="en-US" dirty="0" smtClean="0"/>
              <a:t>Typical for off-the-shelf and system software</a:t>
            </a:r>
          </a:p>
          <a:p>
            <a:pPr lvl="1" eaLnBrk="1" hangingPunct="1"/>
            <a:r>
              <a:rPr lang="en-US" dirty="0" smtClean="0"/>
              <a:t>Enterprise or volume licenses</a:t>
            </a:r>
          </a:p>
          <a:p>
            <a:pPr lvl="2" eaLnBrk="1" hangingPunct="1"/>
            <a:r>
              <a:rPr lang="en-US" dirty="0" smtClean="0"/>
              <a:t>Usually negotiated</a:t>
            </a:r>
          </a:p>
          <a:p>
            <a:pPr eaLnBrk="1" hangingPunct="1"/>
            <a:r>
              <a:rPr lang="en-US" dirty="0" smtClean="0"/>
              <a:t>Software asset management</a:t>
            </a:r>
          </a:p>
          <a:p>
            <a:pPr lvl="1" eaLnBrk="1" hangingPunct="1"/>
            <a:r>
              <a:rPr lang="en-US" dirty="0" smtClean="0"/>
              <a:t>Performing a software inventory</a:t>
            </a:r>
          </a:p>
        </p:txBody>
      </p:sp>
    </p:spTree>
    <p:extLst>
      <p:ext uri="{BB962C8B-B14F-4D97-AF65-F5344CB8AC3E}">
        <p14:creationId xmlns:p14="http://schemas.microsoft.com/office/powerpoint/2010/main" xmlns="" val="152409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dirty="0" smtClean="0"/>
              <a:t>Outsourcing Systems Development:</a:t>
            </a:r>
            <a:br>
              <a:rPr lang="en-US" dirty="0" smtClean="0"/>
            </a:br>
            <a:r>
              <a:rPr lang="en-US" dirty="0" smtClean="0"/>
              <a:t>Why Outsourcing?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68319568"/>
              </p:ext>
            </p:extLst>
          </p:nvPr>
        </p:nvGraphicFramePr>
        <p:xfrm>
          <a:off x="457200" y="1828800"/>
          <a:ext cx="8229600" cy="4043680"/>
        </p:xfrm>
        <a:graphic>
          <a:graphicData uri="http://schemas.openxmlformats.org/drawingml/2006/table">
            <a:tbl>
              <a:tblPr firstRow="1" bandRow="1">
                <a:tableStyleId>{F5AB1C69-6EDB-4FF4-983F-18BD219EF322}</a:tableStyleId>
              </a:tblPr>
              <a:tblGrid>
                <a:gridCol w="2819400"/>
                <a:gridCol w="5410200"/>
              </a:tblGrid>
              <a:tr h="370840">
                <a:tc>
                  <a:txBody>
                    <a:bodyPr/>
                    <a:lstStyle/>
                    <a:p>
                      <a:r>
                        <a:rPr lang="en-US" dirty="0" smtClean="0"/>
                        <a:t>Outsourcing Reasons</a:t>
                      </a:r>
                      <a:endParaRPr lang="en-US" dirty="0"/>
                    </a:p>
                  </a:txBody>
                  <a:tcPr/>
                </a:tc>
                <a:tc>
                  <a:txBody>
                    <a:bodyPr/>
                    <a:lstStyle/>
                    <a:p>
                      <a:r>
                        <a:rPr lang="en-US" dirty="0" smtClean="0"/>
                        <a:t>Description</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Cost and Quality Concerns</a:t>
                      </a:r>
                      <a:endParaRPr lang="en-US" i="0" dirty="0"/>
                    </a:p>
                  </a:txBody>
                  <a:tcPr/>
                </a:tc>
                <a:tc>
                  <a:txBody>
                    <a:bodyPr/>
                    <a:lstStyle/>
                    <a:p>
                      <a:r>
                        <a:rPr lang="en-US" dirty="0" smtClean="0"/>
                        <a:t>Vendors have economies of scale, and can develop better systems at a lower cost</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Problems in IS Performance</a:t>
                      </a:r>
                      <a:endParaRPr lang="en-US" i="0" dirty="0"/>
                    </a:p>
                  </a:txBody>
                  <a:tcPr/>
                </a:tc>
                <a:tc>
                  <a:txBody>
                    <a:bodyPr/>
                    <a:lstStyle/>
                    <a:p>
                      <a:r>
                        <a:rPr lang="en-US" dirty="0" smtClean="0"/>
                        <a:t>Outsourced vendors</a:t>
                      </a:r>
                      <a:r>
                        <a:rPr lang="en-US" baseline="0" dirty="0" smtClean="0"/>
                        <a:t> are more reliable and consistent</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Supplier Pressures</a:t>
                      </a:r>
                      <a:endParaRPr lang="en-US" i="0" dirty="0"/>
                    </a:p>
                  </a:txBody>
                  <a:tcPr/>
                </a:tc>
                <a:tc>
                  <a:txBody>
                    <a:bodyPr/>
                    <a:lstStyle/>
                    <a:p>
                      <a:r>
                        <a:rPr lang="en-US" dirty="0" smtClean="0"/>
                        <a:t>Aggressive</a:t>
                      </a:r>
                      <a:r>
                        <a:rPr lang="en-US" baseline="0" dirty="0" smtClean="0"/>
                        <a:t> sales forces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Simplifying, Downsizing, and Reengineering</a:t>
                      </a:r>
                      <a:endParaRPr lang="en-US" i="0" dirty="0"/>
                    </a:p>
                  </a:txBody>
                  <a:tcPr/>
                </a:tc>
                <a:tc>
                  <a:txBody>
                    <a:bodyPr/>
                    <a:lstStyle/>
                    <a:p>
                      <a:r>
                        <a:rPr lang="en-US" dirty="0" smtClean="0"/>
                        <a:t>Companies retreating to core competencies, outsourcing functions not core to value creation</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Financial Factors</a:t>
                      </a:r>
                      <a:endParaRPr lang="en-US" i="0" dirty="0"/>
                    </a:p>
                  </a:txBody>
                  <a:tcPr/>
                </a:tc>
                <a:tc>
                  <a:txBody>
                    <a:bodyPr/>
                    <a:lstStyle/>
                    <a:p>
                      <a:r>
                        <a:rPr lang="en-US" dirty="0" smtClean="0"/>
                        <a:t>An arm’s-length relationship with vendors can create more efficient use, IT assets can be liquidated</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Organizational Culture</a:t>
                      </a:r>
                      <a:endParaRPr lang="en-US" i="0" dirty="0"/>
                    </a:p>
                  </a:txBody>
                  <a:tcPr/>
                </a:tc>
                <a:tc>
                  <a:txBody>
                    <a:bodyPr/>
                    <a:lstStyle/>
                    <a:p>
                      <a:r>
                        <a:rPr lang="en-US" dirty="0" smtClean="0"/>
                        <a:t>Internal</a:t>
                      </a:r>
                      <a:r>
                        <a:rPr lang="en-US" baseline="0" dirty="0" smtClean="0"/>
                        <a:t> politics may block IT from moving forward</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Internal Irritants</a:t>
                      </a:r>
                      <a:endParaRPr lang="en-US" i="0" dirty="0"/>
                    </a:p>
                  </a:txBody>
                  <a:tcPr/>
                </a:tc>
                <a:tc>
                  <a:txBody>
                    <a:bodyPr/>
                    <a:lstStyle/>
                    <a:p>
                      <a:r>
                        <a:rPr lang="en-US" dirty="0" smtClean="0"/>
                        <a:t>If the IS staff and users are not interacting</a:t>
                      </a:r>
                      <a:r>
                        <a:rPr lang="en-US" baseline="0" dirty="0" smtClean="0"/>
                        <a:t> well together, removing that source of tension can be a relief</a:t>
                      </a:r>
                      <a:endParaRPr lang="en-US"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dirty="0" smtClean="0"/>
              <a:t>Outsourcing Systems Development:</a:t>
            </a:r>
            <a:br>
              <a:rPr lang="en-US" dirty="0" smtClean="0"/>
            </a:br>
            <a:r>
              <a:rPr lang="en-US" dirty="0" smtClean="0"/>
              <a:t>Managing the IS Outsourcing Relationship</a:t>
            </a:r>
          </a:p>
        </p:txBody>
      </p:sp>
      <p:sp>
        <p:nvSpPr>
          <p:cNvPr id="83970" name="Content Placeholder 2"/>
          <p:cNvSpPr>
            <a:spLocks noGrp="1"/>
          </p:cNvSpPr>
          <p:nvPr>
            <p:ph idx="1"/>
          </p:nvPr>
        </p:nvSpPr>
        <p:spPr/>
        <p:txBody>
          <a:bodyPr/>
          <a:lstStyle/>
          <a:p>
            <a:pPr eaLnBrk="1" hangingPunct="1"/>
            <a:r>
              <a:rPr lang="en-US" dirty="0" smtClean="0"/>
              <a:t>Outsourced relationships take continuous management</a:t>
            </a:r>
          </a:p>
          <a:p>
            <a:pPr eaLnBrk="1" hangingPunct="1"/>
            <a:r>
              <a:rPr lang="en-US" dirty="0" smtClean="0"/>
              <a:t>Realistic, tangible measures of performance should be developed and tracked</a:t>
            </a:r>
          </a:p>
          <a:p>
            <a:pPr eaLnBrk="1" hangingPunct="1"/>
            <a:r>
              <a:rPr lang="en-US" dirty="0" smtClean="0"/>
              <a:t>Multiple levels of interaction based on the type of interaction</a:t>
            </a:r>
          </a:p>
          <a:p>
            <a:pPr lvl="1" eaLnBrk="1" hangingPunct="1"/>
            <a:r>
              <a:rPr lang="en-US" dirty="0" smtClean="0"/>
              <a:t>Operational and tactical </a:t>
            </a:r>
          </a:p>
          <a:p>
            <a:pPr lvl="1" eaLnBrk="1" hangingPunct="1"/>
            <a:r>
              <a:rPr lang="en-US" dirty="0" smtClean="0"/>
              <a:t>Policy and relationship</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eaLnBrk="1" hangingPunct="1">
              <a:defRPr/>
            </a:pPr>
            <a:r>
              <a:rPr lang="en-US" dirty="0" smtClean="0"/>
              <a:t>End of Chapter Content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Business Case Objectives</a:t>
            </a:r>
          </a:p>
        </p:txBody>
      </p:sp>
      <p:sp>
        <p:nvSpPr>
          <p:cNvPr id="22530" name="Content Placeholder 2"/>
          <p:cNvSpPr>
            <a:spLocks noGrp="1"/>
          </p:cNvSpPr>
          <p:nvPr>
            <p:ph idx="1"/>
          </p:nvPr>
        </p:nvSpPr>
        <p:spPr/>
        <p:txBody>
          <a:bodyPr/>
          <a:lstStyle/>
          <a:p>
            <a:pPr eaLnBrk="1" hangingPunct="1"/>
            <a:r>
              <a:rPr lang="en-US" dirty="0" smtClean="0"/>
              <a:t>The business </a:t>
            </a:r>
            <a:r>
              <a:rPr lang="en-US" dirty="0"/>
              <a:t>c</a:t>
            </a:r>
            <a:r>
              <a:rPr lang="en-US" dirty="0" smtClean="0"/>
              <a:t>ase sells an investment</a:t>
            </a:r>
          </a:p>
          <a:p>
            <a:pPr lvl="1" eaLnBrk="1" hangingPunct="1"/>
            <a:r>
              <a:rPr lang="en-US" dirty="0" smtClean="0"/>
              <a:t>Build </a:t>
            </a:r>
            <a:r>
              <a:rPr lang="en-US" dirty="0"/>
              <a:t>a strong, integrated set of arguments</a:t>
            </a:r>
            <a:endParaRPr lang="en-US" dirty="0" smtClean="0"/>
          </a:p>
          <a:p>
            <a:pPr lvl="1" eaLnBrk="1" hangingPunct="1"/>
            <a:r>
              <a:rPr lang="en-US" dirty="0" smtClean="0"/>
              <a:t>Show how an IS adds </a:t>
            </a:r>
            <a:r>
              <a:rPr lang="en-US" dirty="0"/>
              <a:t>value to the organization</a:t>
            </a:r>
            <a:endParaRPr lang="en-US" dirty="0" smtClean="0"/>
          </a:p>
          <a:p>
            <a:pPr lvl="1" eaLnBrk="1" hangingPunct="1"/>
            <a:r>
              <a:rPr lang="en-US" dirty="0" smtClean="0"/>
              <a:t>Lays out the costs and benefits</a:t>
            </a:r>
          </a:p>
          <a:p>
            <a:pPr lvl="1" eaLnBrk="1" hangingPunct="1"/>
            <a:r>
              <a:rPr lang="en-US" dirty="0" smtClean="0"/>
              <a:t>Used to make a “go” or “no-go” decision</a:t>
            </a:r>
          </a:p>
          <a:p>
            <a:pPr lvl="1" eaLnBrk="1" hangingPunct="1"/>
            <a:r>
              <a:rPr lang="en-US" dirty="0" smtClean="0"/>
              <a:t>May be used to justify continued funding</a:t>
            </a:r>
          </a:p>
          <a:p>
            <a:pPr lvl="1" eaLnBrk="1" hangingPunct="1"/>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dirty="0" smtClean="0"/>
              <a:t>Managing in the Digital World: </a:t>
            </a:r>
            <a:br>
              <a:rPr lang="en-US" dirty="0" smtClean="0"/>
            </a:br>
            <a:r>
              <a:rPr lang="en-US" dirty="0" smtClean="0"/>
              <a:t>Microsoft Is “Kinecting” Its Ecosystem</a:t>
            </a:r>
          </a:p>
        </p:txBody>
      </p:sp>
      <p:sp>
        <p:nvSpPr>
          <p:cNvPr id="3" name="Content Placeholder 2"/>
          <p:cNvSpPr>
            <a:spLocks noGrp="1"/>
          </p:cNvSpPr>
          <p:nvPr>
            <p:ph idx="1"/>
          </p:nvPr>
        </p:nvSpPr>
        <p:spPr/>
        <p:txBody>
          <a:bodyPr>
            <a:normAutofit fontScale="85000" lnSpcReduction="10000"/>
          </a:bodyPr>
          <a:lstStyle/>
          <a:p>
            <a:pPr eaLnBrk="1" hangingPunct="1">
              <a:defRPr/>
            </a:pPr>
            <a:r>
              <a:rPr lang="en-US" dirty="0" smtClean="0"/>
              <a:t>Apple, Google, Microsoft, and Amazon are building app ecosystems</a:t>
            </a:r>
          </a:p>
          <a:p>
            <a:pPr eaLnBrk="1" hangingPunct="1">
              <a:defRPr/>
            </a:pPr>
            <a:r>
              <a:rPr lang="en-US" dirty="0" smtClean="0"/>
              <a:t>System development is a cooperation between large companies and small independent app developers</a:t>
            </a:r>
          </a:p>
          <a:p>
            <a:pPr eaLnBrk="1" hangingPunct="1">
              <a:defRPr/>
            </a:pPr>
            <a:r>
              <a:rPr lang="en-US" dirty="0" smtClean="0"/>
              <a:t>Microsoft released the Kinect in 2010, a motion capture device for the Xbox with a USB interface</a:t>
            </a:r>
          </a:p>
          <a:p>
            <a:pPr lvl="1" eaLnBrk="1" hangingPunct="1">
              <a:defRPr/>
            </a:pPr>
            <a:r>
              <a:rPr lang="en-US" dirty="0" smtClean="0"/>
              <a:t>Programmers saw the potential to use the Kinect in new and novel ways</a:t>
            </a:r>
          </a:p>
          <a:p>
            <a:pPr lvl="1" eaLnBrk="1" hangingPunct="1">
              <a:defRPr/>
            </a:pPr>
            <a:r>
              <a:rPr lang="en-US" dirty="0" smtClean="0"/>
              <a:t>Microsoft resisted at first, but now includes an SDK</a:t>
            </a:r>
          </a:p>
          <a:p>
            <a:pPr lvl="1" eaLnBrk="1" hangingPunct="1">
              <a:defRPr/>
            </a:pPr>
            <a:r>
              <a:rPr lang="en-US" dirty="0" smtClean="0"/>
              <a:t>In 2013, Microsoft released an improved version with the help of independent app developers</a:t>
            </a:r>
          </a:p>
          <a:p>
            <a:pPr lvl="1" eaLnBrk="1" hangingPunct="1">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en-US" dirty="0" smtClean="0"/>
              <a:t>Brief Case: </a:t>
            </a:r>
            <a:br>
              <a:rPr lang="en-US" dirty="0" smtClean="0"/>
            </a:br>
            <a:r>
              <a:rPr lang="en-US" dirty="0" smtClean="0"/>
              <a:t>Software Patent Wars</a:t>
            </a:r>
          </a:p>
        </p:txBody>
      </p:sp>
      <p:sp>
        <p:nvSpPr>
          <p:cNvPr id="3" name="Content Placeholder 2"/>
          <p:cNvSpPr>
            <a:spLocks noGrp="1"/>
          </p:cNvSpPr>
          <p:nvPr>
            <p:ph idx="1"/>
          </p:nvPr>
        </p:nvSpPr>
        <p:spPr/>
        <p:txBody>
          <a:bodyPr>
            <a:normAutofit/>
          </a:bodyPr>
          <a:lstStyle/>
          <a:p>
            <a:pPr eaLnBrk="1" hangingPunct="1">
              <a:defRPr/>
            </a:pPr>
            <a:r>
              <a:rPr lang="en-US" dirty="0" smtClean="0"/>
              <a:t>In the mobile space</a:t>
            </a:r>
          </a:p>
          <a:p>
            <a:pPr lvl="1" eaLnBrk="1" hangingPunct="1">
              <a:defRPr/>
            </a:pPr>
            <a:r>
              <a:rPr lang="en-US" dirty="0" smtClean="0"/>
              <a:t>Apple patented slide-to-unlock features</a:t>
            </a:r>
          </a:p>
          <a:p>
            <a:pPr lvl="1" eaLnBrk="1" hangingPunct="1">
              <a:defRPr/>
            </a:pPr>
            <a:r>
              <a:rPr lang="en-US" dirty="0" smtClean="0"/>
              <a:t>Samsung patented 4G data transmission</a:t>
            </a:r>
          </a:p>
          <a:p>
            <a:pPr lvl="1" eaLnBrk="1" hangingPunct="1">
              <a:defRPr/>
            </a:pPr>
            <a:r>
              <a:rPr lang="en-US" dirty="0" smtClean="0"/>
              <a:t>Microsoft sued Motorola for video encoding</a:t>
            </a:r>
          </a:p>
          <a:p>
            <a:pPr lvl="1" eaLnBrk="1" hangingPunct="1">
              <a:defRPr/>
            </a:pPr>
            <a:r>
              <a:rPr lang="en-US" dirty="0" smtClean="0"/>
              <a:t>Motorola sued Microsoft for email, IM, and Wi-Fi</a:t>
            </a:r>
          </a:p>
          <a:p>
            <a:pPr lvl="1" eaLnBrk="1" hangingPunct="1">
              <a:defRPr/>
            </a:pPr>
            <a:r>
              <a:rPr lang="en-US" dirty="0" smtClean="0"/>
              <a:t>Oracle sued Google for basing Android on Java</a:t>
            </a:r>
          </a:p>
          <a:p>
            <a:pPr lvl="1" eaLnBrk="1" hangingPunct="1">
              <a:defRPr/>
            </a:pPr>
            <a:r>
              <a:rPr lang="en-US" dirty="0" smtClean="0"/>
              <a:t>Samsung and Apple battle over their patents</a:t>
            </a:r>
          </a:p>
          <a:p>
            <a:pPr eaLnBrk="1" hangingPunct="1">
              <a:defRPr/>
            </a:pPr>
            <a:r>
              <a:rPr lang="en-US" dirty="0" smtClean="0"/>
              <a:t>Are patent wars preventing productivity?</a:t>
            </a:r>
          </a:p>
          <a:p>
            <a:pPr lvl="1" eaLnBrk="1" hangingPunct="1">
              <a:defRPr/>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dirty="0" smtClean="0"/>
              <a:t>Coming Attractions: </a:t>
            </a:r>
            <a:br>
              <a:rPr lang="en-US" dirty="0" smtClean="0"/>
            </a:br>
            <a:r>
              <a:rPr lang="en-US" dirty="0" smtClean="0"/>
              <a:t>IBM’s </a:t>
            </a:r>
            <a:r>
              <a:rPr lang="en-US" dirty="0"/>
              <a:t>5 in 5</a:t>
            </a:r>
            <a:endParaRPr lang="en-US" dirty="0" smtClean="0"/>
          </a:p>
        </p:txBody>
      </p:sp>
      <p:sp>
        <p:nvSpPr>
          <p:cNvPr id="3" name="Content Placeholder 2"/>
          <p:cNvSpPr>
            <a:spLocks noGrp="1"/>
          </p:cNvSpPr>
          <p:nvPr>
            <p:ph idx="1"/>
          </p:nvPr>
        </p:nvSpPr>
        <p:spPr/>
        <p:txBody>
          <a:bodyPr>
            <a:normAutofit lnSpcReduction="10000"/>
          </a:bodyPr>
          <a:lstStyle/>
          <a:p>
            <a:pPr eaLnBrk="1" hangingPunct="1">
              <a:defRPr/>
            </a:pPr>
            <a:r>
              <a:rPr lang="en-US" dirty="0" smtClean="0"/>
              <a:t>5 innovations that will transform our lives in 5 years</a:t>
            </a:r>
          </a:p>
          <a:p>
            <a:pPr eaLnBrk="1" hangingPunct="1">
              <a:defRPr/>
            </a:pPr>
            <a:r>
              <a:rPr lang="en-US" dirty="0" smtClean="0"/>
              <a:t>Based on Big Data and machine learning</a:t>
            </a:r>
          </a:p>
          <a:p>
            <a:pPr marL="914400" lvl="1" indent="-514350" eaLnBrk="1" hangingPunct="1">
              <a:buFont typeface="+mj-lt"/>
              <a:buAutoNum type="arabicPeriod"/>
              <a:defRPr/>
            </a:pPr>
            <a:r>
              <a:rPr lang="en-US" dirty="0" smtClean="0"/>
              <a:t>Offline retail stores will learn about customers</a:t>
            </a:r>
          </a:p>
          <a:p>
            <a:pPr marL="914400" lvl="1" indent="-514350" eaLnBrk="1" hangingPunct="1">
              <a:buFont typeface="+mj-lt"/>
              <a:buAutoNum type="arabicPeriod"/>
              <a:defRPr/>
            </a:pPr>
            <a:r>
              <a:rPr lang="en-US" dirty="0" smtClean="0"/>
              <a:t>Doctors will learn about your DNA</a:t>
            </a:r>
          </a:p>
          <a:p>
            <a:pPr marL="914400" lvl="1" indent="-514350" eaLnBrk="1" hangingPunct="1">
              <a:buFont typeface="+mj-lt"/>
              <a:buAutoNum type="arabicPeriod"/>
              <a:defRPr/>
            </a:pPr>
            <a:r>
              <a:rPr lang="en-US" dirty="0" smtClean="0"/>
              <a:t>Digital guardians will protect you from cybercriminals</a:t>
            </a:r>
          </a:p>
          <a:p>
            <a:pPr marL="914400" lvl="1" indent="-514350" eaLnBrk="1" hangingPunct="1">
              <a:buFont typeface="+mj-lt"/>
              <a:buAutoNum type="arabicPeriod"/>
              <a:defRPr/>
            </a:pPr>
            <a:r>
              <a:rPr lang="en-US" dirty="0" smtClean="0"/>
              <a:t>The classroom will learn about its students</a:t>
            </a:r>
          </a:p>
          <a:p>
            <a:pPr marL="914400" lvl="1" indent="-514350" eaLnBrk="1" hangingPunct="1">
              <a:buFont typeface="+mj-lt"/>
              <a:buAutoNum type="arabicPeriod"/>
              <a:defRPr/>
            </a:pPr>
            <a:r>
              <a:rPr lang="en-US" dirty="0" smtClean="0"/>
              <a:t>Smart cities will improve their citizens’ lives</a:t>
            </a:r>
          </a:p>
          <a:p>
            <a:pPr eaLnBrk="1" hangingPunct="1">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dirty="0" smtClean="0"/>
              <a:t>Ethical Dilemma:</a:t>
            </a:r>
            <a:br>
              <a:rPr lang="en-US" dirty="0" smtClean="0"/>
            </a:br>
            <a:r>
              <a:rPr lang="en-US" dirty="0"/>
              <a:t>Ethical App Development</a:t>
            </a:r>
            <a:endParaRPr lang="en-US" dirty="0" smtClean="0"/>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Nowadays anyone can build an app, not just major software companies</a:t>
            </a:r>
          </a:p>
          <a:p>
            <a:pPr eaLnBrk="1" hangingPunct="1">
              <a:defRPr/>
            </a:pPr>
            <a:r>
              <a:rPr lang="en-US" dirty="0" smtClean="0"/>
              <a:t>Mobile apps are especially prevalent, with opportunities to build the next “killer app”</a:t>
            </a:r>
          </a:p>
          <a:p>
            <a:pPr eaLnBrk="1" hangingPunct="1">
              <a:defRPr/>
            </a:pPr>
            <a:r>
              <a:rPr lang="en-US" dirty="0" smtClean="0"/>
              <a:t>This leads to possible ethical issues, especially related to privacy concerns</a:t>
            </a:r>
          </a:p>
          <a:p>
            <a:pPr lvl="1" eaLnBrk="1" hangingPunct="1">
              <a:defRPr/>
            </a:pPr>
            <a:r>
              <a:rPr lang="en-US" dirty="0" smtClean="0"/>
              <a:t>Facebook privacy policies always changing, often violating privacy preferences of users</a:t>
            </a:r>
          </a:p>
          <a:p>
            <a:pPr lvl="1" eaLnBrk="1" hangingPunct="1">
              <a:defRPr/>
            </a:pPr>
            <a:r>
              <a:rPr lang="en-US" dirty="0" smtClean="0"/>
              <a:t>iOS social media Path app secretly sends users’ complete address list to Path’s servers</a:t>
            </a:r>
          </a:p>
          <a:p>
            <a:pPr eaLnBrk="1" hangingPunct="1">
              <a:defRPr/>
            </a:pPr>
            <a:r>
              <a:rPr lang="en-US" dirty="0" smtClean="0"/>
              <a:t>Apps can easily retrieve user data, but </a:t>
            </a:r>
            <a:r>
              <a:rPr lang="en-US" b="1" dirty="0" smtClean="0"/>
              <a:t>can</a:t>
            </a:r>
            <a:r>
              <a:rPr lang="en-US" dirty="0" smtClean="0"/>
              <a:t> does not imply </a:t>
            </a:r>
            <a:r>
              <a:rPr lang="en-US" b="1" dirty="0" smtClean="0"/>
              <a:t>ought</a:t>
            </a: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pPr eaLnBrk="1" hangingPunct="1"/>
            <a:r>
              <a:rPr lang="en-US" dirty="0" smtClean="0"/>
              <a:t>Who’s Going Mobile</a:t>
            </a:r>
            <a:br>
              <a:rPr lang="en-US" dirty="0" smtClean="0"/>
            </a:br>
            <a:r>
              <a:rPr lang="en-US" dirty="0" smtClean="0"/>
              <a:t>Creating Mobile Apps</a:t>
            </a:r>
          </a:p>
        </p:txBody>
      </p:sp>
      <p:sp>
        <p:nvSpPr>
          <p:cNvPr id="3" name="Content Placeholder 2"/>
          <p:cNvSpPr>
            <a:spLocks noGrp="1"/>
          </p:cNvSpPr>
          <p:nvPr>
            <p:ph idx="1"/>
          </p:nvPr>
        </p:nvSpPr>
        <p:spPr/>
        <p:txBody>
          <a:bodyPr>
            <a:normAutofit fontScale="77500" lnSpcReduction="20000"/>
          </a:bodyPr>
          <a:lstStyle/>
          <a:p>
            <a:pPr eaLnBrk="1" hangingPunct="1">
              <a:defRPr/>
            </a:pPr>
            <a:r>
              <a:rPr lang="en-US" dirty="0" smtClean="0"/>
              <a:t>Smartphone apps are being rapidly developed and deployed</a:t>
            </a:r>
          </a:p>
          <a:p>
            <a:pPr eaLnBrk="1" hangingPunct="1">
              <a:defRPr/>
            </a:pPr>
            <a:r>
              <a:rPr lang="en-US" dirty="0" smtClean="0"/>
              <a:t>In 2013, Google and Apple announced more than </a:t>
            </a:r>
            <a:r>
              <a:rPr lang="en-US" dirty="0"/>
              <a:t>1</a:t>
            </a:r>
            <a:r>
              <a:rPr lang="en-US" dirty="0" smtClean="0"/>
              <a:t> million apps in their app stores</a:t>
            </a:r>
          </a:p>
          <a:p>
            <a:pPr eaLnBrk="1" hangingPunct="1">
              <a:defRPr/>
            </a:pPr>
            <a:r>
              <a:rPr lang="en-US" dirty="0" smtClean="0"/>
              <a:t>Only a relatively few are highly successful</a:t>
            </a:r>
          </a:p>
          <a:p>
            <a:pPr lvl="1" eaLnBrk="1" hangingPunct="1">
              <a:defRPr/>
            </a:pPr>
            <a:r>
              <a:rPr lang="en-US" dirty="0" smtClean="0"/>
              <a:t>Flappy Bird took only three days to complete, but netted $50K per day</a:t>
            </a:r>
          </a:p>
          <a:p>
            <a:pPr lvl="1" eaLnBrk="1" hangingPunct="1">
              <a:defRPr/>
            </a:pPr>
            <a:r>
              <a:rPr lang="en-US" dirty="0" smtClean="0"/>
              <a:t>Game templates are available for as low as $199 for developers, not even needing code</a:t>
            </a:r>
          </a:p>
          <a:p>
            <a:pPr eaLnBrk="1" hangingPunct="1">
              <a:defRPr/>
            </a:pPr>
            <a:r>
              <a:rPr lang="en-US" dirty="0" smtClean="0"/>
              <a:t>Other app possibilities</a:t>
            </a:r>
          </a:p>
          <a:p>
            <a:pPr lvl="1" eaLnBrk="1" hangingPunct="1">
              <a:defRPr/>
            </a:pPr>
            <a:r>
              <a:rPr lang="en-US" dirty="0" smtClean="0"/>
              <a:t>Productivity tools for students</a:t>
            </a:r>
          </a:p>
          <a:p>
            <a:pPr lvl="1" eaLnBrk="1" hangingPunct="1">
              <a:defRPr/>
            </a:pPr>
            <a:r>
              <a:rPr lang="en-US" dirty="0" smtClean="0"/>
              <a:t>Managing your passwords</a:t>
            </a:r>
          </a:p>
          <a:p>
            <a:pPr lvl="1" eaLnBrk="1" hangingPunct="1">
              <a:defRPr/>
            </a:pPr>
            <a:r>
              <a:rPr lang="en-US" dirty="0" smtClean="0"/>
              <a:t>Plenty of other ideas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dirty="0" smtClean="0"/>
              <a:t>Key Players:</a:t>
            </a:r>
            <a:br>
              <a:rPr lang="en-US" dirty="0" smtClean="0"/>
            </a:br>
            <a:r>
              <a:rPr lang="en-US" dirty="0" smtClean="0"/>
              <a:t>Game Development Studios</a:t>
            </a:r>
          </a:p>
        </p:txBody>
      </p:sp>
      <p:sp>
        <p:nvSpPr>
          <p:cNvPr id="3" name="Content Placeholder 2"/>
          <p:cNvSpPr>
            <a:spLocks noGrp="1"/>
          </p:cNvSpPr>
          <p:nvPr>
            <p:ph idx="1"/>
          </p:nvPr>
        </p:nvSpPr>
        <p:spPr>
          <a:xfrm>
            <a:off x="381000" y="1828800"/>
            <a:ext cx="8458200" cy="4572000"/>
          </a:xfrm>
        </p:spPr>
        <p:txBody>
          <a:bodyPr>
            <a:normAutofit fontScale="92500" lnSpcReduction="20000"/>
          </a:bodyPr>
          <a:lstStyle/>
          <a:p>
            <a:pPr eaLnBrk="1" hangingPunct="1">
              <a:defRPr/>
            </a:pPr>
            <a:r>
              <a:rPr lang="en-US" dirty="0" smtClean="0"/>
              <a:t>Some tech companies (IBM, Apple) receive only a small amount of their total revenue from software</a:t>
            </a:r>
          </a:p>
          <a:p>
            <a:pPr eaLnBrk="1" hangingPunct="1">
              <a:defRPr/>
            </a:pPr>
            <a:r>
              <a:rPr lang="en-US" dirty="0" smtClean="0"/>
              <a:t>Others (e.g., Microsoft) are primarily software vendors</a:t>
            </a:r>
          </a:p>
          <a:p>
            <a:pPr eaLnBrk="1" hangingPunct="1">
              <a:defRPr/>
            </a:pPr>
            <a:r>
              <a:rPr lang="en-US" dirty="0" smtClean="0"/>
              <a:t>All software involves SDLC, but game software SDLC has unique characteristics</a:t>
            </a:r>
          </a:p>
          <a:p>
            <a:pPr lvl="1" eaLnBrk="1" hangingPunct="1">
              <a:defRPr/>
            </a:pPr>
            <a:r>
              <a:rPr lang="en-US" dirty="0" smtClean="0"/>
              <a:t>Begin with general project goal</a:t>
            </a:r>
          </a:p>
          <a:p>
            <a:pPr lvl="1" eaLnBrk="1" hangingPunct="1">
              <a:defRPr/>
            </a:pPr>
            <a:r>
              <a:rPr lang="en-US" dirty="0" smtClean="0"/>
              <a:t>After that, it’s more like movie production than normal software production</a:t>
            </a:r>
          </a:p>
          <a:p>
            <a:pPr lvl="1" eaLnBrk="1" hangingPunct="1">
              <a:defRPr/>
            </a:pPr>
            <a:r>
              <a:rPr lang="en-US" dirty="0" smtClean="0"/>
              <a:t>Leading games sometimes cost more than $100 million to develop</a:t>
            </a:r>
          </a:p>
          <a:p>
            <a:pPr lvl="1" eaLnBrk="1" hangingPunct="1">
              <a:defRPr/>
            </a:pP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pPr eaLnBrk="1" hangingPunct="1"/>
            <a:r>
              <a:rPr lang="en-US" dirty="0" smtClean="0"/>
              <a:t>When Things Go Wrong:</a:t>
            </a:r>
            <a:br>
              <a:rPr lang="en-US" dirty="0" smtClean="0"/>
            </a:br>
            <a:r>
              <a:rPr lang="en-US" dirty="0" smtClean="0"/>
              <a:t>Conquering Computer Contagion</a:t>
            </a:r>
          </a:p>
        </p:txBody>
      </p:sp>
      <p:sp>
        <p:nvSpPr>
          <p:cNvPr id="99330" name="Content Placeholder 2"/>
          <p:cNvSpPr>
            <a:spLocks noGrp="1"/>
          </p:cNvSpPr>
          <p:nvPr>
            <p:ph idx="1"/>
          </p:nvPr>
        </p:nvSpPr>
        <p:spPr>
          <a:xfrm>
            <a:off x="228600" y="1828800"/>
            <a:ext cx="8458200" cy="4572000"/>
          </a:xfrm>
        </p:spPr>
        <p:txBody>
          <a:bodyPr/>
          <a:lstStyle/>
          <a:p>
            <a:pPr eaLnBrk="1" hangingPunct="1"/>
            <a:r>
              <a:rPr lang="en-US" sz="2800" dirty="0" smtClean="0"/>
              <a:t>Blue Frog had a new solution to combat spam</a:t>
            </a:r>
          </a:p>
          <a:p>
            <a:pPr lvl="1" eaLnBrk="1" hangingPunct="1"/>
            <a:r>
              <a:rPr lang="en-US" sz="2400" dirty="0" smtClean="0"/>
              <a:t>For every e-mail received, sent a response e-mail</a:t>
            </a:r>
          </a:p>
          <a:p>
            <a:pPr lvl="1" eaLnBrk="1" hangingPunct="1"/>
            <a:r>
              <a:rPr lang="en-US" sz="2400" dirty="0" smtClean="0"/>
              <a:t>Six of the top 10 spammers dropped Blue Frog’s clients from their lists</a:t>
            </a:r>
          </a:p>
          <a:p>
            <a:pPr lvl="1" eaLnBrk="1" hangingPunct="1"/>
            <a:r>
              <a:rPr lang="en-US" sz="2400" dirty="0" smtClean="0"/>
              <a:t>One spammer fought back, inundating Blue Frog’s clients with so much spam that ISP servers crashed</a:t>
            </a:r>
          </a:p>
          <a:p>
            <a:pPr lvl="1" eaLnBrk="1" hangingPunct="1"/>
            <a:r>
              <a:rPr lang="en-US" sz="2400" dirty="0" smtClean="0"/>
              <a:t>Blue Frog decided to fold instead of creating a new cyberwar</a:t>
            </a:r>
          </a:p>
          <a:p>
            <a:pPr lvl="1" eaLnBrk="1" hangingPunct="1"/>
            <a:r>
              <a:rPr lang="en-US" sz="2400" dirty="0" smtClean="0"/>
              <a:t>2014 top malware issues: growth in botnets, Android-based malware, Linux and Mac OS vulnerabilities, Web-based malware, attacks on financial accounts, Windows XP, spam evolving to overcome blocking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US" dirty="0" smtClean="0"/>
              <a:t>Industry Analysis:</a:t>
            </a:r>
            <a:br>
              <a:rPr lang="en-US" dirty="0" smtClean="0"/>
            </a:br>
            <a:r>
              <a:rPr lang="en-US" dirty="0" smtClean="0"/>
              <a:t>Broadcasting</a:t>
            </a:r>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Broadcasters of radio and television are facing dwindling viewership</a:t>
            </a:r>
          </a:p>
          <a:p>
            <a:pPr lvl="1" eaLnBrk="1" hangingPunct="1">
              <a:defRPr/>
            </a:pPr>
            <a:r>
              <a:rPr lang="en-US" dirty="0" smtClean="0"/>
              <a:t>The Internet has opened new entertainment sources and competition to viewers</a:t>
            </a:r>
          </a:p>
          <a:p>
            <a:pPr lvl="1" eaLnBrk="1" hangingPunct="1">
              <a:defRPr/>
            </a:pPr>
            <a:r>
              <a:rPr lang="en-US" dirty="0" smtClean="0"/>
              <a:t>Advertisers are willing to pay less for smaller audiences</a:t>
            </a:r>
          </a:p>
          <a:p>
            <a:pPr lvl="1" eaLnBrk="1" hangingPunct="1">
              <a:defRPr/>
            </a:pPr>
            <a:r>
              <a:rPr lang="en-US" dirty="0" smtClean="0"/>
              <a:t>Broadcasters now use the Internet as another distribution channel, and can charge for online show advertising</a:t>
            </a:r>
          </a:p>
          <a:p>
            <a:pPr lvl="1" eaLnBrk="1" hangingPunct="1">
              <a:defRPr/>
            </a:pPr>
            <a:r>
              <a:rPr lang="en-US" dirty="0" smtClean="0"/>
              <a:t>Some formats are requiring shorter broadcast formats to cater to online audiences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t>The Productivity Paradox</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1638299"/>
            <a:ext cx="5795962" cy="4886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t>Making a Successful Business Case:</a:t>
            </a:r>
            <a:br>
              <a:rPr lang="en-US" dirty="0" smtClean="0"/>
            </a:br>
            <a:r>
              <a:rPr lang="en-US" dirty="0" smtClean="0"/>
              <a:t>Types of Business Cases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47579106"/>
              </p:ext>
            </p:extLst>
          </p:nvPr>
        </p:nvGraphicFramePr>
        <p:xfrm>
          <a:off x="457200" y="1828800"/>
          <a:ext cx="5029200" cy="4358640"/>
        </p:xfrm>
        <a:graphic>
          <a:graphicData uri="http://schemas.openxmlformats.org/drawingml/2006/table">
            <a:tbl>
              <a:tblPr firstRow="1" bandRow="1">
                <a:tableStyleId>{F5AB1C69-6EDB-4FF4-983F-18BD219EF322}</a:tableStyleId>
              </a:tblPr>
              <a:tblGrid>
                <a:gridCol w="1257300"/>
                <a:gridCol w="3771900"/>
              </a:tblGrid>
              <a:tr h="990600">
                <a:tc>
                  <a:txBody>
                    <a:bodyPr/>
                    <a:lstStyle/>
                    <a:p>
                      <a:r>
                        <a:rPr lang="en-US" dirty="0" smtClean="0"/>
                        <a:t>Type of Argument</a:t>
                      </a:r>
                      <a:endParaRPr lang="en-US" dirty="0"/>
                    </a:p>
                  </a:txBody>
                  <a:tcPr/>
                </a:tc>
                <a:tc>
                  <a:txBody>
                    <a:bodyPr/>
                    <a:lstStyle/>
                    <a:p>
                      <a:r>
                        <a:rPr lang="en-US" dirty="0" smtClean="0"/>
                        <a:t>Description</a:t>
                      </a:r>
                      <a:endParaRPr lang="en-US" dirty="0"/>
                    </a:p>
                  </a:txBody>
                  <a:tcPr/>
                </a:tc>
              </a:tr>
              <a:tr h="990600">
                <a:tc>
                  <a:txBody>
                    <a:bodyPr/>
                    <a:lstStyle/>
                    <a:p>
                      <a:r>
                        <a:rPr lang="en-US" sz="1800" b="0" i="0" u="none" strike="noStrike" kern="1200" baseline="0" dirty="0" smtClean="0">
                          <a:solidFill>
                            <a:schemeClr val="dk1"/>
                          </a:solidFill>
                          <a:latin typeface="+mn-lt"/>
                          <a:ea typeface="+mn-ea"/>
                          <a:cs typeface="+mn-cs"/>
                        </a:rPr>
                        <a:t>Faith</a:t>
                      </a:r>
                      <a:endParaRPr lang="en-US" dirty="0"/>
                    </a:p>
                  </a:txBody>
                  <a:tcPr/>
                </a:tc>
                <a:tc>
                  <a:txBody>
                    <a:bodyPr/>
                    <a:lstStyle/>
                    <a:p>
                      <a:r>
                        <a:rPr lang="en-US" sz="1800" b="0" i="0" u="none" strike="noStrike" kern="1200" baseline="0" dirty="0" smtClean="0">
                          <a:solidFill>
                            <a:schemeClr val="dk1"/>
                          </a:solidFill>
                          <a:latin typeface="+mn-lt"/>
                          <a:ea typeface="+mn-ea"/>
                          <a:cs typeface="+mn-cs"/>
                        </a:rPr>
                        <a:t>Arguments based on beliefs about organizational strategy, competitive advantage, industry forces, customer perceptions, market share, and so on</a:t>
                      </a:r>
                      <a:endParaRPr lang="en-US" dirty="0"/>
                    </a:p>
                  </a:txBody>
                  <a:tcPr/>
                </a:tc>
              </a:tr>
              <a:tr h="990600">
                <a:tc>
                  <a:txBody>
                    <a:bodyPr/>
                    <a:lstStyle/>
                    <a:p>
                      <a:r>
                        <a:rPr lang="en-US" sz="1800" b="0" i="0" u="none" strike="noStrike" kern="1200" baseline="0" dirty="0" smtClean="0">
                          <a:solidFill>
                            <a:schemeClr val="dk1"/>
                          </a:solidFill>
                          <a:latin typeface="+mn-lt"/>
                          <a:ea typeface="+mn-ea"/>
                          <a:cs typeface="+mn-cs"/>
                        </a:rPr>
                        <a:t>Fear</a:t>
                      </a:r>
                      <a:endParaRPr lang="en-US" dirty="0"/>
                    </a:p>
                  </a:txBody>
                  <a:tcPr/>
                </a:tc>
                <a:tc>
                  <a:txBody>
                    <a:bodyPr/>
                    <a:lstStyle/>
                    <a:p>
                      <a:r>
                        <a:rPr lang="en-US" sz="1800" b="0" i="0" u="none" strike="noStrike" kern="1200" baseline="0" dirty="0" smtClean="0">
                          <a:solidFill>
                            <a:schemeClr val="dk1"/>
                          </a:solidFill>
                          <a:latin typeface="+mn-lt"/>
                          <a:ea typeface="+mn-ea"/>
                          <a:cs typeface="+mn-cs"/>
                        </a:rPr>
                        <a:t>Arguments based on the notion that if the system is not implemented, the firm will lose out to the competition, or worse,  go out of business</a:t>
                      </a:r>
                      <a:endParaRPr lang="en-US" dirty="0"/>
                    </a:p>
                  </a:txBody>
                  <a:tcPr/>
                </a:tc>
              </a:tr>
              <a:tr h="990600">
                <a:tc>
                  <a:txBody>
                    <a:bodyPr/>
                    <a:lstStyle/>
                    <a:p>
                      <a:r>
                        <a:rPr lang="en-US" sz="1800" b="0" i="0" u="none" strike="noStrike" kern="1200" baseline="0" dirty="0" smtClean="0">
                          <a:solidFill>
                            <a:schemeClr val="dk1"/>
                          </a:solidFill>
                          <a:latin typeface="+mn-lt"/>
                          <a:ea typeface="+mn-ea"/>
                          <a:cs typeface="+mn-cs"/>
                        </a:rPr>
                        <a:t>Fact</a:t>
                      </a:r>
                      <a:endParaRPr lang="en-US" dirty="0"/>
                    </a:p>
                  </a:txBody>
                  <a:tcPr/>
                </a:tc>
                <a:tc>
                  <a:txBody>
                    <a:bodyPr/>
                    <a:lstStyle/>
                    <a:p>
                      <a:r>
                        <a:rPr lang="en-US" sz="1800" b="0" i="0" u="none" strike="noStrike" kern="1200" baseline="0" dirty="0" smtClean="0">
                          <a:solidFill>
                            <a:schemeClr val="dk1"/>
                          </a:solidFill>
                          <a:latin typeface="+mn-lt"/>
                          <a:ea typeface="+mn-ea"/>
                          <a:cs typeface="+mn-cs"/>
                        </a:rPr>
                        <a:t>Arguments based on data, quantitative analysis, and/or indisputable factors</a:t>
                      </a:r>
                      <a:endParaRPr lang="en-US" dirty="0"/>
                    </a:p>
                  </a:txBody>
                  <a:tcPr/>
                </a:tc>
              </a:tr>
            </a:tbl>
          </a:graphicData>
        </a:graphic>
      </p:graphicFrame>
      <p:sp>
        <p:nvSpPr>
          <p:cNvPr id="3" name="Rectangle 2"/>
          <p:cNvSpPr/>
          <p:nvPr/>
        </p:nvSpPr>
        <p:spPr>
          <a:xfrm>
            <a:off x="2819400" y="6172200"/>
            <a:ext cx="4121641" cy="369332"/>
          </a:xfrm>
          <a:prstGeom prst="rect">
            <a:avLst/>
          </a:prstGeom>
        </p:spPr>
        <p:txBody>
          <a:bodyPr wrap="none">
            <a:spAutoFit/>
          </a:bodyPr>
          <a:lstStyle/>
          <a:p>
            <a:r>
              <a:rPr lang="en-US" dirty="0" smtClean="0"/>
              <a:t>Based on Wheeler and </a:t>
            </a:r>
            <a:r>
              <a:rPr lang="en-US" dirty="0"/>
              <a:t>Marakas, 1999</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2085975"/>
            <a:ext cx="3429000" cy="3552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89422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smtClean="0"/>
              <a:t>Making a Successful Business Case:</a:t>
            </a:r>
            <a:br>
              <a:rPr lang="en-US" dirty="0" smtClean="0"/>
            </a:br>
            <a:r>
              <a:rPr lang="en-US" dirty="0" smtClean="0"/>
              <a:t>Identifying Costs and Benefits</a:t>
            </a:r>
          </a:p>
        </p:txBody>
      </p:sp>
      <p:sp>
        <p:nvSpPr>
          <p:cNvPr id="26626" name="Content Placeholder 3"/>
          <p:cNvSpPr>
            <a:spLocks noGrp="1"/>
          </p:cNvSpPr>
          <p:nvPr>
            <p:ph idx="1"/>
          </p:nvPr>
        </p:nvSpPr>
        <p:spPr>
          <a:xfrm>
            <a:off x="304800" y="1828800"/>
            <a:ext cx="8305800" cy="4419600"/>
          </a:xfrm>
        </p:spPr>
        <p:txBody>
          <a:bodyPr/>
          <a:lstStyle/>
          <a:p>
            <a:pPr eaLnBrk="1" hangingPunct="1"/>
            <a:r>
              <a:rPr lang="en-US" dirty="0" smtClean="0"/>
              <a:t>Identifying Costs</a:t>
            </a:r>
          </a:p>
          <a:p>
            <a:pPr lvl="1" eaLnBrk="1" hangingPunct="1"/>
            <a:r>
              <a:rPr lang="en-US" dirty="0" smtClean="0"/>
              <a:t>Tangible </a:t>
            </a:r>
            <a:r>
              <a:rPr lang="en-US" dirty="0"/>
              <a:t>c</a:t>
            </a:r>
            <a:r>
              <a:rPr lang="en-US" dirty="0" smtClean="0"/>
              <a:t>osts—total </a:t>
            </a:r>
            <a:r>
              <a:rPr lang="en-US" dirty="0"/>
              <a:t>c</a:t>
            </a:r>
            <a:r>
              <a:rPr lang="en-US" dirty="0" smtClean="0"/>
              <a:t>ost of ownership (TCO)</a:t>
            </a:r>
          </a:p>
          <a:p>
            <a:pPr lvl="2" eaLnBrk="1" hangingPunct="1"/>
            <a:r>
              <a:rPr lang="en-US" dirty="0" smtClean="0"/>
              <a:t>Non-recurring costs (acquisition)</a:t>
            </a:r>
          </a:p>
          <a:p>
            <a:pPr lvl="2" eaLnBrk="1" hangingPunct="1"/>
            <a:r>
              <a:rPr lang="en-US" dirty="0" smtClean="0"/>
              <a:t>Recurring costs (use and maintenance)</a:t>
            </a:r>
          </a:p>
          <a:p>
            <a:pPr lvl="1" eaLnBrk="1" hangingPunct="1"/>
            <a:r>
              <a:rPr lang="en-US" dirty="0" smtClean="0"/>
              <a:t>Intangible costs (e.g., loss of customers)</a:t>
            </a:r>
          </a:p>
          <a:p>
            <a:pPr eaLnBrk="1" hangingPunct="1"/>
            <a:r>
              <a:rPr lang="en-US" dirty="0" smtClean="0"/>
              <a:t>Identifying Benefits</a:t>
            </a:r>
          </a:p>
          <a:p>
            <a:pPr lvl="1" eaLnBrk="1" hangingPunct="1"/>
            <a:r>
              <a:rPr lang="en-US" dirty="0" smtClean="0"/>
              <a:t>Tangible benefits (e.g., estimated sales gains)</a:t>
            </a:r>
          </a:p>
          <a:p>
            <a:pPr lvl="1" eaLnBrk="1" hangingPunct="1"/>
            <a:r>
              <a:rPr lang="en-US" dirty="0" smtClean="0"/>
              <a:t>Intangible benefits (e.g., improved customer service)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dirty="0" smtClean="0"/>
              <a:t>Making a Successful Business Case:</a:t>
            </a:r>
            <a:br>
              <a:rPr lang="en-US" dirty="0" smtClean="0"/>
            </a:br>
            <a:r>
              <a:rPr lang="en-US" dirty="0" smtClean="0"/>
              <a:t>Performing Cost-Benefit Analyses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1625759"/>
            <a:ext cx="5867400" cy="49274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t>Making a Successful Business Case:</a:t>
            </a:r>
            <a:br>
              <a:rPr lang="en-US" dirty="0" smtClean="0"/>
            </a:br>
            <a:r>
              <a:rPr lang="en-US" dirty="0" smtClean="0"/>
              <a:t>Comparing Competing Investments</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3382" y="1600201"/>
            <a:ext cx="7326218" cy="434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2362200" y="5946559"/>
            <a:ext cx="4425442" cy="461665"/>
          </a:xfrm>
          <a:prstGeom prst="rect">
            <a:avLst/>
          </a:prstGeom>
        </p:spPr>
        <p:txBody>
          <a:bodyPr wrap="none">
            <a:spAutoFit/>
          </a:bodyPr>
          <a:lstStyle/>
          <a:p>
            <a:r>
              <a:rPr lang="en-US" sz="2400" dirty="0" smtClean="0"/>
              <a:t>Weighted Multicriteria Analysis </a:t>
            </a:r>
            <a:endParaRPr lang="en-US"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4686</Words>
  <Application>Microsoft Office PowerPoint</Application>
  <PresentationFormat>On-screen Show (4:3)</PresentationFormat>
  <Paragraphs>450</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Chapter 9: Developing and Acquiring Information Systems</vt:lpstr>
      <vt:lpstr>Chapter 9 Learning Objectives</vt:lpstr>
      <vt:lpstr>Making the Business Case</vt:lpstr>
      <vt:lpstr>Business Case Objectives</vt:lpstr>
      <vt:lpstr>The Productivity Paradox</vt:lpstr>
      <vt:lpstr>Making a Successful Business Case: Types of Business Cases</vt:lpstr>
      <vt:lpstr>Making a Successful Business Case: Identifying Costs and Benefits</vt:lpstr>
      <vt:lpstr>Making a Successful Business Case: Performing Cost-Benefit Analyses</vt:lpstr>
      <vt:lpstr>Making a Successful Business Case: Comparing Competing Investments</vt:lpstr>
      <vt:lpstr>Presenting the Business Case</vt:lpstr>
      <vt:lpstr>Making a Successful Business Case: Stakeholders and Factors</vt:lpstr>
      <vt:lpstr>The Systems Development Process</vt:lpstr>
      <vt:lpstr>Customized Versus Off-the-Shelf Software</vt:lpstr>
      <vt:lpstr>Off-the-Shelf Software: Examples</vt:lpstr>
      <vt:lpstr>Open Source Software</vt:lpstr>
      <vt:lpstr>Combining Customized, Open Source, and Off-the-Shelf Systems</vt:lpstr>
      <vt:lpstr>IS Development in Action</vt:lpstr>
      <vt:lpstr>IS Development in Action</vt:lpstr>
      <vt:lpstr>The Role of Users in the Systems Development Process</vt:lpstr>
      <vt:lpstr>Steps in the Systems Development Process</vt:lpstr>
      <vt:lpstr>Phase 1: Systems Planning and Selection</vt:lpstr>
      <vt:lpstr>Phase 2: Systems Analysis</vt:lpstr>
      <vt:lpstr>Phase 3: Systems Design</vt:lpstr>
      <vt:lpstr>Phase 4: Systems Implementation and Operation</vt:lpstr>
      <vt:lpstr>Phase 4: Systems Implementation and Operation: Conversion Strategies</vt:lpstr>
      <vt:lpstr>Repeating the SDLC: Systems Maintenance</vt:lpstr>
      <vt:lpstr>Repeating the SDLC: Systems Maintenance: Activity Mapping</vt:lpstr>
      <vt:lpstr>Other Approaches to Designing and Building Systems</vt:lpstr>
      <vt:lpstr>Acquiring Information Systems</vt:lpstr>
      <vt:lpstr>External Acquisition: Reasons for External Acquisition</vt:lpstr>
      <vt:lpstr>External Acquisition: Steps</vt:lpstr>
      <vt:lpstr>External Acquisition: Steps:  Development of a Request for Proposal</vt:lpstr>
      <vt:lpstr>External Acquisition: Steps:  Proposal Evaluation</vt:lpstr>
      <vt:lpstr>External Acquisition: Commonly Used Evaluation Criteria</vt:lpstr>
      <vt:lpstr>External Acquisition: Steps—Vendor Selection</vt:lpstr>
      <vt:lpstr>External Acquisition: Managing the Software License</vt:lpstr>
      <vt:lpstr>Outsourcing Systems Development: Why Outsourcing?</vt:lpstr>
      <vt:lpstr>Outsourcing Systems Development: Managing the IS Outsourcing Relationship</vt:lpstr>
      <vt:lpstr>End of Chapter Content</vt:lpstr>
      <vt:lpstr>Managing in the Digital World:  Microsoft Is “Kinecting” Its Ecosystem</vt:lpstr>
      <vt:lpstr>Brief Case:  Software Patent Wars</vt:lpstr>
      <vt:lpstr>Coming Attractions:  IBM’s 5 in 5</vt:lpstr>
      <vt:lpstr>Ethical Dilemma: Ethical App Development</vt:lpstr>
      <vt:lpstr>Who’s Going Mobile Creating Mobile Apps</vt:lpstr>
      <vt:lpstr>Key Players: Game Development Studios</vt:lpstr>
      <vt:lpstr>When Things Go Wrong: Conquering Computer Contagion</vt:lpstr>
      <vt:lpstr>Industry Analysis: Broadcasting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 Developing and Acquiring Information Systems</dc:title>
  <dc:creator/>
  <cp:lastModifiedBy/>
  <cp:revision>3</cp:revision>
  <dcterms:created xsi:type="dcterms:W3CDTF">2013-01-13T16:43:13Z</dcterms:created>
  <dcterms:modified xsi:type="dcterms:W3CDTF">2015-04-23T07:41:58Z</dcterms:modified>
</cp:coreProperties>
</file>