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6" r:id="rId2"/>
    <p:sldId id="292" r:id="rId3"/>
    <p:sldId id="311" r:id="rId4"/>
    <p:sldId id="312" r:id="rId5"/>
    <p:sldId id="313" r:id="rId6"/>
    <p:sldId id="314" r:id="rId7"/>
    <p:sldId id="315" r:id="rId8"/>
    <p:sldId id="316" r:id="rId9"/>
    <p:sldId id="309" r:id="rId10"/>
    <p:sldId id="310" r:id="rId11"/>
    <p:sldId id="304" r:id="rId12"/>
    <p:sldId id="317" r:id="rId13"/>
    <p:sldId id="306" r:id="rId14"/>
    <p:sldId id="318" r:id="rId15"/>
    <p:sldId id="307" r:id="rId16"/>
    <p:sldId id="303" r:id="rId17"/>
  </p:sldIdLst>
  <p:sldSz cx="9144000" cy="6858000" type="screen4x3"/>
  <p:notesSz cx="6761163" cy="9942513"/>
  <p:custDataLst>
    <p:tags r:id="rId2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xmlns="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19F3F3"/>
    <a:srgbClr val="08E823"/>
    <a:srgbClr val="33CC33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67" autoAdjust="0"/>
    <p:restoredTop sz="94656" autoAdjust="0"/>
  </p:normalViewPr>
  <p:slideViewPr>
    <p:cSldViewPr>
      <p:cViewPr>
        <p:scale>
          <a:sx n="55" d="100"/>
          <a:sy n="55" d="100"/>
        </p:scale>
        <p:origin x="-1752" y="-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gs" Target="tags/tag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87743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d-ID" sz="4000" dirty="0"/>
              <a:t>K</a:t>
            </a:r>
            <a:r>
              <a:rPr lang="id-ID" sz="4000" dirty="0" smtClean="0"/>
              <a:t>onsep </a:t>
            </a:r>
            <a:r>
              <a:rPr lang="id-ID" sz="4000" dirty="0"/>
              <a:t>M</a:t>
            </a:r>
            <a:r>
              <a:rPr lang="id-ID" sz="4000" dirty="0" smtClean="0"/>
              <a:t>embangun Hipotesis </a:t>
            </a:r>
            <a:r>
              <a:rPr lang="id-ID" sz="4000" dirty="0"/>
              <a:t>dalam </a:t>
            </a:r>
            <a:r>
              <a:rPr lang="id-ID" sz="4000" dirty="0" smtClean="0"/>
              <a:t>Riset </a:t>
            </a:r>
            <a:r>
              <a:rPr lang="id-ID" sz="4000" dirty="0"/>
              <a:t>SDM</a:t>
            </a:r>
            <a:endParaRPr lang="id-ID" sz="4000" b="1" dirty="0" smtClean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5 (sesi 1)</a:t>
            </a:r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Riset SDM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21460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id-ID" altLang="id-ID" b="1" dirty="0">
                <a:latin typeface="Arial" charset="0"/>
                <a:cs typeface="Arial" charset="0"/>
              </a:rPr>
              <a:t>Hipotesis hendaknya </a:t>
            </a:r>
            <a:r>
              <a:rPr lang="id-ID" altLang="id-ID" dirty="0">
                <a:latin typeface="Arial" charset="0"/>
                <a:cs typeface="Arial" charset="0"/>
              </a:rPr>
              <a:t>:</a:t>
            </a:r>
            <a:br>
              <a:rPr lang="id-ID" altLang="id-ID" dirty="0">
                <a:latin typeface="Arial" charset="0"/>
                <a:cs typeface="Arial" charset="0"/>
              </a:rPr>
            </a:br>
            <a:r>
              <a:rPr lang="id-ID" altLang="id-ID" dirty="0">
                <a:latin typeface="Arial" charset="0"/>
                <a:cs typeface="Arial" charset="0"/>
              </a:rPr>
              <a:t/>
            </a:r>
            <a:br>
              <a:rPr lang="id-ID" altLang="id-ID" dirty="0">
                <a:latin typeface="Arial" charset="0"/>
                <a:cs typeface="Arial" charset="0"/>
              </a:rPr>
            </a:br>
            <a:r>
              <a:rPr lang="id-ID" altLang="id-ID" dirty="0">
                <a:latin typeface="Arial" charset="0"/>
                <a:cs typeface="Arial" charset="0"/>
              </a:rPr>
              <a:t>1. menyatakan pertautan antara dua variabel atau lebih.</a:t>
            </a:r>
            <a:br>
              <a:rPr lang="id-ID" altLang="id-ID" dirty="0">
                <a:latin typeface="Arial" charset="0"/>
                <a:cs typeface="Arial" charset="0"/>
              </a:rPr>
            </a:br>
            <a:r>
              <a:rPr lang="id-ID" altLang="id-ID" dirty="0">
                <a:latin typeface="Arial" charset="0"/>
                <a:cs typeface="Arial" charset="0"/>
              </a:rPr>
              <a:t/>
            </a:r>
            <a:br>
              <a:rPr lang="id-ID" altLang="id-ID" dirty="0">
                <a:latin typeface="Arial" charset="0"/>
                <a:cs typeface="Arial" charset="0"/>
              </a:rPr>
            </a:br>
            <a:r>
              <a:rPr lang="id-ID" altLang="id-ID" dirty="0">
                <a:latin typeface="Arial" charset="0"/>
                <a:cs typeface="Arial" charset="0"/>
              </a:rPr>
              <a:t>2. dinyatakan dalam kalimat pernyataan ( deklaratif)</a:t>
            </a:r>
            <a:br>
              <a:rPr lang="id-ID" altLang="id-ID" dirty="0">
                <a:latin typeface="Arial" charset="0"/>
                <a:cs typeface="Arial" charset="0"/>
              </a:rPr>
            </a:br>
            <a:r>
              <a:rPr lang="id-ID" altLang="id-ID" dirty="0">
                <a:latin typeface="Arial" charset="0"/>
                <a:cs typeface="Arial" charset="0"/>
              </a:rPr>
              <a:t/>
            </a:r>
            <a:br>
              <a:rPr lang="id-ID" altLang="id-ID" dirty="0">
                <a:latin typeface="Arial" charset="0"/>
                <a:cs typeface="Arial" charset="0"/>
              </a:rPr>
            </a:br>
            <a:r>
              <a:rPr lang="id-ID" altLang="id-ID" dirty="0">
                <a:latin typeface="Arial" charset="0"/>
                <a:cs typeface="Arial" charset="0"/>
              </a:rPr>
              <a:t>3. dirumuskan secara jelas dan padat.</a:t>
            </a:r>
            <a:br>
              <a:rPr lang="id-ID" altLang="id-ID" dirty="0">
                <a:latin typeface="Arial" charset="0"/>
                <a:cs typeface="Arial" charset="0"/>
              </a:rPr>
            </a:br>
            <a:r>
              <a:rPr lang="id-ID" altLang="id-ID" dirty="0">
                <a:latin typeface="Arial" charset="0"/>
                <a:cs typeface="Arial" charset="0"/>
              </a:rPr>
              <a:t/>
            </a:r>
            <a:br>
              <a:rPr lang="id-ID" altLang="id-ID" dirty="0">
                <a:latin typeface="Arial" charset="0"/>
                <a:cs typeface="Arial" charset="0"/>
              </a:rPr>
            </a:br>
            <a:r>
              <a:rPr lang="id-ID" altLang="id-ID" dirty="0">
                <a:latin typeface="Arial" charset="0"/>
                <a:cs typeface="Arial" charset="0"/>
              </a:rPr>
              <a:t>4. dapat diuji, arttinya memungkinkan orang lain</a:t>
            </a:r>
            <a:br>
              <a:rPr lang="id-ID" altLang="id-ID" dirty="0">
                <a:latin typeface="Arial" charset="0"/>
                <a:cs typeface="Arial" charset="0"/>
              </a:rPr>
            </a:br>
            <a:r>
              <a:rPr lang="id-ID" altLang="id-ID" dirty="0">
                <a:latin typeface="Arial" charset="0"/>
                <a:cs typeface="Arial" charset="0"/>
              </a:rPr>
              <a:t>    mengumpulkan data guna menguji kebenaran hipotesis </a:t>
            </a:r>
            <a:br>
              <a:rPr lang="id-ID" altLang="id-ID" dirty="0">
                <a:latin typeface="Arial" charset="0"/>
                <a:cs typeface="Arial" charset="0"/>
              </a:rPr>
            </a:br>
            <a:r>
              <a:rPr lang="id-ID" altLang="id-ID" dirty="0">
                <a:latin typeface="Arial" charset="0"/>
                <a:cs typeface="Arial" charset="0"/>
              </a:rPr>
              <a:t/>
            </a:r>
            <a:br>
              <a:rPr lang="id-ID" altLang="id-ID" dirty="0">
                <a:latin typeface="Arial" charset="0"/>
                <a:cs typeface="Arial" charset="0"/>
              </a:rPr>
            </a:b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Riset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AN21460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0109784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5440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sz="3500" b="1" dirty="0" smtClean="0"/>
              <a:t>                JENIS HIPOTESIS</a:t>
            </a:r>
          </a:p>
          <a:p>
            <a:pPr marL="0" indent="0">
              <a:buNone/>
            </a:pPr>
            <a:r>
              <a:rPr lang="id-ID" sz="3200" dirty="0" smtClean="0"/>
              <a:t>                   </a:t>
            </a:r>
            <a:endParaRPr lang="id-ID" dirty="0"/>
          </a:p>
          <a:p>
            <a:pPr marL="514350" indent="-514350">
              <a:buAutoNum type="alphaLcPeriod"/>
            </a:pPr>
            <a:r>
              <a:rPr lang="id-ID" dirty="0" smtClean="0"/>
              <a:t>Ditinjau </a:t>
            </a:r>
            <a:r>
              <a:rPr lang="id-ID" dirty="0"/>
              <a:t>dari rumusannya, hipotesis penelitian dibedakan menjadi </a:t>
            </a:r>
            <a:r>
              <a:rPr lang="id-ID" dirty="0" smtClean="0"/>
              <a:t>:</a:t>
            </a:r>
          </a:p>
          <a:p>
            <a:pPr marL="514350" indent="-514350">
              <a:buAutoNum type="arabicParenBoth"/>
            </a:pPr>
            <a:r>
              <a:rPr lang="id-ID" dirty="0" smtClean="0"/>
              <a:t>Hipotesis </a:t>
            </a:r>
            <a:r>
              <a:rPr lang="id-ID" dirty="0"/>
              <a:t>kerja, yaitu hipotesis “yang sebenarnya” yang merupakan sintesis dari hasil kajian teoritis. </a:t>
            </a:r>
            <a:r>
              <a:rPr lang="id-ID" b="1" dirty="0">
                <a:solidFill>
                  <a:srgbClr val="C00000"/>
                </a:solidFill>
              </a:rPr>
              <a:t>Hipotesis kerja biasanya disingkat H1 atau Ha. </a:t>
            </a:r>
            <a:endParaRPr lang="id-ID" b="1" dirty="0" smtClean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id-ID" dirty="0" smtClean="0"/>
          </a:p>
          <a:p>
            <a:pPr marL="514350" indent="-514350">
              <a:buAutoNum type="arabicParenBoth"/>
            </a:pPr>
            <a:r>
              <a:rPr lang="id-ID" dirty="0" smtClean="0"/>
              <a:t> </a:t>
            </a:r>
            <a:r>
              <a:rPr lang="id-ID" dirty="0"/>
              <a:t>Hipotesis nol atau hipotesis statistik, merupakan lawan dari hipotesis </a:t>
            </a:r>
            <a:r>
              <a:rPr lang="id-ID" dirty="0" smtClean="0"/>
              <a:t>kerja dan </a:t>
            </a:r>
            <a:r>
              <a:rPr lang="id-ID" dirty="0"/>
              <a:t>sering disingkat Ho.</a:t>
            </a:r>
            <a:endParaRPr lang="id-ID" b="1" dirty="0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r>
              <a:rPr lang="id-ID" dirty="0" smtClean="0"/>
              <a:t> Riset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</a:t>
            </a:r>
            <a:r>
              <a:rPr lang="en-US" dirty="0" smtClean="0"/>
              <a:t> :</a:t>
            </a:r>
            <a:r>
              <a:rPr lang="id-ID" dirty="0" smtClean="0"/>
              <a:t> 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3484934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/>
          </a:bodyPr>
          <a:lstStyle/>
          <a:p>
            <a:r>
              <a:rPr lang="id-ID" dirty="0"/>
              <a:t>b. Ditinjau dari proses </a:t>
            </a:r>
            <a:r>
              <a:rPr lang="id-ID" dirty="0" smtClean="0"/>
              <a:t>perolehannya</a:t>
            </a:r>
            <a:r>
              <a:rPr lang="id-ID" dirty="0"/>
              <a:t>, hipotesis penelitian dibedakan menjadi</a:t>
            </a:r>
            <a:r>
              <a:rPr lang="id-ID" dirty="0" smtClean="0"/>
              <a:t>:</a:t>
            </a:r>
          </a:p>
          <a:p>
            <a:pPr marL="0" indent="0">
              <a:buNone/>
            </a:pPr>
            <a:endParaRPr lang="id-ID" dirty="0" smtClean="0"/>
          </a:p>
          <a:p>
            <a:r>
              <a:rPr lang="id-ID" dirty="0" smtClean="0"/>
              <a:t> 1</a:t>
            </a:r>
            <a:r>
              <a:rPr lang="id-ID" dirty="0"/>
              <a:t>) Hipotesis induktif, yaitu hipotesis yang dirumuskan berdasarkan pengamatan untuk menghasikan teori baru (pada penelitian kualitatif) </a:t>
            </a:r>
            <a:endParaRPr lang="id-ID" dirty="0" smtClean="0"/>
          </a:p>
          <a:p>
            <a:pPr marL="0" indent="0">
              <a:buNone/>
            </a:pPr>
            <a:endParaRPr lang="id-ID" dirty="0" smtClean="0"/>
          </a:p>
          <a:p>
            <a:r>
              <a:rPr lang="id-ID" dirty="0" smtClean="0"/>
              <a:t>2</a:t>
            </a:r>
            <a:r>
              <a:rPr lang="id-ID" dirty="0"/>
              <a:t>) Hipotesis deduktif, merupakan hipotesis yang dirumuskan berdasarkan teori ilmiah yang telah ada (pada penelitian kuantitatif). </a:t>
            </a:r>
            <a:endParaRPr lang="id-ID" dirty="0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Riset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94076868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600200"/>
            <a:ext cx="85344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                      MANFAAT HIPOTESIS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(1) </a:t>
            </a:r>
            <a:r>
              <a:rPr lang="id-ID" dirty="0"/>
              <a:t>S</a:t>
            </a:r>
            <a:r>
              <a:rPr lang="id-ID" dirty="0" smtClean="0"/>
              <a:t>ebagai </a:t>
            </a:r>
            <a:r>
              <a:rPr lang="id-ID" dirty="0"/>
              <a:t>kerangka kerja bagi peneliti, memberi arah </a:t>
            </a: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       kerja, dan mempermudah dalam penyusunan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 laporan penelitian.</a:t>
            </a:r>
            <a:endParaRPr lang="id-ID" dirty="0"/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(2)</a:t>
            </a:r>
            <a:r>
              <a:rPr lang="id-ID" dirty="0"/>
              <a:t> Sebagai arahan dalam penelitian, berguna untuk </a:t>
            </a: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       mencegah pengumpulan data yang tidak relevan</a:t>
            </a:r>
            <a:endParaRPr lang="id-ID" dirty="0"/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 </a:t>
            </a:r>
            <a:r>
              <a:rPr lang="id-ID" dirty="0"/>
              <a:t>atau berkaitan dengan hal yang </a:t>
            </a:r>
            <a:r>
              <a:rPr lang="id-ID" dirty="0" smtClean="0"/>
              <a:t>sedang diteliti</a:t>
            </a:r>
          </a:p>
          <a:p>
            <a:pPr marL="0" indent="0">
              <a:buNone/>
            </a:pP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Riset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AN21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567008"/>
      </p:ext>
    </p:extLst>
  </p:cSld>
  <p:clrMapOvr>
    <a:masterClrMapping/>
  </p:clrMapOvr>
  <p:transition spd="slow">
    <p:fade thruBlk="1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059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dirty="0" smtClean="0"/>
              <a:t>(3)</a:t>
            </a:r>
            <a:r>
              <a:rPr lang="id-ID" dirty="0"/>
              <a:t> Pemikiran yang </a:t>
            </a:r>
            <a:r>
              <a:rPr lang="id-ID" dirty="0" smtClean="0"/>
              <a:t>kreatif</a:t>
            </a:r>
            <a:endParaRPr lang="id-ID" dirty="0"/>
          </a:p>
          <a:p>
            <a:pPr marL="0" indent="0">
              <a:buNone/>
            </a:pPr>
            <a:r>
              <a:rPr lang="id-ID" dirty="0" smtClean="0"/>
              <a:t>(4)  Melaporkan </a:t>
            </a:r>
            <a:r>
              <a:rPr lang="id-ID" dirty="0"/>
              <a:t>kesimpulan</a:t>
            </a:r>
          </a:p>
          <a:p>
            <a:pPr marL="514350" indent="-514350">
              <a:buAutoNum type="arabicParenBoth" startAt="5"/>
            </a:pPr>
            <a:r>
              <a:rPr lang="id-ID" dirty="0" smtClean="0"/>
              <a:t>Pekerjaan lebih terstruktur</a:t>
            </a:r>
            <a:endParaRPr lang="id-ID" dirty="0"/>
          </a:p>
          <a:p>
            <a:pPr marL="514350" indent="-514350">
              <a:buAutoNum type="arabicParenBoth" startAt="5"/>
            </a:pPr>
            <a:r>
              <a:rPr lang="id-ID" dirty="0" smtClean="0"/>
              <a:t> Konsep penting dalam statistik</a:t>
            </a:r>
          </a:p>
          <a:p>
            <a:pPr marL="514350" indent="-514350">
              <a:buAutoNum type="arabicParenBoth" startAt="5"/>
            </a:pPr>
            <a:r>
              <a:rPr lang="id-ID" dirty="0" smtClean="0"/>
              <a:t>Kerangka analisa</a:t>
            </a:r>
          </a:p>
          <a:p>
            <a:pPr marL="514350" indent="-514350">
              <a:buAutoNum type="arabicParenBoth" startAt="5"/>
            </a:pPr>
            <a:r>
              <a:rPr lang="id-ID" dirty="0" smtClean="0"/>
              <a:t>Memperluas pengetahuan</a:t>
            </a:r>
          </a:p>
          <a:p>
            <a:pPr marL="514350" indent="-514350">
              <a:buAutoNum type="arabicParenBoth" startAt="5"/>
            </a:pPr>
            <a:r>
              <a:rPr lang="id-ID" dirty="0" smtClean="0"/>
              <a:t>Kesinambungan antara teori dan praktek</a:t>
            </a:r>
          </a:p>
          <a:p>
            <a:pPr marL="514350" indent="-514350">
              <a:buAutoNum type="arabicParenBoth" startAt="5"/>
            </a:pPr>
            <a:r>
              <a:rPr lang="id-ID" dirty="0" smtClean="0"/>
              <a:t>Adanya batasan dalam penelitian</a:t>
            </a:r>
          </a:p>
          <a:p>
            <a:pPr marL="0" indent="0">
              <a:buNone/>
            </a:pPr>
            <a:endParaRPr lang="id-ID" dirty="0" smtClean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Riset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AN21460</a:t>
            </a:r>
            <a:r>
              <a:rPr lang="en-US" dirty="0" smtClean="0"/>
              <a:t> 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9589012"/>
      </p:ext>
    </p:extLst>
  </p:cSld>
  <p:clrMapOvr>
    <a:masterClrMapping/>
  </p:clrMapOvr>
  <p:transition spd="slow">
    <p:fade thruBlk="1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Contoh :</a:t>
            </a:r>
          </a:p>
          <a:p>
            <a:pPr marL="0" indent="0">
              <a:buNone/>
            </a:pPr>
            <a:r>
              <a:rPr lang="id-ID" dirty="0" smtClean="0"/>
              <a:t>Rumusan Masalah :</a:t>
            </a:r>
          </a:p>
          <a:p>
            <a:pPr marL="0" indent="0">
              <a:buNone/>
            </a:pPr>
            <a:r>
              <a:rPr lang="id-ID" dirty="0" smtClean="0"/>
              <a:t>Apakah budaya organisasi berpengaruh secara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signifikan terhadap motivasi karyawan ?</a:t>
            </a:r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Hipotesis :</a:t>
            </a:r>
          </a:p>
          <a:p>
            <a:pPr marL="0" indent="0">
              <a:buNone/>
            </a:pPr>
            <a:r>
              <a:rPr lang="id-ID" dirty="0" smtClean="0"/>
              <a:t>Hipotesis H</a:t>
            </a:r>
            <a:r>
              <a:rPr lang="id-ID" sz="2000" dirty="0" smtClean="0"/>
              <a:t>1 : </a:t>
            </a:r>
            <a:r>
              <a:rPr lang="id-ID" dirty="0" smtClean="0"/>
              <a:t>Budaya organisasi berpengaruh scara 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                    signifikan terhadap motivasi karyawan</a:t>
            </a: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 Riset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AN21460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0255635"/>
      </p:ext>
    </p:extLst>
  </p:cSld>
  <p:clrMapOvr>
    <a:masterClrMapping/>
  </p:clrMapOvr>
  <p:transition spd="slow">
    <p:fade thruBlk="1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 smtClean="0"/>
              <a:t>.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 smtClean="0">
                <a:solidFill>
                  <a:srgbClr val="0033CC"/>
                </a:solidFill>
                <a:latin typeface="Cambria" pitchFamily="18" charset="0"/>
                <a:cs typeface="Arial" pitchFamily="34" charset="0"/>
              </a:rPr>
              <a:t>TERIMA KASIH</a:t>
            </a:r>
            <a:endParaRPr lang="en-US" sz="4400" b="1" dirty="0">
              <a:solidFill>
                <a:srgbClr val="0033CC"/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id-ID" dirty="0" smtClean="0"/>
              <a:t>TELAAH PUSTAKA DAN HIPOTESIS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Riset SDM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21460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0593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d-ID" sz="3200" dirty="0">
              <a:solidFill>
                <a:srgbClr val="FFC000"/>
              </a:solidFill>
            </a:endParaRPr>
          </a:p>
          <a:p>
            <a:r>
              <a:rPr lang="id-ID" sz="3200" b="1" dirty="0">
                <a:solidFill>
                  <a:srgbClr val="C00000"/>
                </a:solidFill>
              </a:rPr>
              <a:t>P</a:t>
            </a:r>
            <a:r>
              <a:rPr lang="id-ID" sz="3200" b="1" dirty="0" smtClean="0">
                <a:solidFill>
                  <a:srgbClr val="C00000"/>
                </a:solidFill>
              </a:rPr>
              <a:t>roposisi</a:t>
            </a:r>
            <a:r>
              <a:rPr lang="id-ID" sz="3200" dirty="0" smtClean="0"/>
              <a:t> </a:t>
            </a:r>
            <a:r>
              <a:rPr lang="id-ID" sz="3200" dirty="0"/>
              <a:t>adalah </a:t>
            </a:r>
            <a:endParaRPr lang="id-ID" sz="3200" dirty="0" smtClean="0"/>
          </a:p>
          <a:p>
            <a:pPr marL="514350" indent="-514350">
              <a:buAutoNum type="arabicParenBoth"/>
            </a:pPr>
            <a:r>
              <a:rPr lang="id-ID" sz="3200" dirty="0"/>
              <a:t>S</a:t>
            </a:r>
            <a:r>
              <a:rPr lang="id-ID" sz="3200" dirty="0" smtClean="0"/>
              <a:t>uatu </a:t>
            </a:r>
            <a:r>
              <a:rPr lang="id-ID" sz="3200" dirty="0"/>
              <a:t>pernyataan yang menjelaskan kebenaran atau menyatakan perbedaan </a:t>
            </a:r>
            <a:r>
              <a:rPr lang="id-ID" sz="3200" dirty="0" smtClean="0"/>
              <a:t>atau hubungan </a:t>
            </a:r>
            <a:r>
              <a:rPr lang="id-ID" sz="3200" dirty="0"/>
              <a:t>antara beberapa </a:t>
            </a:r>
            <a:r>
              <a:rPr lang="id-ID" sz="3200" dirty="0" smtClean="0"/>
              <a:t>konsep</a:t>
            </a:r>
          </a:p>
          <a:p>
            <a:pPr marL="514350" indent="-514350">
              <a:buAutoNum type="arabicParenBoth"/>
            </a:pPr>
            <a:r>
              <a:rPr lang="id-ID" sz="3200" dirty="0" smtClean="0"/>
              <a:t> </a:t>
            </a:r>
            <a:r>
              <a:rPr lang="id-ID" sz="3200" dirty="0"/>
              <a:t>h</a:t>
            </a:r>
            <a:r>
              <a:rPr lang="id-ID" sz="3200" dirty="0" smtClean="0"/>
              <a:t>ubungan </a:t>
            </a:r>
            <a:r>
              <a:rPr lang="id-ID" sz="3200" dirty="0"/>
              <a:t>yang logis antara dua variabel (konsep yang telah mempunyai variasi nilai atau sifat atau atribut).</a:t>
            </a: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(3)Suatu </a:t>
            </a:r>
            <a:r>
              <a:rPr lang="id-ID" dirty="0"/>
              <a:t>statemen mengenai ihwal suatu realitas dan tidak mengenai nilai atau pendapat ideal, maka dapat </a:t>
            </a:r>
            <a:r>
              <a:rPr lang="id-ID" b="1" dirty="0"/>
              <a:t>dikaji dan diuji betul atau </a:t>
            </a:r>
            <a:r>
              <a:rPr lang="id-ID" b="1" dirty="0" smtClean="0"/>
              <a:t>salahnya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 smtClean="0"/>
              <a:t>(4) Syarat </a:t>
            </a:r>
            <a:r>
              <a:rPr lang="id-ID" dirty="0"/>
              <a:t>proposisi adalah menunjuk atau bersangkut paut dengan gejala yang dapat diamati atau diindera</a:t>
            </a:r>
          </a:p>
          <a:p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Riset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AN21460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6817778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d-ID" dirty="0" smtClean="0"/>
              <a:t>        </a:t>
            </a:r>
            <a:r>
              <a:rPr lang="id-ID" b="1" dirty="0" smtClean="0"/>
              <a:t>Ada </a:t>
            </a:r>
            <a:r>
              <a:rPr lang="id-ID" b="1" dirty="0"/>
              <a:t>dua macam </a:t>
            </a:r>
            <a:r>
              <a:rPr lang="id-ID" b="1" dirty="0" smtClean="0"/>
              <a:t>proposisi</a:t>
            </a:r>
          </a:p>
          <a:p>
            <a:endParaRPr lang="id-ID" b="1" dirty="0"/>
          </a:p>
          <a:p>
            <a:r>
              <a:rPr lang="id-ID" dirty="0"/>
              <a:t>Hipotesis  : proposisi yang dirumuskan untuk diuji kebenarannya secara </a:t>
            </a:r>
            <a:r>
              <a:rPr lang="id-ID" dirty="0" smtClean="0"/>
              <a:t>empirik</a:t>
            </a:r>
          </a:p>
          <a:p>
            <a:pPr marL="0" indent="0">
              <a:buNone/>
            </a:pPr>
            <a:endParaRPr lang="id-ID" dirty="0"/>
          </a:p>
          <a:p>
            <a:r>
              <a:rPr lang="id-ID" dirty="0"/>
              <a:t>Tesis </a:t>
            </a:r>
            <a:r>
              <a:rPr lang="id-ID" dirty="0" smtClean="0"/>
              <a:t>: </a:t>
            </a:r>
            <a:r>
              <a:rPr lang="id-ID" dirty="0"/>
              <a:t>proposisi yang memiliki ruang lingkup yang cukup luas dan yang telah dibenarkan oleh suatu pengujian secara empirik </a:t>
            </a:r>
            <a:r>
              <a:rPr lang="id-ID" dirty="0" smtClean="0"/>
              <a:t>dan cermat</a:t>
            </a:r>
            <a:endParaRPr lang="id-ID" dirty="0"/>
          </a:p>
          <a:p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Riiet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 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175896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b="1" dirty="0" smtClean="0">
                <a:solidFill>
                  <a:srgbClr val="C00000"/>
                </a:solidFill>
              </a:rPr>
              <a:t>Pembedaan </a:t>
            </a:r>
            <a:r>
              <a:rPr lang="id-ID" b="1" dirty="0">
                <a:solidFill>
                  <a:srgbClr val="C00000"/>
                </a:solidFill>
              </a:rPr>
              <a:t>proposisi (atas dasar jumlah konsep atau variabel yang digunakan</a:t>
            </a:r>
            <a:r>
              <a:rPr lang="id-ID" dirty="0"/>
              <a:t>) </a:t>
            </a:r>
            <a:r>
              <a:rPr lang="id-ID" dirty="0" smtClean="0"/>
              <a:t>:</a:t>
            </a:r>
          </a:p>
          <a:p>
            <a:endParaRPr lang="id-ID" dirty="0"/>
          </a:p>
          <a:p>
            <a:pPr marL="514350" indent="-514350">
              <a:buAutoNum type="arabicParenBoth"/>
            </a:pPr>
            <a:r>
              <a:rPr lang="id-ID" dirty="0" smtClean="0"/>
              <a:t>Proposisi </a:t>
            </a:r>
            <a:r>
              <a:rPr lang="id-ID" dirty="0"/>
              <a:t>deskriptif merupakan proposisi yang berisikan satu </a:t>
            </a:r>
            <a:r>
              <a:rPr lang="id-ID" dirty="0" smtClean="0"/>
              <a:t>konsep/variabel</a:t>
            </a:r>
          </a:p>
          <a:p>
            <a:pPr marL="514350" indent="-514350">
              <a:buAutoNum type="arabicParenBoth"/>
            </a:pPr>
            <a:r>
              <a:rPr lang="id-ID" dirty="0" smtClean="0"/>
              <a:t> Proposisi </a:t>
            </a:r>
            <a:r>
              <a:rPr lang="id-ID" dirty="0"/>
              <a:t>relasional (ekspalanatif) merupakan proposisi yang berisikan dua atau lebih konsep/variabel</a:t>
            </a:r>
          </a:p>
          <a:p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Riset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621237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d-ID" dirty="0" smtClean="0"/>
              <a:t>     </a:t>
            </a:r>
            <a:r>
              <a:rPr lang="id-ID" b="1" dirty="0" smtClean="0">
                <a:solidFill>
                  <a:srgbClr val="FF0000"/>
                </a:solidFill>
              </a:rPr>
              <a:t>Jenis Proposisi</a:t>
            </a:r>
            <a:endParaRPr lang="id-ID" dirty="0" smtClean="0"/>
          </a:p>
          <a:p>
            <a:pPr marL="0" indent="0">
              <a:buNone/>
            </a:pPr>
            <a:r>
              <a:rPr lang="id-ID" dirty="0"/>
              <a:t/>
            </a:r>
            <a:br>
              <a:rPr lang="id-ID" dirty="0"/>
            </a:br>
            <a:r>
              <a:rPr lang="id-ID" dirty="0"/>
              <a:t>a. Aksioma atau Postulat: kebenarannya sudah tidak dipertanyakan lagi,karena sudah (dapat) dibuktikan </a:t>
            </a:r>
            <a:r>
              <a:rPr lang="id-ID" dirty="0" smtClean="0"/>
              <a:t>kebenarannya</a:t>
            </a:r>
          </a:p>
          <a:p>
            <a:pPr marL="0" indent="0">
              <a:buNone/>
            </a:pPr>
            <a:r>
              <a:rPr lang="id-ID" dirty="0"/>
              <a:t/>
            </a:r>
            <a:br>
              <a:rPr lang="id-ID" dirty="0"/>
            </a:br>
            <a:r>
              <a:rPr lang="id-ID" dirty="0"/>
              <a:t>b. Teorema: Dideduksi (disimpulkan) dari (beberapa) aksioma. Teorema dapat saja dibangun dari aksioma-aksioma yang berbeda</a:t>
            </a:r>
          </a:p>
          <a:p>
            <a:pPr marL="0" indent="0">
              <a:buNone/>
            </a:pPr>
            <a:r>
              <a:rPr lang="id-ID" dirty="0" smtClean="0"/>
              <a:t>.</a:t>
            </a:r>
            <a:endParaRPr lang="id-ID" dirty="0"/>
          </a:p>
          <a:p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Riset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0517250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b="1" dirty="0" smtClean="0">
                <a:solidFill>
                  <a:srgbClr val="FF0000"/>
                </a:solidFill>
              </a:rPr>
              <a:t>Contoh </a:t>
            </a:r>
          </a:p>
          <a:p>
            <a:pPr marL="0" indent="0">
              <a:buNone/>
            </a:pPr>
            <a:r>
              <a:rPr lang="id-ID" dirty="0"/>
              <a:t/>
            </a:r>
            <a:br>
              <a:rPr lang="id-ID" dirty="0"/>
            </a:br>
            <a:r>
              <a:rPr lang="id-ID" dirty="0"/>
              <a:t>Konsep      : pendidikan</a:t>
            </a:r>
            <a:br>
              <a:rPr lang="id-ID" dirty="0"/>
            </a:br>
            <a:r>
              <a:rPr lang="id-ID" dirty="0"/>
              <a:t>Variabel     : tingkat pendidikan (pendidikan rendah, menengah, tinggi</a:t>
            </a:r>
            <a:r>
              <a:rPr lang="id-ID" dirty="0" smtClean="0"/>
              <a:t>)</a:t>
            </a:r>
          </a:p>
          <a:p>
            <a:pPr marL="0" indent="0">
              <a:buNone/>
            </a:pPr>
            <a:r>
              <a:rPr lang="id-ID" dirty="0"/>
              <a:t/>
            </a:r>
            <a:br>
              <a:rPr lang="id-ID" dirty="0"/>
            </a:br>
            <a:r>
              <a:rPr lang="id-ID" dirty="0"/>
              <a:t>Proposisi   : tingkat pendidikan yang dimiliki oleh seseorang mempunyai kaitan yang erat dengan sikap seseorang terhadap demokrasi.</a:t>
            </a:r>
          </a:p>
          <a:p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Riset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21445114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3641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id-ID" dirty="0" smtClean="0"/>
              <a:t>   </a:t>
            </a:r>
            <a:r>
              <a:rPr lang="id-ID" b="1" dirty="0" smtClean="0">
                <a:solidFill>
                  <a:srgbClr val="FF0000"/>
                </a:solidFill>
              </a:rPr>
              <a:t>Perbedaan </a:t>
            </a:r>
            <a:r>
              <a:rPr lang="id-ID" b="1" dirty="0">
                <a:solidFill>
                  <a:srgbClr val="FF0000"/>
                </a:solidFill>
              </a:rPr>
              <a:t>paling esensial Proposisi dan Hipotesis</a:t>
            </a:r>
            <a:r>
              <a:rPr lang="id-ID" dirty="0"/>
              <a:t> :</a:t>
            </a:r>
            <a:r>
              <a:rPr lang="id-ID" dirty="0" smtClean="0"/>
              <a:t> </a:t>
            </a:r>
            <a:endParaRPr lang="id-ID" dirty="0"/>
          </a:p>
          <a:p>
            <a:pPr marL="0" indent="0">
              <a:buNone/>
            </a:pPr>
            <a:r>
              <a:rPr lang="id-ID" dirty="0" smtClean="0"/>
              <a:t>(1) Hipotesis </a:t>
            </a:r>
            <a:r>
              <a:rPr lang="id-ID" dirty="0"/>
              <a:t>bersifat lebih </a:t>
            </a:r>
            <a:r>
              <a:rPr lang="id-ID" dirty="0" smtClean="0"/>
              <a:t>operasional</a:t>
            </a:r>
            <a:endParaRPr lang="id-ID" dirty="0"/>
          </a:p>
          <a:p>
            <a:pPr marL="0" indent="0">
              <a:buNone/>
            </a:pPr>
            <a:r>
              <a:rPr lang="id-ID" dirty="0" smtClean="0"/>
              <a:t>(2)Konsep-konsep </a:t>
            </a:r>
            <a:r>
              <a:rPr lang="id-ID" dirty="0"/>
              <a:t>dalam hipotesis sudah dioperasionalisasikan menjadi variabel</a:t>
            </a:r>
          </a:p>
          <a:p>
            <a:pPr marL="0" indent="0">
              <a:buNone/>
            </a:pPr>
            <a:r>
              <a:rPr lang="id-ID" dirty="0" smtClean="0"/>
              <a:t>(3) Hipotesis </a:t>
            </a:r>
            <a:r>
              <a:rPr lang="id-ID" dirty="0"/>
              <a:t>sudah dapat diuji secara </a:t>
            </a:r>
            <a:r>
              <a:rPr lang="id-ID" dirty="0" smtClean="0"/>
              <a:t>empirik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b="1" dirty="0">
                <a:solidFill>
                  <a:srgbClr val="C00000"/>
                </a:solidFill>
              </a:rPr>
              <a:t>Contoh:</a:t>
            </a:r>
          </a:p>
          <a:p>
            <a:pPr marL="0" indent="0">
              <a:buNone/>
            </a:pPr>
            <a:r>
              <a:rPr lang="id-ID" dirty="0" smtClean="0"/>
              <a:t>(1)Proposisi</a:t>
            </a:r>
            <a:r>
              <a:rPr lang="id-ID" dirty="0"/>
              <a:t>: Pelanggan telepon selular menetapkan pilihan operator yang menurutnya paling </a:t>
            </a:r>
            <a:r>
              <a:rPr lang="id-ID" dirty="0" smtClean="0"/>
              <a:t>memuaskan</a:t>
            </a:r>
          </a:p>
          <a:p>
            <a:pPr marL="0" indent="0">
              <a:buNone/>
            </a:pPr>
            <a:r>
              <a:rPr lang="id-ID" dirty="0"/>
              <a:t> </a:t>
            </a:r>
            <a:r>
              <a:rPr lang="id-ID" dirty="0" smtClean="0"/>
              <a:t>  </a:t>
            </a:r>
            <a:r>
              <a:rPr lang="id-ID" dirty="0"/>
              <a:t/>
            </a:r>
            <a:br>
              <a:rPr lang="id-ID" dirty="0"/>
            </a:br>
            <a:r>
              <a:rPr lang="id-ID" dirty="0" smtClean="0"/>
              <a:t>(2)Hipotesis</a:t>
            </a:r>
            <a:r>
              <a:rPr lang="id-ID" dirty="0"/>
              <a:t>: Ada hubungan mutu pelayanan operator telepon selular dengan kepuasan </a:t>
            </a:r>
            <a:r>
              <a:rPr lang="id-ID" dirty="0" smtClean="0"/>
              <a:t>pelanggan referensi</a:t>
            </a:r>
            <a:endParaRPr lang="id-ID" dirty="0"/>
          </a:p>
          <a:p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Riset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AN21460</a:t>
            </a:r>
            <a:r>
              <a:rPr lang="en-US" dirty="0" smtClean="0"/>
              <a:t>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5263357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>
            <a:normAutofit fontScale="92500" lnSpcReduction="10000"/>
          </a:bodyPr>
          <a:lstStyle/>
          <a:p>
            <a:r>
              <a:rPr lang="id-ID" altLang="id-ID" dirty="0">
                <a:latin typeface="Arial" charset="0"/>
                <a:cs typeface="Arial" charset="0"/>
              </a:rPr>
              <a:t>Hipotesis penelitian adalah jawaban sementara terhadap permasalahan penelitian ,yang kebenarannya masih harus diuji secara empirik.</a:t>
            </a:r>
            <a:br>
              <a:rPr lang="id-ID" altLang="id-ID" dirty="0">
                <a:latin typeface="Arial" charset="0"/>
                <a:cs typeface="Arial" charset="0"/>
              </a:rPr>
            </a:br>
            <a:r>
              <a:rPr lang="id-ID" altLang="id-ID" dirty="0">
                <a:latin typeface="Arial" charset="0"/>
                <a:cs typeface="Arial" charset="0"/>
              </a:rPr>
              <a:t/>
            </a:r>
            <a:br>
              <a:rPr lang="id-ID" altLang="id-ID" dirty="0">
                <a:latin typeface="Arial" charset="0"/>
                <a:cs typeface="Arial" charset="0"/>
              </a:rPr>
            </a:br>
            <a:r>
              <a:rPr lang="id-ID" altLang="id-ID" dirty="0">
                <a:latin typeface="Arial" charset="0"/>
                <a:cs typeface="Arial" charset="0"/>
              </a:rPr>
              <a:t>Hipotesis merupakan dari kesimpulan-kesimpulan teoritik yang</a:t>
            </a:r>
            <a:br>
              <a:rPr lang="id-ID" altLang="id-ID" dirty="0">
                <a:latin typeface="Arial" charset="0"/>
                <a:cs typeface="Arial" charset="0"/>
              </a:rPr>
            </a:br>
            <a:r>
              <a:rPr lang="id-ID" altLang="id-ID" dirty="0">
                <a:latin typeface="Arial" charset="0"/>
                <a:cs typeface="Arial" charset="0"/>
              </a:rPr>
              <a:t>diperoleh dari penelahaan kepustakaan.</a:t>
            </a:r>
            <a:br>
              <a:rPr lang="id-ID" altLang="id-ID" dirty="0">
                <a:latin typeface="Arial" charset="0"/>
                <a:cs typeface="Arial" charset="0"/>
              </a:rPr>
            </a:br>
            <a:r>
              <a:rPr lang="id-ID" altLang="id-ID" dirty="0">
                <a:latin typeface="Arial" charset="0"/>
                <a:cs typeface="Arial" charset="0"/>
              </a:rPr>
              <a:t/>
            </a:r>
            <a:br>
              <a:rPr lang="id-ID" altLang="id-ID" dirty="0">
                <a:latin typeface="Arial" charset="0"/>
                <a:cs typeface="Arial" charset="0"/>
              </a:rPr>
            </a:br>
            <a:r>
              <a:rPr lang="id-ID" altLang="id-ID" dirty="0">
                <a:latin typeface="Arial" charset="0"/>
                <a:cs typeface="Arial" charset="0"/>
              </a:rPr>
              <a:t/>
            </a:r>
            <a:br>
              <a:rPr lang="id-ID" altLang="id-ID" dirty="0">
                <a:latin typeface="Arial" charset="0"/>
                <a:cs typeface="Arial" charset="0"/>
              </a:rPr>
            </a:br>
            <a:r>
              <a:rPr lang="id-ID" altLang="id-ID" dirty="0">
                <a:latin typeface="Arial" charset="0"/>
                <a:cs typeface="Arial" charset="0"/>
              </a:rPr>
              <a:t>Landasan teori yang kurang tepat akan melahirkan hipotesis yang prediksinya kurang tepat.</a:t>
            </a:r>
            <a:br>
              <a:rPr lang="id-ID" altLang="id-ID" dirty="0">
                <a:latin typeface="Arial" charset="0"/>
                <a:cs typeface="Arial" charset="0"/>
              </a:rPr>
            </a:br>
            <a:r>
              <a:rPr lang="id-ID" altLang="id-ID" dirty="0">
                <a:latin typeface="Arial" charset="0"/>
                <a:cs typeface="Arial" charset="0"/>
              </a:rPr>
              <a:t/>
            </a:r>
            <a:br>
              <a:rPr lang="id-ID" altLang="id-ID" dirty="0">
                <a:latin typeface="Arial" charset="0"/>
                <a:cs typeface="Arial" charset="0"/>
              </a:rPr>
            </a:b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Riset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AN21460</a:t>
            </a:r>
            <a:r>
              <a:rPr lang="en-US" dirty="0" smtClean="0"/>
              <a:t> :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473640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3696</TotalTime>
  <Words>407</Words>
  <Application>Microsoft Office PowerPoint</Application>
  <PresentationFormat>On-screen Show (4:3)</PresentationFormat>
  <Paragraphs>121</Paragraphs>
  <Slides>16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PowerPoint Presentation</vt:lpstr>
      <vt:lpstr>TELAAH PUSTAKA DAN HIPOTESIS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.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518</cp:revision>
  <cp:lastPrinted>2015-09-17T08:41:14Z</cp:lastPrinted>
  <dcterms:created xsi:type="dcterms:W3CDTF">2010-04-18T12:06:30Z</dcterms:created>
  <dcterms:modified xsi:type="dcterms:W3CDTF">2022-11-10T05:45:40Z</dcterms:modified>
</cp:coreProperties>
</file>