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sldIdLst>
    <p:sldId id="256" r:id="rId2"/>
    <p:sldId id="257" r:id="rId3"/>
    <p:sldId id="269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fld id="{02492462-CD3F-485F-9FC4-57FB59447619}" type="datetimeFigureOut">
              <a:rPr lang="en-ID" smtClean="0"/>
              <a:t>22/03/2024</a:t>
            </a:fld>
            <a:endParaRPr lang="en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B557A0-4234-4F55-B4B2-2B9533AFF302}" type="slidenum">
              <a:rPr lang="en-ID" smtClean="0"/>
              <a:t>‹#›</a:t>
            </a:fld>
            <a:endParaRPr lang="en-ID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29767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492462-CD3F-485F-9FC4-57FB59447619}" type="datetimeFigureOut">
              <a:rPr lang="en-ID" smtClean="0"/>
              <a:t>22/03/2024</a:t>
            </a:fld>
            <a:endParaRPr lang="en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B557A0-4234-4F55-B4B2-2B9533AFF302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9604206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762000"/>
            <a:ext cx="2628900" cy="5410200"/>
          </a:xfrm>
        </p:spPr>
        <p:txBody>
          <a:bodyPr vert="eaVert" lIns="45720" tIns="91440" rIns="45720" bIns="9144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90601" y="762000"/>
            <a:ext cx="7581900" cy="54102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492462-CD3F-485F-9FC4-57FB59447619}" type="datetimeFigureOut">
              <a:rPr lang="en-ID" smtClean="0"/>
              <a:t>22/03/2024</a:t>
            </a:fld>
            <a:endParaRPr lang="en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B557A0-4234-4F55-B4B2-2B9533AFF302}" type="slidenum">
              <a:rPr lang="en-ID" smtClean="0"/>
              <a:t>‹#›</a:t>
            </a:fld>
            <a:endParaRPr lang="en-ID"/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10058400" y="59263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810146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492462-CD3F-485F-9FC4-57FB59447619}" type="datetimeFigureOut">
              <a:rPr lang="en-ID" smtClean="0"/>
              <a:t>22/03/2024</a:t>
            </a:fld>
            <a:endParaRPr lang="en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B557A0-4234-4F55-B4B2-2B9533AFF302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42406955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b="0" spc="2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492462-CD3F-485F-9FC4-57FB59447619}" type="datetimeFigureOut">
              <a:rPr lang="en-ID" smtClean="0"/>
              <a:t>22/03/2024</a:t>
            </a:fld>
            <a:endParaRPr lang="en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B557A0-4234-4F55-B4B2-2B9533AFF302}" type="slidenum">
              <a:rPr lang="en-ID" smtClean="0"/>
              <a:t>‹#›</a:t>
            </a:fld>
            <a:endParaRPr lang="en-ID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634488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4127" y="2286000"/>
            <a:ext cx="475488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89320" y="2286000"/>
            <a:ext cx="475488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492462-CD3F-485F-9FC4-57FB59447619}" type="datetimeFigureOut">
              <a:rPr lang="en-ID" smtClean="0"/>
              <a:t>22/03/2024</a:t>
            </a:fld>
            <a:endParaRPr lang="en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B557A0-4234-4F55-B4B2-2B9533AFF302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9028382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300" b="0" cap="none" baseline="0">
                <a:solidFill>
                  <a:schemeClr val="accent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24128" y="2967788"/>
            <a:ext cx="4754880" cy="33415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99088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300" b="0" kern="1200" cap="none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990888" y="2967788"/>
            <a:ext cx="4754880" cy="33415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492462-CD3F-485F-9FC4-57FB59447619}" type="datetimeFigureOut">
              <a:rPr lang="en-ID" smtClean="0"/>
              <a:t>22/03/2024</a:t>
            </a:fld>
            <a:endParaRPr lang="en-ID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B557A0-4234-4F55-B4B2-2B9533AFF302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6980754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492462-CD3F-485F-9FC4-57FB59447619}" type="datetimeFigureOut">
              <a:rPr lang="en-ID" smtClean="0"/>
              <a:t>22/03/2024</a:t>
            </a:fld>
            <a:endParaRPr lang="en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B557A0-4234-4F55-B4B2-2B9533AFF302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6281948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492462-CD3F-485F-9FC4-57FB59447619}" type="datetimeFigureOut">
              <a:rPr lang="en-ID" smtClean="0"/>
              <a:t>22/03/2024</a:t>
            </a:fld>
            <a:endParaRPr lang="en-ID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B557A0-4234-4F55-B4B2-2B9533AFF302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5140207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24128" y="471509"/>
            <a:ext cx="4389120" cy="173736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0" y="822960"/>
            <a:ext cx="5678424" cy="51846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128" y="2257506"/>
            <a:ext cx="4389120" cy="3762294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492462-CD3F-485F-9FC4-57FB59447619}" type="datetimeFigureOut">
              <a:rPr lang="en-ID" smtClean="0"/>
              <a:t>22/03/2024</a:t>
            </a:fld>
            <a:endParaRPr lang="en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B557A0-4234-4F55-B4B2-2B9533AFF302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7893764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8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12188952" cy="4572000"/>
          </a:xfrm>
          <a:solidFill>
            <a:schemeClr val="accent1">
              <a:lumMod val="60000"/>
              <a:lumOff val="40000"/>
            </a:schemeClr>
          </a:solidFill>
        </p:spPr>
        <p:txBody>
          <a:bodyPr lIns="457200" tIns="365760" rIns="45720" bIns="4572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10600" y="4960138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492462-CD3F-485F-9FC4-57FB59447619}" type="datetimeFigureOut">
              <a:rPr lang="en-ID" smtClean="0"/>
              <a:t>22/03/2024</a:t>
            </a:fld>
            <a:endParaRPr lang="en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B557A0-4234-4F55-B4B2-2B9533AFF302}" type="slidenum">
              <a:rPr lang="en-ID" smtClean="0"/>
              <a:t>‹#›</a:t>
            </a:fld>
            <a:endParaRPr lang="en-ID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517216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286000"/>
            <a:ext cx="9720073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24129" y="6470704"/>
            <a:ext cx="2154143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02492462-CD3F-485F-9FC4-57FB59447619}" type="datetimeFigureOut">
              <a:rPr lang="en-ID" smtClean="0"/>
              <a:t>22/03/2024</a:t>
            </a:fld>
            <a:endParaRPr lang="en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842932" y="6470704"/>
            <a:ext cx="5901459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37333" y="6470704"/>
            <a:ext cx="973667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E0B557A0-4234-4F55-B4B2-2B9533AFF302}" type="slidenum">
              <a:rPr lang="en-ID" smtClean="0"/>
              <a:t>‹#›</a:t>
            </a:fld>
            <a:endParaRPr lang="en-ID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144249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</p:sldLayoutIdLst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5000" kern="1200" cap="all" spc="100" baseline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Tw Cen MT" panose="020B0602020104020603" pitchFamily="34" charset="0"/>
        <a:buChar char=" 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7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59436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77724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CC5966F-A253-C94A-273A-66FC1C886E6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Dr. </a:t>
            </a:r>
            <a:r>
              <a:rPr lang="en-US" dirty="0" err="1" smtClean="0"/>
              <a:t>febriansyah</a:t>
            </a:r>
            <a:r>
              <a:rPr lang="en-US" dirty="0" smtClean="0"/>
              <a:t>, se., mm., </a:t>
            </a:r>
            <a:r>
              <a:rPr lang="en-US" dirty="0" err="1" smtClean="0"/>
              <a:t>mh</a:t>
            </a:r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16965427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3352884-CC7D-4806-1215-36F3840793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400" dirty="0" err="1"/>
              <a:t>Halangan</a:t>
            </a:r>
            <a:r>
              <a:rPr lang="en-US" sz="4400" dirty="0"/>
              <a:t> </a:t>
            </a:r>
            <a:r>
              <a:rPr lang="en-US" sz="4400" dirty="0" err="1"/>
              <a:t>dalam</a:t>
            </a:r>
            <a:r>
              <a:rPr lang="en-US" sz="4400" dirty="0"/>
              <a:t> </a:t>
            </a:r>
            <a:r>
              <a:rPr lang="en-US" sz="4400" dirty="0" err="1"/>
              <a:t>penggunaan</a:t>
            </a:r>
            <a:r>
              <a:rPr lang="en-US" sz="4400" dirty="0"/>
              <a:t> </a:t>
            </a:r>
            <a:r>
              <a:rPr lang="en-US" sz="4400" dirty="0" err="1"/>
              <a:t>riset</a:t>
            </a:r>
            <a:r>
              <a:rPr lang="en-US" sz="4400" dirty="0"/>
              <a:t> </a:t>
            </a:r>
            <a:r>
              <a:rPr lang="en-US" sz="4400" dirty="0" err="1"/>
              <a:t>pemasaran</a:t>
            </a:r>
            <a:endParaRPr lang="en-ID" sz="44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4982B2F3-BCBA-A662-7ED5-934B3AF8992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en-US" dirty="0"/>
              <a:t> </a:t>
            </a:r>
            <a:r>
              <a:rPr lang="en-US" dirty="0" err="1"/>
              <a:t>Konsepsi</a:t>
            </a:r>
            <a:r>
              <a:rPr lang="en-US" dirty="0"/>
              <a:t> </a:t>
            </a:r>
            <a:r>
              <a:rPr lang="en-US" dirty="0" err="1"/>
              <a:t>sempit</a:t>
            </a:r>
            <a:r>
              <a:rPr lang="en-US" dirty="0"/>
              <a:t> </a:t>
            </a:r>
            <a:r>
              <a:rPr lang="en-US" dirty="0" err="1"/>
              <a:t>tentang</a:t>
            </a:r>
            <a:r>
              <a:rPr lang="en-US" dirty="0"/>
              <a:t> </a:t>
            </a:r>
            <a:r>
              <a:rPr lang="en-US" dirty="0" err="1"/>
              <a:t>riset</a:t>
            </a:r>
            <a:endParaRPr lang="en-US" dirty="0"/>
          </a:p>
          <a:p>
            <a:pPr>
              <a:buFont typeface="Wingdings" panose="05000000000000000000" pitchFamily="2" charset="2"/>
              <a:buChar char="Ø"/>
            </a:pPr>
            <a:r>
              <a:rPr lang="en-US" dirty="0" err="1"/>
              <a:t>Kaliber</a:t>
            </a:r>
            <a:r>
              <a:rPr lang="en-US" dirty="0"/>
              <a:t> </a:t>
            </a:r>
            <a:r>
              <a:rPr lang="en-US" dirty="0" err="1"/>
              <a:t>periset</a:t>
            </a:r>
            <a:r>
              <a:rPr lang="en-US" dirty="0"/>
              <a:t>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seimbang</a:t>
            </a:r>
            <a:endParaRPr lang="en-US" dirty="0"/>
          </a:p>
          <a:p>
            <a:pPr>
              <a:buFont typeface="Wingdings" panose="05000000000000000000" pitchFamily="2" charset="2"/>
              <a:buChar char="Ø"/>
            </a:pPr>
            <a:r>
              <a:rPr lang="en-US" dirty="0" err="1"/>
              <a:t>Penentuan</a:t>
            </a:r>
            <a:r>
              <a:rPr lang="en-US" dirty="0"/>
              <a:t> </a:t>
            </a:r>
            <a:r>
              <a:rPr lang="en-US" dirty="0" err="1"/>
              <a:t>kerangka</a:t>
            </a:r>
            <a:r>
              <a:rPr lang="en-US" dirty="0"/>
              <a:t> </a:t>
            </a:r>
            <a:r>
              <a:rPr lang="en-US" dirty="0" err="1"/>
              <a:t>masalah</a:t>
            </a:r>
            <a:r>
              <a:rPr lang="en-US" dirty="0"/>
              <a:t> yang </a:t>
            </a:r>
            <a:r>
              <a:rPr lang="en-US" dirty="0" err="1"/>
              <a:t>buruk</a:t>
            </a:r>
            <a:endParaRPr lang="en-US" dirty="0"/>
          </a:p>
          <a:p>
            <a:pPr>
              <a:buFont typeface="Wingdings" panose="05000000000000000000" pitchFamily="2" charset="2"/>
              <a:buChar char="Ø"/>
            </a:pPr>
            <a:r>
              <a:rPr lang="en-US" dirty="0" err="1"/>
              <a:t>Temuan</a:t>
            </a:r>
            <a:r>
              <a:rPr lang="en-US" dirty="0"/>
              <a:t> yang </a:t>
            </a:r>
            <a:r>
              <a:rPr lang="en-US" dirty="0" err="1"/>
              <a:t>terlambat</a:t>
            </a:r>
            <a:r>
              <a:rPr lang="en-US" dirty="0"/>
              <a:t> dan </a:t>
            </a:r>
            <a:r>
              <a:rPr lang="en-US" dirty="0" err="1"/>
              <a:t>kadang</a:t>
            </a:r>
            <a:r>
              <a:rPr lang="en-US" dirty="0"/>
              <a:t> salah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 err="1"/>
              <a:t>Perbedaan</a:t>
            </a:r>
            <a:r>
              <a:rPr lang="en-US" dirty="0"/>
              <a:t> </a:t>
            </a:r>
            <a:r>
              <a:rPr lang="en-US" dirty="0" err="1"/>
              <a:t>kepribadian</a:t>
            </a:r>
            <a:r>
              <a:rPr lang="en-US" dirty="0"/>
              <a:t> dan </a:t>
            </a:r>
            <a:r>
              <a:rPr lang="en-US" dirty="0" err="1"/>
              <a:t>presentasional</a:t>
            </a:r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1542721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629C648-137F-DFF4-E51B-CC0B95CEFF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Mengukur</a:t>
            </a:r>
            <a:r>
              <a:rPr lang="en-US" dirty="0"/>
              <a:t> </a:t>
            </a:r>
            <a:r>
              <a:rPr lang="en-US" dirty="0" err="1"/>
              <a:t>produktivitas</a:t>
            </a:r>
            <a:r>
              <a:rPr lang="en-US" dirty="0"/>
              <a:t> </a:t>
            </a:r>
            <a:r>
              <a:rPr lang="en-US" dirty="0" err="1"/>
              <a:t>pemasaran</a:t>
            </a:r>
            <a:r>
              <a:rPr lang="en-US" dirty="0"/>
              <a:t> </a:t>
            </a:r>
            <a:endParaRPr lang="en-ID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C934730B-43DF-5E28-7A0E-A59FA5F8977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Font typeface="Wingdings" panose="05000000000000000000" pitchFamily="2" charset="2"/>
              <a:buChar char="v"/>
            </a:pPr>
            <a:r>
              <a:rPr lang="en-US" dirty="0" err="1"/>
              <a:t>Ukuran</a:t>
            </a:r>
            <a:r>
              <a:rPr lang="en-US" dirty="0"/>
              <a:t> </a:t>
            </a:r>
            <a:r>
              <a:rPr lang="en-US" dirty="0" err="1"/>
              <a:t>pemasaran</a:t>
            </a:r>
            <a:r>
              <a:rPr lang="en-US" dirty="0"/>
              <a:t>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 err="1"/>
              <a:t>Menghitung</a:t>
            </a:r>
            <a:r>
              <a:rPr lang="en-US" dirty="0"/>
              <a:t>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 err="1"/>
              <a:t>Membandingkan</a:t>
            </a:r>
            <a:r>
              <a:rPr lang="en-US" dirty="0"/>
              <a:t>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 err="1"/>
              <a:t>Meminterpretasikan</a:t>
            </a:r>
            <a:r>
              <a:rPr lang="en-US" dirty="0"/>
              <a:t> </a:t>
            </a:r>
            <a:r>
              <a:rPr lang="en-US" dirty="0" err="1"/>
              <a:t>kinerja</a:t>
            </a:r>
            <a:r>
              <a:rPr lang="en-US" dirty="0"/>
              <a:t> </a:t>
            </a:r>
            <a:r>
              <a:rPr lang="en-US" dirty="0" err="1"/>
              <a:t>pemasaran</a:t>
            </a:r>
            <a:endParaRPr lang="en-US" dirty="0"/>
          </a:p>
          <a:p>
            <a:pPr>
              <a:buFont typeface="Wingdings" panose="05000000000000000000" pitchFamily="2" charset="2"/>
              <a:buChar char="v"/>
            </a:pPr>
            <a:r>
              <a:rPr lang="en-US" dirty="0" err="1"/>
              <a:t>Permodelan</a:t>
            </a:r>
            <a:r>
              <a:rPr lang="en-US" dirty="0"/>
              <a:t> </a:t>
            </a:r>
            <a:r>
              <a:rPr lang="en-US" dirty="0" err="1"/>
              <a:t>bauran</a:t>
            </a:r>
            <a:r>
              <a:rPr lang="en-US" dirty="0"/>
              <a:t> </a:t>
            </a:r>
            <a:r>
              <a:rPr lang="en-US" dirty="0" err="1"/>
              <a:t>pemasaran</a:t>
            </a:r>
            <a:r>
              <a:rPr lang="en-US" dirty="0"/>
              <a:t> </a:t>
            </a:r>
          </a:p>
          <a:p>
            <a:pPr marL="0" indent="0">
              <a:buNone/>
            </a:pPr>
            <a:r>
              <a:rPr lang="en-US" dirty="0" err="1"/>
              <a:t>Mengestimasi</a:t>
            </a:r>
            <a:r>
              <a:rPr lang="en-US" dirty="0"/>
              <a:t> </a:t>
            </a:r>
            <a:r>
              <a:rPr lang="en-US" dirty="0" err="1"/>
              <a:t>hubungan</a:t>
            </a:r>
            <a:r>
              <a:rPr lang="en-US" dirty="0"/>
              <a:t> </a:t>
            </a:r>
            <a:r>
              <a:rPr lang="en-US" dirty="0" err="1"/>
              <a:t>sebab</a:t>
            </a:r>
            <a:r>
              <a:rPr lang="en-US" dirty="0"/>
              <a:t> </a:t>
            </a:r>
            <a:r>
              <a:rPr lang="en-US" dirty="0" err="1"/>
              <a:t>akibat</a:t>
            </a:r>
            <a:r>
              <a:rPr lang="en-US" dirty="0"/>
              <a:t> dan </a:t>
            </a:r>
            <a:r>
              <a:rPr lang="en-US" dirty="0" err="1"/>
              <a:t>mengukur</a:t>
            </a:r>
            <a:r>
              <a:rPr lang="en-US" dirty="0"/>
              <a:t> </a:t>
            </a:r>
            <a:r>
              <a:rPr lang="en-US" dirty="0" err="1"/>
              <a:t>bagaimana</a:t>
            </a:r>
            <a:r>
              <a:rPr lang="en-US" dirty="0"/>
              <a:t> </a:t>
            </a:r>
            <a:r>
              <a:rPr lang="en-US" dirty="0" err="1"/>
              <a:t>kegiatan</a:t>
            </a:r>
            <a:r>
              <a:rPr lang="en-US" dirty="0"/>
              <a:t> </a:t>
            </a:r>
            <a:r>
              <a:rPr lang="en-US" dirty="0" err="1"/>
              <a:t>pemasaran</a:t>
            </a:r>
            <a:r>
              <a:rPr lang="en-US" dirty="0"/>
              <a:t> </a:t>
            </a:r>
            <a:r>
              <a:rPr lang="en-US" dirty="0" err="1"/>
              <a:t>mempengaruhi</a:t>
            </a:r>
            <a:r>
              <a:rPr lang="en-US" dirty="0"/>
              <a:t> </a:t>
            </a:r>
            <a:r>
              <a:rPr lang="en-US" dirty="0" err="1"/>
              <a:t>hasil</a:t>
            </a:r>
            <a:r>
              <a:rPr lang="en-US" dirty="0"/>
              <a:t> 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US" dirty="0" err="1"/>
              <a:t>Papan</a:t>
            </a:r>
            <a:r>
              <a:rPr lang="en-US" dirty="0"/>
              <a:t> </a:t>
            </a:r>
            <a:r>
              <a:rPr lang="en-US" dirty="0" err="1"/>
              <a:t>kendali</a:t>
            </a:r>
            <a:r>
              <a:rPr lang="en-US" dirty="0"/>
              <a:t> </a:t>
            </a:r>
            <a:r>
              <a:rPr lang="en-US" dirty="0" err="1"/>
              <a:t>pemasaran</a:t>
            </a:r>
            <a:endParaRPr lang="en-US" dirty="0"/>
          </a:p>
          <a:p>
            <a:pPr marL="0" indent="0">
              <a:buNone/>
            </a:pPr>
            <a:r>
              <a:rPr lang="en-US" dirty="0" err="1"/>
              <a:t>Mengestimasi</a:t>
            </a:r>
            <a:r>
              <a:rPr lang="en-US" dirty="0"/>
              <a:t> </a:t>
            </a:r>
            <a:r>
              <a:rPr lang="en-US" dirty="0" err="1"/>
              <a:t>hubungan</a:t>
            </a:r>
            <a:r>
              <a:rPr lang="en-US" dirty="0"/>
              <a:t> </a:t>
            </a:r>
            <a:r>
              <a:rPr lang="en-US" dirty="0" err="1"/>
              <a:t>sebab</a:t>
            </a:r>
            <a:r>
              <a:rPr lang="en-US" dirty="0"/>
              <a:t> </a:t>
            </a:r>
            <a:r>
              <a:rPr lang="en-US" dirty="0" err="1"/>
              <a:t>akibat</a:t>
            </a:r>
            <a:r>
              <a:rPr lang="en-US" dirty="0"/>
              <a:t> dan </a:t>
            </a:r>
            <a:r>
              <a:rPr lang="en-US" dirty="0" err="1"/>
              <a:t>mngukur</a:t>
            </a:r>
            <a:r>
              <a:rPr lang="en-US" dirty="0"/>
              <a:t> </a:t>
            </a:r>
            <a:r>
              <a:rPr lang="en-US" dirty="0" err="1"/>
              <a:t>bagaimana</a:t>
            </a:r>
            <a:r>
              <a:rPr lang="en-US" dirty="0"/>
              <a:t> </a:t>
            </a:r>
            <a:r>
              <a:rPr lang="en-US" dirty="0" err="1"/>
              <a:t>kegiatan</a:t>
            </a:r>
            <a:r>
              <a:rPr lang="en-US" dirty="0"/>
              <a:t> </a:t>
            </a:r>
            <a:r>
              <a:rPr lang="en-US" dirty="0" err="1"/>
              <a:t>pemasaran</a:t>
            </a:r>
            <a:r>
              <a:rPr lang="en-US" dirty="0"/>
              <a:t> </a:t>
            </a:r>
            <a:r>
              <a:rPr lang="en-US" dirty="0" err="1"/>
              <a:t>mempengaruhi</a:t>
            </a:r>
            <a:r>
              <a:rPr lang="en-US" dirty="0"/>
              <a:t> </a:t>
            </a:r>
            <a:r>
              <a:rPr lang="en-US" dirty="0" err="1"/>
              <a:t>hasil</a:t>
            </a:r>
            <a:r>
              <a:rPr lang="en-US" dirty="0"/>
              <a:t> 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ID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757EDF97-FB16-94B8-670F-04F7A4FF959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1802" t="37052" r="44190" b="38229"/>
          <a:stretch/>
        </p:blipFill>
        <p:spPr>
          <a:xfrm>
            <a:off x="7675522" y="2587083"/>
            <a:ext cx="2890257" cy="20182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65101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B79B83B-A7D0-A3C4-5A49-92002B0E67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Ukuran</a:t>
            </a:r>
            <a:r>
              <a:rPr lang="en-US" dirty="0"/>
              <a:t> </a:t>
            </a:r>
            <a:r>
              <a:rPr lang="en-US" dirty="0" err="1"/>
              <a:t>permintaan</a:t>
            </a:r>
            <a:r>
              <a:rPr lang="en-US" dirty="0"/>
              <a:t> pasar </a:t>
            </a:r>
            <a:endParaRPr lang="en-ID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F40FA162-35E8-0E02-8C91-82B5448EB20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Font typeface="Wingdings" panose="05000000000000000000" pitchFamily="2" charset="2"/>
              <a:buChar char="v"/>
            </a:pPr>
            <a:r>
              <a:rPr lang="en-US" dirty="0"/>
              <a:t>Pasar </a:t>
            </a:r>
            <a:r>
              <a:rPr lang="en-US" dirty="0" err="1"/>
              <a:t>Potensial</a:t>
            </a:r>
            <a:r>
              <a:rPr lang="en-US" dirty="0"/>
              <a:t> </a:t>
            </a:r>
          </a:p>
          <a:p>
            <a:pPr marL="0" indent="0">
              <a:buNone/>
            </a:pPr>
            <a:r>
              <a:rPr lang="en-US" dirty="0" err="1"/>
              <a:t>Misal</a:t>
            </a:r>
            <a:r>
              <a:rPr lang="en-US" dirty="0"/>
              <a:t> : </a:t>
            </a:r>
            <a:r>
              <a:rPr lang="en-US" dirty="0" err="1"/>
              <a:t>semua</a:t>
            </a:r>
            <a:r>
              <a:rPr lang="en-US" dirty="0"/>
              <a:t> orang yang </a:t>
            </a:r>
            <a:r>
              <a:rPr lang="en-US" dirty="0" err="1"/>
              <a:t>menyatakan</a:t>
            </a:r>
            <a:r>
              <a:rPr lang="en-US" dirty="0"/>
              <a:t> </a:t>
            </a:r>
            <a:r>
              <a:rPr lang="en-US" dirty="0" err="1"/>
              <a:t>berminat</a:t>
            </a:r>
            <a:r>
              <a:rPr lang="en-US" dirty="0"/>
              <a:t> </a:t>
            </a:r>
            <a:r>
              <a:rPr lang="en-US" dirty="0" err="1"/>
              <a:t>membeli</a:t>
            </a:r>
            <a:r>
              <a:rPr lang="en-US" dirty="0"/>
              <a:t> </a:t>
            </a:r>
            <a:r>
              <a:rPr lang="en-US" dirty="0" err="1"/>
              <a:t>sepeda</a:t>
            </a:r>
            <a:r>
              <a:rPr lang="en-US" dirty="0"/>
              <a:t> motor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US" dirty="0"/>
              <a:t>Pasar yang </a:t>
            </a:r>
            <a:r>
              <a:rPr lang="en-US" dirty="0" err="1"/>
              <a:t>tersedia</a:t>
            </a:r>
            <a:r>
              <a:rPr lang="en-US" dirty="0"/>
              <a:t> </a:t>
            </a:r>
          </a:p>
          <a:p>
            <a:pPr marL="0" indent="0">
              <a:buNone/>
            </a:pPr>
            <a:r>
              <a:rPr lang="en-US" dirty="0" err="1"/>
              <a:t>Mosal</a:t>
            </a:r>
            <a:r>
              <a:rPr lang="en-US" dirty="0"/>
              <a:t> : </a:t>
            </a:r>
            <a:r>
              <a:rPr lang="en-US" dirty="0" err="1"/>
              <a:t>konsumen</a:t>
            </a:r>
            <a:r>
              <a:rPr lang="en-US" dirty="0"/>
              <a:t> </a:t>
            </a:r>
            <a:r>
              <a:rPr lang="en-US" dirty="0" err="1"/>
              <a:t>memiliki</a:t>
            </a:r>
            <a:r>
              <a:rPr lang="en-US" dirty="0"/>
              <a:t> </a:t>
            </a:r>
            <a:r>
              <a:rPr lang="en-US" dirty="0" err="1"/>
              <a:t>kemampuan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membeli</a:t>
            </a:r>
            <a:r>
              <a:rPr lang="en-US" dirty="0"/>
              <a:t> </a:t>
            </a:r>
            <a:r>
              <a:rPr lang="en-US" dirty="0" err="1"/>
              <a:t>sepeda</a:t>
            </a:r>
            <a:r>
              <a:rPr lang="en-US" dirty="0"/>
              <a:t> motor </a:t>
            </a:r>
            <a:r>
              <a:rPr lang="en-US" dirty="0" err="1"/>
              <a:t>karena</a:t>
            </a:r>
            <a:r>
              <a:rPr lang="en-US" dirty="0"/>
              <a:t> </a:t>
            </a:r>
            <a:r>
              <a:rPr lang="en-US" dirty="0" err="1"/>
              <a:t>sepeda</a:t>
            </a:r>
            <a:r>
              <a:rPr lang="en-US" dirty="0"/>
              <a:t> motor </a:t>
            </a:r>
            <a:r>
              <a:rPr lang="en-US" dirty="0" err="1"/>
              <a:t>tersebut</a:t>
            </a:r>
            <a:r>
              <a:rPr lang="en-US" dirty="0"/>
              <a:t> </a:t>
            </a:r>
            <a:r>
              <a:rPr lang="en-US" dirty="0" err="1"/>
              <a:t>sudah</a:t>
            </a:r>
            <a:r>
              <a:rPr lang="en-US" dirty="0"/>
              <a:t> </a:t>
            </a:r>
            <a:r>
              <a:rPr lang="en-US" dirty="0" err="1"/>
              <a:t>tersedia</a:t>
            </a:r>
            <a:r>
              <a:rPr lang="en-US" dirty="0"/>
              <a:t> di </a:t>
            </a:r>
            <a:r>
              <a:rPr lang="en-US" dirty="0" err="1"/>
              <a:t>wilayahnya</a:t>
            </a:r>
            <a:endParaRPr lang="en-US" dirty="0"/>
          </a:p>
          <a:p>
            <a:pPr>
              <a:buFont typeface="Wingdings" panose="05000000000000000000" pitchFamily="2" charset="2"/>
              <a:buChar char="v"/>
            </a:pPr>
            <a:r>
              <a:rPr lang="en-US" dirty="0"/>
              <a:t>Pasar </a:t>
            </a:r>
            <a:r>
              <a:rPr lang="en-US" dirty="0" err="1"/>
              <a:t>Sasaran</a:t>
            </a:r>
            <a:r>
              <a:rPr lang="en-US" dirty="0"/>
              <a:t> </a:t>
            </a:r>
          </a:p>
          <a:p>
            <a:pPr marL="0" indent="0">
              <a:buNone/>
            </a:pPr>
            <a:r>
              <a:rPr lang="en-US" dirty="0" err="1"/>
              <a:t>Misal</a:t>
            </a:r>
            <a:r>
              <a:rPr lang="en-US" dirty="0"/>
              <a:t> : </a:t>
            </a:r>
            <a:r>
              <a:rPr lang="en-US" dirty="0" err="1"/>
              <a:t>produsen</a:t>
            </a:r>
            <a:r>
              <a:rPr lang="en-US" dirty="0"/>
              <a:t> </a:t>
            </a:r>
            <a:r>
              <a:rPr lang="en-US" dirty="0" err="1"/>
              <a:t>sepeda</a:t>
            </a:r>
            <a:r>
              <a:rPr lang="en-US" dirty="0"/>
              <a:t> motor </a:t>
            </a:r>
            <a:r>
              <a:rPr lang="en-US" dirty="0" err="1"/>
              <a:t>memutuskan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memusatkan</a:t>
            </a:r>
            <a:r>
              <a:rPr lang="en-US" dirty="0"/>
              <a:t> </a:t>
            </a:r>
            <a:r>
              <a:rPr lang="en-US" dirty="0" err="1"/>
              <a:t>pemasaran</a:t>
            </a:r>
            <a:r>
              <a:rPr lang="en-US" dirty="0"/>
              <a:t> &amp; </a:t>
            </a:r>
            <a:r>
              <a:rPr lang="en-US" dirty="0" err="1"/>
              <a:t>distribusi</a:t>
            </a:r>
            <a:r>
              <a:rPr lang="en-US" dirty="0"/>
              <a:t> di </a:t>
            </a:r>
            <a:r>
              <a:rPr lang="en-US" dirty="0" err="1"/>
              <a:t>Pulau</a:t>
            </a:r>
            <a:r>
              <a:rPr lang="en-US" dirty="0"/>
              <a:t> </a:t>
            </a:r>
            <a:r>
              <a:rPr lang="en-US" dirty="0" err="1"/>
              <a:t>Jawa</a:t>
            </a:r>
            <a:r>
              <a:rPr lang="en-US" dirty="0"/>
              <a:t> 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US" dirty="0"/>
              <a:t>Pasar </a:t>
            </a:r>
            <a:r>
              <a:rPr lang="en-US" dirty="0" err="1"/>
              <a:t>terpenetrasi</a:t>
            </a:r>
            <a:endParaRPr lang="en-US" dirty="0"/>
          </a:p>
          <a:p>
            <a:pPr marL="0" indent="0">
              <a:buNone/>
            </a:pPr>
            <a:r>
              <a:rPr lang="en-US" dirty="0" err="1"/>
              <a:t>Misal</a:t>
            </a:r>
            <a:r>
              <a:rPr lang="en-US" dirty="0"/>
              <a:t> : </a:t>
            </a:r>
            <a:r>
              <a:rPr lang="en-US" dirty="0" err="1"/>
              <a:t>Sekumpulan</a:t>
            </a:r>
            <a:r>
              <a:rPr lang="en-US" dirty="0"/>
              <a:t> orang yang </a:t>
            </a:r>
            <a:r>
              <a:rPr lang="en-US" dirty="0" err="1"/>
              <a:t>telah</a:t>
            </a:r>
            <a:r>
              <a:rPr lang="en-US" dirty="0"/>
              <a:t> </a:t>
            </a:r>
            <a:r>
              <a:rPr lang="en-US" dirty="0" err="1"/>
              <a:t>membeli</a:t>
            </a:r>
            <a:r>
              <a:rPr lang="en-US" dirty="0"/>
              <a:t> </a:t>
            </a:r>
            <a:r>
              <a:rPr lang="en-US" dirty="0" err="1"/>
              <a:t>sepeda</a:t>
            </a:r>
            <a:r>
              <a:rPr lang="en-US" dirty="0"/>
              <a:t> motor </a:t>
            </a:r>
            <a:r>
              <a:rPr lang="en-US" dirty="0" err="1"/>
              <a:t>produsen</a:t>
            </a:r>
            <a:r>
              <a:rPr lang="en-US" dirty="0"/>
              <a:t> </a:t>
            </a:r>
            <a:r>
              <a:rPr lang="en-US" dirty="0" err="1"/>
              <a:t>tersebut</a:t>
            </a:r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11815657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A128612-9834-B85F-7F28-C74E4918E2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PERAMALAN PERMINTAAN</a:t>
            </a:r>
            <a:endParaRPr lang="en-ID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7DD039F2-93F8-A04F-B2E2-2B5C9CBE33E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Meramalkan</a:t>
            </a:r>
            <a:r>
              <a:rPr lang="en-US" dirty="0"/>
              <a:t> </a:t>
            </a:r>
            <a:r>
              <a:rPr lang="en-US" dirty="0" err="1"/>
              <a:t>permintaan</a:t>
            </a:r>
            <a:r>
              <a:rPr lang="en-US" dirty="0"/>
              <a:t> </a:t>
            </a:r>
            <a:r>
              <a:rPr lang="en-US" dirty="0" err="1"/>
              <a:t>saat</a:t>
            </a:r>
            <a:r>
              <a:rPr lang="en-US" dirty="0"/>
              <a:t> </a:t>
            </a:r>
            <a:r>
              <a:rPr lang="en-US" dirty="0" err="1"/>
              <a:t>ini</a:t>
            </a:r>
            <a:r>
              <a:rPr lang="en-US" dirty="0"/>
              <a:t> : </a:t>
            </a:r>
          </a:p>
          <a:p>
            <a:r>
              <a:rPr lang="en-US" dirty="0"/>
              <a:t>1. Total </a:t>
            </a:r>
            <a:r>
              <a:rPr lang="en-US" dirty="0" err="1"/>
              <a:t>Potensi</a:t>
            </a:r>
            <a:r>
              <a:rPr lang="en-US" dirty="0"/>
              <a:t> Pasar </a:t>
            </a:r>
          </a:p>
          <a:p>
            <a:r>
              <a:rPr lang="en-US" dirty="0"/>
              <a:t>2. </a:t>
            </a:r>
            <a:r>
              <a:rPr lang="en-US" dirty="0" err="1"/>
              <a:t>Potensi</a:t>
            </a:r>
            <a:r>
              <a:rPr lang="en-US" dirty="0"/>
              <a:t> Pasar </a:t>
            </a:r>
            <a:r>
              <a:rPr lang="en-US" dirty="0" err="1"/>
              <a:t>suatu</a:t>
            </a:r>
            <a:r>
              <a:rPr lang="en-US" dirty="0"/>
              <a:t> Wilayah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US" dirty="0" err="1"/>
              <a:t>Metode</a:t>
            </a:r>
            <a:r>
              <a:rPr lang="en-US" dirty="0"/>
              <a:t> </a:t>
            </a:r>
            <a:r>
              <a:rPr lang="en-US" dirty="0" err="1"/>
              <a:t>Pembentukan</a:t>
            </a:r>
            <a:r>
              <a:rPr lang="en-US" dirty="0"/>
              <a:t> Pasar 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US" dirty="0" err="1"/>
              <a:t>Metode</a:t>
            </a:r>
            <a:r>
              <a:rPr lang="en-US" dirty="0"/>
              <a:t> </a:t>
            </a:r>
            <a:r>
              <a:rPr lang="en-US" dirty="0" err="1"/>
              <a:t>Indeks</a:t>
            </a:r>
            <a:r>
              <a:rPr lang="en-US" dirty="0"/>
              <a:t> </a:t>
            </a:r>
            <a:r>
              <a:rPr lang="en-US" dirty="0" err="1"/>
              <a:t>Multifaktor</a:t>
            </a:r>
            <a:r>
              <a:rPr lang="en-US" dirty="0"/>
              <a:t> </a:t>
            </a:r>
          </a:p>
          <a:p>
            <a:pPr marL="0" indent="0">
              <a:buNone/>
            </a:pPr>
            <a:r>
              <a:rPr lang="en-US" dirty="0"/>
              <a:t>3. </a:t>
            </a:r>
            <a:r>
              <a:rPr lang="en-US" dirty="0" err="1"/>
              <a:t>Penjualan</a:t>
            </a:r>
            <a:r>
              <a:rPr lang="en-US" dirty="0"/>
              <a:t> </a:t>
            </a:r>
            <a:r>
              <a:rPr lang="en-US" dirty="0" err="1"/>
              <a:t>Industri</a:t>
            </a:r>
            <a:r>
              <a:rPr lang="en-US" dirty="0"/>
              <a:t> dan </a:t>
            </a:r>
            <a:r>
              <a:rPr lang="en-US" dirty="0" err="1"/>
              <a:t>Pangsa</a:t>
            </a:r>
            <a:r>
              <a:rPr lang="en-US" dirty="0"/>
              <a:t> Pasar</a:t>
            </a:r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37103614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3314468-648F-9932-2527-04AE471404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PERAMALAN PERMINTAAN</a:t>
            </a:r>
            <a:endParaRPr lang="en-ID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71AFAAB0-1CE5-49CA-D8EA-0CB44F0C4E9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Meramalkan</a:t>
            </a:r>
            <a:r>
              <a:rPr lang="en-US" dirty="0"/>
              <a:t> </a:t>
            </a:r>
            <a:r>
              <a:rPr lang="en-US" dirty="0" err="1"/>
              <a:t>permintaan</a:t>
            </a:r>
            <a:r>
              <a:rPr lang="en-US" dirty="0"/>
              <a:t> masa </a:t>
            </a:r>
            <a:r>
              <a:rPr lang="en-US" dirty="0" err="1"/>
              <a:t>mendatang</a:t>
            </a:r>
            <a:r>
              <a:rPr lang="en-US" dirty="0"/>
              <a:t> :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 err="1"/>
              <a:t>Survei</a:t>
            </a:r>
            <a:r>
              <a:rPr lang="en-US" dirty="0"/>
              <a:t> </a:t>
            </a:r>
            <a:r>
              <a:rPr lang="en-US" dirty="0" err="1"/>
              <a:t>Intensi</a:t>
            </a:r>
            <a:r>
              <a:rPr lang="en-US" dirty="0"/>
              <a:t> </a:t>
            </a:r>
            <a:r>
              <a:rPr lang="en-US" dirty="0" err="1"/>
              <a:t>Pembeli</a:t>
            </a:r>
            <a:endParaRPr lang="en-US" dirty="0"/>
          </a:p>
          <a:p>
            <a:pPr>
              <a:buFont typeface="Wingdings" panose="05000000000000000000" pitchFamily="2" charset="2"/>
              <a:buChar char="Ø"/>
            </a:pPr>
            <a:r>
              <a:rPr lang="en-US" dirty="0" err="1"/>
              <a:t>Gabungan</a:t>
            </a:r>
            <a:r>
              <a:rPr lang="en-US" dirty="0"/>
              <a:t> </a:t>
            </a:r>
            <a:r>
              <a:rPr lang="en-US" dirty="0" err="1"/>
              <a:t>Pendapatan</a:t>
            </a:r>
            <a:r>
              <a:rPr lang="en-US" dirty="0"/>
              <a:t> Tenaga </a:t>
            </a:r>
            <a:r>
              <a:rPr lang="en-US" dirty="0" err="1"/>
              <a:t>Penjualan</a:t>
            </a:r>
            <a:endParaRPr lang="en-US" dirty="0"/>
          </a:p>
          <a:p>
            <a:pPr>
              <a:buFont typeface="Wingdings" panose="05000000000000000000" pitchFamily="2" charset="2"/>
              <a:buChar char="Ø"/>
            </a:pPr>
            <a:r>
              <a:rPr lang="en-US" dirty="0" err="1"/>
              <a:t>Pendapat</a:t>
            </a:r>
            <a:r>
              <a:rPr lang="en-US" dirty="0"/>
              <a:t> Ahli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 err="1"/>
              <a:t>Analisis</a:t>
            </a:r>
            <a:r>
              <a:rPr lang="en-US" dirty="0"/>
              <a:t> </a:t>
            </a:r>
            <a:r>
              <a:rPr lang="en-US" dirty="0" err="1"/>
              <a:t>Penjualan</a:t>
            </a:r>
            <a:r>
              <a:rPr lang="en-US" dirty="0"/>
              <a:t> Masa Lalu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 err="1"/>
              <a:t>Metode</a:t>
            </a:r>
            <a:r>
              <a:rPr lang="en-US" dirty="0"/>
              <a:t> Uji Pasar </a:t>
            </a:r>
          </a:p>
          <a:p>
            <a:pPr>
              <a:buFont typeface="Wingdings" panose="05000000000000000000" pitchFamily="2" charset="2"/>
              <a:buChar char="Ø"/>
            </a:pPr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1205074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9EB1F45-C2DB-5005-CED7-B7224A0B78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SISTEM RISET PEMASARAN</a:t>
            </a:r>
            <a:endParaRPr lang="en-ID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2D874B3A-1264-7261-5EA1-62BF6FC4E78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4000" dirty="0" err="1"/>
              <a:t>Riset</a:t>
            </a:r>
            <a:r>
              <a:rPr lang="en-US" sz="4000" dirty="0"/>
              <a:t> </a:t>
            </a:r>
            <a:r>
              <a:rPr lang="en-US" sz="4000" dirty="0" err="1"/>
              <a:t>Pemasaran</a:t>
            </a:r>
            <a:r>
              <a:rPr lang="en-US" sz="4000" dirty="0"/>
              <a:t> </a:t>
            </a:r>
            <a:r>
              <a:rPr lang="en-US" sz="4000" dirty="0" err="1"/>
              <a:t>adalah</a:t>
            </a:r>
            <a:r>
              <a:rPr lang="en-US" sz="4000" dirty="0"/>
              <a:t> </a:t>
            </a:r>
            <a:r>
              <a:rPr lang="en-US" sz="4000" dirty="0" err="1"/>
              <a:t>sebagai</a:t>
            </a:r>
            <a:r>
              <a:rPr lang="en-US" sz="4000" dirty="0"/>
              <a:t> </a:t>
            </a:r>
            <a:r>
              <a:rPr lang="en-US" sz="4000" dirty="0" err="1"/>
              <a:t>perancangan</a:t>
            </a:r>
            <a:r>
              <a:rPr lang="en-US" sz="4000" dirty="0"/>
              <a:t>, </a:t>
            </a:r>
            <a:r>
              <a:rPr lang="en-US" sz="4000" dirty="0" err="1"/>
              <a:t>pengumpulan</a:t>
            </a:r>
            <a:r>
              <a:rPr lang="en-US" sz="4000" dirty="0"/>
              <a:t>, </a:t>
            </a:r>
            <a:r>
              <a:rPr lang="en-US" sz="4000" dirty="0" err="1"/>
              <a:t>analisis</a:t>
            </a:r>
            <a:r>
              <a:rPr lang="en-US" sz="4000" dirty="0"/>
              <a:t>, dan </a:t>
            </a:r>
            <a:r>
              <a:rPr lang="en-US" sz="4000" dirty="0" err="1"/>
              <a:t>pelaporan</a:t>
            </a:r>
            <a:r>
              <a:rPr lang="en-US" sz="4000" dirty="0"/>
              <a:t> data </a:t>
            </a:r>
            <a:r>
              <a:rPr lang="en-US" sz="4000" dirty="0" err="1"/>
              <a:t>sistematis</a:t>
            </a:r>
            <a:r>
              <a:rPr lang="en-US" sz="4000" dirty="0"/>
              <a:t> </a:t>
            </a:r>
            <a:r>
              <a:rPr lang="en-US" sz="4000" dirty="0" err="1"/>
              <a:t>serta</a:t>
            </a:r>
            <a:r>
              <a:rPr lang="en-US" sz="4000" dirty="0"/>
              <a:t> </a:t>
            </a:r>
            <a:r>
              <a:rPr lang="en-US" sz="4000" dirty="0" err="1"/>
              <a:t>temuan</a:t>
            </a:r>
            <a:r>
              <a:rPr lang="en-US" sz="4000" dirty="0"/>
              <a:t> yang </a:t>
            </a:r>
            <a:r>
              <a:rPr lang="en-US" sz="4000" dirty="0" err="1"/>
              <a:t>relevan</a:t>
            </a:r>
            <a:r>
              <a:rPr lang="en-US" sz="4000" dirty="0"/>
              <a:t> </a:t>
            </a:r>
            <a:r>
              <a:rPr lang="en-US" sz="4000" dirty="0" err="1"/>
              <a:t>terhadap</a:t>
            </a:r>
            <a:r>
              <a:rPr lang="en-US" sz="4000" dirty="0"/>
              <a:t> </a:t>
            </a:r>
            <a:r>
              <a:rPr lang="en-US" sz="4000" dirty="0" err="1"/>
              <a:t>situasi</a:t>
            </a:r>
            <a:r>
              <a:rPr lang="en-US" sz="4000" dirty="0"/>
              <a:t> </a:t>
            </a:r>
            <a:r>
              <a:rPr lang="en-US" sz="4000" dirty="0" err="1"/>
              <a:t>pemasaran</a:t>
            </a:r>
            <a:r>
              <a:rPr lang="en-US" sz="4000" dirty="0"/>
              <a:t> </a:t>
            </a:r>
            <a:r>
              <a:rPr lang="en-US" sz="4000" dirty="0" err="1"/>
              <a:t>tertentu</a:t>
            </a:r>
            <a:r>
              <a:rPr lang="en-US" sz="4000" dirty="0"/>
              <a:t> yang </a:t>
            </a:r>
            <a:r>
              <a:rPr lang="en-US" sz="4000" dirty="0" err="1"/>
              <a:t>dihadapi</a:t>
            </a:r>
            <a:r>
              <a:rPr lang="en-US" sz="4000" dirty="0"/>
              <a:t> </a:t>
            </a:r>
            <a:r>
              <a:rPr lang="en-US" sz="4000" dirty="0" err="1"/>
              <a:t>perusahaan</a:t>
            </a:r>
            <a:r>
              <a:rPr lang="en-US" sz="4000" dirty="0"/>
              <a:t>.</a:t>
            </a:r>
            <a:endParaRPr lang="en-ID" sz="4000" dirty="0"/>
          </a:p>
        </p:txBody>
      </p:sp>
    </p:spTree>
    <p:extLst>
      <p:ext uri="{BB962C8B-B14F-4D97-AF65-F5344CB8AC3E}">
        <p14:creationId xmlns:p14="http://schemas.microsoft.com/office/powerpoint/2010/main" val="4728086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E8716FF-221D-0A8B-A94A-FAEC04F4D7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Perusahaan </a:t>
            </a:r>
            <a:r>
              <a:rPr lang="en-US" dirty="0" err="1"/>
              <a:t>riset</a:t>
            </a:r>
            <a:r>
              <a:rPr lang="en-US" dirty="0"/>
              <a:t> </a:t>
            </a:r>
            <a:r>
              <a:rPr lang="en-US" dirty="0" err="1"/>
              <a:t>dibagi</a:t>
            </a:r>
            <a:r>
              <a:rPr lang="en-US" dirty="0"/>
              <a:t> </a:t>
            </a:r>
            <a:r>
              <a:rPr lang="en-US" dirty="0" err="1"/>
              <a:t>menjadi</a:t>
            </a:r>
            <a:r>
              <a:rPr lang="en-US" dirty="0"/>
              <a:t> :</a:t>
            </a:r>
            <a:endParaRPr lang="en-ID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C491C4A0-2D1E-DF97-49B0-3C52BD4B930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1. Perusahaan </a:t>
            </a:r>
            <a:r>
              <a:rPr lang="en-US" dirty="0" err="1"/>
              <a:t>riset</a:t>
            </a:r>
            <a:r>
              <a:rPr lang="en-US" dirty="0"/>
              <a:t> yang </a:t>
            </a:r>
            <a:r>
              <a:rPr lang="en-US" dirty="0" err="1"/>
              <a:t>tersindikasi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jasa</a:t>
            </a:r>
            <a:endParaRPr lang="en-US" dirty="0"/>
          </a:p>
          <a:p>
            <a:r>
              <a:rPr lang="en-US" dirty="0"/>
              <a:t>2. Perusahaan </a:t>
            </a:r>
            <a:r>
              <a:rPr lang="en-US" dirty="0" err="1"/>
              <a:t>riset</a:t>
            </a:r>
            <a:r>
              <a:rPr lang="en-US" dirty="0"/>
              <a:t> </a:t>
            </a:r>
            <a:r>
              <a:rPr lang="en-US" dirty="0" err="1"/>
              <a:t>pemasaran</a:t>
            </a:r>
            <a:r>
              <a:rPr lang="en-US" dirty="0"/>
              <a:t> </a:t>
            </a:r>
            <a:r>
              <a:rPr lang="en-US" dirty="0" err="1"/>
              <a:t>sesuai</a:t>
            </a:r>
            <a:r>
              <a:rPr lang="en-US" dirty="0"/>
              <a:t> </a:t>
            </a:r>
            <a:r>
              <a:rPr lang="en-US" dirty="0" err="1"/>
              <a:t>pesanan</a:t>
            </a:r>
            <a:endParaRPr lang="en-US" dirty="0"/>
          </a:p>
          <a:p>
            <a:r>
              <a:rPr lang="en-US" dirty="0"/>
              <a:t>3. Perusahaan </a:t>
            </a:r>
            <a:r>
              <a:rPr lang="en-US" dirty="0" err="1"/>
              <a:t>riset</a:t>
            </a:r>
            <a:r>
              <a:rPr lang="en-US" dirty="0"/>
              <a:t> </a:t>
            </a:r>
            <a:r>
              <a:rPr lang="en-US" dirty="0" err="1"/>
              <a:t>pemasaran</a:t>
            </a:r>
            <a:r>
              <a:rPr lang="en-US" dirty="0"/>
              <a:t> </a:t>
            </a:r>
            <a:r>
              <a:rPr lang="en-US" dirty="0" err="1"/>
              <a:t>spesialis</a:t>
            </a:r>
            <a:r>
              <a:rPr lang="en-US" dirty="0"/>
              <a:t> </a:t>
            </a:r>
            <a:r>
              <a:rPr lang="en-US" dirty="0" err="1"/>
              <a:t>lini</a:t>
            </a:r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21458003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2C9362F-F458-AAE3-33F1-1BF219A1A0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Proses </a:t>
            </a:r>
            <a:r>
              <a:rPr lang="en-US" dirty="0" err="1"/>
              <a:t>riset</a:t>
            </a:r>
            <a:r>
              <a:rPr lang="en-US" dirty="0"/>
              <a:t> </a:t>
            </a:r>
            <a:r>
              <a:rPr lang="en-US" dirty="0" err="1"/>
              <a:t>pemasaran</a:t>
            </a:r>
            <a:endParaRPr lang="en-ID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761DBF2D-8A14-D787-3A1F-95C617641AF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en-US" dirty="0" err="1">
                <a:solidFill>
                  <a:srgbClr val="FF0000"/>
                </a:solidFill>
              </a:rPr>
              <a:t>Mendefenisikan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Masalah</a:t>
            </a:r>
            <a:r>
              <a:rPr lang="en-US" dirty="0">
                <a:solidFill>
                  <a:srgbClr val="FF0000"/>
                </a:solidFill>
              </a:rPr>
              <a:t>, </a:t>
            </a:r>
            <a:r>
              <a:rPr lang="en-US" dirty="0" err="1">
                <a:solidFill>
                  <a:srgbClr val="FF0000"/>
                </a:solidFill>
              </a:rPr>
              <a:t>Alternatif</a:t>
            </a:r>
            <a:r>
              <a:rPr lang="en-US" dirty="0">
                <a:solidFill>
                  <a:srgbClr val="FF0000"/>
                </a:solidFill>
              </a:rPr>
              <a:t> Keputusan dan </a:t>
            </a:r>
            <a:r>
              <a:rPr lang="en-US" dirty="0" err="1">
                <a:solidFill>
                  <a:srgbClr val="FF0000"/>
                </a:solidFill>
              </a:rPr>
              <a:t>Tujuan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Riset</a:t>
            </a:r>
            <a:endParaRPr lang="en-US" dirty="0">
              <a:solidFill>
                <a:srgbClr val="FF0000"/>
              </a:solidFill>
            </a:endParaRPr>
          </a:p>
          <a:p>
            <a:pPr marL="457200" indent="-457200">
              <a:buFont typeface="+mj-lt"/>
              <a:buAutoNum type="arabicPeriod"/>
            </a:pPr>
            <a:r>
              <a:rPr lang="en-US" dirty="0" err="1">
                <a:solidFill>
                  <a:srgbClr val="FF0000"/>
                </a:solidFill>
              </a:rPr>
              <a:t>Mengembangkan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Rencana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Riset</a:t>
            </a:r>
            <a:endParaRPr lang="en-US" dirty="0">
              <a:solidFill>
                <a:srgbClr val="FF0000"/>
              </a:solidFill>
            </a:endParaRPr>
          </a:p>
          <a:p>
            <a:pPr marL="457200" indent="-457200">
              <a:buFont typeface="+mj-lt"/>
              <a:buAutoNum type="arabicPeriod"/>
            </a:pPr>
            <a:r>
              <a:rPr lang="en-US" dirty="0" err="1">
                <a:solidFill>
                  <a:srgbClr val="FF0000"/>
                </a:solidFill>
              </a:rPr>
              <a:t>Mengumpulkan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Informasi</a:t>
            </a:r>
            <a:endParaRPr lang="en-US" dirty="0">
              <a:solidFill>
                <a:srgbClr val="FF0000"/>
              </a:solidFill>
            </a:endParaRPr>
          </a:p>
          <a:p>
            <a:pPr marL="457200" indent="-457200">
              <a:buFont typeface="+mj-lt"/>
              <a:buAutoNum type="arabicPeriod"/>
            </a:pPr>
            <a:r>
              <a:rPr lang="en-US" dirty="0" err="1">
                <a:solidFill>
                  <a:srgbClr val="FF0000"/>
                </a:solidFill>
              </a:rPr>
              <a:t>Menganalisis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Informasi</a:t>
            </a:r>
            <a:endParaRPr lang="en-US" dirty="0">
              <a:solidFill>
                <a:srgbClr val="FF0000"/>
              </a:solidFill>
            </a:endParaRPr>
          </a:p>
          <a:p>
            <a:pPr marL="457200" indent="-457200">
              <a:buFont typeface="+mj-lt"/>
              <a:buAutoNum type="arabicPeriod"/>
            </a:pPr>
            <a:r>
              <a:rPr lang="en-US" dirty="0" err="1">
                <a:solidFill>
                  <a:srgbClr val="FF0000"/>
                </a:solidFill>
              </a:rPr>
              <a:t>Mempresentasikan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Temuan</a:t>
            </a:r>
            <a:endParaRPr lang="en-US" dirty="0">
              <a:solidFill>
                <a:srgbClr val="FF0000"/>
              </a:solidFill>
            </a:endParaRPr>
          </a:p>
          <a:p>
            <a:pPr marL="457200" indent="-457200">
              <a:buFont typeface="+mj-lt"/>
              <a:buAutoNum type="arabicPeriod"/>
            </a:pPr>
            <a:r>
              <a:rPr lang="en-US" dirty="0" err="1">
                <a:solidFill>
                  <a:srgbClr val="FF0000"/>
                </a:solidFill>
              </a:rPr>
              <a:t>Mengambil</a:t>
            </a:r>
            <a:r>
              <a:rPr lang="en-US" dirty="0">
                <a:solidFill>
                  <a:srgbClr val="FF0000"/>
                </a:solidFill>
              </a:rPr>
              <a:t> Keputusan</a:t>
            </a:r>
            <a:endParaRPr lang="en-ID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80018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385C32F-DC9E-5F34-7DA0-7B83A87BF2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Proses </a:t>
            </a:r>
            <a:r>
              <a:rPr lang="en-US" dirty="0" err="1"/>
              <a:t>riset</a:t>
            </a:r>
            <a:r>
              <a:rPr lang="en-US" dirty="0"/>
              <a:t> </a:t>
            </a:r>
            <a:r>
              <a:rPr lang="en-US" dirty="0" err="1"/>
              <a:t>pemasaran</a:t>
            </a:r>
            <a:r>
              <a:rPr lang="en-US" dirty="0"/>
              <a:t>, Langkah 1</a:t>
            </a:r>
            <a:endParaRPr lang="en-ID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6FDD73E1-AE56-56CD-D0E2-D2A85A08679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en-US" dirty="0" err="1"/>
              <a:t>Mendefenisikan</a:t>
            </a:r>
            <a:r>
              <a:rPr lang="en-US" dirty="0"/>
              <a:t> </a:t>
            </a:r>
            <a:r>
              <a:rPr lang="en-US" dirty="0" err="1"/>
              <a:t>masalah</a:t>
            </a:r>
            <a:r>
              <a:rPr lang="en-US" dirty="0"/>
              <a:t>, </a:t>
            </a:r>
            <a:r>
              <a:rPr lang="en-US" dirty="0" err="1"/>
              <a:t>alternatif</a:t>
            </a:r>
            <a:r>
              <a:rPr lang="en-US" dirty="0"/>
              <a:t> </a:t>
            </a:r>
            <a:r>
              <a:rPr lang="en-US" dirty="0" err="1"/>
              <a:t>keputusan</a:t>
            </a:r>
            <a:r>
              <a:rPr lang="en-US" dirty="0"/>
              <a:t> dan </a:t>
            </a:r>
            <a:r>
              <a:rPr lang="en-US" dirty="0" err="1"/>
              <a:t>tujuan</a:t>
            </a:r>
            <a:r>
              <a:rPr lang="en-US" dirty="0"/>
              <a:t> </a:t>
            </a:r>
            <a:r>
              <a:rPr lang="en-US" dirty="0" err="1"/>
              <a:t>riset</a:t>
            </a:r>
            <a:r>
              <a:rPr lang="en-US" dirty="0"/>
              <a:t>.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err="1"/>
              <a:t>Defenisi</a:t>
            </a:r>
            <a:r>
              <a:rPr lang="en-US" dirty="0"/>
              <a:t> </a:t>
            </a:r>
            <a:r>
              <a:rPr lang="en-US" dirty="0" err="1"/>
              <a:t>masalah</a:t>
            </a:r>
            <a:r>
              <a:rPr lang="en-US" dirty="0"/>
              <a:t>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boleh</a:t>
            </a:r>
            <a:r>
              <a:rPr lang="en-US" dirty="0"/>
              <a:t> </a:t>
            </a:r>
            <a:r>
              <a:rPr lang="en-US" dirty="0" err="1"/>
              <a:t>terlalu</a:t>
            </a:r>
            <a:r>
              <a:rPr lang="en-US" dirty="0"/>
              <a:t> </a:t>
            </a:r>
            <a:r>
              <a:rPr lang="en-US" dirty="0" err="1"/>
              <a:t>luas</a:t>
            </a:r>
            <a:r>
              <a:rPr lang="en-US" dirty="0"/>
              <a:t> </a:t>
            </a:r>
            <a:r>
              <a:rPr lang="en-US" dirty="0" err="1"/>
              <a:t>maupun</a:t>
            </a:r>
            <a:r>
              <a:rPr lang="en-US" dirty="0"/>
              <a:t> </a:t>
            </a:r>
            <a:r>
              <a:rPr lang="en-US" dirty="0" err="1"/>
              <a:t>terlalu</a:t>
            </a:r>
            <a:r>
              <a:rPr lang="en-US" dirty="0"/>
              <a:t> </a:t>
            </a:r>
            <a:r>
              <a:rPr lang="en-US" dirty="0" err="1"/>
              <a:t>sempit</a:t>
            </a:r>
            <a:r>
              <a:rPr lang="en-US" dirty="0"/>
              <a:t>. 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Sifat </a:t>
            </a:r>
            <a:r>
              <a:rPr lang="en-US" dirty="0" err="1"/>
              <a:t>Riset</a:t>
            </a:r>
            <a:r>
              <a:rPr lang="en-US" dirty="0"/>
              <a:t> </a:t>
            </a:r>
            <a:r>
              <a:rPr lang="en-US" dirty="0" err="1"/>
              <a:t>Pemasaran</a:t>
            </a:r>
            <a:r>
              <a:rPr lang="en-US" dirty="0"/>
              <a:t> :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US" dirty="0" err="1"/>
              <a:t>Eksploratif</a:t>
            </a:r>
            <a:r>
              <a:rPr lang="en-US" dirty="0"/>
              <a:t> : </a:t>
            </a:r>
            <a:r>
              <a:rPr lang="en-US" dirty="0" err="1"/>
              <a:t>memperjelas</a:t>
            </a:r>
            <a:r>
              <a:rPr lang="en-US" dirty="0"/>
              <a:t> </a:t>
            </a:r>
            <a:r>
              <a:rPr lang="en-US" dirty="0" err="1"/>
              <a:t>masalah</a:t>
            </a:r>
            <a:r>
              <a:rPr lang="en-US" dirty="0"/>
              <a:t> dan </a:t>
            </a:r>
            <a:r>
              <a:rPr lang="en-US" dirty="0" err="1"/>
              <a:t>kemungkinan</a:t>
            </a:r>
            <a:r>
              <a:rPr lang="en-US" dirty="0"/>
              <a:t> </a:t>
            </a:r>
            <a:r>
              <a:rPr lang="en-US" dirty="0" err="1"/>
              <a:t>solusi</a:t>
            </a:r>
            <a:r>
              <a:rPr lang="en-US" dirty="0"/>
              <a:t>/ide </a:t>
            </a:r>
            <a:r>
              <a:rPr lang="en-US" dirty="0" err="1"/>
              <a:t>baru</a:t>
            </a:r>
            <a:endParaRPr lang="en-US" dirty="0"/>
          </a:p>
          <a:p>
            <a:pPr>
              <a:buFont typeface="Wingdings" panose="05000000000000000000" pitchFamily="2" charset="2"/>
              <a:buChar char="v"/>
            </a:pPr>
            <a:r>
              <a:rPr lang="en-US" dirty="0" err="1"/>
              <a:t>Deskriptif</a:t>
            </a:r>
            <a:r>
              <a:rPr lang="en-US" dirty="0"/>
              <a:t> : </a:t>
            </a:r>
            <a:r>
              <a:rPr lang="en-US" dirty="0" err="1"/>
              <a:t>menghitung</a:t>
            </a:r>
            <a:r>
              <a:rPr lang="en-US" dirty="0"/>
              <a:t> </a:t>
            </a:r>
            <a:r>
              <a:rPr lang="en-US" dirty="0" err="1"/>
              <a:t>permintaan</a:t>
            </a:r>
            <a:endParaRPr lang="en-US" dirty="0"/>
          </a:p>
          <a:p>
            <a:pPr>
              <a:buFont typeface="Wingdings" panose="05000000000000000000" pitchFamily="2" charset="2"/>
              <a:buChar char="v"/>
            </a:pPr>
            <a:r>
              <a:rPr lang="en-US" dirty="0" err="1"/>
              <a:t>Kausal</a:t>
            </a:r>
            <a:r>
              <a:rPr lang="en-US" dirty="0"/>
              <a:t> : </a:t>
            </a:r>
            <a:r>
              <a:rPr lang="en-US" dirty="0" err="1"/>
              <a:t>menguji</a:t>
            </a:r>
            <a:r>
              <a:rPr lang="en-US" dirty="0"/>
              <a:t> </a:t>
            </a:r>
            <a:r>
              <a:rPr lang="en-US" dirty="0" err="1"/>
              <a:t>hubungan</a:t>
            </a:r>
            <a:r>
              <a:rPr lang="en-US" dirty="0"/>
              <a:t> </a:t>
            </a:r>
            <a:r>
              <a:rPr lang="en-US" dirty="0" err="1"/>
              <a:t>sebab-akibat</a:t>
            </a:r>
            <a:endParaRPr lang="en-US" dirty="0"/>
          </a:p>
          <a:p>
            <a:pPr marL="0" indent="0">
              <a:buNone/>
            </a:pPr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3277723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FF48321-9F77-9479-2F28-BA6473F653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Proses </a:t>
            </a:r>
            <a:r>
              <a:rPr lang="en-US" dirty="0" err="1"/>
              <a:t>riset</a:t>
            </a:r>
            <a:r>
              <a:rPr lang="en-US" dirty="0"/>
              <a:t> </a:t>
            </a:r>
            <a:r>
              <a:rPr lang="en-US" dirty="0" err="1"/>
              <a:t>pemasaran</a:t>
            </a:r>
            <a:r>
              <a:rPr lang="en-US" dirty="0"/>
              <a:t>, Langkah 2</a:t>
            </a:r>
            <a:endParaRPr lang="en-ID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8C13ACCC-F00F-C4C7-1F3A-82D90DE4441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457200" indent="-457200">
              <a:buFont typeface="+mj-lt"/>
              <a:buAutoNum type="arabicPeriod" startAt="4"/>
            </a:pPr>
            <a:r>
              <a:rPr lang="en-US" dirty="0" err="1"/>
              <a:t>Instrumen</a:t>
            </a:r>
            <a:r>
              <a:rPr lang="en-US" dirty="0"/>
              <a:t> </a:t>
            </a:r>
            <a:r>
              <a:rPr lang="en-US" dirty="0" err="1"/>
              <a:t>Riset</a:t>
            </a:r>
            <a:r>
              <a:rPr lang="en-US" dirty="0"/>
              <a:t> :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US" dirty="0"/>
              <a:t> </a:t>
            </a:r>
            <a:r>
              <a:rPr lang="en-US" dirty="0" err="1"/>
              <a:t>Kuesioner</a:t>
            </a:r>
            <a:endParaRPr lang="en-US" dirty="0"/>
          </a:p>
          <a:p>
            <a:pPr>
              <a:buFont typeface="Wingdings" panose="05000000000000000000" pitchFamily="2" charset="2"/>
              <a:buChar char="v"/>
            </a:pPr>
            <a:r>
              <a:rPr lang="en-US" dirty="0" err="1"/>
              <a:t>Pengukuran</a:t>
            </a:r>
            <a:r>
              <a:rPr lang="en-US" dirty="0"/>
              <a:t> </a:t>
            </a:r>
            <a:r>
              <a:rPr lang="en-US" dirty="0" err="1"/>
              <a:t>Kualitatif</a:t>
            </a:r>
            <a:endParaRPr lang="en-US" dirty="0"/>
          </a:p>
          <a:p>
            <a:pPr>
              <a:buFont typeface="Wingdings" panose="05000000000000000000" pitchFamily="2" charset="2"/>
              <a:buChar char="v"/>
            </a:pPr>
            <a:r>
              <a:rPr lang="en-US" dirty="0" err="1"/>
              <a:t>Peralatan</a:t>
            </a:r>
            <a:r>
              <a:rPr lang="en-US" dirty="0"/>
              <a:t> </a:t>
            </a:r>
            <a:r>
              <a:rPr lang="en-US" dirty="0" err="1"/>
              <a:t>Teknologi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5. </a:t>
            </a:r>
            <a:r>
              <a:rPr lang="en-US" dirty="0" err="1"/>
              <a:t>Rencana</a:t>
            </a:r>
            <a:r>
              <a:rPr lang="en-US" dirty="0"/>
              <a:t> </a:t>
            </a:r>
            <a:r>
              <a:rPr lang="en-US" dirty="0" err="1"/>
              <a:t>Pengambilan</a:t>
            </a:r>
            <a:r>
              <a:rPr lang="en-US" dirty="0"/>
              <a:t> Sample :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US" dirty="0"/>
              <a:t>Unit </a:t>
            </a:r>
            <a:r>
              <a:rPr lang="en-US" dirty="0" err="1"/>
              <a:t>Pengambilan</a:t>
            </a:r>
            <a:r>
              <a:rPr lang="en-US" dirty="0"/>
              <a:t> Sample 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US" dirty="0" err="1"/>
              <a:t>Ukuran</a:t>
            </a:r>
            <a:r>
              <a:rPr lang="en-US" dirty="0"/>
              <a:t> Sample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US" dirty="0" err="1"/>
              <a:t>Prosedur</a:t>
            </a:r>
            <a:r>
              <a:rPr lang="en-US" dirty="0"/>
              <a:t> </a:t>
            </a:r>
            <a:r>
              <a:rPr lang="en-US" dirty="0" err="1"/>
              <a:t>Pengambilan</a:t>
            </a:r>
            <a:r>
              <a:rPr lang="en-US" dirty="0"/>
              <a:t> Sample</a:t>
            </a:r>
          </a:p>
          <a:p>
            <a:pPr marL="0" indent="0">
              <a:buNone/>
            </a:pPr>
            <a:r>
              <a:rPr lang="en-US" dirty="0"/>
              <a:t>6. </a:t>
            </a:r>
            <a:r>
              <a:rPr lang="en-US" dirty="0" err="1"/>
              <a:t>Metode</a:t>
            </a:r>
            <a:r>
              <a:rPr lang="en-US" dirty="0"/>
              <a:t> </a:t>
            </a:r>
            <a:r>
              <a:rPr lang="en-US" dirty="0" err="1"/>
              <a:t>Kontak</a:t>
            </a:r>
            <a:r>
              <a:rPr lang="en-US" dirty="0"/>
              <a:t> : Surat, </a:t>
            </a:r>
            <a:r>
              <a:rPr lang="en-US" dirty="0" err="1"/>
              <a:t>telepon</a:t>
            </a:r>
            <a:r>
              <a:rPr lang="en-US" dirty="0"/>
              <a:t>, </a:t>
            </a:r>
            <a:r>
              <a:rPr lang="en-US" dirty="0" err="1"/>
              <a:t>tatap</a:t>
            </a:r>
            <a:r>
              <a:rPr lang="en-US" dirty="0"/>
              <a:t> </a:t>
            </a:r>
            <a:r>
              <a:rPr lang="en-US" dirty="0" err="1"/>
              <a:t>muka</a:t>
            </a:r>
            <a:r>
              <a:rPr lang="en-US" dirty="0"/>
              <a:t>, online. </a:t>
            </a:r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16947667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8A0D663-E540-DAC9-AB24-97C9295DE4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PROSES RISET PEMASARAN, LANGKAH 3 </a:t>
            </a:r>
            <a:endParaRPr lang="en-ID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BA1D3A40-029C-DFAE-0A24-193558C1023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7. </a:t>
            </a:r>
            <a:r>
              <a:rPr lang="en-US" dirty="0" err="1"/>
              <a:t>Mengumpulkan</a:t>
            </a:r>
            <a:r>
              <a:rPr lang="en-US" dirty="0"/>
              <a:t> </a:t>
            </a:r>
            <a:r>
              <a:rPr lang="en-US" dirty="0" err="1"/>
              <a:t>informasi</a:t>
            </a:r>
            <a:r>
              <a:rPr lang="en-US" dirty="0"/>
              <a:t> : </a:t>
            </a:r>
            <a:r>
              <a:rPr lang="en-US" dirty="0" err="1"/>
              <a:t>merupakan</a:t>
            </a:r>
            <a:r>
              <a:rPr lang="en-US" dirty="0"/>
              <a:t> </a:t>
            </a:r>
            <a:r>
              <a:rPr lang="en-US" dirty="0" err="1"/>
              <a:t>fase</a:t>
            </a:r>
            <a:r>
              <a:rPr lang="en-US" dirty="0"/>
              <a:t> </a:t>
            </a:r>
            <a:r>
              <a:rPr lang="en-US" dirty="0" err="1"/>
              <a:t>termahal</a:t>
            </a:r>
            <a:r>
              <a:rPr lang="en-US" dirty="0"/>
              <a:t> dan paling </a:t>
            </a:r>
            <a:r>
              <a:rPr lang="en-US" dirty="0" err="1"/>
              <a:t>cenderung</a:t>
            </a:r>
            <a:r>
              <a:rPr lang="en-US" dirty="0"/>
              <a:t> </a:t>
            </a:r>
            <a:r>
              <a:rPr lang="en-US" dirty="0" err="1"/>
              <a:t>mengandung</a:t>
            </a:r>
            <a:r>
              <a:rPr lang="en-US" dirty="0"/>
              <a:t> </a:t>
            </a:r>
            <a:r>
              <a:rPr lang="en-US" dirty="0" err="1"/>
              <a:t>kesalahan</a:t>
            </a:r>
            <a:endParaRPr lang="en-US" dirty="0"/>
          </a:p>
          <a:p>
            <a:r>
              <a:rPr lang="en-US" dirty="0"/>
              <a:t>8. </a:t>
            </a:r>
            <a:r>
              <a:rPr lang="en-US" dirty="0" err="1"/>
              <a:t>Masalah</a:t>
            </a:r>
            <a:r>
              <a:rPr lang="en-US" dirty="0"/>
              <a:t> </a:t>
            </a:r>
            <a:r>
              <a:rPr lang="en-US" dirty="0" err="1"/>
              <a:t>utama</a:t>
            </a:r>
            <a:r>
              <a:rPr lang="en-US" dirty="0"/>
              <a:t> </a:t>
            </a:r>
            <a:r>
              <a:rPr lang="en-US" dirty="0" err="1"/>
              <a:t>pengumpulan</a:t>
            </a:r>
            <a:r>
              <a:rPr lang="en-US" dirty="0"/>
              <a:t> data :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US" dirty="0" err="1"/>
              <a:t>Responden</a:t>
            </a:r>
            <a:r>
              <a:rPr lang="en-US" dirty="0"/>
              <a:t>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ada</a:t>
            </a:r>
            <a:r>
              <a:rPr lang="en-US" dirty="0"/>
              <a:t> </a:t>
            </a:r>
            <a:r>
              <a:rPr lang="en-US" dirty="0" err="1"/>
              <a:t>ditempat</a:t>
            </a:r>
            <a:endParaRPr lang="en-US" dirty="0"/>
          </a:p>
          <a:p>
            <a:pPr>
              <a:buFont typeface="Wingdings" panose="05000000000000000000" pitchFamily="2" charset="2"/>
              <a:buChar char="v"/>
            </a:pPr>
            <a:r>
              <a:rPr lang="en-US" dirty="0" err="1"/>
              <a:t>Responden</a:t>
            </a:r>
            <a:r>
              <a:rPr lang="en-US" dirty="0"/>
              <a:t> </a:t>
            </a:r>
            <a:r>
              <a:rPr lang="en-US" dirty="0" err="1"/>
              <a:t>menolak</a:t>
            </a:r>
            <a:r>
              <a:rPr lang="en-US" dirty="0"/>
              <a:t> </a:t>
            </a:r>
            <a:r>
              <a:rPr lang="en-US" dirty="0" err="1"/>
              <a:t>bekerja</a:t>
            </a:r>
            <a:r>
              <a:rPr lang="en-US" dirty="0"/>
              <a:t> </a:t>
            </a:r>
            <a:r>
              <a:rPr lang="en-US" dirty="0" err="1"/>
              <a:t>sama</a:t>
            </a:r>
            <a:r>
              <a:rPr lang="en-US" dirty="0"/>
              <a:t> 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US" dirty="0" err="1"/>
              <a:t>Responden</a:t>
            </a:r>
            <a:r>
              <a:rPr lang="en-US" dirty="0"/>
              <a:t> </a:t>
            </a:r>
            <a:r>
              <a:rPr lang="en-US" dirty="0" err="1"/>
              <a:t>memberi</a:t>
            </a:r>
            <a:r>
              <a:rPr lang="en-US" dirty="0"/>
              <a:t> </a:t>
            </a:r>
            <a:r>
              <a:rPr lang="en-US" dirty="0" err="1"/>
              <a:t>jawaban</a:t>
            </a:r>
            <a:r>
              <a:rPr lang="en-US" dirty="0"/>
              <a:t>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jujur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bias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US" dirty="0" err="1"/>
              <a:t>Pewawancara</a:t>
            </a:r>
            <a:r>
              <a:rPr lang="en-US" dirty="0"/>
              <a:t> </a:t>
            </a:r>
            <a:r>
              <a:rPr lang="en-US" dirty="0" err="1"/>
              <a:t>mungkin</a:t>
            </a:r>
            <a:r>
              <a:rPr lang="en-US" dirty="0"/>
              <a:t> bias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jujur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9. </a:t>
            </a:r>
            <a:r>
              <a:rPr lang="en-US" dirty="0" err="1"/>
              <a:t>Pengumpulan</a:t>
            </a:r>
            <a:r>
              <a:rPr lang="en-US" dirty="0"/>
              <a:t> </a:t>
            </a:r>
            <a:r>
              <a:rPr lang="en-US" dirty="0" err="1"/>
              <a:t>informasi</a:t>
            </a:r>
            <a:r>
              <a:rPr lang="en-US" dirty="0"/>
              <a:t> </a:t>
            </a:r>
            <a:r>
              <a:rPr lang="en-US" dirty="0" err="1"/>
              <a:t>secara</a:t>
            </a:r>
            <a:r>
              <a:rPr lang="en-US" dirty="0"/>
              <a:t> </a:t>
            </a:r>
            <a:r>
              <a:rPr lang="en-US" dirty="0" err="1"/>
              <a:t>internasional</a:t>
            </a:r>
            <a:r>
              <a:rPr lang="en-US" dirty="0"/>
              <a:t> </a:t>
            </a:r>
            <a:r>
              <a:rPr lang="en-US" dirty="0" err="1"/>
              <a:t>mempunyai</a:t>
            </a:r>
            <a:r>
              <a:rPr lang="en-US" dirty="0"/>
              <a:t> </a:t>
            </a:r>
            <a:r>
              <a:rPr lang="en-US" dirty="0" err="1"/>
              <a:t>halangan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tercapainya</a:t>
            </a:r>
            <a:r>
              <a:rPr lang="en-US" dirty="0"/>
              <a:t> </a:t>
            </a:r>
            <a:r>
              <a:rPr lang="en-US" dirty="0" err="1"/>
              <a:t>konsisten</a:t>
            </a:r>
            <a:r>
              <a:rPr lang="en-US" dirty="0"/>
              <a:t>.</a:t>
            </a:r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24517304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C2AE49C-21B9-3394-616D-518B13ED22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PROSES RISET PEMASARAN, LANGKAH 4 </a:t>
            </a:r>
            <a:endParaRPr lang="en-ID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3F616436-E57F-AFBF-D11E-6446C8EB2E6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10. </a:t>
            </a:r>
            <a:r>
              <a:rPr lang="en-US" dirty="0" err="1"/>
              <a:t>Menganalisis</a:t>
            </a:r>
            <a:r>
              <a:rPr lang="en-US" dirty="0"/>
              <a:t> </a:t>
            </a:r>
            <a:r>
              <a:rPr lang="en-US" dirty="0" err="1"/>
              <a:t>informasi</a:t>
            </a:r>
            <a:r>
              <a:rPr lang="en-US" dirty="0"/>
              <a:t> :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US" dirty="0" err="1"/>
              <a:t>Mentabulasi</a:t>
            </a:r>
            <a:r>
              <a:rPr lang="en-US" dirty="0"/>
              <a:t> data 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US" dirty="0" err="1"/>
              <a:t>Mengembangkan</a:t>
            </a:r>
            <a:r>
              <a:rPr lang="en-US" dirty="0"/>
              <a:t> </a:t>
            </a:r>
            <a:r>
              <a:rPr lang="en-US" dirty="0" err="1"/>
              <a:t>distribusi</a:t>
            </a:r>
            <a:r>
              <a:rPr lang="en-US" dirty="0"/>
              <a:t> </a:t>
            </a:r>
            <a:r>
              <a:rPr lang="en-US" dirty="0" err="1"/>
              <a:t>frekuensi</a:t>
            </a:r>
            <a:endParaRPr lang="en-US" dirty="0"/>
          </a:p>
          <a:p>
            <a:pPr marL="0" indent="0">
              <a:buNone/>
            </a:pPr>
            <a:endParaRPr lang="en-ID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741EED9B-036E-0CDC-64C0-2A52DCC0636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6875" t="48038" r="44853" b="29206"/>
          <a:stretch/>
        </p:blipFill>
        <p:spPr>
          <a:xfrm>
            <a:off x="1613647" y="3778622"/>
            <a:ext cx="7785847" cy="2494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38897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A4F92E6-BBD2-EFB2-F26C-61A234374B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PROSES RISET PEMASARAN, LANGKAH 5</a:t>
            </a:r>
            <a:endParaRPr lang="en-ID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8C3F2728-6F15-4C93-7F25-6BD6FB9457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11. </a:t>
            </a:r>
            <a:r>
              <a:rPr lang="en-US" dirty="0" err="1"/>
              <a:t>Mempresentasikan</a:t>
            </a:r>
            <a:r>
              <a:rPr lang="en-US" dirty="0"/>
              <a:t> </a:t>
            </a:r>
            <a:r>
              <a:rPr lang="en-US" dirty="0" err="1"/>
              <a:t>Temuan</a:t>
            </a:r>
            <a:r>
              <a:rPr lang="en-US" dirty="0"/>
              <a:t> :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US" dirty="0"/>
              <a:t> </a:t>
            </a:r>
            <a:r>
              <a:rPr lang="en-US" dirty="0" err="1"/>
              <a:t>Proaktif</a:t>
            </a:r>
            <a:r>
              <a:rPr lang="en-US" dirty="0"/>
              <a:t> </a:t>
            </a:r>
            <a:r>
              <a:rPr lang="en-US" dirty="0" err="1"/>
              <a:t>menerjemahkan</a:t>
            </a:r>
            <a:r>
              <a:rPr lang="en-US" dirty="0"/>
              <a:t> data/</a:t>
            </a:r>
            <a:r>
              <a:rPr lang="en-US" dirty="0" err="1"/>
              <a:t>onformasi</a:t>
            </a:r>
            <a:r>
              <a:rPr lang="en-US" dirty="0"/>
              <a:t> </a:t>
            </a:r>
            <a:r>
              <a:rPr lang="en-US" dirty="0" err="1"/>
              <a:t>menjadi</a:t>
            </a:r>
            <a:r>
              <a:rPr lang="en-US" dirty="0"/>
              <a:t> </a:t>
            </a:r>
            <a:r>
              <a:rPr lang="en-US" dirty="0" err="1"/>
              <a:t>pandangan</a:t>
            </a:r>
            <a:r>
              <a:rPr lang="en-US" dirty="0"/>
              <a:t> dan </a:t>
            </a:r>
            <a:r>
              <a:rPr lang="en-US" dirty="0" err="1"/>
              <a:t>rekomendasi</a:t>
            </a:r>
            <a:endParaRPr lang="en-US" dirty="0"/>
          </a:p>
          <a:p>
            <a:pPr>
              <a:buFont typeface="Wingdings" panose="05000000000000000000" pitchFamily="2" charset="2"/>
              <a:buChar char="v"/>
            </a:pP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cara</a:t>
            </a:r>
            <a:r>
              <a:rPr lang="en-US" dirty="0"/>
              <a:t> yang </a:t>
            </a:r>
            <a:r>
              <a:rPr lang="en-US" dirty="0" err="1"/>
              <a:t>dipahami</a:t>
            </a:r>
            <a:r>
              <a:rPr lang="en-US" dirty="0"/>
              <a:t> dan </a:t>
            </a:r>
            <a:r>
              <a:rPr lang="en-US" dirty="0" err="1"/>
              <a:t>mendorong</a:t>
            </a:r>
            <a:endParaRPr lang="en-US" dirty="0"/>
          </a:p>
          <a:p>
            <a:pPr>
              <a:buFont typeface="Wingdings" panose="05000000000000000000" pitchFamily="2" charset="2"/>
              <a:buChar char="v"/>
            </a:pPr>
            <a:r>
              <a:rPr lang="en-US" dirty="0" err="1"/>
              <a:t>Mengambil</a:t>
            </a:r>
            <a:r>
              <a:rPr lang="en-US" dirty="0"/>
              <a:t> Keputusan </a:t>
            </a:r>
          </a:p>
          <a:p>
            <a:pPr>
              <a:buFont typeface="Wingdings" panose="05000000000000000000" pitchFamily="2" charset="2"/>
              <a:buChar char="v"/>
            </a:pPr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32106061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ntegral">
  <a:themeElements>
    <a:clrScheme name="Integral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B9F25"/>
      </a:hlink>
      <a:folHlink>
        <a:srgbClr val="B26B02"/>
      </a:folHlink>
    </a:clrScheme>
    <a:fontScheme name="Integral">
      <a:majorFont>
        <a:latin typeface="Tw Cen MT Condensed" panose="020B06060201040202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Integral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85000"/>
            <a:satMod val="125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  <a:shade val="74000"/>
                <a:satMod val="230000"/>
              </a:schemeClr>
              <a:schemeClr val="phClr">
                <a:tint val="92000"/>
                <a:shade val="69000"/>
                <a:satMod val="250000"/>
              </a:schemeClr>
            </a:duotone>
          </a:blip>
          <a:tile tx="0" ty="0" sx="40000" sy="4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gral" id="{3577F8C9-A904-41D8-97D2-FD898F53F20E}" vid="{682D6EBE-8D36-4FF2-9DB3-F3D8D7B6715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TM02900720[[fn=Integral]]</Template>
  <TotalTime>54</TotalTime>
  <Words>463</Words>
  <Application>Microsoft Office PowerPoint</Application>
  <PresentationFormat>Widescreen</PresentationFormat>
  <Paragraphs>87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0" baseType="lpstr">
      <vt:lpstr>Arial</vt:lpstr>
      <vt:lpstr>Tw Cen MT</vt:lpstr>
      <vt:lpstr>Tw Cen MT Condensed</vt:lpstr>
      <vt:lpstr>Wingdings</vt:lpstr>
      <vt:lpstr>Wingdings 3</vt:lpstr>
      <vt:lpstr>Integral</vt:lpstr>
      <vt:lpstr>Dr. febriansyah, se., mm., mh</vt:lpstr>
      <vt:lpstr>SISTEM RISET PEMASARAN</vt:lpstr>
      <vt:lpstr>Perusahaan riset dibagi menjadi :</vt:lpstr>
      <vt:lpstr>Proses riset pemasaran</vt:lpstr>
      <vt:lpstr>Proses riset pemasaran, Langkah 1</vt:lpstr>
      <vt:lpstr>Proses riset pemasaran, Langkah 2</vt:lpstr>
      <vt:lpstr>PROSES RISET PEMASARAN, LANGKAH 3 </vt:lpstr>
      <vt:lpstr>PROSES RISET PEMASARAN, LANGKAH 4 </vt:lpstr>
      <vt:lpstr>PROSES RISET PEMASARAN, LANGKAH 5</vt:lpstr>
      <vt:lpstr>Halangan dalam penggunaan riset pemasaran</vt:lpstr>
      <vt:lpstr>Mengukur produktivitas pemasaran </vt:lpstr>
      <vt:lpstr>Ukuran permintaan pasar </vt:lpstr>
      <vt:lpstr>PERAMALAN PERMINTAAN</vt:lpstr>
      <vt:lpstr>PERAMALAN PERMINTAAN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adhel_lubis@hotmail.com</dc:creator>
  <cp:lastModifiedBy>ASUS</cp:lastModifiedBy>
  <cp:revision>7</cp:revision>
  <dcterms:created xsi:type="dcterms:W3CDTF">2022-09-25T08:11:40Z</dcterms:created>
  <dcterms:modified xsi:type="dcterms:W3CDTF">2024-03-22T02:35:37Z</dcterms:modified>
</cp:coreProperties>
</file>