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83" r:id="rId3"/>
    <p:sldId id="284" r:id="rId4"/>
    <p:sldId id="282" r:id="rId5"/>
    <p:sldId id="287" r:id="rId6"/>
    <p:sldId id="275" r:id="rId7"/>
    <p:sldId id="276" r:id="rId8"/>
    <p:sldId id="286" r:id="rId9"/>
  </p:sldIdLst>
  <p:sldSz cx="9144000" cy="6858000" type="screen4x3"/>
  <p:notesSz cx="7102475" cy="9388475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568" autoAdjust="0"/>
  </p:normalViewPr>
  <p:slideViewPr>
    <p:cSldViewPr>
      <p:cViewPr>
        <p:scale>
          <a:sx n="59" d="100"/>
          <a:sy n="59" d="100"/>
        </p:scale>
        <p:origin x="-81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9330D8B-8EA1-45CF-9183-9594B80C1DA8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92C6062E-E781-4E51-9736-53AAC5326C3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781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7F9411FD-F43C-4FF7-B995-F1761E0439FC}" type="datetimeFigureOut">
              <a:rPr lang="en-US" smtClean="0"/>
              <a:pPr/>
              <a:t>1/6/2016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29" tIns="47114" rIns="94229" bIns="4711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229" tIns="47114" rIns="94229" bIns="4711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359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6A2FB-16B8-4F3F-9001-87FBA98C300D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C528FB-7B8D-4A6B-8B84-46596FD2868A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BBBE1-A698-4343-93FC-ECD498115BCE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DD60-42EC-4885-9FD9-CF1F9FFDA549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07C447-A6A4-4718-91A4-A46061A46499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4DFC9-CC15-4C0C-80EE-388776ABAC2E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A6E47-D6EC-412F-848F-7DDEBFE442E9}" type="datetime1">
              <a:rPr lang="id-ID" smtClean="0"/>
              <a:t>06/01/2016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BB71A-F005-4AA7-AF1A-F68107A3EF7D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F3A71-0F5E-466D-ABA6-E3A8CA3738DB}" type="datetime1">
              <a:rPr lang="id-ID" smtClean="0"/>
              <a:t>06/01/2016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E25B-1146-4CDE-BB14-0DBE1F0B581B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ABA97-3FAF-4BE3-BE96-F0149A842C9F}" type="datetime1">
              <a:rPr lang="id-ID" smtClean="0"/>
              <a:t>06/01/2016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762D5-EE7D-4C22-BC64-6F4D391A9E01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gi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0300" y="428606"/>
            <a:ext cx="3583868" cy="646331"/>
          </a:xfrm>
          <a:prstGeom prst="rect">
            <a:avLst/>
          </a:prstGeom>
          <a:ln>
            <a:solidFill>
              <a:schemeClr val="accent1"/>
            </a:solidFill>
          </a:ln>
          <a:effectLst>
            <a:glow rad="635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id-ID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4.1 HAK </a:t>
            </a:r>
            <a:r>
              <a:rPr lang="id-ID" sz="360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CIPTA</a:t>
            </a:r>
            <a:endParaRPr lang="en-US" sz="36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1" y="4500570"/>
            <a:ext cx="18669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4" y="142853"/>
            <a:ext cx="1244319" cy="1244320"/>
          </a:xfrm>
          <a:prstGeom prst="rect">
            <a:avLst/>
          </a:prstGeom>
          <a:noFill/>
        </p:spPr>
      </p:pic>
      <p:sp>
        <p:nvSpPr>
          <p:cNvPr id="9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356351"/>
            <a:ext cx="2133600" cy="365125"/>
          </a:xfrm>
        </p:spPr>
        <p:txBody>
          <a:bodyPr/>
          <a:lstStyle/>
          <a:p>
            <a:fld id="{D9C87907-22E9-4FAC-8159-8EA57FE98447}" type="datetime1">
              <a:rPr lang="id-ID" smtClean="0"/>
              <a:t>06/01/2016</a:t>
            </a:fld>
            <a:endParaRPr lang="en-US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</p:spPr>
        <p:txBody>
          <a:bodyPr/>
          <a:lstStyle/>
          <a:p>
            <a:fld id="{DA80A70C-902A-499B-8946-FDFF5F575613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>
          <a:xfrm>
            <a:off x="3124200" y="6356351"/>
            <a:ext cx="2895600" cy="365125"/>
          </a:xfrm>
        </p:spPr>
        <p:txBody>
          <a:bodyPr/>
          <a:lstStyle/>
          <a:p>
            <a:r>
              <a:rPr lang="en-US" smtClean="0"/>
              <a:t>Revisi 01 </a:t>
            </a:r>
            <a:r>
              <a:rPr lang="id-ID" smtClean="0"/>
              <a:t>Paten dan Hak Cipta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857226" y="2357430"/>
            <a:ext cx="70271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sz="2400" b="1" dirty="0" smtClean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       Matakuliah </a:t>
            </a:r>
            <a:r>
              <a:rPr lang="id-ID" sz="2400" b="1" dirty="0" smtClean="0">
                <a:ln w="900" cmpd="sng">
                  <a:solidFill>
                    <a:schemeClr val="tx1">
                      <a:alpha val="55000"/>
                    </a:schemeClr>
                  </a:solidFill>
                  <a:prstDash val="solid"/>
                </a:ln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PATEN dan HAK CIPTA</a:t>
            </a:r>
          </a:p>
          <a:p>
            <a:pPr algn="ctr"/>
            <a:r>
              <a:rPr lang="en-US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IBI000207</a:t>
            </a:r>
            <a:endParaRPr lang="id-ID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id-ID" sz="240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Pertemuan Ke 4</a:t>
            </a:r>
            <a:endParaRPr lang="en-US" sz="2400" dirty="0" smtClean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400" b="1" dirty="0">
              <a:ln w="900" cmpd="sng">
                <a:solidFill>
                  <a:schemeClr val="tx1">
                    <a:alpha val="55000"/>
                  </a:schemeClr>
                </a:solidFill>
                <a:prstDash val="solid"/>
              </a:ln>
              <a:solidFill>
                <a:sysClr val="windowText" lastClr="000000"/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>
    <p:fade thruBlk="1"/>
    <p:sndAc>
      <p:stSnd>
        <p:snd r:embed="rId2" name="bomb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b="1" dirty="0" smtClean="0">
                <a:latin typeface="Times New Roman" pitchFamily="18" charset="0"/>
                <a:cs typeface="Times New Roman" pitchFamily="18" charset="0"/>
              </a:rPr>
              <a:t>TUJUAN PEMBERIAN HAK CIPTA</a:t>
            </a:r>
            <a:endParaRPr lang="id-ID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8596" y="1714488"/>
            <a:ext cx="828680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3413" lvl="1" indent="-176213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pengakuan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perlindungan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489075" lvl="1" indent="-1031875"/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pengarang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489075" lvl="1" indent="-1031875"/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artis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489075" lvl="1" indent="-1031875"/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 3.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musisi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489075" lvl="1" indent="-1031875"/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 4.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dramawan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489075" lvl="1" indent="-1031875"/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 5.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pemahat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endParaRPr lang="id-ID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489075" lvl="1" indent="-1031875"/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	 6.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programmer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komputer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dsb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47BE12-4432-4F5A-9640-44D38C142620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>
                <a:latin typeface="Times New Roman" pitchFamily="18" charset="0"/>
                <a:cs typeface="Times New Roman" pitchFamily="18" charset="0"/>
              </a:rPr>
              <a:t>PERSAINGAN SEHAT</a:t>
            </a:r>
            <a:endParaRPr lang="id-ID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rangka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mencapai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kompetisi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adil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3 (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: </a:t>
            </a:r>
          </a:p>
          <a:p>
            <a:pPr marL="457200" indent="-220663">
              <a:lnSpc>
                <a:spcPct val="150000"/>
              </a:lnSpc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instrumen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ditegakkan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yakni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693738" indent="-457200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Persaingan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(competition law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antitrust law), </a:t>
            </a:r>
          </a:p>
          <a:p>
            <a:pPr marL="693738" indent="-457200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Pencegahan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Persaingan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Curang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unfair competition prevention law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693738" indent="-457200">
              <a:lnSpc>
                <a:spcPct val="150000"/>
              </a:lnSpc>
              <a:buAutoNum type="arabicPeriod"/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Hukum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Hak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Kekayaan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Intelektual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HKI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(intellectual property law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lnSpc>
                <a:spcPct val="150000"/>
              </a:lnSpc>
            </a:pPr>
            <a:endParaRPr lang="id-ID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659CE-F178-4052-A5C2-0B891252C347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9" y="443568"/>
            <a:ext cx="807249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3275" lvl="2" indent="-444500" algn="ctr">
              <a:defRPr/>
            </a:pPr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Apakah yang tidak dapat </a:t>
            </a:r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didaftarkan sebagai </a:t>
            </a:r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Ciptaan ?</a:t>
            </a:r>
          </a:p>
          <a:p>
            <a:pPr marL="803275" lvl="2" indent="-444500"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a.luar bidang ilmu pengetahuan, seni dan sastra.</a:t>
            </a:r>
          </a:p>
          <a:p>
            <a:pPr marL="803275" lvl="2" indent="-444500"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b.tidak orisinil.</a:t>
            </a:r>
          </a:p>
          <a:p>
            <a:pPr marL="803275" lvl="2" indent="-444500"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c. tidak diwujudkan dalam suatu bentuk yang nyata.</a:t>
            </a:r>
          </a:p>
          <a:p>
            <a:pPr marL="803275" lvl="2" indent="-444500"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d. milik umum.</a:t>
            </a:r>
          </a:p>
          <a:p>
            <a:pPr marL="803275" lvl="2" indent="-444500"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Ketentuan yang diatur dalam pasal 13 UU tentang Hak Cipta (UUHC).</a:t>
            </a:r>
          </a:p>
          <a:p>
            <a:pPr marL="803275" lvl="2" indent="-444500"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89A8-0F2C-45C2-8E9F-CCDDD1C072AD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4349" y="443568"/>
            <a:ext cx="807249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3275" lvl="2" indent="-444500" algn="ctr">
              <a:defRPr/>
            </a:pPr>
            <a:r>
              <a:rPr lang="id-ID" sz="3600" b="1" i="1" dirty="0" smtClean="0">
                <a:solidFill>
                  <a:schemeClr val="folHlink"/>
                </a:solidFill>
                <a:latin typeface="Times New Roman" pitchFamily="18" charset="0"/>
                <a:cs typeface="Times New Roman" pitchFamily="18" charset="0"/>
              </a:rPr>
              <a:t>Berapa lama perlindungan atas suatu  ciptaan ?</a:t>
            </a:r>
          </a:p>
          <a:p>
            <a:pPr marL="803275" lvl="2" indent="-444500"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pencipta hidup dan ditambah 50 tahun setelah pencipta meninggal dunia.</a:t>
            </a:r>
          </a:p>
          <a:p>
            <a:pPr marL="803275" lvl="2" indent="-444500"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pencipta lebih dari 1 orang, maka diberikan selama hidup ditambah 50 tahun pencipta terakhir meninggal dunia.</a:t>
            </a:r>
          </a:p>
          <a:p>
            <a:pPr marL="803275" lvl="2" indent="-444500">
              <a:buFont typeface="Arial" pitchFamily="34" charset="0"/>
              <a:buChar char="•"/>
              <a:defRPr/>
            </a:pPr>
            <a:r>
              <a:rPr lang="id-ID" sz="2400" dirty="0" smtClean="0">
                <a:latin typeface="Times New Roman" pitchFamily="18" charset="0"/>
                <a:cs typeface="Times New Roman" pitchFamily="18" charset="0"/>
              </a:rPr>
              <a:t>Hak Cipta atas ciptaan program komputer, sinematografi, fotografi, database dan karya hasil pengalihwujudan berlaku selama 50 tahun sejak pertama kali diumumkan.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/>
          </a:p>
          <a:p>
            <a:pPr marL="803275" lvl="2" indent="-444500"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989A8-0F2C-45C2-8E9F-CCDDD1C072AD}" type="datetime1">
              <a:rPr lang="id-ID" smtClean="0"/>
              <a:t>06/01/2016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0733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6" y="500042"/>
            <a:ext cx="77322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itchFamily="18" charset="0"/>
              </a:rPr>
              <a:t>Moral Rights </a:t>
            </a:r>
            <a:r>
              <a:rPr lang="en-US" sz="3600" b="1" dirty="0" err="1" smtClean="0">
                <a:latin typeface="Times New Roman" pitchFamily="18" charset="0"/>
              </a:rPr>
              <a:t>dan</a:t>
            </a:r>
            <a:r>
              <a:rPr lang="en-US" sz="3600" b="1" dirty="0" smtClean="0">
                <a:latin typeface="Times New Roman" pitchFamily="18" charset="0"/>
              </a:rPr>
              <a:t> Economics Rights</a:t>
            </a:r>
            <a:endParaRPr lang="id-ID" sz="3600" b="1" dirty="0"/>
          </a:p>
        </p:txBody>
      </p:sp>
      <p:sp>
        <p:nvSpPr>
          <p:cNvPr id="3" name="Rectangle 2"/>
          <p:cNvSpPr/>
          <p:nvPr/>
        </p:nvSpPr>
        <p:spPr>
          <a:xfrm>
            <a:off x="571472" y="1285860"/>
            <a:ext cx="800105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150000"/>
              </a:lnSpc>
              <a:defRPr/>
            </a:pPr>
            <a:r>
              <a:rPr lang="en-US" sz="2400" dirty="0" err="1" smtClean="0">
                <a:latin typeface="Times New Roman" pitchFamily="18" charset="0"/>
              </a:rPr>
              <a:t>Termasuk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pelanggaran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Hak</a:t>
            </a:r>
            <a:r>
              <a:rPr lang="en-US" sz="2400" dirty="0" smtClean="0">
                <a:latin typeface="Times New Roman" pitchFamily="18" charset="0"/>
              </a:rPr>
              <a:t> Moral, </a:t>
            </a:r>
            <a:r>
              <a:rPr lang="en-US" sz="2400" dirty="0" err="1" smtClean="0">
                <a:latin typeface="Times New Roman" pitchFamily="18" charset="0"/>
              </a:rPr>
              <a:t>antara</a:t>
            </a:r>
            <a:r>
              <a:rPr lang="en-US" sz="2400" dirty="0" smtClean="0">
                <a:latin typeface="Times New Roman" pitchFamily="18" charset="0"/>
              </a:rPr>
              <a:t> lain :</a:t>
            </a: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</a:rPr>
              <a:t>tidak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menyebutkan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nama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pencipta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lagu</a:t>
            </a:r>
            <a:endParaRPr lang="en-US" sz="2400" dirty="0" smtClean="0">
              <a:latin typeface="Times New Roman" pitchFamily="18" charset="0"/>
            </a:endParaRP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</a:rPr>
              <a:t>Mencantumkan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namanya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sebagai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pencipta</a:t>
            </a:r>
            <a:endParaRPr lang="en-US" sz="2400" dirty="0" smtClean="0">
              <a:latin typeface="Times New Roman" pitchFamily="18" charset="0"/>
            </a:endParaRP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</a:rPr>
              <a:t>Mengganti</a:t>
            </a:r>
            <a:r>
              <a:rPr lang="id-ID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judul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lagu</a:t>
            </a:r>
            <a:endParaRPr lang="en-US" sz="2400" dirty="0" smtClean="0">
              <a:latin typeface="Times New Roman" pitchFamily="18" charset="0"/>
            </a:endParaRPr>
          </a:p>
          <a:p>
            <a:pPr marL="609600" indent="-609600">
              <a:lnSpc>
                <a:spcPct val="150000"/>
              </a:lnSpc>
              <a:buFontTx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</a:rPr>
              <a:t>Mengubah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isi</a:t>
            </a:r>
            <a:r>
              <a:rPr lang="id-ID" sz="2400" dirty="0" smtClean="0">
                <a:latin typeface="Times New Roman" pitchFamily="18" charset="0"/>
              </a:rPr>
              <a:t> lagu</a:t>
            </a:r>
            <a:endParaRPr lang="en-US" sz="2400" dirty="0" smtClean="0">
              <a:latin typeface="Times New Roman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8E5AD-E06E-410F-B1FD-AC5288D9C61E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6399" y="661504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latin typeface="Times New Roman" pitchFamily="18" charset="0"/>
              </a:rPr>
              <a:t>Termasuk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Pelanggaran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Hak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Ekonomi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Pencipta</a:t>
            </a:r>
            <a:r>
              <a:rPr lang="en-US" sz="3600" b="1" dirty="0" smtClean="0">
                <a:latin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</a:rPr>
              <a:t>lagu</a:t>
            </a:r>
            <a:r>
              <a:rPr lang="en-US" sz="3600" b="1" dirty="0" smtClean="0">
                <a:latin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</a:rPr>
              <a:t>antara</a:t>
            </a:r>
            <a:r>
              <a:rPr lang="en-US" sz="3600" b="1" dirty="0" smtClean="0">
                <a:latin typeface="Times New Roman" pitchFamily="18" charset="0"/>
              </a:rPr>
              <a:t> lain :</a:t>
            </a:r>
            <a:endParaRPr lang="id-ID" sz="3600" b="1" dirty="0"/>
          </a:p>
        </p:txBody>
      </p:sp>
      <p:sp>
        <p:nvSpPr>
          <p:cNvPr id="3" name="Rectangle 2"/>
          <p:cNvSpPr/>
          <p:nvPr/>
        </p:nvSpPr>
        <p:spPr>
          <a:xfrm>
            <a:off x="571472" y="2784082"/>
            <a:ext cx="77867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lnSpc>
                <a:spcPct val="150000"/>
              </a:lnSpc>
              <a:buFont typeface="Wingdings" pitchFamily="2" charset="2"/>
              <a:buAutoNum type="arabicPeriod"/>
              <a:defRPr/>
            </a:pPr>
            <a:r>
              <a:rPr lang="en-US" sz="2400" dirty="0" err="1" smtClean="0">
                <a:latin typeface="Times New Roman" pitchFamily="18" charset="0"/>
              </a:rPr>
              <a:t>Perbuatan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tanpa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izin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</a:rPr>
              <a:t>mengumumkan</a:t>
            </a:r>
            <a:r>
              <a:rPr lang="en-US" sz="2400" dirty="0" smtClean="0">
                <a:latin typeface="Times New Roman" pitchFamily="18" charset="0"/>
              </a:rPr>
              <a:t>  </a:t>
            </a:r>
            <a:r>
              <a:rPr lang="en-US" sz="2400" dirty="0" err="1" smtClean="0">
                <a:latin typeface="Times New Roman" pitchFamily="18" charset="0"/>
              </a:rPr>
              <a:t>Ciptaan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lagu</a:t>
            </a:r>
            <a:r>
              <a:rPr lang="en-US" sz="2400" dirty="0" smtClean="0">
                <a:latin typeface="Times New Roman" pitchFamily="18" charset="0"/>
              </a:rPr>
              <a:t> </a:t>
            </a:r>
          </a:p>
          <a:p>
            <a:pPr marL="609600" indent="-609600">
              <a:lnSpc>
                <a:spcPct val="150000"/>
              </a:lnSpc>
              <a:defRPr/>
            </a:pP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id-ID" sz="2400" dirty="0" smtClean="0">
                <a:latin typeface="Times New Roman" pitchFamily="18" charset="0"/>
              </a:rPr>
              <a:t>2.   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Perbuatan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tanpa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izin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</a:rPr>
              <a:t>memperbanyak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Ciptaan</a:t>
            </a:r>
            <a:r>
              <a:rPr lang="en-US" sz="2400" dirty="0" smtClean="0">
                <a:latin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</a:rPr>
              <a:t>lagu</a:t>
            </a:r>
            <a:endParaRPr lang="en-US" sz="2400" dirty="0" smtClean="0">
              <a:latin typeface="Times New Roman" pitchFamily="18" charset="0"/>
            </a:endParaRPr>
          </a:p>
          <a:p>
            <a:pPr marL="609600" indent="-609600">
              <a:defRPr/>
            </a:pPr>
            <a:r>
              <a:rPr lang="en-US" sz="2400" dirty="0" smtClean="0">
                <a:latin typeface="Times New Roman" pitchFamily="18" charset="0"/>
              </a:rPr>
              <a:t> 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C2BC3-C6C5-490C-8FF5-82E67CEEAEB8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mtClean="0"/>
              <a:t>TERIMA KASIH</a:t>
            </a:r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5CA92-FE63-495A-9262-BE70A9526F48}" type="datetime1">
              <a:rPr lang="id-ID" smtClean="0"/>
              <a:t>06/01/2016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Revisi 01 Paten dan Hak Cipta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308</Words>
  <Application>Microsoft Office PowerPoint</Application>
  <PresentationFormat>On-screen Show (4:3)</PresentationFormat>
  <Paragraphs>65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TUJUAN PEMBERIAN HAK CIPTA</vt:lpstr>
      <vt:lpstr>PERSAINGAN SEHAT</vt:lpstr>
      <vt:lpstr>PowerPoint Presentation</vt:lpstr>
      <vt:lpstr>PowerPoint Presentation</vt:lpstr>
      <vt:lpstr>PowerPoint Presentation</vt:lpstr>
      <vt:lpstr>PowerPoint Presentation</vt:lpstr>
      <vt:lpstr>TERIMA KASIH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Ochi Marshella Fa</cp:lastModifiedBy>
  <cp:revision>84</cp:revision>
  <dcterms:created xsi:type="dcterms:W3CDTF">2010-04-18T12:06:30Z</dcterms:created>
  <dcterms:modified xsi:type="dcterms:W3CDTF">2016-01-06T00:36:08Z</dcterms:modified>
</cp:coreProperties>
</file>