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50C1A-4947-44BD-9DA2-D2B25259171F}" type="datetimeFigureOut">
              <a:rPr lang="id-ID" smtClean="0"/>
              <a:t>11/10/2024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4D1D1-361C-4F37-A278-08B4FBD5085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83174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50C1A-4947-44BD-9DA2-D2B25259171F}" type="datetimeFigureOut">
              <a:rPr lang="id-ID" smtClean="0"/>
              <a:t>11/10/2024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4D1D1-361C-4F37-A278-08B4FBD5085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05253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50C1A-4947-44BD-9DA2-D2B25259171F}" type="datetimeFigureOut">
              <a:rPr lang="id-ID" smtClean="0"/>
              <a:t>11/10/2024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4D1D1-361C-4F37-A278-08B4FBD5085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30265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50C1A-4947-44BD-9DA2-D2B25259171F}" type="datetimeFigureOut">
              <a:rPr lang="id-ID" smtClean="0"/>
              <a:t>11/10/2024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4D1D1-361C-4F37-A278-08B4FBD5085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12759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50C1A-4947-44BD-9DA2-D2B25259171F}" type="datetimeFigureOut">
              <a:rPr lang="id-ID" smtClean="0"/>
              <a:t>11/10/2024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4D1D1-361C-4F37-A278-08B4FBD5085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1286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50C1A-4947-44BD-9DA2-D2B25259171F}" type="datetimeFigureOut">
              <a:rPr lang="id-ID" smtClean="0"/>
              <a:t>11/10/2024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4D1D1-361C-4F37-A278-08B4FBD5085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31750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50C1A-4947-44BD-9DA2-D2B25259171F}" type="datetimeFigureOut">
              <a:rPr lang="id-ID" smtClean="0"/>
              <a:t>11/10/2024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4D1D1-361C-4F37-A278-08B4FBD5085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20393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50C1A-4947-44BD-9DA2-D2B25259171F}" type="datetimeFigureOut">
              <a:rPr lang="id-ID" smtClean="0"/>
              <a:t>11/10/2024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4D1D1-361C-4F37-A278-08B4FBD5085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92500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50C1A-4947-44BD-9DA2-D2B25259171F}" type="datetimeFigureOut">
              <a:rPr lang="id-ID" smtClean="0"/>
              <a:t>11/10/2024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4D1D1-361C-4F37-A278-08B4FBD5085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30076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50C1A-4947-44BD-9DA2-D2B25259171F}" type="datetimeFigureOut">
              <a:rPr lang="id-ID" smtClean="0"/>
              <a:t>11/10/2024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4D1D1-361C-4F37-A278-08B4FBD5085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0281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50C1A-4947-44BD-9DA2-D2B25259171F}" type="datetimeFigureOut">
              <a:rPr lang="id-ID" smtClean="0"/>
              <a:t>11/10/2024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4D1D1-361C-4F37-A278-08B4FBD5085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77806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550C1A-4947-44BD-9DA2-D2B25259171F}" type="datetimeFigureOut">
              <a:rPr lang="id-ID" smtClean="0"/>
              <a:t>11/10/2024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34D1D1-361C-4F37-A278-08B4FBD5085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20727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25"/>
          </a:xfrm>
        </p:spPr>
        <p:txBody>
          <a:bodyPr/>
          <a:lstStyle/>
          <a:p>
            <a:r>
              <a:rPr lang="id-ID" sz="3600" b="1" smtClean="0"/>
              <a:t>                   PERTAMBAHAN NILAI</a:t>
            </a:r>
          </a:p>
        </p:txBody>
      </p:sp>
      <p:sp>
        <p:nvSpPr>
          <p:cNvPr id="3" name="Rectangle 2"/>
          <p:cNvSpPr/>
          <p:nvPr/>
        </p:nvSpPr>
        <p:spPr>
          <a:xfrm>
            <a:off x="142875" y="3071813"/>
            <a:ext cx="1643063" cy="12144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sz="2000" b="1" dirty="0"/>
              <a:t>Objek Kena Pajak</a:t>
            </a:r>
          </a:p>
        </p:txBody>
      </p:sp>
      <p:sp>
        <p:nvSpPr>
          <p:cNvPr id="4" name="Half Frame 3"/>
          <p:cNvSpPr/>
          <p:nvPr/>
        </p:nvSpPr>
        <p:spPr>
          <a:xfrm>
            <a:off x="1000125" y="571500"/>
            <a:ext cx="785813" cy="2357438"/>
          </a:xfrm>
          <a:prstGeom prst="halfFram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85938" y="1357313"/>
            <a:ext cx="7072312" cy="5214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marL="457200" indent="-457200" algn="just">
              <a:buFontTx/>
              <a:buAutoNum type="arabicPeriod"/>
              <a:defRPr/>
            </a:pPr>
            <a:r>
              <a:rPr lang="id-ID" sz="2400" b="1" dirty="0"/>
              <a:t>Penyerahan barang kena pajak didalam daerah pabean yang dilakukan oleh perusahaan kena pajak.</a:t>
            </a:r>
          </a:p>
          <a:p>
            <a:pPr marL="457200" indent="-457200" algn="just">
              <a:buFontTx/>
              <a:buAutoNum type="arabicPeriod"/>
              <a:defRPr/>
            </a:pPr>
            <a:r>
              <a:rPr lang="id-ID" sz="2400" b="1" dirty="0"/>
              <a:t>Import barang kena pajak.</a:t>
            </a:r>
          </a:p>
          <a:p>
            <a:pPr marL="457200" indent="-457200" algn="just">
              <a:buFontTx/>
              <a:buAutoNum type="arabicPeriod"/>
              <a:defRPr/>
            </a:pPr>
            <a:r>
              <a:rPr lang="id-ID" sz="2400" b="1" dirty="0"/>
              <a:t>Penyerahan jasa kena pajak dalam daerah pabean yang dilakukan oleh perusahaan kena pajak.</a:t>
            </a:r>
          </a:p>
          <a:p>
            <a:pPr marL="457200" indent="-457200" algn="just">
              <a:buFontTx/>
              <a:buAutoNum type="arabicPeriod"/>
              <a:defRPr/>
            </a:pPr>
            <a:r>
              <a:rPr lang="id-ID" sz="2400" b="1" dirty="0"/>
              <a:t>Pemanfaatan barang kena pajak yang tidak berwujud dari luar pabean kedalam pabean.</a:t>
            </a:r>
          </a:p>
          <a:p>
            <a:pPr marL="457200" indent="-457200" algn="just">
              <a:buFontTx/>
              <a:buAutoNum type="arabicPeriod"/>
              <a:defRPr/>
            </a:pPr>
            <a:r>
              <a:rPr lang="id-ID" sz="2400" b="1" dirty="0"/>
              <a:t>Eksport barang kena pajak oleh pengusaha kena pajak.</a:t>
            </a:r>
          </a:p>
          <a:p>
            <a:pPr marL="457200" indent="-457200" algn="just">
              <a:buFontTx/>
              <a:buAutoNum type="arabicPeriod"/>
              <a:defRPr/>
            </a:pPr>
            <a:r>
              <a:rPr lang="id-ID" sz="2400" b="1" dirty="0"/>
              <a:t>Pemanfaatan jasa kena pajak dari luar pabean kedalam pabean.</a:t>
            </a:r>
          </a:p>
          <a:p>
            <a:pPr marL="457200" indent="-457200" algn="just">
              <a:buFontTx/>
              <a:buAutoNum type="arabicPeriod"/>
              <a:defRPr/>
            </a:pPr>
            <a:r>
              <a:rPr lang="id-ID" sz="2400" b="1" dirty="0"/>
              <a:t>Penyerahan aset oleh pengusaha kena pajak.</a:t>
            </a:r>
            <a:endParaRPr lang="en-US" sz="2400" b="1" dirty="0"/>
          </a:p>
        </p:txBody>
      </p:sp>
      <p:sp>
        <p:nvSpPr>
          <p:cNvPr id="9" name="Left Arrow 8"/>
          <p:cNvSpPr/>
          <p:nvPr/>
        </p:nvSpPr>
        <p:spPr>
          <a:xfrm>
            <a:off x="1928813" y="357188"/>
            <a:ext cx="1000125" cy="642937"/>
          </a:xfrm>
          <a:prstGeom prst="lef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33925727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25"/>
          </a:xfrm>
        </p:spPr>
        <p:txBody>
          <a:bodyPr/>
          <a:lstStyle/>
          <a:p>
            <a:r>
              <a:rPr lang="id-ID" sz="3600" b="1" smtClean="0"/>
              <a:t>                   PERTAMBAHAN NILAI</a:t>
            </a:r>
          </a:p>
        </p:txBody>
      </p:sp>
      <p:sp>
        <p:nvSpPr>
          <p:cNvPr id="3" name="Rectangle 2"/>
          <p:cNvSpPr/>
          <p:nvPr/>
        </p:nvSpPr>
        <p:spPr>
          <a:xfrm>
            <a:off x="142875" y="3071813"/>
            <a:ext cx="1643063" cy="12144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sz="2000" b="1" dirty="0"/>
              <a:t>Objek Tidak Kena Pajak dlm bentuk barang</a:t>
            </a:r>
          </a:p>
        </p:txBody>
      </p:sp>
      <p:sp>
        <p:nvSpPr>
          <p:cNvPr id="4" name="Half Frame 3"/>
          <p:cNvSpPr/>
          <p:nvPr/>
        </p:nvSpPr>
        <p:spPr>
          <a:xfrm>
            <a:off x="1000125" y="571500"/>
            <a:ext cx="785813" cy="2357438"/>
          </a:xfrm>
          <a:prstGeom prst="halfFram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9" name="Left Arrow 8"/>
          <p:cNvSpPr/>
          <p:nvPr/>
        </p:nvSpPr>
        <p:spPr>
          <a:xfrm>
            <a:off x="1928813" y="357188"/>
            <a:ext cx="1000125" cy="642937"/>
          </a:xfrm>
          <a:prstGeom prst="lef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2571750" y="1214438"/>
            <a:ext cx="6215063" cy="1143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id-ID" sz="2400" b="1" dirty="0"/>
              <a:t>Barang hasil pertambangan atau hasil pengeboran yang diambil langsung dari sumbernya.</a:t>
            </a:r>
          </a:p>
        </p:txBody>
      </p:sp>
      <p:sp>
        <p:nvSpPr>
          <p:cNvPr id="8" name="Rectangle 7"/>
          <p:cNvSpPr/>
          <p:nvPr/>
        </p:nvSpPr>
        <p:spPr>
          <a:xfrm>
            <a:off x="2571750" y="2571750"/>
            <a:ext cx="6215063" cy="10715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id-ID" sz="2400" b="1" dirty="0"/>
              <a:t>Barang-barang kebutuhan pokok yang sangat dibutuhkan oleh rakyat banyak.</a:t>
            </a:r>
          </a:p>
        </p:txBody>
      </p:sp>
      <p:sp>
        <p:nvSpPr>
          <p:cNvPr id="10" name="Rectangle 9"/>
          <p:cNvSpPr/>
          <p:nvPr/>
        </p:nvSpPr>
        <p:spPr>
          <a:xfrm>
            <a:off x="2571750" y="3929063"/>
            <a:ext cx="6215063" cy="10715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id-ID" sz="2400" b="1" dirty="0"/>
              <a:t>Makanan dan minuman yang disajikan dihotel, restoran, rumah makan, warung dan sejenisnya.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571750" y="5357813"/>
            <a:ext cx="6215063" cy="8572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id-ID" sz="2400" b="1" dirty="0"/>
              <a:t>Uang, emas batangan, dan surat-surat berharga.</a:t>
            </a:r>
          </a:p>
        </p:txBody>
      </p:sp>
      <p:cxnSp>
        <p:nvCxnSpPr>
          <p:cNvPr id="13" name="Straight Arrow Connector 12"/>
          <p:cNvCxnSpPr>
            <a:stCxn id="3" idx="3"/>
          </p:cNvCxnSpPr>
          <p:nvPr/>
        </p:nvCxnSpPr>
        <p:spPr>
          <a:xfrm flipV="1">
            <a:off x="1785938" y="1857375"/>
            <a:ext cx="714375" cy="18224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3" idx="3"/>
          </p:cNvCxnSpPr>
          <p:nvPr/>
        </p:nvCxnSpPr>
        <p:spPr>
          <a:xfrm flipV="1">
            <a:off x="1785938" y="3071813"/>
            <a:ext cx="714375" cy="6080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3" idx="3"/>
          </p:cNvCxnSpPr>
          <p:nvPr/>
        </p:nvCxnSpPr>
        <p:spPr>
          <a:xfrm>
            <a:off x="1785938" y="3679825"/>
            <a:ext cx="714375" cy="67786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3" idx="3"/>
          </p:cNvCxnSpPr>
          <p:nvPr/>
        </p:nvCxnSpPr>
        <p:spPr>
          <a:xfrm>
            <a:off x="1785938" y="3679825"/>
            <a:ext cx="714375" cy="20351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8656930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25"/>
          </a:xfrm>
        </p:spPr>
        <p:txBody>
          <a:bodyPr/>
          <a:lstStyle/>
          <a:p>
            <a:r>
              <a:rPr lang="id-ID" sz="3600" b="1" smtClean="0"/>
              <a:t>                   PERTAMBAHAN NILAI</a:t>
            </a:r>
          </a:p>
        </p:txBody>
      </p:sp>
      <p:sp>
        <p:nvSpPr>
          <p:cNvPr id="3" name="Rectangle 2"/>
          <p:cNvSpPr/>
          <p:nvPr/>
        </p:nvSpPr>
        <p:spPr>
          <a:xfrm>
            <a:off x="142875" y="3071813"/>
            <a:ext cx="1643063" cy="12144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sz="2000" b="1" dirty="0"/>
              <a:t>Objek Tidak Kena Pajak dlm bentuk jasa</a:t>
            </a:r>
          </a:p>
        </p:txBody>
      </p:sp>
      <p:sp>
        <p:nvSpPr>
          <p:cNvPr id="4" name="Half Frame 3"/>
          <p:cNvSpPr/>
          <p:nvPr/>
        </p:nvSpPr>
        <p:spPr>
          <a:xfrm>
            <a:off x="1000125" y="571500"/>
            <a:ext cx="785813" cy="2357438"/>
          </a:xfrm>
          <a:prstGeom prst="halfFram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9" name="Left Arrow 8"/>
          <p:cNvSpPr/>
          <p:nvPr/>
        </p:nvSpPr>
        <p:spPr>
          <a:xfrm>
            <a:off x="1928813" y="357188"/>
            <a:ext cx="1000125" cy="642937"/>
          </a:xfrm>
          <a:prstGeom prst="lef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1785938" y="1214438"/>
            <a:ext cx="7000875" cy="53578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marL="457200" indent="-457200" algn="just">
              <a:buFontTx/>
              <a:buAutoNum type="arabicPeriod"/>
              <a:defRPr/>
            </a:pPr>
            <a:r>
              <a:rPr lang="id-ID" sz="2000" b="1" dirty="0"/>
              <a:t>Jasa dibidang pelayanan kesehatan medik.</a:t>
            </a:r>
          </a:p>
          <a:p>
            <a:pPr marL="457200" indent="-457200" algn="just">
              <a:buFontTx/>
              <a:buAutoNum type="arabicPeriod"/>
              <a:defRPr/>
            </a:pPr>
            <a:r>
              <a:rPr lang="id-ID" sz="2000" b="1" dirty="0"/>
              <a:t>Jasa dibidang pelayanan sosial.</a:t>
            </a:r>
          </a:p>
          <a:p>
            <a:pPr marL="457200" indent="-457200" algn="just">
              <a:buFontTx/>
              <a:buAutoNum type="arabicPeriod"/>
              <a:defRPr/>
            </a:pPr>
            <a:r>
              <a:rPr lang="id-ID" sz="2000" b="1" dirty="0"/>
              <a:t>Jasa dibidang pengiriman surat dengan perangko.</a:t>
            </a:r>
          </a:p>
          <a:p>
            <a:pPr marL="457200" indent="-457200" algn="just">
              <a:buFontTx/>
              <a:buAutoNum type="arabicPeriod"/>
              <a:defRPr/>
            </a:pPr>
            <a:r>
              <a:rPr lang="id-ID" sz="2000" b="1" dirty="0"/>
              <a:t>Jasa dibidang perbankan, asuransi dan sewa guna usaha dengan hak opsi.</a:t>
            </a:r>
          </a:p>
          <a:p>
            <a:pPr marL="457200" indent="-457200" algn="just">
              <a:buFontTx/>
              <a:buAutoNum type="arabicPeriod"/>
              <a:defRPr/>
            </a:pPr>
            <a:r>
              <a:rPr lang="id-ID" sz="2000" b="1" dirty="0"/>
              <a:t>Jasa dibidang keagamaan.</a:t>
            </a:r>
          </a:p>
          <a:p>
            <a:pPr marL="457200" indent="-457200" algn="just">
              <a:buFontTx/>
              <a:buAutoNum type="arabicPeriod"/>
              <a:defRPr/>
            </a:pPr>
            <a:r>
              <a:rPr lang="id-ID" sz="2000" b="1" dirty="0"/>
              <a:t>Jasa dibidang pendidikan.</a:t>
            </a:r>
          </a:p>
          <a:p>
            <a:pPr marL="457200" indent="-457200" algn="just">
              <a:buFontTx/>
              <a:buAutoNum type="arabicPeriod"/>
              <a:defRPr/>
            </a:pPr>
            <a:r>
              <a:rPr lang="id-ID" sz="2000" b="1" dirty="0"/>
              <a:t>Jasa dibidang kesenian dan hiburan yang telah dikenakan pajak tontonan.</a:t>
            </a:r>
          </a:p>
          <a:p>
            <a:pPr marL="457200" indent="-457200" algn="just">
              <a:buFontTx/>
              <a:buAutoNum type="arabicPeriod"/>
              <a:defRPr/>
            </a:pPr>
            <a:r>
              <a:rPr lang="id-ID" sz="2000" b="1" dirty="0"/>
              <a:t>Jasa dibidang penyiaran dibidang iklan.</a:t>
            </a:r>
          </a:p>
          <a:p>
            <a:pPr marL="457200" indent="-457200" algn="just">
              <a:buFontTx/>
              <a:buAutoNum type="arabicPeriod"/>
              <a:defRPr/>
            </a:pPr>
            <a:r>
              <a:rPr lang="id-ID" sz="2000" b="1" dirty="0"/>
              <a:t>Jasa dibidang angkutan umum di darat dan di air.</a:t>
            </a:r>
          </a:p>
          <a:p>
            <a:pPr marL="457200" indent="-457200" algn="just">
              <a:buFontTx/>
              <a:buAutoNum type="arabicPeriod"/>
              <a:defRPr/>
            </a:pPr>
            <a:r>
              <a:rPr lang="id-ID" sz="2000" b="1" dirty="0"/>
              <a:t>Jasa dibidang tenaga kerja.</a:t>
            </a:r>
          </a:p>
          <a:p>
            <a:pPr marL="457200" indent="-457200" algn="just">
              <a:buFontTx/>
              <a:buAutoNum type="arabicPeriod"/>
              <a:defRPr/>
            </a:pPr>
            <a:r>
              <a:rPr lang="id-ID" sz="2000" b="1" dirty="0"/>
              <a:t>Jasa dibidang perhotelan.</a:t>
            </a:r>
          </a:p>
          <a:p>
            <a:pPr marL="457200" indent="-457200" algn="just">
              <a:buFontTx/>
              <a:buAutoNum type="arabicPeriod"/>
              <a:defRPr/>
            </a:pPr>
            <a:r>
              <a:rPr lang="id-ID" sz="2000" b="1" dirty="0"/>
              <a:t>Jasa yang disediakan oleh pemerintah dalam rangka menjalankan pemerintahan secara umum.</a:t>
            </a:r>
          </a:p>
        </p:txBody>
      </p:sp>
    </p:spTree>
    <p:extLst>
      <p:ext uri="{BB962C8B-B14F-4D97-AF65-F5344CB8AC3E}">
        <p14:creationId xmlns:p14="http://schemas.microsoft.com/office/powerpoint/2010/main" val="2937531005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232</Words>
  <Application>Microsoft Office PowerPoint</Application>
  <PresentationFormat>On-screen Show (4:3)</PresentationFormat>
  <Paragraphs>29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                   PERTAMBAHAN NILAI</vt:lpstr>
      <vt:lpstr>                   PERTAMBAHAN NILAI</vt:lpstr>
      <vt:lpstr>                   PERTAMBAHAN NILAI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PERTAMBAHAN NILAI</dc:title>
  <dc:creator>user</dc:creator>
  <cp:lastModifiedBy>user</cp:lastModifiedBy>
  <cp:revision>1</cp:revision>
  <dcterms:created xsi:type="dcterms:W3CDTF">2024-10-11T14:41:00Z</dcterms:created>
  <dcterms:modified xsi:type="dcterms:W3CDTF">2024-10-11T14:42:56Z</dcterms:modified>
</cp:coreProperties>
</file>