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9" r:id="rId3"/>
    <p:sldId id="343" r:id="rId4"/>
    <p:sldId id="303" r:id="rId5"/>
    <p:sldId id="349" r:id="rId6"/>
    <p:sldId id="308" r:id="rId7"/>
    <p:sldId id="344" r:id="rId8"/>
    <p:sldId id="345" r:id="rId9"/>
    <p:sldId id="346" r:id="rId10"/>
    <p:sldId id="350" r:id="rId11"/>
    <p:sldId id="329" r:id="rId12"/>
    <p:sldId id="347" r:id="rId13"/>
    <p:sldId id="348" r:id="rId14"/>
    <p:sldId id="351" r:id="rId15"/>
    <p:sldId id="337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291" autoAdjust="0"/>
  </p:normalViewPr>
  <p:slideViewPr>
    <p:cSldViewPr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68" y="84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13F12B-E248-4997-A4D0-DF22A87E442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BA82F88-6B61-46AD-B707-E310DCB572C7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/>
            <a:t>Koperasi</a:t>
          </a:r>
          <a:r>
            <a:rPr lang="en-US" dirty="0"/>
            <a:t> </a:t>
          </a:r>
          <a:r>
            <a:rPr lang="en-US" dirty="0" err="1"/>
            <a:t>melanggar</a:t>
          </a:r>
          <a:r>
            <a:rPr lang="en-US" dirty="0"/>
            <a:t> </a:t>
          </a:r>
          <a:r>
            <a:rPr lang="en-US" dirty="0" err="1"/>
            <a:t>ketentuan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yang </a:t>
          </a:r>
          <a:r>
            <a:rPr lang="en-US" dirty="0" err="1"/>
            <a:t>berlaku</a:t>
          </a:r>
          <a:endParaRPr lang="en-ID" dirty="0"/>
        </a:p>
      </dgm:t>
    </dgm:pt>
    <dgm:pt modelId="{FD91B5FB-571A-4FD6-A068-428C90708811}" type="parTrans" cxnId="{2ACDB0B7-ECA7-4252-842D-7A556BCE2528}">
      <dgm:prSet/>
      <dgm:spPr/>
      <dgm:t>
        <a:bodyPr/>
        <a:lstStyle/>
        <a:p>
          <a:endParaRPr lang="en-ID"/>
        </a:p>
      </dgm:t>
    </dgm:pt>
    <dgm:pt modelId="{6240C2B1-7D19-40AC-A86C-3EA716828C5E}" type="sibTrans" cxnId="{2ACDB0B7-ECA7-4252-842D-7A556BCE2528}">
      <dgm:prSet/>
      <dgm:spPr/>
      <dgm:t>
        <a:bodyPr/>
        <a:lstStyle/>
        <a:p>
          <a:endParaRPr lang="en-ID"/>
        </a:p>
      </dgm:t>
    </dgm:pt>
    <dgm:pt modelId="{79DE4475-C342-4F82-B025-D18587AC1EE5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err="1"/>
            <a:t>Koperasi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aktif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waktu</a:t>
          </a:r>
          <a:r>
            <a:rPr lang="en-US" dirty="0"/>
            <a:t> </a:t>
          </a:r>
          <a:r>
            <a:rPr lang="en-US" dirty="0" err="1"/>
            <a:t>tertentu</a:t>
          </a:r>
          <a:endParaRPr lang="en-ID" dirty="0"/>
        </a:p>
      </dgm:t>
    </dgm:pt>
    <dgm:pt modelId="{5EA6709C-A5D5-4AF4-87D8-1ACD8907031D}" type="parTrans" cxnId="{CB26C515-21A5-4F0E-AEE1-F18197C0BD8E}">
      <dgm:prSet/>
      <dgm:spPr/>
      <dgm:t>
        <a:bodyPr/>
        <a:lstStyle/>
        <a:p>
          <a:endParaRPr lang="en-ID"/>
        </a:p>
      </dgm:t>
    </dgm:pt>
    <dgm:pt modelId="{50B1B20B-1800-4AD0-9E9E-012086D257F6}" type="sibTrans" cxnId="{CB26C515-21A5-4F0E-AEE1-F18197C0BD8E}">
      <dgm:prSet/>
      <dgm:spPr/>
      <dgm:t>
        <a:bodyPr/>
        <a:lstStyle/>
        <a:p>
          <a:endParaRPr lang="en-ID"/>
        </a:p>
      </dgm:t>
    </dgm:pt>
    <dgm:pt modelId="{0F8404C1-ECF6-47B4-8EF2-94866B35078C}">
      <dgm:prSet phldrT="[Text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Keputusan </a:t>
          </a:r>
          <a:r>
            <a:rPr lang="en-US" dirty="0" err="1"/>
            <a:t>pembubaran</a:t>
          </a:r>
          <a:r>
            <a:rPr lang="en-US" dirty="0"/>
            <a:t> yang </a:t>
          </a:r>
          <a:r>
            <a:rPr lang="en-US" dirty="0" err="1"/>
            <a:t>diambil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rapat</a:t>
          </a:r>
          <a:r>
            <a:rPr lang="en-US" dirty="0"/>
            <a:t> </a:t>
          </a:r>
          <a:r>
            <a:rPr lang="en-US" dirty="0" err="1"/>
            <a:t>anggota</a:t>
          </a:r>
          <a:r>
            <a:rPr lang="en-US" dirty="0"/>
            <a:t>. Proses </a:t>
          </a:r>
          <a:r>
            <a:rPr lang="en-US" dirty="0" err="1"/>
            <a:t>ini</a:t>
          </a:r>
          <a:r>
            <a:rPr lang="en-US" dirty="0"/>
            <a:t> </a:t>
          </a:r>
          <a:r>
            <a:rPr lang="en-US" dirty="0" err="1"/>
            <a:t>biasanya</a:t>
          </a:r>
          <a:r>
            <a:rPr lang="en-US" dirty="0"/>
            <a:t> </a:t>
          </a:r>
          <a:r>
            <a:rPr lang="en-US" dirty="0" err="1"/>
            <a:t>melibatkan</a:t>
          </a:r>
          <a:r>
            <a:rPr lang="en-US" dirty="0"/>
            <a:t> </a:t>
          </a:r>
          <a:r>
            <a:rPr lang="en-US" dirty="0" err="1"/>
            <a:t>pemeriksaan</a:t>
          </a:r>
          <a:r>
            <a:rPr lang="en-US" dirty="0"/>
            <a:t> dan </a:t>
          </a:r>
          <a:r>
            <a:rPr lang="en-US" dirty="0" err="1"/>
            <a:t>pengesahan</a:t>
          </a:r>
          <a:r>
            <a:rPr lang="en-US" dirty="0"/>
            <a:t> oleh </a:t>
          </a:r>
          <a:r>
            <a:rPr lang="en-US" dirty="0" err="1"/>
            <a:t>pihak</a:t>
          </a:r>
          <a:r>
            <a:rPr lang="en-US" dirty="0"/>
            <a:t> </a:t>
          </a:r>
          <a:r>
            <a:rPr lang="en-US" dirty="0" err="1"/>
            <a:t>berwenan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memastikan</a:t>
          </a:r>
          <a:r>
            <a:rPr lang="en-US" dirty="0"/>
            <a:t> </a:t>
          </a:r>
          <a:r>
            <a:rPr lang="en-US" dirty="0" err="1"/>
            <a:t>semua</a:t>
          </a:r>
          <a:r>
            <a:rPr lang="en-US" dirty="0"/>
            <a:t> </a:t>
          </a:r>
          <a:r>
            <a:rPr lang="en-US" dirty="0" err="1"/>
            <a:t>kewajiban</a:t>
          </a:r>
          <a:r>
            <a:rPr lang="en-US" dirty="0"/>
            <a:t> </a:t>
          </a:r>
          <a:r>
            <a:rPr lang="en-US" dirty="0" err="1"/>
            <a:t>telah</a:t>
          </a:r>
          <a:r>
            <a:rPr lang="en-US" dirty="0"/>
            <a:t> </a:t>
          </a:r>
          <a:r>
            <a:rPr lang="en-US" dirty="0" err="1"/>
            <a:t>diselesaikan</a:t>
          </a:r>
          <a:r>
            <a:rPr lang="en-US" dirty="0"/>
            <a:t> </a:t>
          </a:r>
          <a:endParaRPr lang="en-ID" dirty="0"/>
        </a:p>
      </dgm:t>
    </dgm:pt>
    <dgm:pt modelId="{FBC920EB-AE1F-4D89-8419-6D0CF177E997}" type="parTrans" cxnId="{3D8DA25A-06F5-4418-9805-456EF4CF4C29}">
      <dgm:prSet/>
      <dgm:spPr/>
      <dgm:t>
        <a:bodyPr/>
        <a:lstStyle/>
        <a:p>
          <a:endParaRPr lang="en-ID"/>
        </a:p>
      </dgm:t>
    </dgm:pt>
    <dgm:pt modelId="{B686DBD4-8142-4F04-8B89-A5BC5E3A1B05}" type="sibTrans" cxnId="{3D8DA25A-06F5-4418-9805-456EF4CF4C29}">
      <dgm:prSet/>
      <dgm:spPr/>
      <dgm:t>
        <a:bodyPr/>
        <a:lstStyle/>
        <a:p>
          <a:endParaRPr lang="en-ID"/>
        </a:p>
      </dgm:t>
    </dgm:pt>
    <dgm:pt modelId="{4B68E2F7-6E8B-42B9-8BB6-23AF2F9AA5F3}" type="pres">
      <dgm:prSet presAssocID="{5813F12B-E248-4997-A4D0-DF22A87E4421}" presName="CompostProcess" presStyleCnt="0">
        <dgm:presLayoutVars>
          <dgm:dir/>
          <dgm:resizeHandles val="exact"/>
        </dgm:presLayoutVars>
      </dgm:prSet>
      <dgm:spPr/>
    </dgm:pt>
    <dgm:pt modelId="{2B24D796-301D-4827-B5D3-C0384100684A}" type="pres">
      <dgm:prSet presAssocID="{5813F12B-E248-4997-A4D0-DF22A87E4421}" presName="arrow" presStyleLbl="bgShp" presStyleIdx="0" presStyleCnt="1"/>
      <dgm:spPr/>
    </dgm:pt>
    <dgm:pt modelId="{DA7170B0-D43C-47F8-9F60-8C7B3537553C}" type="pres">
      <dgm:prSet presAssocID="{5813F12B-E248-4997-A4D0-DF22A87E4421}" presName="linearProcess" presStyleCnt="0"/>
      <dgm:spPr/>
    </dgm:pt>
    <dgm:pt modelId="{6671C8EB-D799-4197-A319-D53B24817BF5}" type="pres">
      <dgm:prSet presAssocID="{FBA82F88-6B61-46AD-B707-E310DCB572C7}" presName="textNode" presStyleLbl="node1" presStyleIdx="0" presStyleCnt="3">
        <dgm:presLayoutVars>
          <dgm:bulletEnabled val="1"/>
        </dgm:presLayoutVars>
      </dgm:prSet>
      <dgm:spPr/>
    </dgm:pt>
    <dgm:pt modelId="{A0821738-D458-491D-ACA9-F2A16C53D2AA}" type="pres">
      <dgm:prSet presAssocID="{6240C2B1-7D19-40AC-A86C-3EA716828C5E}" presName="sibTrans" presStyleCnt="0"/>
      <dgm:spPr/>
    </dgm:pt>
    <dgm:pt modelId="{5CB0731C-7E1E-4224-8624-3996A478205A}" type="pres">
      <dgm:prSet presAssocID="{79DE4475-C342-4F82-B025-D18587AC1EE5}" presName="textNode" presStyleLbl="node1" presStyleIdx="1" presStyleCnt="3">
        <dgm:presLayoutVars>
          <dgm:bulletEnabled val="1"/>
        </dgm:presLayoutVars>
      </dgm:prSet>
      <dgm:spPr/>
    </dgm:pt>
    <dgm:pt modelId="{F626BCBC-DF71-43EA-875B-D29C15814956}" type="pres">
      <dgm:prSet presAssocID="{50B1B20B-1800-4AD0-9E9E-012086D257F6}" presName="sibTrans" presStyleCnt="0"/>
      <dgm:spPr/>
    </dgm:pt>
    <dgm:pt modelId="{A82B2B72-0E96-455D-9751-F17CD145596B}" type="pres">
      <dgm:prSet presAssocID="{0F8404C1-ECF6-47B4-8EF2-94866B35078C}" presName="textNode" presStyleLbl="node1" presStyleIdx="2" presStyleCnt="3" custScaleX="98255" custScaleY="110656">
        <dgm:presLayoutVars>
          <dgm:bulletEnabled val="1"/>
        </dgm:presLayoutVars>
      </dgm:prSet>
      <dgm:spPr/>
    </dgm:pt>
  </dgm:ptLst>
  <dgm:cxnLst>
    <dgm:cxn modelId="{767B620F-48CA-4B08-95D8-0A346E880406}" type="presOf" srcId="{79DE4475-C342-4F82-B025-D18587AC1EE5}" destId="{5CB0731C-7E1E-4224-8624-3996A478205A}" srcOrd="0" destOrd="0" presId="urn:microsoft.com/office/officeart/2005/8/layout/hProcess9"/>
    <dgm:cxn modelId="{CB26C515-21A5-4F0E-AEE1-F18197C0BD8E}" srcId="{5813F12B-E248-4997-A4D0-DF22A87E4421}" destId="{79DE4475-C342-4F82-B025-D18587AC1EE5}" srcOrd="1" destOrd="0" parTransId="{5EA6709C-A5D5-4AF4-87D8-1ACD8907031D}" sibTransId="{50B1B20B-1800-4AD0-9E9E-012086D257F6}"/>
    <dgm:cxn modelId="{85A4E140-2BAB-4178-8771-37C7AD628BA8}" type="presOf" srcId="{FBA82F88-6B61-46AD-B707-E310DCB572C7}" destId="{6671C8EB-D799-4197-A319-D53B24817BF5}" srcOrd="0" destOrd="0" presId="urn:microsoft.com/office/officeart/2005/8/layout/hProcess9"/>
    <dgm:cxn modelId="{3D8DA25A-06F5-4418-9805-456EF4CF4C29}" srcId="{5813F12B-E248-4997-A4D0-DF22A87E4421}" destId="{0F8404C1-ECF6-47B4-8EF2-94866B35078C}" srcOrd="2" destOrd="0" parTransId="{FBC920EB-AE1F-4D89-8419-6D0CF177E997}" sibTransId="{B686DBD4-8142-4F04-8B89-A5BC5E3A1B05}"/>
    <dgm:cxn modelId="{B6017E89-E904-4EF0-A5B7-912D92B2F894}" type="presOf" srcId="{5813F12B-E248-4997-A4D0-DF22A87E4421}" destId="{4B68E2F7-6E8B-42B9-8BB6-23AF2F9AA5F3}" srcOrd="0" destOrd="0" presId="urn:microsoft.com/office/officeart/2005/8/layout/hProcess9"/>
    <dgm:cxn modelId="{4827E094-E063-4D81-A639-FDDCBEEF99C7}" type="presOf" srcId="{0F8404C1-ECF6-47B4-8EF2-94866B35078C}" destId="{A82B2B72-0E96-455D-9751-F17CD145596B}" srcOrd="0" destOrd="0" presId="urn:microsoft.com/office/officeart/2005/8/layout/hProcess9"/>
    <dgm:cxn modelId="{2ACDB0B7-ECA7-4252-842D-7A556BCE2528}" srcId="{5813F12B-E248-4997-A4D0-DF22A87E4421}" destId="{FBA82F88-6B61-46AD-B707-E310DCB572C7}" srcOrd="0" destOrd="0" parTransId="{FD91B5FB-571A-4FD6-A068-428C90708811}" sibTransId="{6240C2B1-7D19-40AC-A86C-3EA716828C5E}"/>
    <dgm:cxn modelId="{16B15AE6-B2E5-417D-B9E1-6E18EB19B254}" type="presParOf" srcId="{4B68E2F7-6E8B-42B9-8BB6-23AF2F9AA5F3}" destId="{2B24D796-301D-4827-B5D3-C0384100684A}" srcOrd="0" destOrd="0" presId="urn:microsoft.com/office/officeart/2005/8/layout/hProcess9"/>
    <dgm:cxn modelId="{8C669905-7B06-4736-B037-CB721F85D004}" type="presParOf" srcId="{4B68E2F7-6E8B-42B9-8BB6-23AF2F9AA5F3}" destId="{DA7170B0-D43C-47F8-9F60-8C7B3537553C}" srcOrd="1" destOrd="0" presId="urn:microsoft.com/office/officeart/2005/8/layout/hProcess9"/>
    <dgm:cxn modelId="{122EA524-A0EF-421B-ABD1-250E72E8A586}" type="presParOf" srcId="{DA7170B0-D43C-47F8-9F60-8C7B3537553C}" destId="{6671C8EB-D799-4197-A319-D53B24817BF5}" srcOrd="0" destOrd="0" presId="urn:microsoft.com/office/officeart/2005/8/layout/hProcess9"/>
    <dgm:cxn modelId="{203A2586-A9BD-4EB4-BCDA-67BD1F75BA5D}" type="presParOf" srcId="{DA7170B0-D43C-47F8-9F60-8C7B3537553C}" destId="{A0821738-D458-491D-ACA9-F2A16C53D2AA}" srcOrd="1" destOrd="0" presId="urn:microsoft.com/office/officeart/2005/8/layout/hProcess9"/>
    <dgm:cxn modelId="{D02CEFA6-7F87-4E8F-A714-A0F257FC7F45}" type="presParOf" srcId="{DA7170B0-D43C-47F8-9F60-8C7B3537553C}" destId="{5CB0731C-7E1E-4224-8624-3996A478205A}" srcOrd="2" destOrd="0" presId="urn:microsoft.com/office/officeart/2005/8/layout/hProcess9"/>
    <dgm:cxn modelId="{8E64E76D-1AB2-4380-9AD7-6FBB309D7188}" type="presParOf" srcId="{DA7170B0-D43C-47F8-9F60-8C7B3537553C}" destId="{F626BCBC-DF71-43EA-875B-D29C15814956}" srcOrd="3" destOrd="0" presId="urn:microsoft.com/office/officeart/2005/8/layout/hProcess9"/>
    <dgm:cxn modelId="{4B3F9485-350C-4825-A96D-0D1F33EA56D8}" type="presParOf" srcId="{DA7170B0-D43C-47F8-9F60-8C7B3537553C}" destId="{A82B2B72-0E96-455D-9751-F17CD145596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4D796-301D-4827-B5D3-C0384100684A}">
      <dsp:nvSpPr>
        <dsp:cNvPr id="0" name=""/>
        <dsp:cNvSpPr/>
      </dsp:nvSpPr>
      <dsp:spPr>
        <a:xfrm>
          <a:off x="626469" y="0"/>
          <a:ext cx="7099988" cy="439248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71C8EB-D799-4197-A319-D53B24817BF5}">
      <dsp:nvSpPr>
        <dsp:cNvPr id="0" name=""/>
        <dsp:cNvSpPr/>
      </dsp:nvSpPr>
      <dsp:spPr>
        <a:xfrm>
          <a:off x="304101" y="1317746"/>
          <a:ext cx="2505878" cy="1756995"/>
        </a:xfrm>
        <a:prstGeom prst="roundRect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Koperasi</a:t>
          </a:r>
          <a:r>
            <a:rPr lang="en-US" sz="1400" kern="1200" dirty="0"/>
            <a:t> </a:t>
          </a:r>
          <a:r>
            <a:rPr lang="en-US" sz="1400" kern="1200" dirty="0" err="1"/>
            <a:t>melanggar</a:t>
          </a:r>
          <a:r>
            <a:rPr lang="en-US" sz="1400" kern="1200" dirty="0"/>
            <a:t> </a:t>
          </a:r>
          <a:r>
            <a:rPr lang="en-US" sz="1400" kern="1200" dirty="0" err="1"/>
            <a:t>ketentuan</a:t>
          </a:r>
          <a:r>
            <a:rPr lang="en-US" sz="1400" kern="1200" dirty="0"/>
            <a:t> </a:t>
          </a:r>
          <a:r>
            <a:rPr lang="en-US" sz="1400" kern="1200" dirty="0" err="1"/>
            <a:t>hukum</a:t>
          </a:r>
          <a:r>
            <a:rPr lang="en-US" sz="1400" kern="1200" dirty="0"/>
            <a:t> yang </a:t>
          </a:r>
          <a:r>
            <a:rPr lang="en-US" sz="1400" kern="1200" dirty="0" err="1"/>
            <a:t>berlaku</a:t>
          </a:r>
          <a:endParaRPr lang="en-ID" sz="1400" kern="1200" dirty="0"/>
        </a:p>
      </dsp:txBody>
      <dsp:txXfrm>
        <a:off x="389870" y="1403515"/>
        <a:ext cx="2334340" cy="1585457"/>
      </dsp:txXfrm>
    </dsp:sp>
    <dsp:sp modelId="{5CB0731C-7E1E-4224-8624-3996A478205A}">
      <dsp:nvSpPr>
        <dsp:cNvPr id="0" name=""/>
        <dsp:cNvSpPr/>
      </dsp:nvSpPr>
      <dsp:spPr>
        <a:xfrm>
          <a:off x="2945388" y="1317746"/>
          <a:ext cx="2505878" cy="1756995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Koperasi</a:t>
          </a:r>
          <a:r>
            <a:rPr lang="en-US" sz="1400" kern="1200" dirty="0"/>
            <a:t> </a:t>
          </a:r>
          <a:r>
            <a:rPr lang="en-US" sz="1400" kern="1200" dirty="0" err="1"/>
            <a:t>tidak</a:t>
          </a:r>
          <a:r>
            <a:rPr lang="en-US" sz="1400" kern="1200" dirty="0"/>
            <a:t> </a:t>
          </a:r>
          <a:r>
            <a:rPr lang="en-US" sz="1400" kern="1200" dirty="0" err="1"/>
            <a:t>aktif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en-US" sz="1400" kern="1200" dirty="0" err="1"/>
            <a:t>waktu</a:t>
          </a:r>
          <a:r>
            <a:rPr lang="en-US" sz="1400" kern="1200" dirty="0"/>
            <a:t> </a:t>
          </a:r>
          <a:r>
            <a:rPr lang="en-US" sz="1400" kern="1200" dirty="0" err="1"/>
            <a:t>tertentu</a:t>
          </a:r>
          <a:endParaRPr lang="en-ID" sz="1400" kern="1200" dirty="0"/>
        </a:p>
      </dsp:txBody>
      <dsp:txXfrm>
        <a:off x="3031157" y="1403515"/>
        <a:ext cx="2334340" cy="1585457"/>
      </dsp:txXfrm>
    </dsp:sp>
    <dsp:sp modelId="{A82B2B72-0E96-455D-9751-F17CD145596B}">
      <dsp:nvSpPr>
        <dsp:cNvPr id="0" name=""/>
        <dsp:cNvSpPr/>
      </dsp:nvSpPr>
      <dsp:spPr>
        <a:xfrm>
          <a:off x="5586675" y="1224133"/>
          <a:ext cx="2462150" cy="1944220"/>
        </a:xfrm>
        <a:prstGeom prst="roundRect">
          <a:avLst/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Keputusan </a:t>
          </a:r>
          <a:r>
            <a:rPr lang="en-US" sz="1400" kern="1200" dirty="0" err="1"/>
            <a:t>pembubaran</a:t>
          </a:r>
          <a:r>
            <a:rPr lang="en-US" sz="1400" kern="1200" dirty="0"/>
            <a:t> yang </a:t>
          </a:r>
          <a:r>
            <a:rPr lang="en-US" sz="1400" kern="1200" dirty="0" err="1"/>
            <a:t>diambil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en-US" sz="1400" kern="1200" dirty="0" err="1"/>
            <a:t>rapat</a:t>
          </a:r>
          <a:r>
            <a:rPr lang="en-US" sz="1400" kern="1200" dirty="0"/>
            <a:t> </a:t>
          </a:r>
          <a:r>
            <a:rPr lang="en-US" sz="1400" kern="1200" dirty="0" err="1"/>
            <a:t>anggota</a:t>
          </a:r>
          <a:r>
            <a:rPr lang="en-US" sz="1400" kern="1200" dirty="0"/>
            <a:t>. Proses </a:t>
          </a:r>
          <a:r>
            <a:rPr lang="en-US" sz="1400" kern="1200" dirty="0" err="1"/>
            <a:t>ini</a:t>
          </a:r>
          <a:r>
            <a:rPr lang="en-US" sz="1400" kern="1200" dirty="0"/>
            <a:t> </a:t>
          </a:r>
          <a:r>
            <a:rPr lang="en-US" sz="1400" kern="1200" dirty="0" err="1"/>
            <a:t>biasanya</a:t>
          </a:r>
          <a:r>
            <a:rPr lang="en-US" sz="1400" kern="1200" dirty="0"/>
            <a:t> </a:t>
          </a:r>
          <a:r>
            <a:rPr lang="en-US" sz="1400" kern="1200" dirty="0" err="1"/>
            <a:t>melibatkan</a:t>
          </a:r>
          <a:r>
            <a:rPr lang="en-US" sz="1400" kern="1200" dirty="0"/>
            <a:t> </a:t>
          </a:r>
          <a:r>
            <a:rPr lang="en-US" sz="1400" kern="1200" dirty="0" err="1"/>
            <a:t>pemeriksaan</a:t>
          </a:r>
          <a:r>
            <a:rPr lang="en-US" sz="1400" kern="1200" dirty="0"/>
            <a:t> dan </a:t>
          </a:r>
          <a:r>
            <a:rPr lang="en-US" sz="1400" kern="1200" dirty="0" err="1"/>
            <a:t>pengesahan</a:t>
          </a:r>
          <a:r>
            <a:rPr lang="en-US" sz="1400" kern="1200" dirty="0"/>
            <a:t> oleh </a:t>
          </a:r>
          <a:r>
            <a:rPr lang="en-US" sz="1400" kern="1200" dirty="0" err="1"/>
            <a:t>pihak</a:t>
          </a:r>
          <a:r>
            <a:rPr lang="en-US" sz="1400" kern="1200" dirty="0"/>
            <a:t> </a:t>
          </a:r>
          <a:r>
            <a:rPr lang="en-US" sz="1400" kern="1200" dirty="0" err="1"/>
            <a:t>berwenan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en-US" sz="1400" kern="1200" dirty="0"/>
            <a:t> </a:t>
          </a:r>
          <a:r>
            <a:rPr lang="en-US" sz="1400" kern="1200" dirty="0" err="1"/>
            <a:t>memastikan</a:t>
          </a:r>
          <a:r>
            <a:rPr lang="en-US" sz="1400" kern="1200" dirty="0"/>
            <a:t> </a:t>
          </a:r>
          <a:r>
            <a:rPr lang="en-US" sz="1400" kern="1200" dirty="0" err="1"/>
            <a:t>semua</a:t>
          </a:r>
          <a:r>
            <a:rPr lang="en-US" sz="1400" kern="1200" dirty="0"/>
            <a:t> </a:t>
          </a:r>
          <a:r>
            <a:rPr lang="en-US" sz="1400" kern="1200" dirty="0" err="1"/>
            <a:t>kewajiban</a:t>
          </a:r>
          <a:r>
            <a:rPr lang="en-US" sz="1400" kern="1200" dirty="0"/>
            <a:t> </a:t>
          </a:r>
          <a:r>
            <a:rPr lang="en-US" sz="1400" kern="1200" dirty="0" err="1"/>
            <a:t>telah</a:t>
          </a:r>
          <a:r>
            <a:rPr lang="en-US" sz="1400" kern="1200" dirty="0"/>
            <a:t> </a:t>
          </a:r>
          <a:r>
            <a:rPr lang="en-US" sz="1400" kern="1200" dirty="0" err="1"/>
            <a:t>diselesaikan</a:t>
          </a:r>
          <a:r>
            <a:rPr lang="en-US" sz="1400" kern="1200" dirty="0"/>
            <a:t> </a:t>
          </a:r>
          <a:endParaRPr lang="en-ID" sz="1400" kern="1200" dirty="0"/>
        </a:p>
      </dsp:txBody>
      <dsp:txXfrm>
        <a:off x="5681584" y="1319042"/>
        <a:ext cx="2272332" cy="1754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HKB24413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PERUSAHAAN – KOPERASI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KOPERASI</a:t>
            </a:r>
          </a:p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9590DD6-6396-47AF-8942-B3BB4EF7B9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5496" y="443711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9DB49C9-B0D0-93CF-C5AD-2232CC665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568952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pemodal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muka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notaris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dimaksud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sekurang-kurangnya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memuat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pPr marL="514350" indent="-514350" algn="just"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Nama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pemodal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Besarnya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penyertaan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Usaha yang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dibiayai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penyertaan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Pengelolaan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pengawasan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Hak dan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pemodal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keuntungan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Tata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pengalihan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penyertaan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dimilik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pemodal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Perselisihan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019974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E2F5109-FE74-EE7A-7732-E0C1AA7C0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8820472" cy="5450160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8C8249D-6EA2-8337-5267-F961725FB2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1536211"/>
              </p:ext>
            </p:extLst>
          </p:nvPr>
        </p:nvGraphicFramePr>
        <p:xfrm>
          <a:off x="323528" y="1052736"/>
          <a:ext cx="835292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5FD6E77B-BE36-489C-D169-7D425C222B34}"/>
              </a:ext>
            </a:extLst>
          </p:cNvPr>
          <p:cNvSpPr/>
          <p:nvPr/>
        </p:nvSpPr>
        <p:spPr>
          <a:xfrm>
            <a:off x="2348880" y="1231105"/>
            <a:ext cx="4446240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Hapusnya</a:t>
            </a:r>
            <a:r>
              <a:rPr lang="en-US" dirty="0"/>
              <a:t> Status Badan Hukum </a:t>
            </a:r>
            <a:r>
              <a:rPr lang="en-US" dirty="0" err="1"/>
              <a:t>Koperasi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8345910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92DECB-0CEE-E5E6-7184-EF2ECC20A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7524" y="908720"/>
            <a:ext cx="8568952" cy="511256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Pada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konsumsi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ID" dirty="0">
                <a:solidFill>
                  <a:schemeClr val="tx1"/>
                </a:solidFill>
              </a:rPr>
              <a:t> Salah </a:t>
            </a:r>
            <a:r>
              <a:rPr lang="en-ID" dirty="0" err="1">
                <a:solidFill>
                  <a:schemeClr val="tx1"/>
                </a:solidFill>
              </a:rPr>
              <a:t>satunya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adalah</a:t>
            </a:r>
            <a:r>
              <a:rPr lang="en-ID" dirty="0">
                <a:solidFill>
                  <a:schemeClr val="tx1"/>
                </a:solidFill>
              </a:rPr>
              <a:t> :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produksi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dibidang</a:t>
            </a:r>
            <a:r>
              <a:rPr lang="en-ID" dirty="0">
                <a:solidFill>
                  <a:schemeClr val="tx1"/>
                </a:solidFill>
              </a:rPr>
              <a:t> 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pengadaan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penciptaan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bahan-bahan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keperluan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dasar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keperluan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sehari-hari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Contohnya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nelayan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batik, dan </a:t>
            </a:r>
            <a:r>
              <a:rPr lang="en-ID" dirty="0" err="1">
                <a:solidFill>
                  <a:schemeClr val="tx1"/>
                </a:solidFill>
              </a:rPr>
              <a:t>koperaso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kopra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konsumsi</a:t>
            </a:r>
            <a:r>
              <a:rPr lang="en-ID" dirty="0">
                <a:solidFill>
                  <a:schemeClr val="tx1"/>
                </a:solidFill>
              </a:rPr>
              <a:t> :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bergerak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dibidang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pemenuhan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kebutuhan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keperluan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sehari-hari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Contohnya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Mahasiswa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Kesejahteraan</a:t>
            </a:r>
            <a:r>
              <a:rPr lang="en-ID" dirty="0">
                <a:solidFill>
                  <a:schemeClr val="tx1"/>
                </a:solidFill>
              </a:rPr>
              <a:t> Guru, dan </a:t>
            </a:r>
            <a:r>
              <a:rPr lang="en-ID" dirty="0" err="1">
                <a:solidFill>
                  <a:schemeClr val="tx1"/>
                </a:solidFill>
              </a:rPr>
              <a:t>Koperasi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Pegawai</a:t>
            </a:r>
            <a:r>
              <a:rPr lang="en-ID" dirty="0">
                <a:solidFill>
                  <a:schemeClr val="tx1"/>
                </a:solidFill>
              </a:rPr>
              <a:t> Negeri</a:t>
            </a:r>
          </a:p>
        </p:txBody>
      </p:sp>
    </p:spTree>
    <p:extLst>
      <p:ext uri="{BB962C8B-B14F-4D97-AF65-F5344CB8AC3E}">
        <p14:creationId xmlns:p14="http://schemas.microsoft.com/office/powerpoint/2010/main" val="205051162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A627FE0-5D1E-0FC3-1654-BD772032C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784976" cy="5400600"/>
          </a:xfrm>
        </p:spPr>
        <p:txBody>
          <a:bodyPr/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c.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bergerak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</a:t>
            </a:r>
            <a:r>
              <a:rPr lang="en-US" dirty="0">
                <a:solidFill>
                  <a:schemeClr val="tx1"/>
                </a:solidFill>
              </a:rPr>
              <a:t> uang. </a:t>
            </a:r>
            <a:r>
              <a:rPr lang="en-US" dirty="0" err="1">
                <a:solidFill>
                  <a:schemeClr val="tx1"/>
                </a:solidFill>
              </a:rPr>
              <a:t>Contohnya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simpan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bergerak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penyedia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angkutan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darat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Contohnya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Kopti</a:t>
            </a:r>
            <a:r>
              <a:rPr lang="en-US" dirty="0">
                <a:solidFill>
                  <a:schemeClr val="tx1"/>
                </a:solidFill>
              </a:rPr>
              <a:t> Jaya dan </a:t>
            </a:r>
            <a:r>
              <a:rPr lang="en-US" dirty="0" err="1">
                <a:solidFill>
                  <a:schemeClr val="tx1"/>
                </a:solidFill>
              </a:rPr>
              <a:t>Kopaja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bergerak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dibidang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Transportasi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71424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C8A7F1F-0B77-E711-819E-AD4D0DCB9A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352928" cy="5256584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Kerjakan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soal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: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Jelaskan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prinsip-prinsip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25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1992. </a:t>
            </a:r>
            <a:r>
              <a:rPr lang="en-US" dirty="0" err="1">
                <a:solidFill>
                  <a:schemeClr val="tx1"/>
                </a:solidFill>
              </a:rPr>
              <a:t>bagaimana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membedakan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Analisislah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masalah-masalah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timbul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sukarela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Keputusan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?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0540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B450397-FDE3-8B4E-B45C-4EDCA95890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55948"/>
            <a:ext cx="8640960" cy="4946104"/>
          </a:xfrm>
        </p:spPr>
        <p:txBody>
          <a:bodyPr>
            <a:normAutofit/>
          </a:bodyPr>
          <a:lstStyle/>
          <a:p>
            <a:endParaRPr lang="en-US" sz="5000" dirty="0"/>
          </a:p>
          <a:p>
            <a:endParaRPr lang="en-US" sz="5000" dirty="0"/>
          </a:p>
          <a:p>
            <a:r>
              <a:rPr lang="en-US" sz="5000" dirty="0"/>
              <a:t>THANK YOU</a:t>
            </a:r>
            <a:endParaRPr lang="en-ID" sz="5000" dirty="0"/>
          </a:p>
        </p:txBody>
      </p:sp>
    </p:spTree>
    <p:extLst>
      <p:ext uri="{BB962C8B-B14F-4D97-AF65-F5344CB8AC3E}">
        <p14:creationId xmlns:p14="http://schemas.microsoft.com/office/powerpoint/2010/main" val="31586522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11560" y="803735"/>
            <a:ext cx="8229600" cy="8391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KOPERASI</a:t>
            </a:r>
            <a:endParaRPr lang="en-US" sz="3600" b="1" i="1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89D216-7FC4-8A12-5B87-A3342BE711F7}"/>
              </a:ext>
            </a:extLst>
          </p:cNvPr>
          <p:cNvSpPr/>
          <p:nvPr/>
        </p:nvSpPr>
        <p:spPr>
          <a:xfrm>
            <a:off x="272117" y="1760364"/>
            <a:ext cx="3034680" cy="839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Sejarah </a:t>
            </a:r>
            <a:r>
              <a:rPr lang="en-US" dirty="0" err="1"/>
              <a:t>Koperasi</a:t>
            </a:r>
            <a:endParaRPr lang="en-ID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142E14C9-BFD1-88D7-541A-01E1B6DFC441}"/>
              </a:ext>
            </a:extLst>
          </p:cNvPr>
          <p:cNvSpPr/>
          <p:nvPr/>
        </p:nvSpPr>
        <p:spPr>
          <a:xfrm>
            <a:off x="2571247" y="2475803"/>
            <a:ext cx="1224136" cy="1249040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4A608-7ED0-13BA-03CD-C7720FD118D7}"/>
              </a:ext>
            </a:extLst>
          </p:cNvPr>
          <p:cNvSpPr/>
          <p:nvPr/>
        </p:nvSpPr>
        <p:spPr>
          <a:xfrm>
            <a:off x="107504" y="3884599"/>
            <a:ext cx="8579296" cy="22415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modern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muncul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abad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ke-19 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Eropa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awal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didirikan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Robert Owen dan para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petani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Inggris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Di Indonesia,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berkembang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1896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didirikannya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Cianjur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Sejak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salah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pilar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pembangunan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sosial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terutama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setelah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kemerdekaan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 mana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kesejahteraan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7F225BD-2288-AC38-B327-462177AC6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908720"/>
            <a:ext cx="8424936" cy="473008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kesejahteraan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Penyediaan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dibutuhkan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Peningkatan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Mendorong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partisipasi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pengambilan</a:t>
            </a:r>
            <a:r>
              <a:rPr lang="en-US" dirty="0">
                <a:solidFill>
                  <a:schemeClr val="tx1"/>
                </a:solidFill>
              </a:rPr>
              <a:t> Keputusan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solidaritas</a:t>
            </a:r>
            <a:r>
              <a:rPr lang="en-US" dirty="0">
                <a:solidFill>
                  <a:schemeClr val="tx1"/>
                </a:solidFill>
              </a:rPr>
              <a:t> dan Kerjasama di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324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9FE0CD-B475-9CB3-8DFC-E1400F53371F}"/>
              </a:ext>
            </a:extLst>
          </p:cNvPr>
          <p:cNvSpPr/>
          <p:nvPr/>
        </p:nvSpPr>
        <p:spPr>
          <a:xfrm>
            <a:off x="719572" y="624043"/>
            <a:ext cx="7704855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Permodalan</a:t>
            </a:r>
            <a:r>
              <a:rPr lang="en-US" sz="2400" dirty="0"/>
              <a:t> </a:t>
            </a:r>
            <a:r>
              <a:rPr lang="en-US" sz="2400" dirty="0" err="1"/>
              <a:t>Koperasi</a:t>
            </a:r>
            <a:r>
              <a:rPr lang="en-US" sz="2400" dirty="0"/>
              <a:t> </a:t>
            </a:r>
            <a:endParaRPr lang="en-ID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43FF6-B225-96A7-C5DF-88F1BEC04959}"/>
              </a:ext>
            </a:extLst>
          </p:cNvPr>
          <p:cNvSpPr txBox="1"/>
          <p:nvPr/>
        </p:nvSpPr>
        <p:spPr>
          <a:xfrm>
            <a:off x="457200" y="948079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D" sz="2400" dirty="0"/>
          </a:p>
          <a:p>
            <a:endParaRPr lang="en-ID" sz="2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7A43FD-0E84-828D-D210-1CF58D21C67B}"/>
              </a:ext>
            </a:extLst>
          </p:cNvPr>
          <p:cNvSpPr/>
          <p:nvPr/>
        </p:nvSpPr>
        <p:spPr>
          <a:xfrm>
            <a:off x="323528" y="2583339"/>
            <a:ext cx="3312368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Permodalan</a:t>
            </a:r>
            <a:r>
              <a:rPr lang="en-US" dirty="0"/>
              <a:t> </a:t>
            </a:r>
            <a:r>
              <a:rPr lang="en-US" dirty="0" err="1"/>
              <a:t>Koperasi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6D3A282-FCBC-0467-DA26-2737BD688FEA}"/>
              </a:ext>
            </a:extLst>
          </p:cNvPr>
          <p:cNvCxnSpPr/>
          <p:nvPr/>
        </p:nvCxnSpPr>
        <p:spPr>
          <a:xfrm flipV="1">
            <a:off x="3635898" y="2298662"/>
            <a:ext cx="864095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7AC9598-8693-833C-683E-69BAD6606CC1}"/>
              </a:ext>
            </a:extLst>
          </p:cNvPr>
          <p:cNvSpPr/>
          <p:nvPr/>
        </p:nvSpPr>
        <p:spPr>
          <a:xfrm>
            <a:off x="4644008" y="1843954"/>
            <a:ext cx="4320480" cy="64807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Simpanan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: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modal </a:t>
            </a:r>
            <a:r>
              <a:rPr lang="en-US" dirty="0" err="1"/>
              <a:t>awal</a:t>
            </a:r>
            <a:endParaRPr lang="en-ID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1E2B0BD-49A6-BA26-7A9B-103D820F1A8A}"/>
              </a:ext>
            </a:extLst>
          </p:cNvPr>
          <p:cNvCxnSpPr>
            <a:cxnSpLocks/>
          </p:cNvCxnSpPr>
          <p:nvPr/>
        </p:nvCxnSpPr>
        <p:spPr>
          <a:xfrm>
            <a:off x="3635896" y="2977624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E2DFA-D590-211B-18B5-333686CF93AE}"/>
              </a:ext>
            </a:extLst>
          </p:cNvPr>
          <p:cNvSpPr/>
          <p:nvPr/>
        </p:nvSpPr>
        <p:spPr>
          <a:xfrm>
            <a:off x="4746902" y="2583339"/>
            <a:ext cx="4217586" cy="5133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Cadangan Usaha: </a:t>
            </a:r>
            <a:r>
              <a:rPr lang="en-US" dirty="0" err="1"/>
              <a:t>Keuntungan</a:t>
            </a:r>
            <a:r>
              <a:rPr lang="en-US" dirty="0"/>
              <a:t> yang </a:t>
            </a:r>
            <a:r>
              <a:rPr lang="en-US" dirty="0" err="1"/>
              <a:t>ditahan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koperasi</a:t>
            </a:r>
            <a:endParaRPr lang="en-ID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08B4B0A-83E8-E515-401A-D90B3C50FADC}"/>
              </a:ext>
            </a:extLst>
          </p:cNvPr>
          <p:cNvCxnSpPr>
            <a:cxnSpLocks/>
          </p:cNvCxnSpPr>
          <p:nvPr/>
        </p:nvCxnSpPr>
        <p:spPr>
          <a:xfrm>
            <a:off x="3654335" y="3008515"/>
            <a:ext cx="1143744" cy="298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0EF64175-9091-8B6E-5FCA-97EB600CECA5}"/>
              </a:ext>
            </a:extLst>
          </p:cNvPr>
          <p:cNvSpPr/>
          <p:nvPr/>
        </p:nvSpPr>
        <p:spPr>
          <a:xfrm>
            <a:off x="4816518" y="3187961"/>
            <a:ext cx="4217586" cy="57339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Pinjaman</a:t>
            </a:r>
            <a:r>
              <a:rPr lang="en-US" dirty="0"/>
              <a:t> : Dari Lembaga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ID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AF638762-B4E0-844C-8119-2BD635A78399}"/>
              </a:ext>
            </a:extLst>
          </p:cNvPr>
          <p:cNvCxnSpPr>
            <a:cxnSpLocks/>
          </p:cNvCxnSpPr>
          <p:nvPr/>
        </p:nvCxnSpPr>
        <p:spPr>
          <a:xfrm>
            <a:off x="3635896" y="3008515"/>
            <a:ext cx="936103" cy="1027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1E9A310-184B-0411-7283-5D161CE8F618}"/>
              </a:ext>
            </a:extLst>
          </p:cNvPr>
          <p:cNvSpPr/>
          <p:nvPr/>
        </p:nvSpPr>
        <p:spPr>
          <a:xfrm>
            <a:off x="4571999" y="3842345"/>
            <a:ext cx="4445062" cy="12428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Investasi</a:t>
            </a:r>
            <a:r>
              <a:rPr lang="en-US" dirty="0"/>
              <a:t> : Dari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. Modal </a:t>
            </a:r>
            <a:r>
              <a:rPr lang="en-US" dirty="0" err="1"/>
              <a:t>koperasi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keberlangsungan</a:t>
            </a:r>
            <a:r>
              <a:rPr lang="en-US" dirty="0"/>
              <a:t> dan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koperasi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3713720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A8E626B-BA30-AEAA-4440-6C9217A3D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568952" cy="4442048"/>
          </a:xfrm>
        </p:spPr>
        <p:txBody>
          <a:bodyPr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Menurut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Pasal 41 Ayat (3)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25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1992, modal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modal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berasal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lain dan/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anggotanya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UcPeriod"/>
            </a:pPr>
            <a:r>
              <a:rPr lang="en-US" dirty="0">
                <a:solidFill>
                  <a:schemeClr val="tx1"/>
                </a:solidFill>
              </a:rPr>
              <a:t>Bank dan Lembaga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lphaUcPeriod"/>
            </a:pP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lain yang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1490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D31B68A-E817-50A5-DE85-2C6A0D671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A9A6C84-31C7-4EDD-A088-A4D5B63532CD}"/>
              </a:ext>
            </a:extLst>
          </p:cNvPr>
          <p:cNvSpPr/>
          <p:nvPr/>
        </p:nvSpPr>
        <p:spPr>
          <a:xfrm>
            <a:off x="2447764" y="728047"/>
            <a:ext cx="4536504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Organ </a:t>
            </a:r>
            <a:r>
              <a:rPr lang="en-US" dirty="0" err="1"/>
              <a:t>Koperasi</a:t>
            </a:r>
            <a:r>
              <a:rPr lang="en-US" dirty="0"/>
              <a:t> </a:t>
            </a:r>
            <a:endParaRPr lang="en-ID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A535F34-1691-70BF-8DFE-8DADECE71E31}"/>
              </a:ext>
            </a:extLst>
          </p:cNvPr>
          <p:cNvCxnSpPr/>
          <p:nvPr/>
        </p:nvCxnSpPr>
        <p:spPr>
          <a:xfrm flipH="1">
            <a:off x="2112349" y="1412776"/>
            <a:ext cx="2592288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5E5B43F-24FE-8DD0-3ED6-32ABFDD06BE4}"/>
              </a:ext>
            </a:extLst>
          </p:cNvPr>
          <p:cNvCxnSpPr>
            <a:cxnSpLocks/>
          </p:cNvCxnSpPr>
          <p:nvPr/>
        </p:nvCxnSpPr>
        <p:spPr>
          <a:xfrm>
            <a:off x="4708430" y="1421160"/>
            <a:ext cx="2151856" cy="999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553D4C8-7BB6-39C2-9D35-B15447B3A71A}"/>
              </a:ext>
            </a:extLst>
          </p:cNvPr>
          <p:cNvCxnSpPr/>
          <p:nvPr/>
        </p:nvCxnSpPr>
        <p:spPr>
          <a:xfrm>
            <a:off x="4716016" y="1421160"/>
            <a:ext cx="0" cy="1287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38023D25-060F-A624-1EBB-21C477BADBAD}"/>
              </a:ext>
            </a:extLst>
          </p:cNvPr>
          <p:cNvSpPr/>
          <p:nvPr/>
        </p:nvSpPr>
        <p:spPr>
          <a:xfrm>
            <a:off x="0" y="2694283"/>
            <a:ext cx="3371071" cy="10373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: Forum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4A4DC6-35D5-C715-6F2A-8B14AACB24F8}"/>
              </a:ext>
            </a:extLst>
          </p:cNvPr>
          <p:cNvSpPr/>
          <p:nvPr/>
        </p:nvSpPr>
        <p:spPr>
          <a:xfrm>
            <a:off x="3417730" y="2717304"/>
            <a:ext cx="2952327" cy="10373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Pengurus</a:t>
            </a:r>
            <a:r>
              <a:rPr lang="en-US" dirty="0"/>
              <a:t>: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ABB329-693F-A0EF-29E0-314FCF02547C}"/>
              </a:ext>
            </a:extLst>
          </p:cNvPr>
          <p:cNvSpPr/>
          <p:nvPr/>
        </p:nvSpPr>
        <p:spPr>
          <a:xfrm>
            <a:off x="6416716" y="2694282"/>
            <a:ext cx="2727280" cy="12877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Pengawas</a:t>
            </a:r>
            <a:r>
              <a:rPr lang="en-US" dirty="0"/>
              <a:t>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angaran</a:t>
            </a:r>
            <a:r>
              <a:rPr lang="en-US" dirty="0"/>
              <a:t> </a:t>
            </a:r>
            <a:r>
              <a:rPr lang="en-US" dirty="0" err="1"/>
              <a:t>dn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7635652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4C44F55-1E8A-023F-3361-088AA200F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692696"/>
            <a:ext cx="8496944" cy="51845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en-ID" sz="2400" b="0" i="0" dirty="0">
                <a:solidFill>
                  <a:schemeClr val="tx1"/>
                </a:solidFill>
                <a:effectLst/>
                <a:latin typeface="Google Sans"/>
              </a:rPr>
            </a:b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CF46B4-41A7-2A89-BFFF-6CF14472E8DA}"/>
              </a:ext>
            </a:extLst>
          </p:cNvPr>
          <p:cNvSpPr/>
          <p:nvPr/>
        </p:nvSpPr>
        <p:spPr>
          <a:xfrm>
            <a:off x="320969" y="2008520"/>
            <a:ext cx="2227912" cy="18377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Hak dan </a:t>
            </a:r>
            <a:r>
              <a:rPr lang="en-US" sz="2000" dirty="0" err="1"/>
              <a:t>Kewajiban</a:t>
            </a:r>
            <a:r>
              <a:rPr lang="en-US" sz="2000" dirty="0"/>
              <a:t> Organ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Koperasi</a:t>
            </a:r>
            <a:r>
              <a:rPr lang="en-US" sz="2000" dirty="0"/>
              <a:t> </a:t>
            </a:r>
            <a:endParaRPr lang="en-ID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78CE6A0-A8D2-6D81-CFB7-61F265143A8C}"/>
              </a:ext>
            </a:extLst>
          </p:cNvPr>
          <p:cNvSpPr/>
          <p:nvPr/>
        </p:nvSpPr>
        <p:spPr>
          <a:xfrm>
            <a:off x="3396639" y="1340768"/>
            <a:ext cx="5426392" cy="11479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Pengurus</a:t>
            </a:r>
            <a:r>
              <a:rPr lang="en-US" dirty="0"/>
              <a:t>: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, dan 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Haknya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Keputusan </a:t>
            </a:r>
            <a:r>
              <a:rPr lang="en-US" dirty="0" err="1"/>
              <a:t>operasional</a:t>
            </a:r>
            <a:r>
              <a:rPr lang="en-US" dirty="0"/>
              <a:t>.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990FB8-1D45-4872-DA21-BE991DA04FCB}"/>
              </a:ext>
            </a:extLst>
          </p:cNvPr>
          <p:cNvSpPr/>
          <p:nvPr/>
        </p:nvSpPr>
        <p:spPr>
          <a:xfrm>
            <a:off x="3289711" y="2488686"/>
            <a:ext cx="5398432" cy="12688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Pengawas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pengurus</a:t>
            </a:r>
            <a:r>
              <a:rPr lang="en-US" dirty="0"/>
              <a:t> dan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3175A8-4A18-93BC-305E-BA05D7A734C9}"/>
              </a:ext>
            </a:extLst>
          </p:cNvPr>
          <p:cNvSpPr/>
          <p:nvPr/>
        </p:nvSpPr>
        <p:spPr>
          <a:xfrm>
            <a:off x="3301398" y="3917036"/>
            <a:ext cx="5386745" cy="10961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Anggota</a:t>
            </a:r>
            <a:r>
              <a:rPr lang="en-US" dirty="0"/>
              <a:t>: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berpartisipasi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dan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simpanan</a:t>
            </a:r>
            <a:r>
              <a:rPr lang="en-US" dirty="0"/>
              <a:t> dan </a:t>
            </a:r>
            <a:r>
              <a:rPr lang="en-US" dirty="0" err="1"/>
              <a:t>berkontribusi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kopersi</a:t>
            </a:r>
            <a:endParaRPr lang="en-ID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2299B7E-29B8-001D-3534-B459092CE4C8}"/>
              </a:ext>
            </a:extLst>
          </p:cNvPr>
          <p:cNvCxnSpPr/>
          <p:nvPr/>
        </p:nvCxnSpPr>
        <p:spPr>
          <a:xfrm flipV="1">
            <a:off x="2533627" y="2369890"/>
            <a:ext cx="740830" cy="700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76BEC07-4526-59A5-51C0-168FBD56E702}"/>
              </a:ext>
            </a:extLst>
          </p:cNvPr>
          <p:cNvCxnSpPr>
            <a:cxnSpLocks/>
          </p:cNvCxnSpPr>
          <p:nvPr/>
        </p:nvCxnSpPr>
        <p:spPr>
          <a:xfrm flipV="1">
            <a:off x="2533627" y="2797263"/>
            <a:ext cx="756084" cy="2730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F9CC238-1252-746A-654F-48515F400D22}"/>
              </a:ext>
            </a:extLst>
          </p:cNvPr>
          <p:cNvCxnSpPr>
            <a:cxnSpLocks/>
          </p:cNvCxnSpPr>
          <p:nvPr/>
        </p:nvCxnSpPr>
        <p:spPr>
          <a:xfrm>
            <a:off x="2548881" y="3123088"/>
            <a:ext cx="554454" cy="8420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1040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A2C4561-E664-4ECC-ED22-A07C7F198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4704"/>
            <a:ext cx="8820472" cy="5472608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</a:rPr>
              <a:t>Pendirian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didirikan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Pengajuan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pendaftaran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diperlukan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status badan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6-14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Nomor</a:t>
            </a:r>
            <a:r>
              <a:rPr lang="en-US" dirty="0">
                <a:solidFill>
                  <a:schemeClr val="tx1"/>
                </a:solidFill>
              </a:rPr>
              <a:t> 1992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koperasi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dibubarkan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Keputusan </a:t>
            </a:r>
            <a:r>
              <a:rPr lang="en-US" dirty="0" err="1">
                <a:solidFill>
                  <a:schemeClr val="tx1"/>
                </a:solidFill>
              </a:rPr>
              <a:t>anggota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kebangkrutan</a:t>
            </a:r>
            <a:r>
              <a:rPr lang="en-US" dirty="0">
                <a:solidFill>
                  <a:schemeClr val="tx1"/>
                </a:solidFill>
              </a:rPr>
              <a:t>),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berlaku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pembubaran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aturan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78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7742105-B8FC-9AFA-50CA-233B59607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92696"/>
            <a:ext cx="8568952" cy="5184576"/>
          </a:xfrm>
        </p:spPr>
        <p:txBody>
          <a:bodyPr/>
          <a:lstStyle/>
          <a:p>
            <a:r>
              <a:rPr lang="en-US" dirty="0"/>
              <a:t>	</a:t>
            </a:r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40AC65-E741-0019-1CB8-FFB0F22BCE93}"/>
              </a:ext>
            </a:extLst>
          </p:cNvPr>
          <p:cNvSpPr/>
          <p:nvPr/>
        </p:nvSpPr>
        <p:spPr>
          <a:xfrm>
            <a:off x="107504" y="2482879"/>
            <a:ext cx="2304256" cy="93610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Cara </a:t>
            </a:r>
            <a:r>
              <a:rPr lang="en-US" sz="2400" dirty="0" err="1"/>
              <a:t>Mendirikan</a:t>
            </a:r>
            <a:r>
              <a:rPr lang="en-US" sz="2400" dirty="0"/>
              <a:t> </a:t>
            </a:r>
            <a:r>
              <a:rPr lang="en-US" sz="2400" dirty="0" err="1"/>
              <a:t>Koperasi</a:t>
            </a:r>
            <a:endParaRPr lang="en-ID" sz="24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FCF26F-D050-FC86-5E1D-1C11AD3F7248}"/>
              </a:ext>
            </a:extLst>
          </p:cNvPr>
          <p:cNvCxnSpPr>
            <a:stCxn id="3" idx="3"/>
          </p:cNvCxnSpPr>
          <p:nvPr/>
        </p:nvCxnSpPr>
        <p:spPr>
          <a:xfrm flipV="1">
            <a:off x="2411760" y="2204864"/>
            <a:ext cx="1080120" cy="746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1C3ADF5-59ED-37E8-BBBF-E4DF03BA64B0}"/>
              </a:ext>
            </a:extLst>
          </p:cNvPr>
          <p:cNvCxnSpPr>
            <a:cxnSpLocks/>
          </p:cNvCxnSpPr>
          <p:nvPr/>
        </p:nvCxnSpPr>
        <p:spPr>
          <a:xfrm flipV="1">
            <a:off x="2420144" y="2577897"/>
            <a:ext cx="1287760" cy="444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110C7B7-9C6C-86EE-FFED-197C7BB61A90}"/>
              </a:ext>
            </a:extLst>
          </p:cNvPr>
          <p:cNvCxnSpPr>
            <a:cxnSpLocks/>
          </p:cNvCxnSpPr>
          <p:nvPr/>
        </p:nvCxnSpPr>
        <p:spPr>
          <a:xfrm flipV="1">
            <a:off x="2371691" y="3022122"/>
            <a:ext cx="1480229" cy="812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62380C-6D94-16D3-5A7C-7238716D28BB}"/>
              </a:ext>
            </a:extLst>
          </p:cNvPr>
          <p:cNvCxnSpPr>
            <a:cxnSpLocks/>
          </p:cNvCxnSpPr>
          <p:nvPr/>
        </p:nvCxnSpPr>
        <p:spPr>
          <a:xfrm>
            <a:off x="2380075" y="3167762"/>
            <a:ext cx="1420001" cy="364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663CCC7-A774-1FD3-078A-325071163726}"/>
              </a:ext>
            </a:extLst>
          </p:cNvPr>
          <p:cNvCxnSpPr>
            <a:cxnSpLocks/>
          </p:cNvCxnSpPr>
          <p:nvPr/>
        </p:nvCxnSpPr>
        <p:spPr>
          <a:xfrm>
            <a:off x="2328229" y="3114691"/>
            <a:ext cx="1399837" cy="108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B35F576C-4A21-0D91-1D60-2A4342632EAC}"/>
              </a:ext>
            </a:extLst>
          </p:cNvPr>
          <p:cNvSpPr/>
          <p:nvPr/>
        </p:nvSpPr>
        <p:spPr>
          <a:xfrm>
            <a:off x="3728066" y="1871800"/>
            <a:ext cx="3312368" cy="4442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Koperasi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A32DA89-2D12-DAA8-E748-9AD5AFEC8A15}"/>
              </a:ext>
            </a:extLst>
          </p:cNvPr>
          <p:cNvSpPr/>
          <p:nvPr/>
        </p:nvSpPr>
        <p:spPr>
          <a:xfrm>
            <a:off x="3887926" y="2375442"/>
            <a:ext cx="3312368" cy="4207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Surat </a:t>
            </a:r>
            <a:r>
              <a:rPr lang="en-US" dirty="0" err="1"/>
              <a:t>Pemohonan</a:t>
            </a:r>
            <a:r>
              <a:rPr lang="en-US" dirty="0"/>
              <a:t> </a:t>
            </a:r>
            <a:r>
              <a:rPr lang="en-US" dirty="0" err="1"/>
              <a:t>Pengesahan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D0254B2-21D9-B9EF-6FA9-5140D80D24D3}"/>
              </a:ext>
            </a:extLst>
          </p:cNvPr>
          <p:cNvSpPr/>
          <p:nvPr/>
        </p:nvSpPr>
        <p:spPr>
          <a:xfrm>
            <a:off x="3923930" y="2851655"/>
            <a:ext cx="3456382" cy="4693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Pengesahan</a:t>
            </a:r>
            <a:r>
              <a:rPr lang="en-US" dirty="0"/>
              <a:t> dan </a:t>
            </a:r>
            <a:r>
              <a:rPr lang="en-US" dirty="0" err="1"/>
              <a:t>Pendaftaran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Pendirian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31B06BF-DDFA-BF6E-BD12-E6022E764051}"/>
              </a:ext>
            </a:extLst>
          </p:cNvPr>
          <p:cNvSpPr/>
          <p:nvPr/>
        </p:nvSpPr>
        <p:spPr>
          <a:xfrm>
            <a:off x="3851920" y="3327868"/>
            <a:ext cx="3816422" cy="5936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pendirian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pendiri</a:t>
            </a:r>
            <a:endParaRPr lang="en-ID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16BF9DD-7CA7-8901-E1E4-B46585E6D910}"/>
              </a:ext>
            </a:extLst>
          </p:cNvPr>
          <p:cNvSpPr/>
          <p:nvPr/>
        </p:nvSpPr>
        <p:spPr>
          <a:xfrm>
            <a:off x="3851920" y="3976978"/>
            <a:ext cx="3888432" cy="44422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Negara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3365090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3875</TotalTime>
  <Words>678</Words>
  <Application>Microsoft Office PowerPoint</Application>
  <PresentationFormat>On-screen Show (4:3)</PresentationFormat>
  <Paragraphs>72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512</cp:revision>
  <cp:lastPrinted>2017-08-29T02:54:51Z</cp:lastPrinted>
  <dcterms:created xsi:type="dcterms:W3CDTF">2010-04-18T12:06:30Z</dcterms:created>
  <dcterms:modified xsi:type="dcterms:W3CDTF">2024-11-25T02:41:36Z</dcterms:modified>
</cp:coreProperties>
</file>