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274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56" autoAdjust="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AC1020-F81D-4DEA-9BAD-2FE7A3A6DA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29797-9537-42D8-B3E1-C49B8A8FB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710F8C-9524-4B8E-AFF5-6B9CFBE564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6B4F9-E016-4C87-9882-A61D2061D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1BB5D0-D9AB-4696-8490-76870F387A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1B08FF-9A86-4DE3-8935-B4E17AD060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FC7F3-421A-465E-BD40-0F3CB8E0545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E649276-3DC2-4482-9041-AA714DACAF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BE8540B-86BB-4CF2-8D2D-472618923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842AC-3786-4043-8BD2-5FD9DE7EC4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6511B8-749C-484C-9F16-38A2D18B2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6116C5E-B3A8-4297-A739-AF0A27DAF3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B266D01-2333-4266-9369-45E232580E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9FD7BD7-75B3-4D19-AD59-1DFD2953B1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1829C1-054C-416D-BEF1-7B4120E3C5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755ABD-4EC9-4E8A-A5DA-1315280B1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177710-9EF0-43EC-A9A7-62CDB78CF526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AA2AA-DA6D-4AFC-811D-D3A03D5589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44FA76DD-44C7-4DF7-AE0E-A81129586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6049B83B-D875-4E02-8155-FF1104EC07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1CE83-22EB-4505-9830-5907118645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AFFEA7-B834-4657-8BF0-EF4E1A782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1ACD3B-194A-4C82-BB9B-296CFEF47DBC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99773FC-3BD6-4FD9-B103-1A75BF2D0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4B0BA4FE-6FC3-4810-B234-24AE8F1E41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5D5B326-A07C-4AA5-9C35-9BC72CFEF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F48157-1B89-4EE7-A01A-3F1414A86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25986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09494-33A8-436E-8AFA-BCC0A027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AB0B-2DAC-48E6-BCFD-1F3017C7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F81ED-CD76-4BF0-882E-2E79E8EB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393A3-93AF-443D-8ED5-044C860439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132931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01633-F481-4130-B48B-A15B4A37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36B68-7356-48FD-B413-9D54F694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0C24-8241-453E-9413-B96FCACA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8F0FE-4FF6-45BD-B9C8-D41061B5A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92392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90845B82-071A-4B27-BAB9-0049348E7A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C11F31-EF4B-4091-BA7F-EB97DA17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6C70A47-F855-4E72-865D-89C5AA0A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E73F43-33CC-4F59-A68D-75414693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80E18E-2D59-485C-A201-89305E6108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47240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0A4D1F92-4EEB-40AE-8A90-25C9AA725C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17E544-79A9-4886-B806-23491132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EC3FD0-8078-4F9C-B42D-4B7450552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E56F98-7119-4B0A-A333-B631BE10C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993E9-6E24-44D5-BB95-157BF2BAE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88750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>
            <a:extLst>
              <a:ext uri="{FF2B5EF4-FFF2-40B4-BE49-F238E27FC236}">
                <a16:creationId xmlns:a16="http://schemas.microsoft.com/office/drawing/2014/main" id="{77B8D2E8-981E-4983-A2AA-561BA840DB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D7709A5-0311-4130-9945-3CD0F2E9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58D20DD-70A6-4BB1-B74A-C43C8FFC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DB3E5DB-E036-4232-8728-CDABED60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AC4BA-E991-4D5A-B970-4279FC4CC2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50172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DD03F-4448-49F9-8E99-01DD669C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A87EC0-B36A-42D6-A1A8-37DE454B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61612D-7BBC-4EFC-B10F-93BE290E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A1D3E-3D43-4AE7-99ED-89AC5543C2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161862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99994A-29FE-45A5-B251-0C1807B1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3C6CAF-847D-4152-B3D4-46FA05D7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60F8B-3A2E-4BF2-B9E7-2B0E0976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DD072-25E6-4270-9934-129811BF2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78483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1E00D-1C98-4DB4-B320-6801B3CF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32C800-B242-4F58-9757-03201C6B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D3484-AA18-4AB2-96A1-47B6E941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888ED-9035-4C45-8E43-2E8E92F8D2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52618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C43C0-05CE-4FD3-B1E5-92839FFCD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250FE-BB11-4043-AAEC-761FB5C9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33EBB-108B-4E5C-A90E-C47B5CE4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CE018-9E43-478A-8EE8-C5E02A651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309863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83A90-D66E-4F34-9952-AC2D2115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AC241-02E0-4104-A258-B0815695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677D93-402E-4118-8399-F64A4E18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CF233-E353-4E0F-B95F-CD225896F1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95560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E3C7378-6F90-42B5-90AD-FB05F7D1EE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35E97CF-1CD4-49E8-A0C4-18369651D7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BD2A6-7D9F-4F8B-8A26-5D5E24D86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9BCEEDF-81C9-479D-8FA1-2C1A9A0383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TextBox 6">
            <a:extLst>
              <a:ext uri="{FF2B5EF4-FFF2-40B4-BE49-F238E27FC236}">
                <a16:creationId xmlns:a16="http://schemas.microsoft.com/office/drawing/2014/main" id="{F12AE2FB-10A1-4712-8777-084710465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1030" name="TextBox 7">
            <a:extLst>
              <a:ext uri="{FF2B5EF4-FFF2-40B4-BE49-F238E27FC236}">
                <a16:creationId xmlns:a16="http://schemas.microsoft.com/office/drawing/2014/main" id="{888E8057-CBEA-499F-9AF0-1BFC0701A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4813"/>
            <a:ext cx="165576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 b="1"/>
              <a:t>I.</a:t>
            </a:r>
            <a:fld id="{73396096-AE78-4DE0-80F6-08FE7C416417}" type="slidenum">
              <a:rPr lang="id-ID" altLang="en-US" sz="1200" b="1"/>
              <a:pPr eaLnBrk="1" hangingPunct="1"/>
              <a:t>‹#›</a:t>
            </a:fld>
            <a:endParaRPr lang="id-ID" altLang="en-US" sz="1200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231C8F5-0D1D-4947-AA65-663529F117B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132856"/>
            <a:ext cx="91440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LINGKUNGAN KERJA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MINGGU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6</a:t>
            </a:r>
          </a:p>
        </p:txBody>
      </p:sp>
      <p:pic>
        <p:nvPicPr>
          <p:cNvPr id="13315" name="Picture 2" descr="D:\Picture\logo ibi small.gif">
            <a:extLst>
              <a:ext uri="{FF2B5EF4-FFF2-40B4-BE49-F238E27FC236}">
                <a16:creationId xmlns:a16="http://schemas.microsoft.com/office/drawing/2014/main" id="{ACE5A91D-5CE1-46F9-B4BE-745F5A1A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Footer Placeholder 1">
            <a:extLst>
              <a:ext uri="{FF2B5EF4-FFF2-40B4-BE49-F238E27FC236}">
                <a16:creationId xmlns:a16="http://schemas.microsoft.com/office/drawing/2014/main" id="{CCD7E200-1C40-45B4-A85F-48BDE42BCA21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/>
              <a:t>MK :</a:t>
            </a:r>
            <a:r>
              <a:rPr lang="id-ID" altLang="en-US" sz="1200" dirty="0"/>
              <a:t> Manajemen Sumber Daya Manusia Lanjutan</a:t>
            </a:r>
          </a:p>
          <a:p>
            <a:pPr algn="ctr"/>
            <a:r>
              <a:rPr lang="id-ID" altLang="en-US" sz="1200" dirty="0"/>
              <a:t>Kode </a:t>
            </a:r>
            <a:r>
              <a:rPr lang="en-US" altLang="en-US" sz="1200" dirty="0"/>
              <a:t>MK</a:t>
            </a:r>
            <a:r>
              <a:rPr lang="id-ID" altLang="en-US" sz="1200" dirty="0"/>
              <a:t> MAN19425</a:t>
            </a:r>
          </a:p>
          <a:p>
            <a:pPr algn="ctr" eaLnBrk="1" hangingPunct="1"/>
            <a:endParaRPr lang="en-US" altLang="en-US" sz="1200" dirty="0"/>
          </a:p>
        </p:txBody>
      </p:sp>
      <p:sp>
        <p:nvSpPr>
          <p:cNvPr id="13317" name="Date Placeholder 2">
            <a:extLst>
              <a:ext uri="{FF2B5EF4-FFF2-40B4-BE49-F238E27FC236}">
                <a16:creationId xmlns:a16="http://schemas.microsoft.com/office/drawing/2014/main" id="{A5DD6435-6795-442D-BCBF-DF30B6CB792D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id-ID" altLang="en-US"/>
              <a:t>OUTLINE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6D26035-999E-4DA2-A8A2-76BCEDF9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0964" y="2060848"/>
            <a:ext cx="5832648" cy="223224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Pengertian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Jenis-jenis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Faktor</a:t>
            </a:r>
            <a:r>
              <a:rPr lang="en-US" altLang="en-US" dirty="0"/>
              <a:t>-factor yang </a:t>
            </a:r>
            <a:r>
              <a:rPr lang="en-US" altLang="en-US" dirty="0" err="1"/>
              <a:t>Mempengaruhi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Pengertian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Lingkungan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Kerja</a:t>
            </a:r>
            <a:endParaRPr lang="id-ID" sz="3200" b="1" dirty="0">
              <a:ea typeface="+mj-ea"/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EFB8FEC8-5270-4CF7-88C2-EAF46212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83270"/>
            <a:ext cx="8013576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 eaLnBrk="1" hangingPunct="1"/>
            <a:r>
              <a:rPr lang="en-ID" b="1" i="1" dirty="0" err="1"/>
              <a:t>Lingkungan</a:t>
            </a:r>
            <a:r>
              <a:rPr lang="en-ID" b="1" i="1" dirty="0"/>
              <a:t> </a:t>
            </a:r>
            <a:r>
              <a:rPr lang="en-ID" b="1" i="1" dirty="0" err="1"/>
              <a:t>kerja</a:t>
            </a:r>
            <a:r>
              <a:rPr lang="en-ID" b="1" i="1" dirty="0"/>
              <a:t> </a:t>
            </a:r>
            <a:r>
              <a:rPr lang="en-ID" b="1" i="1" dirty="0" err="1"/>
              <a:t>adalah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politik</a:t>
            </a:r>
            <a:r>
              <a:rPr lang="en-ID" dirty="0"/>
              <a:t>, dan </a:t>
            </a:r>
            <a:r>
              <a:rPr lang="en-ID" dirty="0" err="1"/>
              <a:t>fisik</a:t>
            </a:r>
            <a:r>
              <a:rPr lang="en-ID" dirty="0"/>
              <a:t> yang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dan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tugasnya</a:t>
            </a:r>
            <a:r>
              <a:rPr lang="en-ID" dirty="0"/>
              <a:t>. </a:t>
            </a:r>
          </a:p>
          <a:p>
            <a:pPr marL="0" indent="0" algn="just" eaLnBrk="1" hangingPunct="1"/>
            <a:endParaRPr lang="en-ID" sz="2400" b="1" u="sng" dirty="0">
              <a:latin typeface="Bahnschrift SemiCondensed" panose="020B0502040204020203" pitchFamily="34" charset="0"/>
            </a:endParaRPr>
          </a:p>
          <a:p>
            <a:pPr marL="0" indent="0" algn="r" eaLnBrk="1" hangingPunct="1"/>
            <a:r>
              <a:rPr lang="en-ID" sz="2400" b="1" u="sng" dirty="0" err="1">
                <a:latin typeface="Bahnschrift SemiCondensed" panose="020B0502040204020203" pitchFamily="34" charset="0"/>
              </a:rPr>
              <a:t>Pengertian</a:t>
            </a:r>
            <a:r>
              <a:rPr lang="en-ID" sz="2400" b="1" u="sng" dirty="0">
                <a:latin typeface="Bahnschrift SemiCondensed" panose="020B0502040204020203" pitchFamily="34" charset="0"/>
              </a:rPr>
              <a:t> </a:t>
            </a:r>
            <a:r>
              <a:rPr lang="en-ID" sz="2400" b="1" u="sng" dirty="0" err="1">
                <a:latin typeface="Bahnschrift SemiCondensed" panose="020B0502040204020203" pitchFamily="34" charset="0"/>
              </a:rPr>
              <a:t>Lingkungan</a:t>
            </a:r>
            <a:r>
              <a:rPr lang="en-ID" sz="2400" b="1" u="sng" dirty="0">
                <a:latin typeface="Bahnschrift SemiCondensed" panose="020B0502040204020203" pitchFamily="34" charset="0"/>
              </a:rPr>
              <a:t> </a:t>
            </a:r>
            <a:r>
              <a:rPr lang="en-ID" sz="2400" b="1" u="sng" dirty="0" err="1">
                <a:latin typeface="Bahnschrift SemiCondensed" panose="020B0502040204020203" pitchFamily="34" charset="0"/>
              </a:rPr>
              <a:t>Kerja</a:t>
            </a:r>
            <a:r>
              <a:rPr lang="en-ID" sz="2400" b="1" u="sng" dirty="0">
                <a:latin typeface="Bahnschrift SemiCondensed" panose="020B0502040204020203" pitchFamily="34" charset="0"/>
              </a:rPr>
              <a:t> </a:t>
            </a:r>
            <a:r>
              <a:rPr lang="en-ID" sz="2400" b="1" u="sng" dirty="0" err="1">
                <a:latin typeface="Bahnschrift SemiCondensed" panose="020B0502040204020203" pitchFamily="34" charset="0"/>
              </a:rPr>
              <a:t>Menurut</a:t>
            </a:r>
            <a:r>
              <a:rPr lang="en-ID" sz="2400" b="1" u="sng" dirty="0">
                <a:latin typeface="Bahnschrift SemiCondensed" panose="020B0502040204020203" pitchFamily="34" charset="0"/>
              </a:rPr>
              <a:t> Para Ahli:</a:t>
            </a:r>
          </a:p>
          <a:p>
            <a:endParaRPr lang="en-ID" sz="2000" b="1" dirty="0"/>
          </a:p>
          <a:p>
            <a:r>
              <a:rPr lang="en-ID" sz="2000" b="1" dirty="0"/>
              <a:t>1. Bambang (1991)</a:t>
            </a:r>
          </a:p>
          <a:p>
            <a:pPr algn="just"/>
            <a:r>
              <a:rPr lang="en-ID" sz="2000" dirty="0"/>
              <a:t>	</a:t>
            </a:r>
            <a:r>
              <a:rPr lang="en-ID" sz="2000" dirty="0" err="1"/>
              <a:t>Pengertian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menurut</a:t>
            </a:r>
            <a:r>
              <a:rPr lang="en-ID" sz="2000" dirty="0"/>
              <a:t> Bambang </a:t>
            </a:r>
            <a:r>
              <a:rPr lang="en-ID" sz="2000" dirty="0" err="1"/>
              <a:t>adalah</a:t>
            </a:r>
            <a:r>
              <a:rPr lang="en-ID" sz="2000" dirty="0"/>
              <a:t> salah </a:t>
            </a:r>
            <a:r>
              <a:rPr lang="en-ID" sz="2000" dirty="0" err="1"/>
              <a:t>satu</a:t>
            </a:r>
            <a:r>
              <a:rPr lang="en-ID" sz="2000" dirty="0"/>
              <a:t> </a:t>
            </a:r>
            <a:r>
              <a:rPr lang="en-ID" sz="2000" dirty="0" err="1"/>
              <a:t>faktor</a:t>
            </a:r>
            <a:r>
              <a:rPr lang="en-ID" sz="2000" dirty="0"/>
              <a:t> yang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.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 yang </a:t>
            </a:r>
            <a:r>
              <a:rPr lang="en-ID" sz="2000" dirty="0" err="1"/>
              <a:t>bekerja</a:t>
            </a:r>
            <a:r>
              <a:rPr lang="en-ID" sz="2000" dirty="0"/>
              <a:t> di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mendukung</a:t>
            </a:r>
            <a:r>
              <a:rPr lang="en-ID" sz="2000" dirty="0"/>
              <a:t> </a:t>
            </a:r>
            <a:r>
              <a:rPr lang="en-ID" sz="2000" dirty="0" err="1"/>
              <a:t>dia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maksimal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menghasilkan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yang </a:t>
            </a:r>
            <a:r>
              <a:rPr lang="en-ID" sz="2000" dirty="0" err="1"/>
              <a:t>baik</a:t>
            </a:r>
            <a:r>
              <a:rPr lang="en-ID" sz="2000" dirty="0"/>
              <a:t>, </a:t>
            </a:r>
            <a:r>
              <a:rPr lang="en-ID" sz="2000" dirty="0" err="1"/>
              <a:t>sebaliknya</a:t>
            </a:r>
            <a:r>
              <a:rPr lang="en-ID" sz="2000" dirty="0"/>
              <a:t> </a:t>
            </a:r>
            <a:r>
              <a:rPr lang="en-ID" sz="2000" dirty="0" err="1"/>
              <a:t>jika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mendukung</a:t>
            </a:r>
            <a:r>
              <a:rPr lang="en-ID" sz="2000" dirty="0"/>
              <a:t> dan </a:t>
            </a:r>
            <a:r>
              <a:rPr lang="en-ID" sz="2000" dirty="0" err="1"/>
              <a:t>memadai</a:t>
            </a:r>
            <a:r>
              <a:rPr lang="en-ID" sz="2000" dirty="0"/>
              <a:t>,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maksimal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 yang </a:t>
            </a:r>
            <a:r>
              <a:rPr lang="en-ID" sz="2000" dirty="0" err="1"/>
              <a:t>bersangkutan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cepat</a:t>
            </a:r>
            <a:r>
              <a:rPr lang="en-ID" sz="2000" dirty="0"/>
              <a:t> malas, </a:t>
            </a:r>
            <a:r>
              <a:rPr lang="en-ID" sz="2000" dirty="0" err="1"/>
              <a:t>cepat</a:t>
            </a:r>
            <a:r>
              <a:rPr lang="en-ID" sz="2000" dirty="0"/>
              <a:t> </a:t>
            </a:r>
            <a:r>
              <a:rPr lang="en-ID" sz="2000" dirty="0" err="1"/>
              <a:t>lelah</a:t>
            </a:r>
            <a:r>
              <a:rPr lang="en-ID" sz="2000" dirty="0"/>
              <a:t>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rendah</a:t>
            </a:r>
            <a:r>
              <a:rPr lang="en-ID" sz="2000" dirty="0"/>
              <a:t>.</a:t>
            </a: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8097726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Pengertian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Lingkungan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Kerja</a:t>
            </a:r>
            <a:r>
              <a:rPr lang="en-US" sz="3200" b="1" dirty="0">
                <a:ea typeface="+mj-ea"/>
              </a:rPr>
              <a:t> (cont.)</a:t>
            </a:r>
            <a:endParaRPr lang="id-ID" sz="3200" b="1" dirty="0">
              <a:ea typeface="+mj-ea"/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EFB8FEC8-5270-4CF7-88C2-EAF46212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67936"/>
            <a:ext cx="801357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ID" sz="2000" b="1" dirty="0"/>
              <a:t>2. </a:t>
            </a:r>
            <a:r>
              <a:rPr lang="en-ID" sz="2000" b="1" dirty="0" err="1"/>
              <a:t>Sedarmayanti</a:t>
            </a:r>
            <a:r>
              <a:rPr lang="en-ID" sz="2000" b="1" dirty="0"/>
              <a:t> (2001)</a:t>
            </a:r>
          </a:p>
          <a:p>
            <a:pPr algn="just"/>
            <a:r>
              <a:rPr lang="en-ID" sz="2000" dirty="0"/>
              <a:t>	</a:t>
            </a:r>
            <a:r>
              <a:rPr lang="en-ID" sz="2000" dirty="0" err="1"/>
              <a:t>Pengertian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menurut</a:t>
            </a:r>
            <a:r>
              <a:rPr lang="en-ID" sz="2000" dirty="0"/>
              <a:t> </a:t>
            </a:r>
            <a:r>
              <a:rPr lang="en-ID" sz="2000" dirty="0" err="1"/>
              <a:t>Sedarmayanti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kondisi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disebut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sesuai</a:t>
            </a:r>
            <a:r>
              <a:rPr lang="en-ID" sz="2000" dirty="0"/>
              <a:t> </a:t>
            </a:r>
            <a:r>
              <a:rPr lang="en-ID" sz="2000" dirty="0" err="1"/>
              <a:t>jika</a:t>
            </a:r>
            <a:r>
              <a:rPr lang="en-ID" sz="2000" dirty="0"/>
              <a:t> </a:t>
            </a:r>
            <a:r>
              <a:rPr lang="en-ID" sz="2000" dirty="0" err="1"/>
              <a:t>manusia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menjalankan</a:t>
            </a:r>
            <a:r>
              <a:rPr lang="en-ID" sz="2000" dirty="0"/>
              <a:t> </a:t>
            </a:r>
            <a:r>
              <a:rPr lang="en-ID" sz="2000" dirty="0" err="1"/>
              <a:t>aktivitas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optimal, </a:t>
            </a:r>
            <a:r>
              <a:rPr lang="en-ID" sz="2000" dirty="0" err="1"/>
              <a:t>sehat</a:t>
            </a:r>
            <a:r>
              <a:rPr lang="en-ID" sz="2000" dirty="0"/>
              <a:t>, </a:t>
            </a:r>
            <a:r>
              <a:rPr lang="en-ID" sz="2000" dirty="0" err="1"/>
              <a:t>amakan</a:t>
            </a:r>
            <a:r>
              <a:rPr lang="en-ID" sz="2000" dirty="0"/>
              <a:t> dan </a:t>
            </a:r>
            <a:r>
              <a:rPr lang="en-ID" sz="2000" dirty="0" err="1"/>
              <a:t>nyaman</a:t>
            </a:r>
            <a:r>
              <a:rPr lang="en-ID" sz="2000" dirty="0"/>
              <a:t>. </a:t>
            </a:r>
            <a:r>
              <a:rPr lang="en-ID" sz="2000" dirty="0" err="1"/>
              <a:t>Kesesuaian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dilihat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yang lama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jauh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lingkungan-lingkungan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kurang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menuntut</a:t>
            </a:r>
            <a:r>
              <a:rPr lang="en-ID" sz="2000" dirty="0"/>
              <a:t> </a:t>
            </a:r>
            <a:r>
              <a:rPr lang="en-ID" sz="2000" dirty="0" err="1"/>
              <a:t>tenaga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dan </a:t>
            </a:r>
            <a:r>
              <a:rPr lang="en-ID" sz="2000" dirty="0" err="1"/>
              <a:t>waktu</a:t>
            </a:r>
            <a:r>
              <a:rPr lang="en-ID" sz="2000" dirty="0"/>
              <a:t> yang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banyak</a:t>
            </a:r>
            <a:r>
              <a:rPr lang="en-ID" sz="2000" dirty="0"/>
              <a:t> dan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mendukung</a:t>
            </a:r>
            <a:r>
              <a:rPr lang="en-ID" sz="2000" dirty="0"/>
              <a:t> </a:t>
            </a:r>
            <a:r>
              <a:rPr lang="en-ID" sz="2000" dirty="0" err="1"/>
              <a:t>didapatkannya</a:t>
            </a:r>
            <a:r>
              <a:rPr lang="en-ID" sz="2000" dirty="0"/>
              <a:t> </a:t>
            </a:r>
            <a:r>
              <a:rPr lang="en-ID" sz="2000" dirty="0" err="1"/>
              <a:t>rancangan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efisien</a:t>
            </a:r>
            <a:r>
              <a:rPr lang="en-ID" sz="2000" dirty="0"/>
              <a:t>.</a:t>
            </a:r>
          </a:p>
          <a:p>
            <a:endParaRPr lang="en-ID" sz="2000" b="1" dirty="0"/>
          </a:p>
          <a:p>
            <a:r>
              <a:rPr lang="en-ID" sz="2000" b="1" dirty="0"/>
              <a:t>3. </a:t>
            </a:r>
            <a:r>
              <a:rPr lang="en-ID" sz="2000" b="1" dirty="0" err="1"/>
              <a:t>Nitisemito</a:t>
            </a:r>
            <a:r>
              <a:rPr lang="en-ID" sz="2000" b="1" dirty="0"/>
              <a:t> (1992)</a:t>
            </a:r>
          </a:p>
          <a:p>
            <a:pPr algn="just"/>
            <a:r>
              <a:rPr lang="en-ID" sz="2000" dirty="0"/>
              <a:t>	</a:t>
            </a:r>
            <a:r>
              <a:rPr lang="en-ID" sz="2000" dirty="0" err="1"/>
              <a:t>Pengertian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menurut</a:t>
            </a:r>
            <a:r>
              <a:rPr lang="en-ID" sz="2000" dirty="0"/>
              <a:t> </a:t>
            </a:r>
            <a:r>
              <a:rPr lang="en-ID" sz="2000" dirty="0" err="1"/>
              <a:t>Nitisemito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sesuatu</a:t>
            </a:r>
            <a:r>
              <a:rPr lang="en-ID" sz="2000" dirty="0"/>
              <a:t> yang </a:t>
            </a:r>
            <a:r>
              <a:rPr lang="en-ID" sz="2000" dirty="0" err="1"/>
              <a:t>ada</a:t>
            </a:r>
            <a:r>
              <a:rPr lang="en-ID" sz="2000" dirty="0"/>
              <a:t> </a:t>
            </a:r>
            <a:r>
              <a:rPr lang="en-ID" sz="2000" dirty="0" err="1"/>
              <a:t>disekitar</a:t>
            </a:r>
            <a:r>
              <a:rPr lang="en-ID" sz="2000" dirty="0"/>
              <a:t> para </a:t>
            </a:r>
            <a:r>
              <a:rPr lang="en-ID" sz="2000" dirty="0" err="1"/>
              <a:t>pekerja</a:t>
            </a:r>
            <a:r>
              <a:rPr lang="en-ID" sz="2000" dirty="0"/>
              <a:t> dan yang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dirinya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menjalankan</a:t>
            </a:r>
            <a:r>
              <a:rPr lang="en-ID" sz="2000" dirty="0"/>
              <a:t> </a:t>
            </a:r>
            <a:r>
              <a:rPr lang="en-ID" sz="2000" dirty="0" err="1"/>
              <a:t>tugas-tugas</a:t>
            </a:r>
            <a:r>
              <a:rPr lang="en-ID" sz="2000" dirty="0"/>
              <a:t> yang </a:t>
            </a:r>
            <a:r>
              <a:rPr lang="en-ID" sz="2000" dirty="0" err="1"/>
              <a:t>diberikan</a:t>
            </a:r>
            <a:r>
              <a:rPr lang="en-ID" sz="2000" dirty="0"/>
              <a:t>.</a:t>
            </a: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5126215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Jenis-Jenis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Lingkungan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Kerja</a:t>
            </a:r>
            <a:r>
              <a:rPr lang="en-US" sz="3200" b="1" dirty="0">
                <a:ea typeface="+mj-ea"/>
              </a:rPr>
              <a:t> </a:t>
            </a:r>
            <a:endParaRPr lang="id-ID" sz="3200" b="1" dirty="0">
              <a:ea typeface="+mj-ea"/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EFB8FEC8-5270-4CF7-88C2-EAF46212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12776"/>
            <a:ext cx="801357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ID" sz="2000" b="1" dirty="0"/>
              <a:t>	</a:t>
            </a:r>
            <a:r>
              <a:rPr lang="en-ID" sz="2000" b="1" dirty="0" err="1"/>
              <a:t>Sedarmayanti</a:t>
            </a:r>
            <a:r>
              <a:rPr lang="en-ID" sz="2000" b="1" dirty="0"/>
              <a:t> (2001)</a:t>
            </a:r>
            <a:r>
              <a:rPr lang="en-ID" sz="2000" dirty="0"/>
              <a:t> </a:t>
            </a:r>
            <a:r>
              <a:rPr lang="en-ID" sz="2000" dirty="0" err="1"/>
              <a:t>menyatakan</a:t>
            </a:r>
            <a:r>
              <a:rPr lang="en-ID" sz="2000" dirty="0"/>
              <a:t> </a:t>
            </a:r>
            <a:r>
              <a:rPr lang="en-ID" sz="2000" dirty="0" err="1"/>
              <a:t>ada</a:t>
            </a:r>
            <a:r>
              <a:rPr lang="en-ID" sz="2000" dirty="0"/>
              <a:t> </a:t>
            </a:r>
            <a:r>
              <a:rPr lang="en-ID" sz="2000" dirty="0" err="1"/>
              <a:t>dua</a:t>
            </a:r>
            <a:r>
              <a:rPr lang="en-ID" sz="2000" dirty="0"/>
              <a:t> </a:t>
            </a:r>
            <a:r>
              <a:rPr lang="en-ID" sz="2000" dirty="0" err="1"/>
              <a:t>jenis</a:t>
            </a:r>
            <a:r>
              <a:rPr lang="en-ID" sz="2000" dirty="0"/>
              <a:t> </a:t>
            </a:r>
            <a:r>
              <a:rPr lang="en-ID" sz="2000" dirty="0" err="1"/>
              <a:t>lingkugan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yakni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fisik</a:t>
            </a:r>
            <a:r>
              <a:rPr lang="en-ID" sz="2000" dirty="0"/>
              <a:t> dan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non </a:t>
            </a:r>
            <a:r>
              <a:rPr lang="en-ID" sz="2000" dirty="0" err="1"/>
              <a:t>fisik</a:t>
            </a:r>
            <a:r>
              <a:rPr lang="en-ID" sz="2000" dirty="0"/>
              <a:t>.</a:t>
            </a:r>
          </a:p>
          <a:p>
            <a:endParaRPr lang="en-ID" sz="2000" b="1" dirty="0"/>
          </a:p>
          <a:p>
            <a:r>
              <a:rPr lang="en-ID" sz="2000" b="1" dirty="0"/>
              <a:t>1. </a:t>
            </a:r>
            <a:r>
              <a:rPr lang="en-ID" sz="2000" b="1" dirty="0" err="1"/>
              <a:t>Lingkungan</a:t>
            </a:r>
            <a:r>
              <a:rPr lang="en-ID" sz="2000" b="1" dirty="0"/>
              <a:t> </a:t>
            </a:r>
            <a:r>
              <a:rPr lang="en-ID" sz="2000" b="1" dirty="0" err="1"/>
              <a:t>Kerja</a:t>
            </a:r>
            <a:r>
              <a:rPr lang="en-ID" sz="2000" b="1" dirty="0"/>
              <a:t> </a:t>
            </a:r>
            <a:r>
              <a:rPr lang="en-ID" sz="2000" b="1" dirty="0" err="1"/>
              <a:t>Fisik</a:t>
            </a:r>
            <a:endParaRPr lang="en-ID" sz="2000" b="1" dirty="0"/>
          </a:p>
          <a:p>
            <a:pPr algn="just"/>
            <a:r>
              <a:rPr lang="en-ID" sz="2000" dirty="0"/>
              <a:t>	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fisik</a:t>
            </a:r>
            <a:r>
              <a:rPr lang="en-ID" sz="2000" dirty="0"/>
              <a:t> </a:t>
            </a:r>
            <a:r>
              <a:rPr lang="en-ID" sz="2000" dirty="0" err="1"/>
              <a:t>yaitu</a:t>
            </a:r>
            <a:r>
              <a:rPr lang="en-ID" sz="2000" dirty="0"/>
              <a:t> </a:t>
            </a:r>
            <a:r>
              <a:rPr lang="en-ID" sz="2000" dirty="0" err="1"/>
              <a:t>seluruh</a:t>
            </a:r>
            <a:r>
              <a:rPr lang="en-ID" sz="2000" dirty="0"/>
              <a:t> </a:t>
            </a:r>
            <a:r>
              <a:rPr lang="en-ID" sz="2000" dirty="0" err="1"/>
              <a:t>kondisi</a:t>
            </a:r>
            <a:r>
              <a:rPr lang="en-ID" sz="2000" dirty="0"/>
              <a:t> </a:t>
            </a:r>
            <a:r>
              <a:rPr lang="en-ID" sz="2000" dirty="0" err="1"/>
              <a:t>berupa</a:t>
            </a:r>
            <a:r>
              <a:rPr lang="en-ID" sz="2000" dirty="0"/>
              <a:t> </a:t>
            </a:r>
            <a:r>
              <a:rPr lang="en-ID" sz="2000" dirty="0" err="1"/>
              <a:t>bentuk</a:t>
            </a:r>
            <a:r>
              <a:rPr lang="en-ID" sz="2000" dirty="0"/>
              <a:t> </a:t>
            </a:r>
            <a:r>
              <a:rPr lang="en-ID" sz="2000" dirty="0" err="1"/>
              <a:t>fisik</a:t>
            </a:r>
            <a:r>
              <a:rPr lang="en-ID" sz="2000" dirty="0"/>
              <a:t> yang </a:t>
            </a:r>
            <a:r>
              <a:rPr lang="en-ID" sz="2000" dirty="0" err="1"/>
              <a:t>berada</a:t>
            </a:r>
            <a:r>
              <a:rPr lang="en-ID" sz="2000" dirty="0"/>
              <a:t> </a:t>
            </a:r>
            <a:r>
              <a:rPr lang="en-ID" sz="2000" dirty="0" err="1"/>
              <a:t>didekat</a:t>
            </a:r>
            <a:r>
              <a:rPr lang="en-ID" sz="2000" dirty="0"/>
              <a:t>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pengaruhu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langsung</a:t>
            </a:r>
            <a:r>
              <a:rPr lang="en-ID" sz="2000" dirty="0"/>
              <a:t> </a:t>
            </a:r>
            <a:r>
              <a:rPr lang="en-ID" sz="2000" dirty="0" err="1"/>
              <a:t>ataupun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langsung</a:t>
            </a:r>
            <a:r>
              <a:rPr lang="en-ID" sz="2000" dirty="0"/>
              <a:t>.</a:t>
            </a:r>
          </a:p>
          <a:p>
            <a:endParaRPr lang="en-ID" sz="2000" dirty="0"/>
          </a:p>
          <a:p>
            <a:r>
              <a:rPr lang="en-ID" sz="2000" b="1" dirty="0"/>
              <a:t>2. </a:t>
            </a:r>
            <a:r>
              <a:rPr lang="en-ID" sz="2000" b="1" dirty="0" err="1"/>
              <a:t>Lingkungan</a:t>
            </a:r>
            <a:r>
              <a:rPr lang="en-ID" sz="2000" b="1" dirty="0"/>
              <a:t> </a:t>
            </a:r>
            <a:r>
              <a:rPr lang="en-ID" sz="2000" b="1" dirty="0" err="1"/>
              <a:t>Kerja</a:t>
            </a:r>
            <a:r>
              <a:rPr lang="en-ID" sz="2000" b="1" dirty="0"/>
              <a:t> Non </a:t>
            </a:r>
            <a:r>
              <a:rPr lang="en-ID" sz="2000" b="1" dirty="0" err="1"/>
              <a:t>Fisik</a:t>
            </a:r>
            <a:endParaRPr lang="en-ID" sz="2000" b="1" dirty="0"/>
          </a:p>
          <a:p>
            <a:pPr algn="just"/>
            <a:r>
              <a:rPr lang="en-ID" sz="2000" dirty="0"/>
              <a:t>	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non </a:t>
            </a:r>
            <a:r>
              <a:rPr lang="en-ID" sz="2000" dirty="0" err="1"/>
              <a:t>fisik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seluruh</a:t>
            </a:r>
            <a:r>
              <a:rPr lang="en-ID" sz="2000" dirty="0"/>
              <a:t> </a:t>
            </a:r>
            <a:r>
              <a:rPr lang="en-ID" sz="2000" dirty="0" err="1"/>
              <a:t>kondisi</a:t>
            </a:r>
            <a:r>
              <a:rPr lang="en-ID" sz="2000" dirty="0"/>
              <a:t> yang </a:t>
            </a:r>
            <a:r>
              <a:rPr lang="en-ID" sz="2000" dirty="0" err="1"/>
              <a:t>ada</a:t>
            </a:r>
            <a:r>
              <a:rPr lang="en-ID" sz="2000" dirty="0"/>
              <a:t> yang </a:t>
            </a:r>
            <a:r>
              <a:rPr lang="en-ID" sz="2000" dirty="0" err="1"/>
              <a:t>berhubungan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,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atasan</a:t>
            </a:r>
            <a:r>
              <a:rPr lang="en-ID" sz="2000" dirty="0"/>
              <a:t> </a:t>
            </a:r>
            <a:r>
              <a:rPr lang="en-ID" sz="2000" dirty="0" err="1"/>
              <a:t>ataupun</a:t>
            </a:r>
            <a:r>
              <a:rPr lang="en-ID" sz="2000" dirty="0"/>
              <a:t>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sesama</a:t>
            </a:r>
            <a:r>
              <a:rPr lang="en-ID" sz="2000" dirty="0"/>
              <a:t> </a:t>
            </a:r>
            <a:r>
              <a:rPr lang="en-ID" sz="2000" dirty="0" err="1"/>
              <a:t>rekan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,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hubungan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bawahan</a:t>
            </a:r>
            <a:r>
              <a:rPr lang="en-ID" sz="2000" dirty="0"/>
              <a:t>.</a:t>
            </a:r>
          </a:p>
          <a:p>
            <a:endParaRPr lang="en-ID" sz="2000" dirty="0"/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16295270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Manfaat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Lingkungan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Kerja</a:t>
            </a:r>
            <a:r>
              <a:rPr lang="en-US" sz="3200" b="1" dirty="0">
                <a:ea typeface="+mj-ea"/>
              </a:rPr>
              <a:t> </a:t>
            </a:r>
            <a:endParaRPr lang="id-ID" sz="3200" b="1" dirty="0">
              <a:ea typeface="+mj-ea"/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EFB8FEC8-5270-4CF7-88C2-EAF46212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62351"/>
            <a:ext cx="801357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ID" sz="2000" b="1" dirty="0"/>
              <a:t>	Ishak dan </a:t>
            </a:r>
            <a:r>
              <a:rPr lang="en-ID" sz="2000" b="1" dirty="0" err="1"/>
              <a:t>Tanjung</a:t>
            </a:r>
            <a:r>
              <a:rPr lang="en-ID" sz="2000" dirty="0"/>
              <a:t> (2003) </a:t>
            </a:r>
            <a:r>
              <a:rPr lang="en-ID" sz="2000" dirty="0" err="1"/>
              <a:t>menyatakan</a:t>
            </a:r>
            <a:r>
              <a:rPr lang="en-ID" sz="2000" dirty="0"/>
              <a:t>, </a:t>
            </a:r>
            <a:r>
              <a:rPr lang="en-ID" sz="2000" dirty="0" err="1"/>
              <a:t>manfaat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terciptanya</a:t>
            </a:r>
            <a:r>
              <a:rPr lang="en-ID" sz="2000" dirty="0"/>
              <a:t> </a:t>
            </a:r>
            <a:r>
              <a:rPr lang="en-ID" sz="2000" dirty="0" err="1"/>
              <a:t>gairah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,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produktivitas</a:t>
            </a:r>
            <a:r>
              <a:rPr lang="en-ID" sz="2000" dirty="0"/>
              <a:t> dan </a:t>
            </a:r>
            <a:r>
              <a:rPr lang="en-ID" sz="2000" dirty="0" err="1"/>
              <a:t>prestasi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tinggi</a:t>
            </a:r>
            <a:r>
              <a:rPr lang="en-ID" sz="2000" dirty="0"/>
              <a:t>. </a:t>
            </a:r>
            <a:r>
              <a:rPr lang="en-ID" sz="2000" dirty="0" err="1"/>
              <a:t>Sementara</a:t>
            </a:r>
            <a:r>
              <a:rPr lang="en-ID" sz="2000" dirty="0"/>
              <a:t> </a:t>
            </a:r>
            <a:r>
              <a:rPr lang="en-ID" sz="2000" dirty="0" err="1"/>
              <a:t>itu</a:t>
            </a:r>
            <a:r>
              <a:rPr lang="en-ID" sz="2000" dirty="0"/>
              <a:t>, </a:t>
            </a:r>
            <a:r>
              <a:rPr lang="en-ID" sz="2000" dirty="0" err="1"/>
              <a:t>manfaat</a:t>
            </a:r>
            <a:r>
              <a:rPr lang="en-ID" sz="2000" dirty="0"/>
              <a:t> yang </a:t>
            </a:r>
            <a:r>
              <a:rPr lang="en-ID" sz="2000" dirty="0" err="1"/>
              <a:t>diperoleh</a:t>
            </a:r>
            <a:r>
              <a:rPr lang="en-ID" sz="2000" dirty="0"/>
              <a:t>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 </a:t>
            </a:r>
            <a:r>
              <a:rPr lang="en-ID" sz="2000" dirty="0" err="1"/>
              <a:t>edngan</a:t>
            </a:r>
            <a:r>
              <a:rPr lang="en-ID" sz="2000" dirty="0"/>
              <a:t> orang yang </a:t>
            </a:r>
            <a:r>
              <a:rPr lang="en-ID" sz="2000" dirty="0" err="1"/>
              <a:t>termotivasi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diselesaikan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tepat</a:t>
            </a:r>
            <a:r>
              <a:rPr lang="en-ID" sz="2000" dirty="0"/>
              <a:t>, yang </a:t>
            </a:r>
            <a:r>
              <a:rPr lang="en-ID" sz="2000" dirty="0" err="1"/>
              <a:t>berarti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</a:t>
            </a:r>
            <a:r>
              <a:rPr lang="en-ID" sz="2000" dirty="0" err="1"/>
              <a:t>diselesaikan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standar</a:t>
            </a:r>
            <a:r>
              <a:rPr lang="en-ID" sz="2000" dirty="0"/>
              <a:t> yang </a:t>
            </a:r>
            <a:r>
              <a:rPr lang="en-ID" sz="2000" dirty="0" err="1"/>
              <a:t>benar</a:t>
            </a:r>
            <a:r>
              <a:rPr lang="en-ID" sz="2000" dirty="0"/>
              <a:t> dan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skala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yang </a:t>
            </a:r>
            <a:r>
              <a:rPr lang="en-ID" sz="2000" dirty="0" err="1"/>
              <a:t>sudah</a:t>
            </a:r>
            <a:r>
              <a:rPr lang="en-ID" sz="2000" dirty="0"/>
              <a:t> </a:t>
            </a:r>
            <a:r>
              <a:rPr lang="en-ID" sz="2000" dirty="0" err="1"/>
              <a:t>ditetapkan</a:t>
            </a:r>
            <a:r>
              <a:rPr lang="en-ID" sz="2000" dirty="0"/>
              <a:t>.</a:t>
            </a: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0353285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ea typeface="+mj-ea"/>
              </a:rPr>
              <a:t>Faktor-faktor</a:t>
            </a:r>
            <a:r>
              <a:rPr lang="en-US" sz="2400" b="1" dirty="0">
                <a:ea typeface="+mj-ea"/>
              </a:rPr>
              <a:t> yang </a:t>
            </a:r>
            <a:r>
              <a:rPr lang="en-US" sz="2400" b="1" dirty="0" err="1">
                <a:ea typeface="+mj-ea"/>
              </a:rPr>
              <a:t>Mempengaruhi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Lingkungan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Kerja</a:t>
            </a:r>
            <a:r>
              <a:rPr lang="en-US" sz="2400" b="1" dirty="0">
                <a:ea typeface="+mj-ea"/>
              </a:rPr>
              <a:t> </a:t>
            </a:r>
            <a:endParaRPr lang="id-ID" sz="2400" b="1" dirty="0">
              <a:ea typeface="+mj-ea"/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EFB8FEC8-5270-4CF7-88C2-EAF46212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548" y="2083489"/>
            <a:ext cx="8013576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ID" sz="2000" b="1" dirty="0"/>
              <a:t>	</a:t>
            </a:r>
            <a:r>
              <a:rPr lang="en-ID" sz="2000" b="1" dirty="0" err="1"/>
              <a:t>Siagian</a:t>
            </a:r>
            <a:r>
              <a:rPr lang="en-ID" sz="2000" dirty="0"/>
              <a:t> (2006) </a:t>
            </a:r>
            <a:r>
              <a:rPr lang="en-ID" sz="2000" dirty="0" err="1"/>
              <a:t>menyatakan</a:t>
            </a:r>
            <a:r>
              <a:rPr lang="en-ID" sz="2000" dirty="0"/>
              <a:t>,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terciptanya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terdapat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hal</a:t>
            </a:r>
            <a:r>
              <a:rPr lang="en-ID" sz="2000" dirty="0"/>
              <a:t> yang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perhatian</a:t>
            </a:r>
            <a:r>
              <a:rPr lang="en-ID" sz="2000" dirty="0"/>
              <a:t>, </a:t>
            </a:r>
            <a:r>
              <a:rPr lang="en-ID" sz="2000" dirty="0" err="1"/>
              <a:t>antara</a:t>
            </a:r>
            <a:r>
              <a:rPr lang="en-ID" sz="2000" dirty="0"/>
              <a:t> lain:</a:t>
            </a:r>
          </a:p>
          <a:p>
            <a:pPr algn="just"/>
            <a:endParaRPr lang="en-ID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ID" sz="2000" dirty="0" err="1"/>
              <a:t>Bangunan</a:t>
            </a:r>
            <a:r>
              <a:rPr lang="en-ID" sz="2000" dirty="0"/>
              <a:t>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ID" sz="2000" dirty="0"/>
              <a:t>Ruang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lega</a:t>
            </a:r>
            <a:endParaRPr lang="en-ID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ID" sz="2000" dirty="0" err="1"/>
              <a:t>Ventilasi</a:t>
            </a:r>
            <a:r>
              <a:rPr lang="en-ID" sz="2000" dirty="0"/>
              <a:t> </a:t>
            </a:r>
            <a:r>
              <a:rPr lang="en-ID" sz="2000" dirty="0" err="1"/>
              <a:t>pertukaran</a:t>
            </a:r>
            <a:r>
              <a:rPr lang="en-ID" sz="2000" dirty="0"/>
              <a:t> </a:t>
            </a:r>
            <a:r>
              <a:rPr lang="en-ID" sz="2000" dirty="0" err="1"/>
              <a:t>udara</a:t>
            </a:r>
            <a:endParaRPr lang="en-ID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ID" sz="2000" dirty="0" err="1"/>
              <a:t>Terdapat</a:t>
            </a:r>
            <a:r>
              <a:rPr lang="en-ID" sz="2000" dirty="0"/>
              <a:t> </a:t>
            </a:r>
            <a:r>
              <a:rPr lang="en-ID" sz="2000" dirty="0" err="1"/>
              <a:t>tempat-tempat</a:t>
            </a:r>
            <a:r>
              <a:rPr lang="en-ID" sz="2000" dirty="0"/>
              <a:t> </a:t>
            </a:r>
            <a:r>
              <a:rPr lang="en-ID" sz="2000" dirty="0" err="1"/>
              <a:t>ibadah</a:t>
            </a:r>
            <a:r>
              <a:rPr lang="en-ID" sz="2000" dirty="0"/>
              <a:t> </a:t>
            </a:r>
            <a:r>
              <a:rPr lang="en-ID" sz="2000" dirty="0" err="1"/>
              <a:t>keagamaan</a:t>
            </a:r>
            <a:endParaRPr lang="en-ID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ID" sz="2000" dirty="0" err="1"/>
              <a:t>Terdapat</a:t>
            </a:r>
            <a:r>
              <a:rPr lang="en-ID" sz="2000" dirty="0"/>
              <a:t> </a:t>
            </a:r>
            <a:r>
              <a:rPr lang="en-ID" sz="2000" dirty="0" err="1"/>
              <a:t>saranan</a:t>
            </a:r>
            <a:r>
              <a:rPr lang="en-ID" sz="2000" dirty="0"/>
              <a:t> </a:t>
            </a:r>
            <a:r>
              <a:rPr lang="en-ID" sz="2000" dirty="0" err="1"/>
              <a:t>angkungan</a:t>
            </a:r>
            <a:r>
              <a:rPr lang="en-ID" sz="2000" dirty="0"/>
              <a:t> </a:t>
            </a:r>
            <a:r>
              <a:rPr lang="en-ID" sz="2000" dirty="0" err="1"/>
              <a:t>khusus</a:t>
            </a:r>
            <a:r>
              <a:rPr lang="en-ID" sz="2000" dirty="0"/>
              <a:t> </a:t>
            </a:r>
            <a:r>
              <a:rPr lang="en-ID" sz="2000" dirty="0" err="1"/>
              <a:t>ataupun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nyaman</a:t>
            </a:r>
            <a:r>
              <a:rPr lang="en-ID" sz="2000" dirty="0"/>
              <a:t> dan </a:t>
            </a:r>
            <a:r>
              <a:rPr lang="en-ID" sz="2000" dirty="0" err="1"/>
              <a:t>mudah</a:t>
            </a:r>
            <a:r>
              <a:rPr lang="en-ID" sz="2000" dirty="0"/>
              <a:t>.</a:t>
            </a:r>
          </a:p>
          <a:p>
            <a:pPr algn="just"/>
            <a:endParaRPr lang="en-ID" sz="2000" dirty="0"/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8091372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Indikator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Lingkungan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Kerja</a:t>
            </a:r>
            <a:r>
              <a:rPr lang="en-US" sz="3200" b="1" dirty="0">
                <a:ea typeface="+mj-ea"/>
              </a:rPr>
              <a:t> </a:t>
            </a:r>
            <a:endParaRPr lang="id-ID" sz="3200" b="1" dirty="0">
              <a:ea typeface="+mj-ea"/>
            </a:endParaRP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EFB8FEC8-5270-4CF7-88C2-EAF46212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12776"/>
            <a:ext cx="8013576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ID" sz="2000" b="1" dirty="0"/>
              <a:t>	</a:t>
            </a:r>
            <a:r>
              <a:rPr lang="en-ID" sz="2000" b="1" dirty="0" err="1"/>
              <a:t>Sedarmayanti</a:t>
            </a:r>
            <a:r>
              <a:rPr lang="en-ID" sz="2000" dirty="0"/>
              <a:t> (2004) </a:t>
            </a:r>
            <a:r>
              <a:rPr lang="en-ID" sz="2000" dirty="0" err="1"/>
              <a:t>menyatakan</a:t>
            </a:r>
            <a:r>
              <a:rPr lang="en-ID" sz="2000" dirty="0"/>
              <a:t> </a:t>
            </a:r>
            <a:r>
              <a:rPr lang="en-ID" sz="2000" dirty="0" err="1"/>
              <a:t>terdapat</a:t>
            </a:r>
            <a:r>
              <a:rPr lang="en-ID" sz="2000" dirty="0"/>
              <a:t> </a:t>
            </a:r>
            <a:r>
              <a:rPr lang="en-ID" sz="2000" dirty="0" err="1"/>
              <a:t>indikator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berdampak</a:t>
            </a:r>
            <a:r>
              <a:rPr lang="en-ID" sz="2000" dirty="0"/>
              <a:t> </a:t>
            </a:r>
            <a:r>
              <a:rPr lang="en-ID" sz="2000" dirty="0" err="1"/>
              <a:t>langsung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motivasi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/</a:t>
            </a:r>
            <a:r>
              <a:rPr lang="en-ID" sz="2000" dirty="0" err="1"/>
              <a:t>pegawai</a:t>
            </a:r>
            <a:r>
              <a:rPr lang="en-ID" sz="2000" dirty="0"/>
              <a:t>, </a:t>
            </a:r>
            <a:r>
              <a:rPr lang="en-ID" sz="2000" dirty="0" err="1"/>
              <a:t>antara</a:t>
            </a:r>
            <a:r>
              <a:rPr lang="en-ID" sz="2000" dirty="0"/>
              <a:t> lain:</a:t>
            </a:r>
          </a:p>
          <a:p>
            <a:pPr algn="just"/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Penerangan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cahaya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Temperatur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suhu</a:t>
            </a:r>
            <a:r>
              <a:rPr lang="en-ID" sz="2000" dirty="0"/>
              <a:t> </a:t>
            </a:r>
            <a:r>
              <a:rPr lang="en-ID" sz="2000" dirty="0" err="1"/>
              <a:t>udara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Kelembapan</a:t>
            </a:r>
            <a:r>
              <a:rPr lang="en-ID" sz="2000" dirty="0"/>
              <a:t> </a:t>
            </a:r>
            <a:r>
              <a:rPr lang="en-ID" sz="2000" dirty="0" err="1"/>
              <a:t>udara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Sirkulasi</a:t>
            </a:r>
            <a:r>
              <a:rPr lang="en-ID" sz="2000" dirty="0"/>
              <a:t> </a:t>
            </a:r>
            <a:r>
              <a:rPr lang="en-ID" sz="2000" dirty="0" err="1"/>
              <a:t>udara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Getaran</a:t>
            </a:r>
            <a:r>
              <a:rPr lang="en-ID" sz="2000" dirty="0"/>
              <a:t> </a:t>
            </a:r>
            <a:r>
              <a:rPr lang="en-ID" sz="2000" dirty="0" err="1"/>
              <a:t>mekanis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Bau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sedap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/>
              <a:t>Tata </a:t>
            </a:r>
            <a:r>
              <a:rPr lang="en-ID" sz="2000" dirty="0" err="1"/>
              <a:t>warna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Dekorasi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Musik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000" dirty="0" err="1"/>
              <a:t>Keamanan</a:t>
            </a:r>
            <a:r>
              <a:rPr lang="en-ID" sz="2000" dirty="0"/>
              <a:t> pada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endParaRPr lang="en-ID" sz="2000" dirty="0"/>
          </a:p>
          <a:p>
            <a:endParaRPr lang="en-ID" sz="2000" dirty="0"/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59120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281C556-C118-41C0-A6C9-0D11313EC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4000" b="1" dirty="0"/>
              <a:t>	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4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id-ID" altLang="en-US" sz="4000" b="1" dirty="0">
                <a:sym typeface="Wingdings" panose="05000000000000000000" pitchFamily="2" charset="2"/>
              </a:rPr>
              <a:t> </a:t>
            </a:r>
            <a:r>
              <a:rPr lang="en-US" altLang="en-US" sz="4000" b="1" dirty="0">
                <a:sym typeface="Wingdings" panose="05000000000000000000" pitchFamily="2" charset="2"/>
              </a:rPr>
              <a:t>Thankyou </a:t>
            </a:r>
            <a:r>
              <a:rPr lang="id-ID" altLang="en-US" sz="4000" b="1" dirty="0">
                <a:sym typeface="Wingdings" panose="05000000000000000000" pitchFamily="2" charset="2"/>
              </a:rPr>
              <a:t></a:t>
            </a:r>
            <a:endParaRPr lang="en-US" altLang="en-US" sz="4000" b="1" dirty="0"/>
          </a:p>
        </p:txBody>
      </p:sp>
      <p:sp>
        <p:nvSpPr>
          <p:cNvPr id="27651" name="Date Placeholder 2">
            <a:extLst>
              <a:ext uri="{FF2B5EF4-FFF2-40B4-BE49-F238E27FC236}">
                <a16:creationId xmlns:a16="http://schemas.microsoft.com/office/drawing/2014/main" id="{1DF52FCB-2DCC-4BE6-B394-7760962287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27652" name="Footer Placeholder 1">
            <a:extLst>
              <a:ext uri="{FF2B5EF4-FFF2-40B4-BE49-F238E27FC236}">
                <a16:creationId xmlns:a16="http://schemas.microsoft.com/office/drawing/2014/main" id="{FE5F5310-8413-4871-9B06-6DA3F1949463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21051</TotalTime>
  <Words>631</Words>
  <Application>Microsoft Office PowerPoint</Application>
  <PresentationFormat>On-screen Show (4:3)</PresentationFormat>
  <Paragraphs>84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Bahnschrift SemiCondensed</vt:lpstr>
      <vt:lpstr>Calibri</vt:lpstr>
      <vt:lpstr>Cambria</vt:lpstr>
      <vt:lpstr>Times New Roman</vt:lpstr>
      <vt:lpstr>Wingdings</vt:lpstr>
      <vt:lpstr>Office Theme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Joko Triloka</cp:lastModifiedBy>
  <cp:revision>507</cp:revision>
  <cp:lastPrinted>2015-09-17T08:41:14Z</cp:lastPrinted>
  <dcterms:created xsi:type="dcterms:W3CDTF">2010-04-18T12:06:30Z</dcterms:created>
  <dcterms:modified xsi:type="dcterms:W3CDTF">2020-04-27T04:46:47Z</dcterms:modified>
</cp:coreProperties>
</file>