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894059" y="5803900"/>
            <a:ext cx="383540" cy="383540"/>
          </a:xfrm>
          <a:custGeom>
            <a:avLst/>
            <a:gdLst/>
            <a:ahLst/>
            <a:cxnLst/>
            <a:rect l="l" t="t" r="r" b="b"/>
            <a:pathLst>
              <a:path w="383540" h="383539">
                <a:moveTo>
                  <a:pt x="191770" y="0"/>
                </a:moveTo>
                <a:lnTo>
                  <a:pt x="147796" y="5064"/>
                </a:lnTo>
                <a:lnTo>
                  <a:pt x="107431" y="19490"/>
                </a:lnTo>
                <a:lnTo>
                  <a:pt x="71824" y="42127"/>
                </a:lnTo>
                <a:lnTo>
                  <a:pt x="42127" y="71824"/>
                </a:lnTo>
                <a:lnTo>
                  <a:pt x="19490" y="107431"/>
                </a:lnTo>
                <a:lnTo>
                  <a:pt x="5064" y="147796"/>
                </a:lnTo>
                <a:lnTo>
                  <a:pt x="0" y="191769"/>
                </a:lnTo>
                <a:lnTo>
                  <a:pt x="5064" y="235739"/>
                </a:lnTo>
                <a:lnTo>
                  <a:pt x="19490" y="276102"/>
                </a:lnTo>
                <a:lnTo>
                  <a:pt x="42127" y="311709"/>
                </a:lnTo>
                <a:lnTo>
                  <a:pt x="71824" y="341408"/>
                </a:lnTo>
                <a:lnTo>
                  <a:pt x="107431" y="364047"/>
                </a:lnTo>
                <a:lnTo>
                  <a:pt x="147796" y="378474"/>
                </a:lnTo>
                <a:lnTo>
                  <a:pt x="191770" y="383540"/>
                </a:lnTo>
                <a:lnTo>
                  <a:pt x="235743" y="378474"/>
                </a:lnTo>
                <a:lnTo>
                  <a:pt x="276108" y="364047"/>
                </a:lnTo>
                <a:lnTo>
                  <a:pt x="311715" y="341408"/>
                </a:lnTo>
                <a:lnTo>
                  <a:pt x="341412" y="311709"/>
                </a:lnTo>
                <a:lnTo>
                  <a:pt x="364049" y="276102"/>
                </a:lnTo>
                <a:lnTo>
                  <a:pt x="378475" y="235739"/>
                </a:lnTo>
                <a:lnTo>
                  <a:pt x="383540" y="191769"/>
                </a:lnTo>
                <a:lnTo>
                  <a:pt x="378475" y="147796"/>
                </a:lnTo>
                <a:lnTo>
                  <a:pt x="364049" y="107431"/>
                </a:lnTo>
                <a:lnTo>
                  <a:pt x="341412" y="71824"/>
                </a:lnTo>
                <a:lnTo>
                  <a:pt x="311715" y="42127"/>
                </a:lnTo>
                <a:lnTo>
                  <a:pt x="276108" y="19490"/>
                </a:lnTo>
                <a:lnTo>
                  <a:pt x="235743" y="5064"/>
                </a:lnTo>
                <a:lnTo>
                  <a:pt x="191770" y="0"/>
                </a:lnTo>
                <a:close/>
              </a:path>
            </a:pathLst>
          </a:custGeom>
          <a:solidFill>
            <a:srgbClr val="008E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46306" y="5801436"/>
            <a:ext cx="848106" cy="38722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032841" y="330580"/>
            <a:ext cx="2160270" cy="1585595"/>
          </a:xfrm>
          <a:custGeom>
            <a:avLst/>
            <a:gdLst/>
            <a:ahLst/>
            <a:cxnLst/>
            <a:rect l="l" t="t" r="r" b="b"/>
            <a:pathLst>
              <a:path w="2160270" h="1585595">
                <a:moveTo>
                  <a:pt x="2159666" y="0"/>
                </a:moveTo>
                <a:lnTo>
                  <a:pt x="218598" y="941705"/>
                </a:lnTo>
                <a:lnTo>
                  <a:pt x="168957" y="971488"/>
                </a:lnTo>
                <a:lnTo>
                  <a:pt x="70739" y="1058910"/>
                </a:lnTo>
                <a:lnTo>
                  <a:pt x="0" y="1201076"/>
                </a:lnTo>
                <a:lnTo>
                  <a:pt x="32797" y="1395095"/>
                </a:lnTo>
                <a:lnTo>
                  <a:pt x="38004" y="1406779"/>
                </a:lnTo>
                <a:lnTo>
                  <a:pt x="66097" y="1449893"/>
                </a:lnTo>
                <a:lnTo>
                  <a:pt x="152828" y="1532715"/>
                </a:lnTo>
                <a:lnTo>
                  <a:pt x="301877" y="1585462"/>
                </a:lnTo>
                <a:lnTo>
                  <a:pt x="516921" y="1538351"/>
                </a:lnTo>
                <a:lnTo>
                  <a:pt x="2159666" y="741045"/>
                </a:lnTo>
                <a:lnTo>
                  <a:pt x="2159666" y="0"/>
                </a:lnTo>
                <a:close/>
              </a:path>
            </a:pathLst>
          </a:custGeom>
          <a:solidFill>
            <a:srgbClr val="008E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744657" y="380"/>
            <a:ext cx="1449070" cy="1882139"/>
          </a:xfrm>
          <a:custGeom>
            <a:avLst/>
            <a:gdLst/>
            <a:ahLst/>
            <a:cxnLst/>
            <a:rect l="l" t="t" r="r" b="b"/>
            <a:pathLst>
              <a:path w="1449070" h="1882139">
                <a:moveTo>
                  <a:pt x="1448485" y="0"/>
                </a:moveTo>
                <a:lnTo>
                  <a:pt x="6908" y="0"/>
                </a:lnTo>
                <a:lnTo>
                  <a:pt x="2120" y="41808"/>
                </a:lnTo>
                <a:lnTo>
                  <a:pt x="0" y="85128"/>
                </a:lnTo>
                <a:lnTo>
                  <a:pt x="736" y="129971"/>
                </a:lnTo>
                <a:lnTo>
                  <a:pt x="4521" y="176301"/>
                </a:lnTo>
                <a:lnTo>
                  <a:pt x="11518" y="224116"/>
                </a:lnTo>
                <a:lnTo>
                  <a:pt x="21932" y="273392"/>
                </a:lnTo>
                <a:lnTo>
                  <a:pt x="35941" y="324129"/>
                </a:lnTo>
                <a:lnTo>
                  <a:pt x="53733" y="376301"/>
                </a:lnTo>
                <a:lnTo>
                  <a:pt x="75488" y="429895"/>
                </a:lnTo>
                <a:lnTo>
                  <a:pt x="101396" y="484886"/>
                </a:lnTo>
                <a:lnTo>
                  <a:pt x="131953" y="542251"/>
                </a:lnTo>
                <a:lnTo>
                  <a:pt x="182054" y="618007"/>
                </a:lnTo>
                <a:lnTo>
                  <a:pt x="265417" y="719213"/>
                </a:lnTo>
                <a:lnTo>
                  <a:pt x="381939" y="825373"/>
                </a:lnTo>
                <a:lnTo>
                  <a:pt x="1447469" y="308749"/>
                </a:lnTo>
                <a:lnTo>
                  <a:pt x="1448485" y="0"/>
                </a:lnTo>
                <a:close/>
              </a:path>
              <a:path w="1449070" h="1882139">
                <a:moveTo>
                  <a:pt x="1448993" y="1155700"/>
                </a:moveTo>
                <a:lnTo>
                  <a:pt x="477570" y="1627124"/>
                </a:lnTo>
                <a:lnTo>
                  <a:pt x="458711" y="1638681"/>
                </a:lnTo>
                <a:lnTo>
                  <a:pt x="421538" y="1672678"/>
                </a:lnTo>
                <a:lnTo>
                  <a:pt x="395109" y="1728127"/>
                </a:lnTo>
                <a:lnTo>
                  <a:pt x="408482" y="1804035"/>
                </a:lnTo>
                <a:lnTo>
                  <a:pt x="410641" y="1809369"/>
                </a:lnTo>
                <a:lnTo>
                  <a:pt x="421576" y="1826628"/>
                </a:lnTo>
                <a:lnTo>
                  <a:pt x="455218" y="1859978"/>
                </a:lnTo>
                <a:lnTo>
                  <a:pt x="512749" y="1881809"/>
                </a:lnTo>
                <a:lnTo>
                  <a:pt x="595426" y="1864487"/>
                </a:lnTo>
                <a:lnTo>
                  <a:pt x="1448993" y="1449197"/>
                </a:lnTo>
                <a:lnTo>
                  <a:pt x="1448993" y="1155700"/>
                </a:lnTo>
                <a:close/>
              </a:path>
            </a:pathLst>
          </a:custGeom>
          <a:solidFill>
            <a:srgbClr val="D20E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007955" y="310260"/>
            <a:ext cx="2186940" cy="1627505"/>
          </a:xfrm>
          <a:custGeom>
            <a:avLst/>
            <a:gdLst/>
            <a:ahLst/>
            <a:cxnLst/>
            <a:rect l="l" t="t" r="r" b="b"/>
            <a:pathLst>
              <a:path w="2186940" h="1627505">
                <a:moveTo>
                  <a:pt x="2185314" y="0"/>
                </a:moveTo>
                <a:lnTo>
                  <a:pt x="233324" y="946404"/>
                </a:lnTo>
                <a:lnTo>
                  <a:pt x="196215" y="968146"/>
                </a:lnTo>
                <a:lnTo>
                  <a:pt x="160896" y="992543"/>
                </a:lnTo>
                <a:lnTo>
                  <a:pt x="120561" y="1025880"/>
                </a:lnTo>
                <a:lnTo>
                  <a:pt x="79781" y="1068095"/>
                </a:lnTo>
                <a:lnTo>
                  <a:pt x="43192" y="1119136"/>
                </a:lnTo>
                <a:lnTo>
                  <a:pt x="15392" y="1178941"/>
                </a:lnTo>
                <a:lnTo>
                  <a:pt x="3556" y="1226616"/>
                </a:lnTo>
                <a:lnTo>
                  <a:pt x="0" y="1275207"/>
                </a:lnTo>
                <a:lnTo>
                  <a:pt x="4800" y="1324622"/>
                </a:lnTo>
                <a:lnTo>
                  <a:pt x="18072" y="1374736"/>
                </a:lnTo>
                <a:lnTo>
                  <a:pt x="39903" y="1425448"/>
                </a:lnTo>
                <a:lnTo>
                  <a:pt x="63728" y="1467700"/>
                </a:lnTo>
                <a:lnTo>
                  <a:pt x="87058" y="1498180"/>
                </a:lnTo>
                <a:lnTo>
                  <a:pt x="119976" y="1532966"/>
                </a:lnTo>
                <a:lnTo>
                  <a:pt x="162598" y="1567637"/>
                </a:lnTo>
                <a:lnTo>
                  <a:pt x="215074" y="1597837"/>
                </a:lnTo>
                <a:lnTo>
                  <a:pt x="277545" y="1619173"/>
                </a:lnTo>
                <a:lnTo>
                  <a:pt x="350164" y="1627251"/>
                </a:lnTo>
                <a:lnTo>
                  <a:pt x="394804" y="1624533"/>
                </a:lnTo>
                <a:lnTo>
                  <a:pt x="442633" y="1615821"/>
                </a:lnTo>
                <a:lnTo>
                  <a:pt x="493623" y="1600365"/>
                </a:lnTo>
                <a:lnTo>
                  <a:pt x="547776" y="1577340"/>
                </a:lnTo>
                <a:lnTo>
                  <a:pt x="2185314" y="781685"/>
                </a:lnTo>
                <a:lnTo>
                  <a:pt x="2185314" y="740283"/>
                </a:lnTo>
                <a:lnTo>
                  <a:pt x="530758" y="1542288"/>
                </a:lnTo>
                <a:lnTo>
                  <a:pt x="462191" y="1570050"/>
                </a:lnTo>
                <a:lnTo>
                  <a:pt x="399630" y="1584960"/>
                </a:lnTo>
                <a:lnTo>
                  <a:pt x="342976" y="1588846"/>
                </a:lnTo>
                <a:lnTo>
                  <a:pt x="292125" y="1583499"/>
                </a:lnTo>
                <a:lnTo>
                  <a:pt x="246964" y="1570761"/>
                </a:lnTo>
                <a:lnTo>
                  <a:pt x="207391" y="1552435"/>
                </a:lnTo>
                <a:lnTo>
                  <a:pt x="173291" y="1530324"/>
                </a:lnTo>
                <a:lnTo>
                  <a:pt x="121158" y="1482064"/>
                </a:lnTo>
                <a:lnTo>
                  <a:pt x="89712" y="1440484"/>
                </a:lnTo>
                <a:lnTo>
                  <a:pt x="52781" y="1360195"/>
                </a:lnTo>
                <a:lnTo>
                  <a:pt x="41008" y="1312938"/>
                </a:lnTo>
                <a:lnTo>
                  <a:pt x="37528" y="1266748"/>
                </a:lnTo>
                <a:lnTo>
                  <a:pt x="42418" y="1221676"/>
                </a:lnTo>
                <a:lnTo>
                  <a:pt x="55727" y="1177823"/>
                </a:lnTo>
                <a:lnTo>
                  <a:pt x="77520" y="1135227"/>
                </a:lnTo>
                <a:lnTo>
                  <a:pt x="107848" y="1093978"/>
                </a:lnTo>
                <a:lnTo>
                  <a:pt x="155346" y="1045946"/>
                </a:lnTo>
                <a:lnTo>
                  <a:pt x="200850" y="1010526"/>
                </a:lnTo>
                <a:lnTo>
                  <a:pt x="235191" y="988415"/>
                </a:lnTo>
                <a:lnTo>
                  <a:pt x="2185314" y="41414"/>
                </a:lnTo>
                <a:lnTo>
                  <a:pt x="2185314" y="0"/>
                </a:lnTo>
                <a:close/>
              </a:path>
              <a:path w="2186940" h="1627505">
                <a:moveTo>
                  <a:pt x="2186584" y="825500"/>
                </a:moveTo>
                <a:lnTo>
                  <a:pt x="1205128" y="1301369"/>
                </a:lnTo>
                <a:lnTo>
                  <a:pt x="1168184" y="1326603"/>
                </a:lnTo>
                <a:lnTo>
                  <a:pt x="1139342" y="1356398"/>
                </a:lnTo>
                <a:lnTo>
                  <a:pt x="1116863" y="1397254"/>
                </a:lnTo>
                <a:lnTo>
                  <a:pt x="1110475" y="1450784"/>
                </a:lnTo>
                <a:lnTo>
                  <a:pt x="1115644" y="1478127"/>
                </a:lnTo>
                <a:lnTo>
                  <a:pt x="1146873" y="1538516"/>
                </a:lnTo>
                <a:lnTo>
                  <a:pt x="1174800" y="1565465"/>
                </a:lnTo>
                <a:lnTo>
                  <a:pt x="1212303" y="1586039"/>
                </a:lnTo>
                <a:lnTo>
                  <a:pt x="1259357" y="1594231"/>
                </a:lnTo>
                <a:lnTo>
                  <a:pt x="1277480" y="1593024"/>
                </a:lnTo>
                <a:lnTo>
                  <a:pt x="1296797" y="1589328"/>
                </a:lnTo>
                <a:lnTo>
                  <a:pt x="1317345" y="1583042"/>
                </a:lnTo>
                <a:lnTo>
                  <a:pt x="1339113" y="1574038"/>
                </a:lnTo>
                <a:lnTo>
                  <a:pt x="2186584" y="1162939"/>
                </a:lnTo>
                <a:lnTo>
                  <a:pt x="2186584" y="1119378"/>
                </a:lnTo>
                <a:lnTo>
                  <a:pt x="1322095" y="1538859"/>
                </a:lnTo>
                <a:lnTo>
                  <a:pt x="1264754" y="1555064"/>
                </a:lnTo>
                <a:lnTo>
                  <a:pt x="1221066" y="1548053"/>
                </a:lnTo>
                <a:lnTo>
                  <a:pt x="1170901" y="1506499"/>
                </a:lnTo>
                <a:lnTo>
                  <a:pt x="1147546" y="1434452"/>
                </a:lnTo>
                <a:lnTo>
                  <a:pt x="1159421" y="1392339"/>
                </a:lnTo>
                <a:lnTo>
                  <a:pt x="1183805" y="1361528"/>
                </a:lnTo>
                <a:lnTo>
                  <a:pt x="1208455" y="1342161"/>
                </a:lnTo>
                <a:lnTo>
                  <a:pt x="1221130" y="1334389"/>
                </a:lnTo>
                <a:lnTo>
                  <a:pt x="2186584" y="865886"/>
                </a:lnTo>
                <a:lnTo>
                  <a:pt x="2186584" y="825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894059" y="5803900"/>
            <a:ext cx="383540" cy="383540"/>
          </a:xfrm>
          <a:custGeom>
            <a:avLst/>
            <a:gdLst/>
            <a:ahLst/>
            <a:cxnLst/>
            <a:rect l="l" t="t" r="r" b="b"/>
            <a:pathLst>
              <a:path w="383540" h="383539">
                <a:moveTo>
                  <a:pt x="191770" y="0"/>
                </a:moveTo>
                <a:lnTo>
                  <a:pt x="147796" y="5064"/>
                </a:lnTo>
                <a:lnTo>
                  <a:pt x="107431" y="19490"/>
                </a:lnTo>
                <a:lnTo>
                  <a:pt x="71824" y="42127"/>
                </a:lnTo>
                <a:lnTo>
                  <a:pt x="42127" y="71824"/>
                </a:lnTo>
                <a:lnTo>
                  <a:pt x="19490" y="107431"/>
                </a:lnTo>
                <a:lnTo>
                  <a:pt x="5064" y="147796"/>
                </a:lnTo>
                <a:lnTo>
                  <a:pt x="0" y="191769"/>
                </a:lnTo>
                <a:lnTo>
                  <a:pt x="5064" y="235739"/>
                </a:lnTo>
                <a:lnTo>
                  <a:pt x="19490" y="276102"/>
                </a:lnTo>
                <a:lnTo>
                  <a:pt x="42127" y="311709"/>
                </a:lnTo>
                <a:lnTo>
                  <a:pt x="71824" y="341408"/>
                </a:lnTo>
                <a:lnTo>
                  <a:pt x="107431" y="364047"/>
                </a:lnTo>
                <a:lnTo>
                  <a:pt x="147796" y="378474"/>
                </a:lnTo>
                <a:lnTo>
                  <a:pt x="191770" y="383540"/>
                </a:lnTo>
                <a:lnTo>
                  <a:pt x="235743" y="378474"/>
                </a:lnTo>
                <a:lnTo>
                  <a:pt x="276108" y="364047"/>
                </a:lnTo>
                <a:lnTo>
                  <a:pt x="311715" y="341408"/>
                </a:lnTo>
                <a:lnTo>
                  <a:pt x="341412" y="311709"/>
                </a:lnTo>
                <a:lnTo>
                  <a:pt x="364049" y="276102"/>
                </a:lnTo>
                <a:lnTo>
                  <a:pt x="378475" y="235739"/>
                </a:lnTo>
                <a:lnTo>
                  <a:pt x="383540" y="191769"/>
                </a:lnTo>
                <a:lnTo>
                  <a:pt x="378475" y="147796"/>
                </a:lnTo>
                <a:lnTo>
                  <a:pt x="364049" y="107431"/>
                </a:lnTo>
                <a:lnTo>
                  <a:pt x="341412" y="71824"/>
                </a:lnTo>
                <a:lnTo>
                  <a:pt x="311715" y="42127"/>
                </a:lnTo>
                <a:lnTo>
                  <a:pt x="276108" y="19490"/>
                </a:lnTo>
                <a:lnTo>
                  <a:pt x="235743" y="5064"/>
                </a:lnTo>
                <a:lnTo>
                  <a:pt x="191770" y="0"/>
                </a:lnTo>
                <a:close/>
              </a:path>
            </a:pathLst>
          </a:custGeom>
          <a:solidFill>
            <a:srgbClr val="008E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46306" y="5801436"/>
            <a:ext cx="848106" cy="38722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29585" y="1591183"/>
            <a:ext cx="6135370" cy="13715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0032841" y="330580"/>
            <a:ext cx="2160270" cy="1585595"/>
          </a:xfrm>
          <a:custGeom>
            <a:avLst/>
            <a:gdLst/>
            <a:ahLst/>
            <a:cxnLst/>
            <a:rect l="l" t="t" r="r" b="b"/>
            <a:pathLst>
              <a:path w="2160270" h="1585595">
                <a:moveTo>
                  <a:pt x="2159666" y="0"/>
                </a:moveTo>
                <a:lnTo>
                  <a:pt x="218598" y="941705"/>
                </a:lnTo>
                <a:lnTo>
                  <a:pt x="168957" y="971488"/>
                </a:lnTo>
                <a:lnTo>
                  <a:pt x="70739" y="1058910"/>
                </a:lnTo>
                <a:lnTo>
                  <a:pt x="0" y="1201076"/>
                </a:lnTo>
                <a:lnTo>
                  <a:pt x="32797" y="1395095"/>
                </a:lnTo>
                <a:lnTo>
                  <a:pt x="38004" y="1406779"/>
                </a:lnTo>
                <a:lnTo>
                  <a:pt x="66097" y="1449893"/>
                </a:lnTo>
                <a:lnTo>
                  <a:pt x="152828" y="1532715"/>
                </a:lnTo>
                <a:lnTo>
                  <a:pt x="301877" y="1585462"/>
                </a:lnTo>
                <a:lnTo>
                  <a:pt x="516921" y="1538351"/>
                </a:lnTo>
                <a:lnTo>
                  <a:pt x="2159666" y="741045"/>
                </a:lnTo>
                <a:lnTo>
                  <a:pt x="2159666" y="0"/>
                </a:lnTo>
                <a:close/>
              </a:path>
            </a:pathLst>
          </a:custGeom>
          <a:solidFill>
            <a:srgbClr val="008E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744657" y="380"/>
            <a:ext cx="1449070" cy="1882139"/>
          </a:xfrm>
          <a:custGeom>
            <a:avLst/>
            <a:gdLst/>
            <a:ahLst/>
            <a:cxnLst/>
            <a:rect l="l" t="t" r="r" b="b"/>
            <a:pathLst>
              <a:path w="1449070" h="1882139">
                <a:moveTo>
                  <a:pt x="1448485" y="0"/>
                </a:moveTo>
                <a:lnTo>
                  <a:pt x="6908" y="0"/>
                </a:lnTo>
                <a:lnTo>
                  <a:pt x="2120" y="41808"/>
                </a:lnTo>
                <a:lnTo>
                  <a:pt x="0" y="85128"/>
                </a:lnTo>
                <a:lnTo>
                  <a:pt x="736" y="129971"/>
                </a:lnTo>
                <a:lnTo>
                  <a:pt x="4521" y="176301"/>
                </a:lnTo>
                <a:lnTo>
                  <a:pt x="11518" y="224116"/>
                </a:lnTo>
                <a:lnTo>
                  <a:pt x="21932" y="273392"/>
                </a:lnTo>
                <a:lnTo>
                  <a:pt x="35941" y="324129"/>
                </a:lnTo>
                <a:lnTo>
                  <a:pt x="53733" y="376301"/>
                </a:lnTo>
                <a:lnTo>
                  <a:pt x="75488" y="429895"/>
                </a:lnTo>
                <a:lnTo>
                  <a:pt x="101396" y="484886"/>
                </a:lnTo>
                <a:lnTo>
                  <a:pt x="131953" y="542251"/>
                </a:lnTo>
                <a:lnTo>
                  <a:pt x="182054" y="618007"/>
                </a:lnTo>
                <a:lnTo>
                  <a:pt x="265417" y="719213"/>
                </a:lnTo>
                <a:lnTo>
                  <a:pt x="381939" y="825373"/>
                </a:lnTo>
                <a:lnTo>
                  <a:pt x="1447469" y="308749"/>
                </a:lnTo>
                <a:lnTo>
                  <a:pt x="1448485" y="0"/>
                </a:lnTo>
                <a:close/>
              </a:path>
              <a:path w="1449070" h="1882139">
                <a:moveTo>
                  <a:pt x="1448993" y="1155700"/>
                </a:moveTo>
                <a:lnTo>
                  <a:pt x="477570" y="1627124"/>
                </a:lnTo>
                <a:lnTo>
                  <a:pt x="458711" y="1638681"/>
                </a:lnTo>
                <a:lnTo>
                  <a:pt x="421538" y="1672678"/>
                </a:lnTo>
                <a:lnTo>
                  <a:pt x="395109" y="1728127"/>
                </a:lnTo>
                <a:lnTo>
                  <a:pt x="408482" y="1804035"/>
                </a:lnTo>
                <a:lnTo>
                  <a:pt x="410641" y="1809369"/>
                </a:lnTo>
                <a:lnTo>
                  <a:pt x="421576" y="1826628"/>
                </a:lnTo>
                <a:lnTo>
                  <a:pt x="455218" y="1859978"/>
                </a:lnTo>
                <a:lnTo>
                  <a:pt x="512749" y="1881809"/>
                </a:lnTo>
                <a:lnTo>
                  <a:pt x="595426" y="1864487"/>
                </a:lnTo>
                <a:lnTo>
                  <a:pt x="1448993" y="1449197"/>
                </a:lnTo>
                <a:lnTo>
                  <a:pt x="1448993" y="1155700"/>
                </a:lnTo>
                <a:close/>
              </a:path>
            </a:pathLst>
          </a:custGeom>
          <a:solidFill>
            <a:srgbClr val="D20E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007955" y="310260"/>
            <a:ext cx="2186940" cy="1627505"/>
          </a:xfrm>
          <a:custGeom>
            <a:avLst/>
            <a:gdLst/>
            <a:ahLst/>
            <a:cxnLst/>
            <a:rect l="l" t="t" r="r" b="b"/>
            <a:pathLst>
              <a:path w="2186940" h="1627505">
                <a:moveTo>
                  <a:pt x="2185314" y="0"/>
                </a:moveTo>
                <a:lnTo>
                  <a:pt x="233324" y="946404"/>
                </a:lnTo>
                <a:lnTo>
                  <a:pt x="196215" y="968146"/>
                </a:lnTo>
                <a:lnTo>
                  <a:pt x="160896" y="992543"/>
                </a:lnTo>
                <a:lnTo>
                  <a:pt x="120561" y="1025880"/>
                </a:lnTo>
                <a:lnTo>
                  <a:pt x="79781" y="1068095"/>
                </a:lnTo>
                <a:lnTo>
                  <a:pt x="43192" y="1119136"/>
                </a:lnTo>
                <a:lnTo>
                  <a:pt x="15392" y="1178941"/>
                </a:lnTo>
                <a:lnTo>
                  <a:pt x="3556" y="1226616"/>
                </a:lnTo>
                <a:lnTo>
                  <a:pt x="0" y="1275207"/>
                </a:lnTo>
                <a:lnTo>
                  <a:pt x="4800" y="1324622"/>
                </a:lnTo>
                <a:lnTo>
                  <a:pt x="18072" y="1374736"/>
                </a:lnTo>
                <a:lnTo>
                  <a:pt x="39903" y="1425448"/>
                </a:lnTo>
                <a:lnTo>
                  <a:pt x="63728" y="1467700"/>
                </a:lnTo>
                <a:lnTo>
                  <a:pt x="87058" y="1498180"/>
                </a:lnTo>
                <a:lnTo>
                  <a:pt x="119976" y="1532966"/>
                </a:lnTo>
                <a:lnTo>
                  <a:pt x="162598" y="1567637"/>
                </a:lnTo>
                <a:lnTo>
                  <a:pt x="215074" y="1597837"/>
                </a:lnTo>
                <a:lnTo>
                  <a:pt x="277545" y="1619173"/>
                </a:lnTo>
                <a:lnTo>
                  <a:pt x="350164" y="1627251"/>
                </a:lnTo>
                <a:lnTo>
                  <a:pt x="394804" y="1624533"/>
                </a:lnTo>
                <a:lnTo>
                  <a:pt x="442633" y="1615821"/>
                </a:lnTo>
                <a:lnTo>
                  <a:pt x="493623" y="1600365"/>
                </a:lnTo>
                <a:lnTo>
                  <a:pt x="547776" y="1577340"/>
                </a:lnTo>
                <a:lnTo>
                  <a:pt x="2185314" y="781685"/>
                </a:lnTo>
                <a:lnTo>
                  <a:pt x="2185314" y="740283"/>
                </a:lnTo>
                <a:lnTo>
                  <a:pt x="530758" y="1542288"/>
                </a:lnTo>
                <a:lnTo>
                  <a:pt x="462191" y="1570050"/>
                </a:lnTo>
                <a:lnTo>
                  <a:pt x="399630" y="1584960"/>
                </a:lnTo>
                <a:lnTo>
                  <a:pt x="342976" y="1588846"/>
                </a:lnTo>
                <a:lnTo>
                  <a:pt x="292125" y="1583499"/>
                </a:lnTo>
                <a:lnTo>
                  <a:pt x="246964" y="1570761"/>
                </a:lnTo>
                <a:lnTo>
                  <a:pt x="207391" y="1552435"/>
                </a:lnTo>
                <a:lnTo>
                  <a:pt x="173291" y="1530324"/>
                </a:lnTo>
                <a:lnTo>
                  <a:pt x="121158" y="1482064"/>
                </a:lnTo>
                <a:lnTo>
                  <a:pt x="89712" y="1440484"/>
                </a:lnTo>
                <a:lnTo>
                  <a:pt x="52781" y="1360195"/>
                </a:lnTo>
                <a:lnTo>
                  <a:pt x="41008" y="1312938"/>
                </a:lnTo>
                <a:lnTo>
                  <a:pt x="37528" y="1266748"/>
                </a:lnTo>
                <a:lnTo>
                  <a:pt x="42418" y="1221676"/>
                </a:lnTo>
                <a:lnTo>
                  <a:pt x="55727" y="1177823"/>
                </a:lnTo>
                <a:lnTo>
                  <a:pt x="77520" y="1135227"/>
                </a:lnTo>
                <a:lnTo>
                  <a:pt x="107848" y="1093978"/>
                </a:lnTo>
                <a:lnTo>
                  <a:pt x="155346" y="1045946"/>
                </a:lnTo>
                <a:lnTo>
                  <a:pt x="200850" y="1010526"/>
                </a:lnTo>
                <a:lnTo>
                  <a:pt x="235191" y="988415"/>
                </a:lnTo>
                <a:lnTo>
                  <a:pt x="2185314" y="41414"/>
                </a:lnTo>
                <a:lnTo>
                  <a:pt x="2185314" y="0"/>
                </a:lnTo>
                <a:close/>
              </a:path>
              <a:path w="2186940" h="1627505">
                <a:moveTo>
                  <a:pt x="2186584" y="825500"/>
                </a:moveTo>
                <a:lnTo>
                  <a:pt x="1205128" y="1301369"/>
                </a:lnTo>
                <a:lnTo>
                  <a:pt x="1168184" y="1326603"/>
                </a:lnTo>
                <a:lnTo>
                  <a:pt x="1139342" y="1356398"/>
                </a:lnTo>
                <a:lnTo>
                  <a:pt x="1116863" y="1397254"/>
                </a:lnTo>
                <a:lnTo>
                  <a:pt x="1110475" y="1450784"/>
                </a:lnTo>
                <a:lnTo>
                  <a:pt x="1115644" y="1478127"/>
                </a:lnTo>
                <a:lnTo>
                  <a:pt x="1146873" y="1538516"/>
                </a:lnTo>
                <a:lnTo>
                  <a:pt x="1174800" y="1565465"/>
                </a:lnTo>
                <a:lnTo>
                  <a:pt x="1212303" y="1586039"/>
                </a:lnTo>
                <a:lnTo>
                  <a:pt x="1259357" y="1594231"/>
                </a:lnTo>
                <a:lnTo>
                  <a:pt x="1277480" y="1593024"/>
                </a:lnTo>
                <a:lnTo>
                  <a:pt x="1296797" y="1589328"/>
                </a:lnTo>
                <a:lnTo>
                  <a:pt x="1317345" y="1583042"/>
                </a:lnTo>
                <a:lnTo>
                  <a:pt x="1339113" y="1574038"/>
                </a:lnTo>
                <a:lnTo>
                  <a:pt x="2186584" y="1162939"/>
                </a:lnTo>
                <a:lnTo>
                  <a:pt x="2186584" y="1119378"/>
                </a:lnTo>
                <a:lnTo>
                  <a:pt x="1322095" y="1538859"/>
                </a:lnTo>
                <a:lnTo>
                  <a:pt x="1264754" y="1555064"/>
                </a:lnTo>
                <a:lnTo>
                  <a:pt x="1221066" y="1548053"/>
                </a:lnTo>
                <a:lnTo>
                  <a:pt x="1170901" y="1506499"/>
                </a:lnTo>
                <a:lnTo>
                  <a:pt x="1147546" y="1434452"/>
                </a:lnTo>
                <a:lnTo>
                  <a:pt x="1159421" y="1392339"/>
                </a:lnTo>
                <a:lnTo>
                  <a:pt x="1183805" y="1361528"/>
                </a:lnTo>
                <a:lnTo>
                  <a:pt x="1208455" y="1342161"/>
                </a:lnTo>
                <a:lnTo>
                  <a:pt x="1221130" y="1334389"/>
                </a:lnTo>
                <a:lnTo>
                  <a:pt x="2186584" y="865886"/>
                </a:lnTo>
                <a:lnTo>
                  <a:pt x="2186584" y="825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05786" y="918844"/>
            <a:ext cx="7987538" cy="4866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894059" y="5803900"/>
            <a:ext cx="383540" cy="383540"/>
          </a:xfrm>
          <a:custGeom>
            <a:avLst/>
            <a:gdLst/>
            <a:ahLst/>
            <a:cxnLst/>
            <a:rect l="l" t="t" r="r" b="b"/>
            <a:pathLst>
              <a:path w="383540" h="383539">
                <a:moveTo>
                  <a:pt x="191770" y="0"/>
                </a:moveTo>
                <a:lnTo>
                  <a:pt x="147796" y="5064"/>
                </a:lnTo>
                <a:lnTo>
                  <a:pt x="107431" y="19490"/>
                </a:lnTo>
                <a:lnTo>
                  <a:pt x="71824" y="42127"/>
                </a:lnTo>
                <a:lnTo>
                  <a:pt x="42127" y="71824"/>
                </a:lnTo>
                <a:lnTo>
                  <a:pt x="19490" y="107431"/>
                </a:lnTo>
                <a:lnTo>
                  <a:pt x="5064" y="147796"/>
                </a:lnTo>
                <a:lnTo>
                  <a:pt x="0" y="191769"/>
                </a:lnTo>
                <a:lnTo>
                  <a:pt x="5064" y="235739"/>
                </a:lnTo>
                <a:lnTo>
                  <a:pt x="19490" y="276102"/>
                </a:lnTo>
                <a:lnTo>
                  <a:pt x="42127" y="311709"/>
                </a:lnTo>
                <a:lnTo>
                  <a:pt x="71824" y="341408"/>
                </a:lnTo>
                <a:lnTo>
                  <a:pt x="107431" y="364047"/>
                </a:lnTo>
                <a:lnTo>
                  <a:pt x="147796" y="378474"/>
                </a:lnTo>
                <a:lnTo>
                  <a:pt x="191770" y="383540"/>
                </a:lnTo>
                <a:lnTo>
                  <a:pt x="235743" y="378474"/>
                </a:lnTo>
                <a:lnTo>
                  <a:pt x="276108" y="364047"/>
                </a:lnTo>
                <a:lnTo>
                  <a:pt x="311715" y="341408"/>
                </a:lnTo>
                <a:lnTo>
                  <a:pt x="341412" y="311709"/>
                </a:lnTo>
                <a:lnTo>
                  <a:pt x="364049" y="276102"/>
                </a:lnTo>
                <a:lnTo>
                  <a:pt x="378475" y="235739"/>
                </a:lnTo>
                <a:lnTo>
                  <a:pt x="383540" y="191769"/>
                </a:lnTo>
                <a:lnTo>
                  <a:pt x="378475" y="147796"/>
                </a:lnTo>
                <a:lnTo>
                  <a:pt x="364049" y="107431"/>
                </a:lnTo>
                <a:lnTo>
                  <a:pt x="341412" y="71824"/>
                </a:lnTo>
                <a:lnTo>
                  <a:pt x="311715" y="42127"/>
                </a:lnTo>
                <a:lnTo>
                  <a:pt x="276108" y="19490"/>
                </a:lnTo>
                <a:lnTo>
                  <a:pt x="235743" y="5064"/>
                </a:lnTo>
                <a:lnTo>
                  <a:pt x="191770" y="0"/>
                </a:lnTo>
                <a:close/>
              </a:path>
            </a:pathLst>
          </a:custGeom>
          <a:solidFill>
            <a:srgbClr val="008E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46306" y="5801436"/>
            <a:ext cx="848106" cy="38722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032841" y="330580"/>
            <a:ext cx="2160270" cy="1585595"/>
          </a:xfrm>
          <a:custGeom>
            <a:avLst/>
            <a:gdLst/>
            <a:ahLst/>
            <a:cxnLst/>
            <a:rect l="l" t="t" r="r" b="b"/>
            <a:pathLst>
              <a:path w="2160270" h="1585595">
                <a:moveTo>
                  <a:pt x="2159666" y="0"/>
                </a:moveTo>
                <a:lnTo>
                  <a:pt x="218598" y="941705"/>
                </a:lnTo>
                <a:lnTo>
                  <a:pt x="168957" y="971488"/>
                </a:lnTo>
                <a:lnTo>
                  <a:pt x="70739" y="1058910"/>
                </a:lnTo>
                <a:lnTo>
                  <a:pt x="0" y="1201076"/>
                </a:lnTo>
                <a:lnTo>
                  <a:pt x="32797" y="1395095"/>
                </a:lnTo>
                <a:lnTo>
                  <a:pt x="38004" y="1406779"/>
                </a:lnTo>
                <a:lnTo>
                  <a:pt x="66097" y="1449893"/>
                </a:lnTo>
                <a:lnTo>
                  <a:pt x="152828" y="1532715"/>
                </a:lnTo>
                <a:lnTo>
                  <a:pt x="301877" y="1585462"/>
                </a:lnTo>
                <a:lnTo>
                  <a:pt x="516921" y="1538351"/>
                </a:lnTo>
                <a:lnTo>
                  <a:pt x="2159666" y="741045"/>
                </a:lnTo>
                <a:lnTo>
                  <a:pt x="2159666" y="0"/>
                </a:lnTo>
                <a:close/>
              </a:path>
            </a:pathLst>
          </a:custGeom>
          <a:solidFill>
            <a:srgbClr val="008E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744657" y="380"/>
            <a:ext cx="1449070" cy="1882139"/>
          </a:xfrm>
          <a:custGeom>
            <a:avLst/>
            <a:gdLst/>
            <a:ahLst/>
            <a:cxnLst/>
            <a:rect l="l" t="t" r="r" b="b"/>
            <a:pathLst>
              <a:path w="1449070" h="1882139">
                <a:moveTo>
                  <a:pt x="1448485" y="0"/>
                </a:moveTo>
                <a:lnTo>
                  <a:pt x="6908" y="0"/>
                </a:lnTo>
                <a:lnTo>
                  <a:pt x="2120" y="41808"/>
                </a:lnTo>
                <a:lnTo>
                  <a:pt x="0" y="85128"/>
                </a:lnTo>
                <a:lnTo>
                  <a:pt x="736" y="129971"/>
                </a:lnTo>
                <a:lnTo>
                  <a:pt x="4521" y="176301"/>
                </a:lnTo>
                <a:lnTo>
                  <a:pt x="11518" y="224116"/>
                </a:lnTo>
                <a:lnTo>
                  <a:pt x="21932" y="273392"/>
                </a:lnTo>
                <a:lnTo>
                  <a:pt x="35941" y="324129"/>
                </a:lnTo>
                <a:lnTo>
                  <a:pt x="53733" y="376301"/>
                </a:lnTo>
                <a:lnTo>
                  <a:pt x="75488" y="429895"/>
                </a:lnTo>
                <a:lnTo>
                  <a:pt x="101396" y="484886"/>
                </a:lnTo>
                <a:lnTo>
                  <a:pt x="131953" y="542251"/>
                </a:lnTo>
                <a:lnTo>
                  <a:pt x="182054" y="618007"/>
                </a:lnTo>
                <a:lnTo>
                  <a:pt x="265417" y="719213"/>
                </a:lnTo>
                <a:lnTo>
                  <a:pt x="381939" y="825373"/>
                </a:lnTo>
                <a:lnTo>
                  <a:pt x="1447469" y="308749"/>
                </a:lnTo>
                <a:lnTo>
                  <a:pt x="1448485" y="0"/>
                </a:lnTo>
                <a:close/>
              </a:path>
              <a:path w="1449070" h="1882139">
                <a:moveTo>
                  <a:pt x="1448993" y="1155700"/>
                </a:moveTo>
                <a:lnTo>
                  <a:pt x="477570" y="1627124"/>
                </a:lnTo>
                <a:lnTo>
                  <a:pt x="458711" y="1638681"/>
                </a:lnTo>
                <a:lnTo>
                  <a:pt x="421538" y="1672678"/>
                </a:lnTo>
                <a:lnTo>
                  <a:pt x="395109" y="1728127"/>
                </a:lnTo>
                <a:lnTo>
                  <a:pt x="408482" y="1804035"/>
                </a:lnTo>
                <a:lnTo>
                  <a:pt x="410641" y="1809369"/>
                </a:lnTo>
                <a:lnTo>
                  <a:pt x="421576" y="1826628"/>
                </a:lnTo>
                <a:lnTo>
                  <a:pt x="455218" y="1859978"/>
                </a:lnTo>
                <a:lnTo>
                  <a:pt x="512749" y="1881809"/>
                </a:lnTo>
                <a:lnTo>
                  <a:pt x="595426" y="1864487"/>
                </a:lnTo>
                <a:lnTo>
                  <a:pt x="1448993" y="1449197"/>
                </a:lnTo>
                <a:lnTo>
                  <a:pt x="1448993" y="1155700"/>
                </a:lnTo>
                <a:close/>
              </a:path>
            </a:pathLst>
          </a:custGeom>
          <a:solidFill>
            <a:srgbClr val="D20E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007955" y="310260"/>
            <a:ext cx="2186940" cy="1627505"/>
          </a:xfrm>
          <a:custGeom>
            <a:avLst/>
            <a:gdLst/>
            <a:ahLst/>
            <a:cxnLst/>
            <a:rect l="l" t="t" r="r" b="b"/>
            <a:pathLst>
              <a:path w="2186940" h="1627505">
                <a:moveTo>
                  <a:pt x="2185314" y="0"/>
                </a:moveTo>
                <a:lnTo>
                  <a:pt x="233324" y="946404"/>
                </a:lnTo>
                <a:lnTo>
                  <a:pt x="196215" y="968146"/>
                </a:lnTo>
                <a:lnTo>
                  <a:pt x="160896" y="992543"/>
                </a:lnTo>
                <a:lnTo>
                  <a:pt x="120561" y="1025880"/>
                </a:lnTo>
                <a:lnTo>
                  <a:pt x="79781" y="1068095"/>
                </a:lnTo>
                <a:lnTo>
                  <a:pt x="43192" y="1119136"/>
                </a:lnTo>
                <a:lnTo>
                  <a:pt x="15392" y="1178941"/>
                </a:lnTo>
                <a:lnTo>
                  <a:pt x="3556" y="1226616"/>
                </a:lnTo>
                <a:lnTo>
                  <a:pt x="0" y="1275207"/>
                </a:lnTo>
                <a:lnTo>
                  <a:pt x="4800" y="1324622"/>
                </a:lnTo>
                <a:lnTo>
                  <a:pt x="18072" y="1374736"/>
                </a:lnTo>
                <a:lnTo>
                  <a:pt x="39903" y="1425448"/>
                </a:lnTo>
                <a:lnTo>
                  <a:pt x="63728" y="1467700"/>
                </a:lnTo>
                <a:lnTo>
                  <a:pt x="87058" y="1498180"/>
                </a:lnTo>
                <a:lnTo>
                  <a:pt x="119976" y="1532966"/>
                </a:lnTo>
                <a:lnTo>
                  <a:pt x="162598" y="1567637"/>
                </a:lnTo>
                <a:lnTo>
                  <a:pt x="215074" y="1597837"/>
                </a:lnTo>
                <a:lnTo>
                  <a:pt x="277545" y="1619173"/>
                </a:lnTo>
                <a:lnTo>
                  <a:pt x="350164" y="1627251"/>
                </a:lnTo>
                <a:lnTo>
                  <a:pt x="394804" y="1624533"/>
                </a:lnTo>
                <a:lnTo>
                  <a:pt x="442633" y="1615821"/>
                </a:lnTo>
                <a:lnTo>
                  <a:pt x="493623" y="1600365"/>
                </a:lnTo>
                <a:lnTo>
                  <a:pt x="547776" y="1577340"/>
                </a:lnTo>
                <a:lnTo>
                  <a:pt x="2185314" y="781685"/>
                </a:lnTo>
                <a:lnTo>
                  <a:pt x="2185314" y="740283"/>
                </a:lnTo>
                <a:lnTo>
                  <a:pt x="530758" y="1542288"/>
                </a:lnTo>
                <a:lnTo>
                  <a:pt x="462191" y="1570050"/>
                </a:lnTo>
                <a:lnTo>
                  <a:pt x="399630" y="1584960"/>
                </a:lnTo>
                <a:lnTo>
                  <a:pt x="342976" y="1588846"/>
                </a:lnTo>
                <a:lnTo>
                  <a:pt x="292125" y="1583499"/>
                </a:lnTo>
                <a:lnTo>
                  <a:pt x="246964" y="1570761"/>
                </a:lnTo>
                <a:lnTo>
                  <a:pt x="207391" y="1552435"/>
                </a:lnTo>
                <a:lnTo>
                  <a:pt x="173291" y="1530324"/>
                </a:lnTo>
                <a:lnTo>
                  <a:pt x="121158" y="1482064"/>
                </a:lnTo>
                <a:lnTo>
                  <a:pt x="89712" y="1440484"/>
                </a:lnTo>
                <a:lnTo>
                  <a:pt x="52781" y="1360195"/>
                </a:lnTo>
                <a:lnTo>
                  <a:pt x="41008" y="1312938"/>
                </a:lnTo>
                <a:lnTo>
                  <a:pt x="37528" y="1266748"/>
                </a:lnTo>
                <a:lnTo>
                  <a:pt x="42418" y="1221676"/>
                </a:lnTo>
                <a:lnTo>
                  <a:pt x="55727" y="1177823"/>
                </a:lnTo>
                <a:lnTo>
                  <a:pt x="77520" y="1135227"/>
                </a:lnTo>
                <a:lnTo>
                  <a:pt x="107848" y="1093978"/>
                </a:lnTo>
                <a:lnTo>
                  <a:pt x="155346" y="1045946"/>
                </a:lnTo>
                <a:lnTo>
                  <a:pt x="200850" y="1010526"/>
                </a:lnTo>
                <a:lnTo>
                  <a:pt x="235191" y="988415"/>
                </a:lnTo>
                <a:lnTo>
                  <a:pt x="2185314" y="41414"/>
                </a:lnTo>
                <a:lnTo>
                  <a:pt x="2185314" y="0"/>
                </a:lnTo>
                <a:close/>
              </a:path>
              <a:path w="2186940" h="1627505">
                <a:moveTo>
                  <a:pt x="2186584" y="825500"/>
                </a:moveTo>
                <a:lnTo>
                  <a:pt x="1205128" y="1301369"/>
                </a:lnTo>
                <a:lnTo>
                  <a:pt x="1168184" y="1326603"/>
                </a:lnTo>
                <a:lnTo>
                  <a:pt x="1139342" y="1356398"/>
                </a:lnTo>
                <a:lnTo>
                  <a:pt x="1116863" y="1397254"/>
                </a:lnTo>
                <a:lnTo>
                  <a:pt x="1110475" y="1450784"/>
                </a:lnTo>
                <a:lnTo>
                  <a:pt x="1115644" y="1478127"/>
                </a:lnTo>
                <a:lnTo>
                  <a:pt x="1146873" y="1538516"/>
                </a:lnTo>
                <a:lnTo>
                  <a:pt x="1174800" y="1565465"/>
                </a:lnTo>
                <a:lnTo>
                  <a:pt x="1212303" y="1586039"/>
                </a:lnTo>
                <a:lnTo>
                  <a:pt x="1259357" y="1594231"/>
                </a:lnTo>
                <a:lnTo>
                  <a:pt x="1277480" y="1593024"/>
                </a:lnTo>
                <a:lnTo>
                  <a:pt x="1296797" y="1589328"/>
                </a:lnTo>
                <a:lnTo>
                  <a:pt x="1317345" y="1583042"/>
                </a:lnTo>
                <a:lnTo>
                  <a:pt x="1339113" y="1574038"/>
                </a:lnTo>
                <a:lnTo>
                  <a:pt x="2186584" y="1162939"/>
                </a:lnTo>
                <a:lnTo>
                  <a:pt x="2186584" y="1119378"/>
                </a:lnTo>
                <a:lnTo>
                  <a:pt x="1322095" y="1538859"/>
                </a:lnTo>
                <a:lnTo>
                  <a:pt x="1264754" y="1555064"/>
                </a:lnTo>
                <a:lnTo>
                  <a:pt x="1221066" y="1548053"/>
                </a:lnTo>
                <a:lnTo>
                  <a:pt x="1170901" y="1506499"/>
                </a:lnTo>
                <a:lnTo>
                  <a:pt x="1147546" y="1434452"/>
                </a:lnTo>
                <a:lnTo>
                  <a:pt x="1159421" y="1392339"/>
                </a:lnTo>
                <a:lnTo>
                  <a:pt x="1183805" y="1361528"/>
                </a:lnTo>
                <a:lnTo>
                  <a:pt x="1208455" y="1342161"/>
                </a:lnTo>
                <a:lnTo>
                  <a:pt x="1221130" y="1334389"/>
                </a:lnTo>
                <a:lnTo>
                  <a:pt x="2186584" y="865886"/>
                </a:lnTo>
                <a:lnTo>
                  <a:pt x="2186584" y="825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38679" y="2840836"/>
            <a:ext cx="5859438" cy="31357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894059" y="5803900"/>
            <a:ext cx="383540" cy="383540"/>
          </a:xfrm>
          <a:custGeom>
            <a:avLst/>
            <a:gdLst/>
            <a:ahLst/>
            <a:cxnLst/>
            <a:rect l="l" t="t" r="r" b="b"/>
            <a:pathLst>
              <a:path w="383540" h="383539">
                <a:moveTo>
                  <a:pt x="191770" y="0"/>
                </a:moveTo>
                <a:lnTo>
                  <a:pt x="147796" y="5064"/>
                </a:lnTo>
                <a:lnTo>
                  <a:pt x="107431" y="19490"/>
                </a:lnTo>
                <a:lnTo>
                  <a:pt x="71824" y="42127"/>
                </a:lnTo>
                <a:lnTo>
                  <a:pt x="42127" y="71824"/>
                </a:lnTo>
                <a:lnTo>
                  <a:pt x="19490" y="107431"/>
                </a:lnTo>
                <a:lnTo>
                  <a:pt x="5064" y="147796"/>
                </a:lnTo>
                <a:lnTo>
                  <a:pt x="0" y="191769"/>
                </a:lnTo>
                <a:lnTo>
                  <a:pt x="5064" y="235739"/>
                </a:lnTo>
                <a:lnTo>
                  <a:pt x="19490" y="276102"/>
                </a:lnTo>
                <a:lnTo>
                  <a:pt x="42127" y="311709"/>
                </a:lnTo>
                <a:lnTo>
                  <a:pt x="71824" y="341408"/>
                </a:lnTo>
                <a:lnTo>
                  <a:pt x="107431" y="364047"/>
                </a:lnTo>
                <a:lnTo>
                  <a:pt x="147796" y="378474"/>
                </a:lnTo>
                <a:lnTo>
                  <a:pt x="191770" y="383540"/>
                </a:lnTo>
                <a:lnTo>
                  <a:pt x="235743" y="378474"/>
                </a:lnTo>
                <a:lnTo>
                  <a:pt x="276108" y="364047"/>
                </a:lnTo>
                <a:lnTo>
                  <a:pt x="311715" y="341408"/>
                </a:lnTo>
                <a:lnTo>
                  <a:pt x="341412" y="311709"/>
                </a:lnTo>
                <a:lnTo>
                  <a:pt x="364049" y="276102"/>
                </a:lnTo>
                <a:lnTo>
                  <a:pt x="378475" y="235739"/>
                </a:lnTo>
                <a:lnTo>
                  <a:pt x="383540" y="191769"/>
                </a:lnTo>
                <a:lnTo>
                  <a:pt x="378475" y="147796"/>
                </a:lnTo>
                <a:lnTo>
                  <a:pt x="364049" y="107431"/>
                </a:lnTo>
                <a:lnTo>
                  <a:pt x="341412" y="71824"/>
                </a:lnTo>
                <a:lnTo>
                  <a:pt x="311715" y="42127"/>
                </a:lnTo>
                <a:lnTo>
                  <a:pt x="276108" y="19490"/>
                </a:lnTo>
                <a:lnTo>
                  <a:pt x="235743" y="5064"/>
                </a:lnTo>
                <a:lnTo>
                  <a:pt x="191770" y="0"/>
                </a:lnTo>
                <a:close/>
              </a:path>
            </a:pathLst>
          </a:custGeom>
          <a:solidFill>
            <a:srgbClr val="008E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46306" y="5801436"/>
            <a:ext cx="848106" cy="3872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5580" y="439419"/>
            <a:ext cx="9260839" cy="370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1222" y="2586354"/>
            <a:ext cx="10409554" cy="2772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72545" y="5922292"/>
            <a:ext cx="218440" cy="167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2280" y="5435600"/>
            <a:ext cx="718820" cy="718820"/>
          </a:xfrm>
          <a:custGeom>
            <a:avLst/>
            <a:gdLst/>
            <a:ahLst/>
            <a:cxnLst/>
            <a:rect l="l" t="t" r="r" b="b"/>
            <a:pathLst>
              <a:path w="718820" h="718820">
                <a:moveTo>
                  <a:pt x="359410" y="0"/>
                </a:moveTo>
                <a:lnTo>
                  <a:pt x="310719" y="3288"/>
                </a:lnTo>
                <a:lnTo>
                  <a:pt x="263995" y="12864"/>
                </a:lnTo>
                <a:lnTo>
                  <a:pt x="219670" y="28297"/>
                </a:lnTo>
                <a:lnTo>
                  <a:pt x="178176" y="49153"/>
                </a:lnTo>
                <a:lnTo>
                  <a:pt x="139945" y="75002"/>
                </a:lnTo>
                <a:lnTo>
                  <a:pt x="105410" y="105409"/>
                </a:lnTo>
                <a:lnTo>
                  <a:pt x="75002" y="139945"/>
                </a:lnTo>
                <a:lnTo>
                  <a:pt x="49153" y="178176"/>
                </a:lnTo>
                <a:lnTo>
                  <a:pt x="28297" y="219670"/>
                </a:lnTo>
                <a:lnTo>
                  <a:pt x="12864" y="263995"/>
                </a:lnTo>
                <a:lnTo>
                  <a:pt x="3288" y="310719"/>
                </a:lnTo>
                <a:lnTo>
                  <a:pt x="0" y="359409"/>
                </a:lnTo>
                <a:lnTo>
                  <a:pt x="3288" y="408100"/>
                </a:lnTo>
                <a:lnTo>
                  <a:pt x="12864" y="454824"/>
                </a:lnTo>
                <a:lnTo>
                  <a:pt x="28297" y="499149"/>
                </a:lnTo>
                <a:lnTo>
                  <a:pt x="49153" y="540643"/>
                </a:lnTo>
                <a:lnTo>
                  <a:pt x="75002" y="578874"/>
                </a:lnTo>
                <a:lnTo>
                  <a:pt x="105410" y="613410"/>
                </a:lnTo>
                <a:lnTo>
                  <a:pt x="139945" y="643817"/>
                </a:lnTo>
                <a:lnTo>
                  <a:pt x="178176" y="669666"/>
                </a:lnTo>
                <a:lnTo>
                  <a:pt x="219670" y="690522"/>
                </a:lnTo>
                <a:lnTo>
                  <a:pt x="263995" y="705955"/>
                </a:lnTo>
                <a:lnTo>
                  <a:pt x="310719" y="715531"/>
                </a:lnTo>
                <a:lnTo>
                  <a:pt x="359410" y="718820"/>
                </a:lnTo>
                <a:lnTo>
                  <a:pt x="408100" y="715531"/>
                </a:lnTo>
                <a:lnTo>
                  <a:pt x="454824" y="705955"/>
                </a:lnTo>
                <a:lnTo>
                  <a:pt x="499149" y="690522"/>
                </a:lnTo>
                <a:lnTo>
                  <a:pt x="540643" y="669666"/>
                </a:lnTo>
                <a:lnTo>
                  <a:pt x="578874" y="643817"/>
                </a:lnTo>
                <a:lnTo>
                  <a:pt x="613410" y="613410"/>
                </a:lnTo>
                <a:lnTo>
                  <a:pt x="643817" y="578874"/>
                </a:lnTo>
                <a:lnTo>
                  <a:pt x="669666" y="540643"/>
                </a:lnTo>
                <a:lnTo>
                  <a:pt x="690522" y="499149"/>
                </a:lnTo>
                <a:lnTo>
                  <a:pt x="705955" y="454824"/>
                </a:lnTo>
                <a:lnTo>
                  <a:pt x="715531" y="408100"/>
                </a:lnTo>
                <a:lnTo>
                  <a:pt x="718820" y="359409"/>
                </a:lnTo>
                <a:lnTo>
                  <a:pt x="715531" y="310719"/>
                </a:lnTo>
                <a:lnTo>
                  <a:pt x="705955" y="263995"/>
                </a:lnTo>
                <a:lnTo>
                  <a:pt x="690522" y="219670"/>
                </a:lnTo>
                <a:lnTo>
                  <a:pt x="669666" y="178176"/>
                </a:lnTo>
                <a:lnTo>
                  <a:pt x="643817" y="139945"/>
                </a:lnTo>
                <a:lnTo>
                  <a:pt x="613409" y="105409"/>
                </a:lnTo>
                <a:lnTo>
                  <a:pt x="578874" y="75002"/>
                </a:lnTo>
                <a:lnTo>
                  <a:pt x="540643" y="49153"/>
                </a:lnTo>
                <a:lnTo>
                  <a:pt x="499149" y="28297"/>
                </a:lnTo>
                <a:lnTo>
                  <a:pt x="454824" y="12864"/>
                </a:lnTo>
                <a:lnTo>
                  <a:pt x="408100" y="3288"/>
                </a:lnTo>
                <a:lnTo>
                  <a:pt x="359410" y="0"/>
                </a:lnTo>
                <a:close/>
              </a:path>
            </a:pathLst>
          </a:custGeom>
          <a:solidFill>
            <a:srgbClr val="008ED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048289" y="3477259"/>
            <a:ext cx="3144520" cy="2918460"/>
            <a:chOff x="9048289" y="3477259"/>
            <a:chExt cx="3144520" cy="2918460"/>
          </a:xfrm>
        </p:grpSpPr>
        <p:sp>
          <p:nvSpPr>
            <p:cNvPr id="4" name="object 4"/>
            <p:cNvSpPr/>
            <p:nvPr/>
          </p:nvSpPr>
          <p:spPr>
            <a:xfrm>
              <a:off x="9048289" y="3477259"/>
              <a:ext cx="3144520" cy="2918460"/>
            </a:xfrm>
            <a:custGeom>
              <a:avLst/>
              <a:gdLst/>
              <a:ahLst/>
              <a:cxnLst/>
              <a:rect l="l" t="t" r="r" b="b"/>
              <a:pathLst>
                <a:path w="3144520" h="2918460">
                  <a:moveTo>
                    <a:pt x="3143964" y="0"/>
                  </a:moveTo>
                  <a:lnTo>
                    <a:pt x="469344" y="1318259"/>
                  </a:lnTo>
                  <a:lnTo>
                    <a:pt x="359727" y="1386740"/>
                  </a:lnTo>
                  <a:lnTo>
                    <a:pt x="145811" y="1592738"/>
                  </a:lnTo>
                  <a:lnTo>
                    <a:pt x="0" y="1937087"/>
                  </a:lnTo>
                  <a:lnTo>
                    <a:pt x="94694" y="2420620"/>
                  </a:lnTo>
                  <a:lnTo>
                    <a:pt x="108664" y="2448560"/>
                  </a:lnTo>
                  <a:lnTo>
                    <a:pt x="177145" y="2558176"/>
                  </a:lnTo>
                  <a:lnTo>
                    <a:pt x="383143" y="2772092"/>
                  </a:lnTo>
                  <a:lnTo>
                    <a:pt x="727491" y="2917904"/>
                  </a:lnTo>
                  <a:lnTo>
                    <a:pt x="1211024" y="2823210"/>
                  </a:lnTo>
                  <a:lnTo>
                    <a:pt x="3143964" y="1869439"/>
                  </a:lnTo>
                  <a:lnTo>
                    <a:pt x="3143964" y="0"/>
                  </a:lnTo>
                  <a:close/>
                </a:path>
              </a:pathLst>
            </a:custGeom>
            <a:solidFill>
              <a:srgbClr val="D20E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063097" y="4579619"/>
              <a:ext cx="1129665" cy="838835"/>
            </a:xfrm>
            <a:custGeom>
              <a:avLst/>
              <a:gdLst/>
              <a:ahLst/>
              <a:cxnLst/>
              <a:rect l="l" t="t" r="r" b="b"/>
              <a:pathLst>
                <a:path w="1129665" h="838835">
                  <a:moveTo>
                    <a:pt x="1128395" y="626"/>
                  </a:moveTo>
                  <a:lnTo>
                    <a:pt x="154305" y="481329"/>
                  </a:lnTo>
                  <a:lnTo>
                    <a:pt x="120967" y="500836"/>
                  </a:lnTo>
                  <a:lnTo>
                    <a:pt x="53340" y="555466"/>
                  </a:lnTo>
                  <a:lnTo>
                    <a:pt x="0" y="639385"/>
                  </a:lnTo>
                  <a:lnTo>
                    <a:pt x="9525" y="746759"/>
                  </a:lnTo>
                  <a:lnTo>
                    <a:pt x="12065" y="753109"/>
                  </a:lnTo>
                  <a:lnTo>
                    <a:pt x="27622" y="775811"/>
                  </a:lnTo>
                  <a:lnTo>
                    <a:pt x="78422" y="817562"/>
                  </a:lnTo>
                  <a:lnTo>
                    <a:pt x="170656" y="838834"/>
                  </a:lnTo>
                  <a:lnTo>
                    <a:pt x="310515" y="800099"/>
                  </a:lnTo>
                  <a:lnTo>
                    <a:pt x="1128395" y="396239"/>
                  </a:lnTo>
                  <a:lnTo>
                    <a:pt x="1128395" y="626"/>
                  </a:lnTo>
                  <a:close/>
                </a:path>
                <a:path w="1129665" h="838835">
                  <a:moveTo>
                    <a:pt x="1129665" y="0"/>
                  </a:moveTo>
                  <a:lnTo>
                    <a:pt x="1128395" y="0"/>
                  </a:lnTo>
                  <a:lnTo>
                    <a:pt x="1128395" y="626"/>
                  </a:lnTo>
                  <a:lnTo>
                    <a:pt x="11296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533437" y="0"/>
            <a:ext cx="5657215" cy="2128520"/>
            <a:chOff x="6533437" y="0"/>
            <a:chExt cx="5657215" cy="2128520"/>
          </a:xfrm>
        </p:grpSpPr>
        <p:sp>
          <p:nvSpPr>
            <p:cNvPr id="7" name="object 7"/>
            <p:cNvSpPr/>
            <p:nvPr/>
          </p:nvSpPr>
          <p:spPr>
            <a:xfrm>
              <a:off x="10763377" y="10160"/>
              <a:ext cx="1426845" cy="984885"/>
            </a:xfrm>
            <a:custGeom>
              <a:avLst/>
              <a:gdLst/>
              <a:ahLst/>
              <a:cxnLst/>
              <a:rect l="l" t="t" r="r" b="b"/>
              <a:pathLst>
                <a:path w="1426845" h="984885">
                  <a:moveTo>
                    <a:pt x="1426845" y="0"/>
                  </a:moveTo>
                  <a:lnTo>
                    <a:pt x="154305" y="627380"/>
                  </a:lnTo>
                  <a:lnTo>
                    <a:pt x="120967" y="646886"/>
                  </a:lnTo>
                  <a:lnTo>
                    <a:pt x="53340" y="701516"/>
                  </a:lnTo>
                  <a:lnTo>
                    <a:pt x="0" y="785435"/>
                  </a:lnTo>
                  <a:lnTo>
                    <a:pt x="9525" y="892810"/>
                  </a:lnTo>
                  <a:lnTo>
                    <a:pt x="12065" y="899160"/>
                  </a:lnTo>
                  <a:lnTo>
                    <a:pt x="27622" y="921861"/>
                  </a:lnTo>
                  <a:lnTo>
                    <a:pt x="78422" y="963612"/>
                  </a:lnTo>
                  <a:lnTo>
                    <a:pt x="170656" y="984885"/>
                  </a:lnTo>
                  <a:lnTo>
                    <a:pt x="310515" y="946150"/>
                  </a:lnTo>
                  <a:lnTo>
                    <a:pt x="1426845" y="396240"/>
                  </a:lnTo>
                  <a:lnTo>
                    <a:pt x="1426845" y="0"/>
                  </a:lnTo>
                  <a:close/>
                </a:path>
              </a:pathLst>
            </a:custGeom>
            <a:solidFill>
              <a:srgbClr val="D20E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57835" y="0"/>
              <a:ext cx="4947920" cy="2108200"/>
            </a:xfrm>
            <a:custGeom>
              <a:avLst/>
              <a:gdLst/>
              <a:ahLst/>
              <a:cxnLst/>
              <a:rect l="l" t="t" r="r" b="b"/>
              <a:pathLst>
                <a:path w="4947920" h="2108200">
                  <a:moveTo>
                    <a:pt x="4947602" y="0"/>
                  </a:moveTo>
                  <a:lnTo>
                    <a:pt x="2495232" y="0"/>
                  </a:lnTo>
                  <a:lnTo>
                    <a:pt x="351472" y="1056639"/>
                  </a:lnTo>
                  <a:lnTo>
                    <a:pt x="271621" y="1105376"/>
                  </a:lnTo>
                  <a:lnTo>
                    <a:pt x="113665" y="1248409"/>
                  </a:lnTo>
                  <a:lnTo>
                    <a:pt x="0" y="1480978"/>
                  </a:lnTo>
                  <a:lnTo>
                    <a:pt x="53022" y="1798320"/>
                  </a:lnTo>
                  <a:lnTo>
                    <a:pt x="61912" y="1816100"/>
                  </a:lnTo>
                  <a:lnTo>
                    <a:pt x="106977" y="1886604"/>
                  </a:lnTo>
                  <a:lnTo>
                    <a:pt x="246221" y="2021998"/>
                  </a:lnTo>
                  <a:lnTo>
                    <a:pt x="485715" y="2108100"/>
                  </a:lnTo>
                  <a:lnTo>
                    <a:pt x="831532" y="2030729"/>
                  </a:lnTo>
                  <a:lnTo>
                    <a:pt x="4947602" y="0"/>
                  </a:lnTo>
                  <a:close/>
                </a:path>
              </a:pathLst>
            </a:custGeom>
            <a:solidFill>
              <a:srgbClr val="008E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33437" y="0"/>
              <a:ext cx="5015865" cy="2128520"/>
            </a:xfrm>
            <a:custGeom>
              <a:avLst/>
              <a:gdLst/>
              <a:ahLst/>
              <a:cxnLst/>
              <a:rect l="l" t="t" r="r" b="b"/>
              <a:pathLst>
                <a:path w="5015865" h="2128520">
                  <a:moveTo>
                    <a:pt x="5015307" y="0"/>
                  </a:moveTo>
                  <a:lnTo>
                    <a:pt x="4928947" y="0"/>
                  </a:lnTo>
                  <a:lnTo>
                    <a:pt x="847167" y="2012950"/>
                  </a:lnTo>
                  <a:lnTo>
                    <a:pt x="794040" y="2037078"/>
                  </a:lnTo>
                  <a:lnTo>
                    <a:pt x="741980" y="2056753"/>
                  </a:lnTo>
                  <a:lnTo>
                    <a:pt x="690997" y="2071965"/>
                  </a:lnTo>
                  <a:lnTo>
                    <a:pt x="641098" y="2082705"/>
                  </a:lnTo>
                  <a:lnTo>
                    <a:pt x="592292" y="2088966"/>
                  </a:lnTo>
                  <a:lnTo>
                    <a:pt x="544589" y="2090737"/>
                  </a:lnTo>
                  <a:lnTo>
                    <a:pt x="497998" y="2088010"/>
                  </a:lnTo>
                  <a:lnTo>
                    <a:pt x="452526" y="2080777"/>
                  </a:lnTo>
                  <a:lnTo>
                    <a:pt x="408184" y="2069028"/>
                  </a:lnTo>
                  <a:lnTo>
                    <a:pt x="364979" y="2052755"/>
                  </a:lnTo>
                  <a:lnTo>
                    <a:pt x="322920" y="2031948"/>
                  </a:lnTo>
                  <a:lnTo>
                    <a:pt x="282017" y="2006600"/>
                  </a:lnTo>
                  <a:lnTo>
                    <a:pt x="217064" y="1954286"/>
                  </a:lnTo>
                  <a:lnTo>
                    <a:pt x="166864" y="1901118"/>
                  </a:lnTo>
                  <a:lnTo>
                    <a:pt x="131232" y="1854169"/>
                  </a:lnTo>
                  <a:lnTo>
                    <a:pt x="109988" y="1820509"/>
                  </a:lnTo>
                  <a:lnTo>
                    <a:pt x="72917" y="1742072"/>
                  </a:lnTo>
                  <a:lnTo>
                    <a:pt x="56492" y="1695261"/>
                  </a:lnTo>
                  <a:lnTo>
                    <a:pt x="44785" y="1649015"/>
                  </a:lnTo>
                  <a:lnTo>
                    <a:pt x="37801" y="1603351"/>
                  </a:lnTo>
                  <a:lnTo>
                    <a:pt x="35544" y="1558287"/>
                  </a:lnTo>
                  <a:lnTo>
                    <a:pt x="38018" y="1513839"/>
                  </a:lnTo>
                  <a:lnTo>
                    <a:pt x="45229" y="1470027"/>
                  </a:lnTo>
                  <a:lnTo>
                    <a:pt x="57180" y="1426868"/>
                  </a:lnTo>
                  <a:lnTo>
                    <a:pt x="73876" y="1384379"/>
                  </a:lnTo>
                  <a:lnTo>
                    <a:pt x="95321" y="1342578"/>
                  </a:lnTo>
                  <a:lnTo>
                    <a:pt x="121520" y="1301482"/>
                  </a:lnTo>
                  <a:lnTo>
                    <a:pt x="152477" y="1261110"/>
                  </a:lnTo>
                  <a:lnTo>
                    <a:pt x="204353" y="1205382"/>
                  </a:lnTo>
                  <a:lnTo>
                    <a:pt x="256758" y="1159039"/>
                  </a:lnTo>
                  <a:lnTo>
                    <a:pt x="305353" y="1122362"/>
                  </a:lnTo>
                  <a:lnTo>
                    <a:pt x="345799" y="1095633"/>
                  </a:lnTo>
                  <a:lnTo>
                    <a:pt x="384887" y="1073150"/>
                  </a:lnTo>
                  <a:lnTo>
                    <a:pt x="2562937" y="0"/>
                  </a:lnTo>
                  <a:lnTo>
                    <a:pt x="2476577" y="0"/>
                  </a:lnTo>
                  <a:lnTo>
                    <a:pt x="368377" y="1040129"/>
                  </a:lnTo>
                  <a:lnTo>
                    <a:pt x="326326" y="1063789"/>
                  </a:lnTo>
                  <a:lnTo>
                    <a:pt x="284081" y="1091406"/>
                  </a:lnTo>
                  <a:lnTo>
                    <a:pt x="233475" y="1129500"/>
                  </a:lnTo>
                  <a:lnTo>
                    <a:pt x="178847" y="1178036"/>
                  </a:lnTo>
                  <a:lnTo>
                    <a:pt x="124537" y="1236979"/>
                  </a:lnTo>
                  <a:lnTo>
                    <a:pt x="80202" y="1297428"/>
                  </a:lnTo>
                  <a:lnTo>
                    <a:pt x="59921" y="1331598"/>
                  </a:lnTo>
                  <a:lnTo>
                    <a:pt x="41652" y="1368338"/>
                  </a:lnTo>
                  <a:lnTo>
                    <a:pt x="25960" y="1407603"/>
                  </a:lnTo>
                  <a:lnTo>
                    <a:pt x="13411" y="1449348"/>
                  </a:lnTo>
                  <a:lnTo>
                    <a:pt x="4568" y="1493527"/>
                  </a:lnTo>
                  <a:lnTo>
                    <a:pt x="0" y="1540096"/>
                  </a:lnTo>
                  <a:lnTo>
                    <a:pt x="269" y="1589010"/>
                  </a:lnTo>
                  <a:lnTo>
                    <a:pt x="5942" y="1640223"/>
                  </a:lnTo>
                  <a:lnTo>
                    <a:pt x="17584" y="1693691"/>
                  </a:lnTo>
                  <a:lnTo>
                    <a:pt x="35761" y="1749368"/>
                  </a:lnTo>
                  <a:lnTo>
                    <a:pt x="61037" y="1807210"/>
                  </a:lnTo>
                  <a:lnTo>
                    <a:pt x="91940" y="1862807"/>
                  </a:lnTo>
                  <a:lnTo>
                    <a:pt x="118028" y="1900237"/>
                  </a:lnTo>
                  <a:lnTo>
                    <a:pt x="154594" y="1944652"/>
                  </a:lnTo>
                  <a:lnTo>
                    <a:pt x="201954" y="1992030"/>
                  </a:lnTo>
                  <a:lnTo>
                    <a:pt x="260427" y="2038350"/>
                  </a:lnTo>
                  <a:lnTo>
                    <a:pt x="297139" y="2061345"/>
                  </a:lnTo>
                  <a:lnTo>
                    <a:pt x="338650" y="2082611"/>
                  </a:lnTo>
                  <a:lnTo>
                    <a:pt x="384887" y="2101056"/>
                  </a:lnTo>
                  <a:lnTo>
                    <a:pt x="435781" y="2115584"/>
                  </a:lnTo>
                  <a:lnTo>
                    <a:pt x="491261" y="2125103"/>
                  </a:lnTo>
                  <a:lnTo>
                    <a:pt x="551257" y="2128520"/>
                  </a:lnTo>
                  <a:lnTo>
                    <a:pt x="597512" y="2126644"/>
                  </a:lnTo>
                  <a:lnTo>
                    <a:pt x="646131" y="2120711"/>
                  </a:lnTo>
                  <a:lnTo>
                    <a:pt x="697148" y="2110263"/>
                  </a:lnTo>
                  <a:lnTo>
                    <a:pt x="750600" y="2094841"/>
                  </a:lnTo>
                  <a:lnTo>
                    <a:pt x="806521" y="2073986"/>
                  </a:lnTo>
                  <a:lnTo>
                    <a:pt x="864947" y="2047239"/>
                  </a:lnTo>
                  <a:lnTo>
                    <a:pt x="50153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281" y="3135883"/>
            <a:ext cx="2142528" cy="130175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1338" y="5065648"/>
            <a:ext cx="697865" cy="937260"/>
          </a:xfrm>
          <a:custGeom>
            <a:avLst/>
            <a:gdLst/>
            <a:ahLst/>
            <a:cxnLst/>
            <a:rect l="l" t="t" r="r" b="b"/>
            <a:pathLst>
              <a:path w="697865" h="937260">
                <a:moveTo>
                  <a:pt x="205595" y="0"/>
                </a:moveTo>
                <a:lnTo>
                  <a:pt x="0" y="0"/>
                </a:lnTo>
                <a:lnTo>
                  <a:pt x="0" y="936815"/>
                </a:lnTo>
                <a:lnTo>
                  <a:pt x="205595" y="936815"/>
                </a:lnTo>
                <a:lnTo>
                  <a:pt x="282496" y="929631"/>
                </a:lnTo>
                <a:lnTo>
                  <a:pt x="451677" y="879340"/>
                </a:lnTo>
                <a:lnTo>
                  <a:pt x="620858" y="742835"/>
                </a:lnTo>
                <a:lnTo>
                  <a:pt x="697758" y="477012"/>
                </a:lnTo>
                <a:lnTo>
                  <a:pt x="697758" y="459866"/>
                </a:lnTo>
                <a:lnTo>
                  <a:pt x="690068" y="388012"/>
                </a:lnTo>
                <a:lnTo>
                  <a:pt x="636238" y="229933"/>
                </a:lnTo>
                <a:lnTo>
                  <a:pt x="490127" y="71854"/>
                </a:lnTo>
                <a:lnTo>
                  <a:pt x="205595" y="0"/>
                </a:lnTo>
                <a:close/>
              </a:path>
            </a:pathLst>
          </a:custGeom>
          <a:solidFill>
            <a:srgbClr val="D20E6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2164" y="1469389"/>
            <a:ext cx="5374970" cy="709168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905090" y="0"/>
            <a:ext cx="11287125" cy="5936615"/>
            <a:chOff x="905090" y="0"/>
            <a:chExt cx="11287125" cy="593661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5090" y="2292350"/>
              <a:ext cx="3774732" cy="5715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27369" y="0"/>
              <a:ext cx="7564629" cy="593650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865187" y="3406520"/>
            <a:ext cx="32575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008EDC"/>
                </a:solidFill>
                <a:latin typeface="Arial"/>
                <a:cs typeface="Arial"/>
              </a:rPr>
              <a:t>Pertemuan</a:t>
            </a:r>
            <a:r>
              <a:rPr sz="2800" b="1" spc="-65" dirty="0">
                <a:solidFill>
                  <a:srgbClr val="008EDC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08EDC"/>
                </a:solidFill>
                <a:latin typeface="Arial"/>
                <a:cs typeface="Arial"/>
              </a:rPr>
              <a:t>1(HAKI)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9619" y="5217159"/>
            <a:ext cx="2556510" cy="83883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080">
              <a:lnSpc>
                <a:spcPts val="3040"/>
              </a:lnSpc>
              <a:spcBef>
                <a:spcPts val="465"/>
              </a:spcBef>
            </a:pPr>
            <a:r>
              <a:rPr sz="2800" dirty="0">
                <a:solidFill>
                  <a:srgbClr val="D20E63"/>
                </a:solidFill>
                <a:latin typeface="Arial MT"/>
                <a:cs typeface="Arial MT"/>
              </a:rPr>
              <a:t>Semester</a:t>
            </a:r>
            <a:r>
              <a:rPr sz="2800" spc="-60" dirty="0">
                <a:solidFill>
                  <a:srgbClr val="D20E63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D20E63"/>
                </a:solidFill>
                <a:latin typeface="Arial MT"/>
                <a:cs typeface="Arial MT"/>
              </a:rPr>
              <a:t>Ganjil </a:t>
            </a:r>
            <a:r>
              <a:rPr sz="2800" spc="-760" dirty="0">
                <a:solidFill>
                  <a:srgbClr val="D20E63"/>
                </a:solidFill>
                <a:latin typeface="Arial MT"/>
                <a:cs typeface="Arial MT"/>
              </a:rPr>
              <a:t> </a:t>
            </a:r>
            <a:r>
              <a:rPr sz="2800" spc="-335" dirty="0">
                <a:solidFill>
                  <a:srgbClr val="D20E63"/>
                </a:solidFill>
                <a:latin typeface="Arial MT"/>
                <a:cs typeface="Arial MT"/>
              </a:rPr>
              <a:t>T</a:t>
            </a:r>
            <a:r>
              <a:rPr sz="2800" dirty="0">
                <a:solidFill>
                  <a:srgbClr val="D20E63"/>
                </a:solidFill>
                <a:latin typeface="Arial MT"/>
                <a:cs typeface="Arial MT"/>
              </a:rPr>
              <a:t>.A</a:t>
            </a:r>
            <a:r>
              <a:rPr sz="2800" spc="-150" dirty="0">
                <a:solidFill>
                  <a:srgbClr val="D20E63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D20E63"/>
                </a:solidFill>
                <a:latin typeface="Arial MT"/>
                <a:cs typeface="Arial MT"/>
              </a:rPr>
              <a:t>202</a:t>
            </a:r>
            <a:r>
              <a:rPr lang="en-US" sz="2800" dirty="0">
                <a:solidFill>
                  <a:srgbClr val="D20E63"/>
                </a:solidFill>
                <a:latin typeface="Arial MT"/>
                <a:cs typeface="Arial MT"/>
              </a:rPr>
              <a:t>3</a:t>
            </a:r>
            <a:r>
              <a:rPr sz="2800" dirty="0">
                <a:solidFill>
                  <a:srgbClr val="D20E63"/>
                </a:solidFill>
                <a:latin typeface="Arial MT"/>
                <a:cs typeface="Arial MT"/>
              </a:rPr>
              <a:t>/20</a:t>
            </a:r>
            <a:r>
              <a:rPr sz="2800" spc="-5" dirty="0">
                <a:solidFill>
                  <a:srgbClr val="D20E63"/>
                </a:solidFill>
                <a:latin typeface="Arial MT"/>
                <a:cs typeface="Arial MT"/>
              </a:rPr>
              <a:t>2</a:t>
            </a:r>
            <a:r>
              <a:rPr lang="en-US" sz="2800" spc="-5" dirty="0">
                <a:solidFill>
                  <a:srgbClr val="D20E63"/>
                </a:solidFill>
                <a:latin typeface="Arial MT"/>
                <a:cs typeface="Arial MT"/>
              </a:rPr>
              <a:t>4</a:t>
            </a:r>
            <a:endParaRPr sz="2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5580" y="439419"/>
            <a:ext cx="7000240" cy="370840"/>
          </a:xfrm>
          <a:prstGeom prst="rect">
            <a:avLst/>
          </a:prstGeom>
          <a:solidFill>
            <a:srgbClr val="66FFFF"/>
          </a:solidFill>
        </p:spPr>
        <p:txBody>
          <a:bodyPr vert="horz" wrap="square" lIns="0" tIns="4191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30"/>
              </a:spcBef>
            </a:pPr>
            <a:r>
              <a:rPr spc="-5" dirty="0"/>
              <a:t>Bagan 1. Jenis-Jenis</a:t>
            </a:r>
            <a:r>
              <a:rPr spc="-70" dirty="0"/>
              <a:t> </a:t>
            </a:r>
            <a:r>
              <a:rPr spc="-15" dirty="0"/>
              <a:t>Aset</a:t>
            </a:r>
            <a:r>
              <a:rPr spc="35" dirty="0"/>
              <a:t> </a:t>
            </a:r>
            <a:r>
              <a:rPr spc="-15" dirty="0"/>
              <a:t>Tidak</a:t>
            </a:r>
            <a:r>
              <a:rPr spc="10" dirty="0"/>
              <a:t> </a:t>
            </a:r>
            <a:r>
              <a:rPr dirty="0"/>
              <a:t>Berwujud</a:t>
            </a:r>
            <a:r>
              <a:rPr spc="-45" dirty="0"/>
              <a:t> </a:t>
            </a:r>
            <a:r>
              <a:rPr dirty="0"/>
              <a:t>(Intangible</a:t>
            </a:r>
            <a:r>
              <a:rPr spc="-65" dirty="0"/>
              <a:t> </a:t>
            </a:r>
            <a:r>
              <a:rPr spc="-10" dirty="0"/>
              <a:t>Assets)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5460" y="1148080"/>
            <a:ext cx="7536180" cy="35560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987550" y="4747514"/>
            <a:ext cx="70885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Sumber: dikutip </a:t>
            </a:r>
            <a:r>
              <a:rPr sz="1800" spc="-5" dirty="0">
                <a:latin typeface="Arial MT"/>
                <a:cs typeface="Arial MT"/>
              </a:rPr>
              <a:t>dari </a:t>
            </a:r>
            <a:r>
              <a:rPr sz="1800" spc="-10" dirty="0">
                <a:latin typeface="Arial MT"/>
                <a:cs typeface="Arial MT"/>
              </a:rPr>
              <a:t>Sharyn </a:t>
            </a:r>
            <a:r>
              <a:rPr sz="1800" spc="-5" dirty="0">
                <a:latin typeface="Arial MT"/>
                <a:cs typeface="Arial MT"/>
              </a:rPr>
              <a:t>Ch’ang </a:t>
            </a:r>
            <a:r>
              <a:rPr sz="1800" dirty="0">
                <a:latin typeface="Arial MT"/>
                <a:cs typeface="Arial MT"/>
              </a:rPr>
              <a:t>&amp; Marina </a:t>
            </a:r>
            <a:r>
              <a:rPr sz="1800" spc="-20" dirty="0">
                <a:latin typeface="Arial MT"/>
                <a:cs typeface="Arial MT"/>
              </a:rPr>
              <a:t>Yastreboff, </a:t>
            </a:r>
            <a:r>
              <a:rPr sz="1800" dirty="0">
                <a:latin typeface="Arial MT"/>
                <a:cs typeface="Arial MT"/>
              </a:rPr>
              <a:t>Intellectual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Property</a:t>
            </a:r>
            <a:r>
              <a:rPr sz="1800" spc="-11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Auditing:</a:t>
            </a:r>
            <a:r>
              <a:rPr sz="1800" spc="-1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1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Raod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Riches, Hournal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of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Research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 </a:t>
            </a:r>
            <a:r>
              <a:rPr sz="1800" dirty="0">
                <a:latin typeface="Arial MT"/>
                <a:cs typeface="Arial MT"/>
              </a:rPr>
              <a:t>Pratice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Information</a:t>
            </a:r>
            <a:r>
              <a:rPr sz="1800" spc="-85" dirty="0">
                <a:latin typeface="Arial MT"/>
                <a:cs typeface="Arial MT"/>
              </a:rPr>
              <a:t> </a:t>
            </a:r>
            <a:r>
              <a:rPr sz="1800" spc="-40" dirty="0">
                <a:latin typeface="Arial MT"/>
                <a:cs typeface="Arial MT"/>
              </a:rPr>
              <a:t>Technology,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spc="-30" dirty="0">
                <a:latin typeface="Arial MT"/>
                <a:cs typeface="Arial MT"/>
              </a:rPr>
              <a:t>Vol.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35,No.3,</a:t>
            </a:r>
            <a:r>
              <a:rPr sz="1800" spc="-10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August 2003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1222" y="5903242"/>
            <a:ext cx="97790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solidFill>
                  <a:srgbClr val="008EDC"/>
                </a:solidFill>
                <a:latin typeface="Arial MT"/>
                <a:cs typeface="Arial MT"/>
              </a:rPr>
              <a:t>ADD</a:t>
            </a:r>
            <a:r>
              <a:rPr sz="1000" spc="-45" dirty="0">
                <a:solidFill>
                  <a:srgbClr val="008EDC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8EDC"/>
                </a:solidFill>
                <a:latin typeface="Arial MT"/>
                <a:cs typeface="Arial MT"/>
              </a:rPr>
              <a:t>A</a:t>
            </a:r>
            <a:r>
              <a:rPr sz="1000" spc="-45" dirty="0">
                <a:solidFill>
                  <a:srgbClr val="008EDC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8EDC"/>
                </a:solidFill>
                <a:latin typeface="Arial MT"/>
                <a:cs typeface="Arial MT"/>
              </a:rPr>
              <a:t>FOOTER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07963" y="380"/>
            <a:ext cx="2186940" cy="1937385"/>
            <a:chOff x="10007963" y="380"/>
            <a:chExt cx="2186940" cy="1937385"/>
          </a:xfrm>
        </p:grpSpPr>
        <p:sp>
          <p:nvSpPr>
            <p:cNvPr id="3" name="object 3"/>
            <p:cNvSpPr/>
            <p:nvPr/>
          </p:nvSpPr>
          <p:spPr>
            <a:xfrm>
              <a:off x="10032841" y="330580"/>
              <a:ext cx="2160270" cy="1585595"/>
            </a:xfrm>
            <a:custGeom>
              <a:avLst/>
              <a:gdLst/>
              <a:ahLst/>
              <a:cxnLst/>
              <a:rect l="l" t="t" r="r" b="b"/>
              <a:pathLst>
                <a:path w="2160270" h="1585595">
                  <a:moveTo>
                    <a:pt x="2159666" y="0"/>
                  </a:moveTo>
                  <a:lnTo>
                    <a:pt x="218598" y="941705"/>
                  </a:lnTo>
                  <a:lnTo>
                    <a:pt x="168957" y="971488"/>
                  </a:lnTo>
                  <a:lnTo>
                    <a:pt x="70739" y="1058910"/>
                  </a:lnTo>
                  <a:lnTo>
                    <a:pt x="0" y="1201076"/>
                  </a:lnTo>
                  <a:lnTo>
                    <a:pt x="32797" y="1395095"/>
                  </a:lnTo>
                  <a:lnTo>
                    <a:pt x="38004" y="1406779"/>
                  </a:lnTo>
                  <a:lnTo>
                    <a:pt x="66097" y="1449893"/>
                  </a:lnTo>
                  <a:lnTo>
                    <a:pt x="152828" y="1532715"/>
                  </a:lnTo>
                  <a:lnTo>
                    <a:pt x="301877" y="1585462"/>
                  </a:lnTo>
                  <a:lnTo>
                    <a:pt x="516921" y="1538351"/>
                  </a:lnTo>
                  <a:lnTo>
                    <a:pt x="2159666" y="741045"/>
                  </a:lnTo>
                  <a:lnTo>
                    <a:pt x="2159666" y="0"/>
                  </a:lnTo>
                  <a:close/>
                </a:path>
              </a:pathLst>
            </a:custGeom>
            <a:solidFill>
              <a:srgbClr val="008E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744657" y="380"/>
              <a:ext cx="1449070" cy="1882139"/>
            </a:xfrm>
            <a:custGeom>
              <a:avLst/>
              <a:gdLst/>
              <a:ahLst/>
              <a:cxnLst/>
              <a:rect l="l" t="t" r="r" b="b"/>
              <a:pathLst>
                <a:path w="1449070" h="1882139">
                  <a:moveTo>
                    <a:pt x="1448485" y="0"/>
                  </a:moveTo>
                  <a:lnTo>
                    <a:pt x="6908" y="0"/>
                  </a:lnTo>
                  <a:lnTo>
                    <a:pt x="2120" y="41808"/>
                  </a:lnTo>
                  <a:lnTo>
                    <a:pt x="0" y="85128"/>
                  </a:lnTo>
                  <a:lnTo>
                    <a:pt x="736" y="129971"/>
                  </a:lnTo>
                  <a:lnTo>
                    <a:pt x="4521" y="176301"/>
                  </a:lnTo>
                  <a:lnTo>
                    <a:pt x="11518" y="224116"/>
                  </a:lnTo>
                  <a:lnTo>
                    <a:pt x="21932" y="273392"/>
                  </a:lnTo>
                  <a:lnTo>
                    <a:pt x="35941" y="324129"/>
                  </a:lnTo>
                  <a:lnTo>
                    <a:pt x="53733" y="376301"/>
                  </a:lnTo>
                  <a:lnTo>
                    <a:pt x="75488" y="429895"/>
                  </a:lnTo>
                  <a:lnTo>
                    <a:pt x="101396" y="484886"/>
                  </a:lnTo>
                  <a:lnTo>
                    <a:pt x="131953" y="542251"/>
                  </a:lnTo>
                  <a:lnTo>
                    <a:pt x="182054" y="618007"/>
                  </a:lnTo>
                  <a:lnTo>
                    <a:pt x="265417" y="719213"/>
                  </a:lnTo>
                  <a:lnTo>
                    <a:pt x="381939" y="825373"/>
                  </a:lnTo>
                  <a:lnTo>
                    <a:pt x="1447469" y="308749"/>
                  </a:lnTo>
                  <a:lnTo>
                    <a:pt x="1448485" y="0"/>
                  </a:lnTo>
                  <a:close/>
                </a:path>
                <a:path w="1449070" h="1882139">
                  <a:moveTo>
                    <a:pt x="1448993" y="1155700"/>
                  </a:moveTo>
                  <a:lnTo>
                    <a:pt x="477570" y="1627124"/>
                  </a:lnTo>
                  <a:lnTo>
                    <a:pt x="458711" y="1638681"/>
                  </a:lnTo>
                  <a:lnTo>
                    <a:pt x="421538" y="1672678"/>
                  </a:lnTo>
                  <a:lnTo>
                    <a:pt x="395109" y="1728127"/>
                  </a:lnTo>
                  <a:lnTo>
                    <a:pt x="408482" y="1804035"/>
                  </a:lnTo>
                  <a:lnTo>
                    <a:pt x="410641" y="1809369"/>
                  </a:lnTo>
                  <a:lnTo>
                    <a:pt x="421576" y="1826628"/>
                  </a:lnTo>
                  <a:lnTo>
                    <a:pt x="455218" y="1859978"/>
                  </a:lnTo>
                  <a:lnTo>
                    <a:pt x="512749" y="1881809"/>
                  </a:lnTo>
                  <a:lnTo>
                    <a:pt x="595426" y="1864487"/>
                  </a:lnTo>
                  <a:lnTo>
                    <a:pt x="1448993" y="1449197"/>
                  </a:lnTo>
                  <a:lnTo>
                    <a:pt x="1448993" y="1155700"/>
                  </a:lnTo>
                  <a:close/>
                </a:path>
              </a:pathLst>
            </a:custGeom>
            <a:solidFill>
              <a:srgbClr val="D20E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007955" y="310260"/>
              <a:ext cx="2186940" cy="1627505"/>
            </a:xfrm>
            <a:custGeom>
              <a:avLst/>
              <a:gdLst/>
              <a:ahLst/>
              <a:cxnLst/>
              <a:rect l="l" t="t" r="r" b="b"/>
              <a:pathLst>
                <a:path w="2186940" h="1627505">
                  <a:moveTo>
                    <a:pt x="2185314" y="0"/>
                  </a:moveTo>
                  <a:lnTo>
                    <a:pt x="233324" y="946404"/>
                  </a:lnTo>
                  <a:lnTo>
                    <a:pt x="196215" y="968146"/>
                  </a:lnTo>
                  <a:lnTo>
                    <a:pt x="160896" y="992543"/>
                  </a:lnTo>
                  <a:lnTo>
                    <a:pt x="120561" y="1025880"/>
                  </a:lnTo>
                  <a:lnTo>
                    <a:pt x="79781" y="1068095"/>
                  </a:lnTo>
                  <a:lnTo>
                    <a:pt x="43192" y="1119136"/>
                  </a:lnTo>
                  <a:lnTo>
                    <a:pt x="15392" y="1178941"/>
                  </a:lnTo>
                  <a:lnTo>
                    <a:pt x="3556" y="1226616"/>
                  </a:lnTo>
                  <a:lnTo>
                    <a:pt x="0" y="1275207"/>
                  </a:lnTo>
                  <a:lnTo>
                    <a:pt x="4800" y="1324622"/>
                  </a:lnTo>
                  <a:lnTo>
                    <a:pt x="18072" y="1374736"/>
                  </a:lnTo>
                  <a:lnTo>
                    <a:pt x="39903" y="1425448"/>
                  </a:lnTo>
                  <a:lnTo>
                    <a:pt x="63728" y="1467700"/>
                  </a:lnTo>
                  <a:lnTo>
                    <a:pt x="87058" y="1498180"/>
                  </a:lnTo>
                  <a:lnTo>
                    <a:pt x="119976" y="1532966"/>
                  </a:lnTo>
                  <a:lnTo>
                    <a:pt x="162598" y="1567637"/>
                  </a:lnTo>
                  <a:lnTo>
                    <a:pt x="215074" y="1597837"/>
                  </a:lnTo>
                  <a:lnTo>
                    <a:pt x="277545" y="1619173"/>
                  </a:lnTo>
                  <a:lnTo>
                    <a:pt x="350164" y="1627251"/>
                  </a:lnTo>
                  <a:lnTo>
                    <a:pt x="394804" y="1624533"/>
                  </a:lnTo>
                  <a:lnTo>
                    <a:pt x="442633" y="1615821"/>
                  </a:lnTo>
                  <a:lnTo>
                    <a:pt x="493623" y="1600365"/>
                  </a:lnTo>
                  <a:lnTo>
                    <a:pt x="547776" y="1577340"/>
                  </a:lnTo>
                  <a:lnTo>
                    <a:pt x="2185314" y="781685"/>
                  </a:lnTo>
                  <a:lnTo>
                    <a:pt x="2185314" y="740283"/>
                  </a:lnTo>
                  <a:lnTo>
                    <a:pt x="530758" y="1542288"/>
                  </a:lnTo>
                  <a:lnTo>
                    <a:pt x="462191" y="1570050"/>
                  </a:lnTo>
                  <a:lnTo>
                    <a:pt x="399630" y="1584960"/>
                  </a:lnTo>
                  <a:lnTo>
                    <a:pt x="342976" y="1588846"/>
                  </a:lnTo>
                  <a:lnTo>
                    <a:pt x="292125" y="1583499"/>
                  </a:lnTo>
                  <a:lnTo>
                    <a:pt x="246964" y="1570761"/>
                  </a:lnTo>
                  <a:lnTo>
                    <a:pt x="207391" y="1552435"/>
                  </a:lnTo>
                  <a:lnTo>
                    <a:pt x="173291" y="1530324"/>
                  </a:lnTo>
                  <a:lnTo>
                    <a:pt x="121158" y="1482064"/>
                  </a:lnTo>
                  <a:lnTo>
                    <a:pt x="89712" y="1440484"/>
                  </a:lnTo>
                  <a:lnTo>
                    <a:pt x="52781" y="1360195"/>
                  </a:lnTo>
                  <a:lnTo>
                    <a:pt x="41008" y="1312938"/>
                  </a:lnTo>
                  <a:lnTo>
                    <a:pt x="37528" y="1266748"/>
                  </a:lnTo>
                  <a:lnTo>
                    <a:pt x="42418" y="1221676"/>
                  </a:lnTo>
                  <a:lnTo>
                    <a:pt x="55727" y="1177823"/>
                  </a:lnTo>
                  <a:lnTo>
                    <a:pt x="77520" y="1135227"/>
                  </a:lnTo>
                  <a:lnTo>
                    <a:pt x="107848" y="1093978"/>
                  </a:lnTo>
                  <a:lnTo>
                    <a:pt x="155346" y="1045946"/>
                  </a:lnTo>
                  <a:lnTo>
                    <a:pt x="200850" y="1010526"/>
                  </a:lnTo>
                  <a:lnTo>
                    <a:pt x="235191" y="988415"/>
                  </a:lnTo>
                  <a:lnTo>
                    <a:pt x="2185314" y="41414"/>
                  </a:lnTo>
                  <a:lnTo>
                    <a:pt x="2185314" y="0"/>
                  </a:lnTo>
                  <a:close/>
                </a:path>
                <a:path w="2186940" h="1627505">
                  <a:moveTo>
                    <a:pt x="2186584" y="825500"/>
                  </a:moveTo>
                  <a:lnTo>
                    <a:pt x="1205128" y="1301369"/>
                  </a:lnTo>
                  <a:lnTo>
                    <a:pt x="1168184" y="1326603"/>
                  </a:lnTo>
                  <a:lnTo>
                    <a:pt x="1139342" y="1356398"/>
                  </a:lnTo>
                  <a:lnTo>
                    <a:pt x="1116863" y="1397254"/>
                  </a:lnTo>
                  <a:lnTo>
                    <a:pt x="1110475" y="1450784"/>
                  </a:lnTo>
                  <a:lnTo>
                    <a:pt x="1115644" y="1478127"/>
                  </a:lnTo>
                  <a:lnTo>
                    <a:pt x="1146873" y="1538516"/>
                  </a:lnTo>
                  <a:lnTo>
                    <a:pt x="1174800" y="1565465"/>
                  </a:lnTo>
                  <a:lnTo>
                    <a:pt x="1212303" y="1586039"/>
                  </a:lnTo>
                  <a:lnTo>
                    <a:pt x="1259357" y="1594231"/>
                  </a:lnTo>
                  <a:lnTo>
                    <a:pt x="1277480" y="1593024"/>
                  </a:lnTo>
                  <a:lnTo>
                    <a:pt x="1296797" y="1589328"/>
                  </a:lnTo>
                  <a:lnTo>
                    <a:pt x="1317345" y="1583042"/>
                  </a:lnTo>
                  <a:lnTo>
                    <a:pt x="1339113" y="1574038"/>
                  </a:lnTo>
                  <a:lnTo>
                    <a:pt x="2186584" y="1162939"/>
                  </a:lnTo>
                  <a:lnTo>
                    <a:pt x="2186584" y="1119378"/>
                  </a:lnTo>
                  <a:lnTo>
                    <a:pt x="1322095" y="1538859"/>
                  </a:lnTo>
                  <a:lnTo>
                    <a:pt x="1264754" y="1555064"/>
                  </a:lnTo>
                  <a:lnTo>
                    <a:pt x="1221066" y="1548053"/>
                  </a:lnTo>
                  <a:lnTo>
                    <a:pt x="1170901" y="1506499"/>
                  </a:lnTo>
                  <a:lnTo>
                    <a:pt x="1147546" y="1434452"/>
                  </a:lnTo>
                  <a:lnTo>
                    <a:pt x="1159421" y="1392339"/>
                  </a:lnTo>
                  <a:lnTo>
                    <a:pt x="1183805" y="1361528"/>
                  </a:lnTo>
                  <a:lnTo>
                    <a:pt x="1208455" y="1342161"/>
                  </a:lnTo>
                  <a:lnTo>
                    <a:pt x="1221130" y="1334389"/>
                  </a:lnTo>
                  <a:lnTo>
                    <a:pt x="2186584" y="865886"/>
                  </a:lnTo>
                  <a:lnTo>
                    <a:pt x="2186584" y="825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7699" y="1502155"/>
            <a:ext cx="6137935" cy="1348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1308" y="635508"/>
            <a:ext cx="1738744" cy="37414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61488" y="834505"/>
            <a:ext cx="126008" cy="6300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72816" y="635508"/>
            <a:ext cx="3030728" cy="37414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157605" y="2000884"/>
            <a:ext cx="4824730" cy="2955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55600" algn="l"/>
              </a:tabLst>
            </a:pPr>
            <a:r>
              <a:rPr sz="2400" spc="60" dirty="0">
                <a:latin typeface="Microsoft Sans Serif"/>
                <a:cs typeface="Microsoft Sans Serif"/>
              </a:rPr>
              <a:t>Penemuan</a:t>
            </a:r>
            <a:endParaRPr sz="24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400" spc="20" dirty="0">
                <a:latin typeface="Microsoft Sans Serif"/>
                <a:cs typeface="Microsoft Sans Serif"/>
              </a:rPr>
              <a:t>Desain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65" dirty="0">
                <a:latin typeface="Microsoft Sans Serif"/>
                <a:cs typeface="Microsoft Sans Serif"/>
              </a:rPr>
              <a:t>Produk</a:t>
            </a:r>
            <a:endParaRPr sz="24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400" spc="65" dirty="0">
                <a:latin typeface="Microsoft Sans Serif"/>
                <a:cs typeface="Microsoft Sans Serif"/>
              </a:rPr>
              <a:t>Literatur,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20" dirty="0">
                <a:latin typeface="Microsoft Sans Serif"/>
                <a:cs typeface="Microsoft Sans Serif"/>
              </a:rPr>
              <a:t>Seni,Pengetahuan</a:t>
            </a:r>
            <a:endParaRPr sz="24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400" spc="50" dirty="0">
                <a:latin typeface="Microsoft Sans Serif"/>
                <a:cs typeface="Microsoft Sans Serif"/>
              </a:rPr>
              <a:t>Software</a:t>
            </a:r>
            <a:endParaRPr sz="24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55600" algn="l"/>
              </a:tabLst>
            </a:pPr>
            <a:r>
              <a:rPr sz="2400" spc="75" dirty="0">
                <a:latin typeface="Microsoft Sans Serif"/>
                <a:cs typeface="Microsoft Sans Serif"/>
              </a:rPr>
              <a:t>Nama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90" dirty="0">
                <a:latin typeface="Microsoft Sans Serif"/>
                <a:cs typeface="Microsoft Sans Serif"/>
              </a:rPr>
              <a:t>dan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spc="70" dirty="0">
                <a:latin typeface="Microsoft Sans Serif"/>
                <a:cs typeface="Microsoft Sans Serif"/>
              </a:rPr>
              <a:t>Merek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spc="10" dirty="0">
                <a:latin typeface="Microsoft Sans Serif"/>
                <a:cs typeface="Microsoft Sans Serif"/>
              </a:rPr>
              <a:t>Usaha</a:t>
            </a:r>
            <a:endParaRPr sz="24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400" spc="50" dirty="0">
                <a:latin typeface="Microsoft Sans Serif"/>
                <a:cs typeface="Microsoft Sans Serif"/>
              </a:rPr>
              <a:t>Know-How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spc="150" dirty="0">
                <a:latin typeface="Microsoft Sans Serif"/>
                <a:cs typeface="Microsoft Sans Serif"/>
              </a:rPr>
              <a:t>&amp;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spc="85" dirty="0">
                <a:latin typeface="Microsoft Sans Serif"/>
                <a:cs typeface="Microsoft Sans Serif"/>
              </a:rPr>
              <a:t>Informasi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Rahasia</a:t>
            </a:r>
            <a:endParaRPr sz="24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400" spc="20" dirty="0">
                <a:latin typeface="Microsoft Sans Serif"/>
                <a:cs typeface="Microsoft Sans Serif"/>
              </a:rPr>
              <a:t>Desain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45" dirty="0">
                <a:latin typeface="Microsoft Sans Serif"/>
                <a:cs typeface="Microsoft Sans Serif"/>
              </a:rPr>
              <a:t>Tata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spc="25" dirty="0">
                <a:latin typeface="Microsoft Sans Serif"/>
                <a:cs typeface="Microsoft Sans Serif"/>
              </a:rPr>
              <a:t>Letak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14" dirty="0">
                <a:latin typeface="Microsoft Sans Serif"/>
                <a:cs typeface="Microsoft Sans Serif"/>
              </a:rPr>
              <a:t>IC</a:t>
            </a:r>
            <a:endParaRPr sz="24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Wingdings"/>
              <a:buChar char=""/>
              <a:tabLst>
                <a:tab pos="355600" algn="l"/>
              </a:tabLst>
            </a:pPr>
            <a:r>
              <a:rPr sz="2400" spc="10" dirty="0">
                <a:latin typeface="Microsoft Sans Serif"/>
                <a:cs typeface="Microsoft Sans Serif"/>
              </a:rPr>
              <a:t>Varietas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65" dirty="0">
                <a:latin typeface="Microsoft Sans Serif"/>
                <a:cs typeface="Microsoft Sans Serif"/>
              </a:rPr>
              <a:t>Baru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spc="20" dirty="0">
                <a:latin typeface="Microsoft Sans Serif"/>
                <a:cs typeface="Microsoft Sans Serif"/>
              </a:rPr>
              <a:t>Tanaman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82740" y="1983739"/>
            <a:ext cx="3891279" cy="3385820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07984" y="1655445"/>
            <a:ext cx="4184015" cy="1001394"/>
            <a:chOff x="8007984" y="1655445"/>
            <a:chExt cx="4184015" cy="1001394"/>
          </a:xfrm>
        </p:grpSpPr>
        <p:sp>
          <p:nvSpPr>
            <p:cNvPr id="3" name="object 3"/>
            <p:cNvSpPr/>
            <p:nvPr/>
          </p:nvSpPr>
          <p:spPr>
            <a:xfrm>
              <a:off x="8007984" y="1655445"/>
              <a:ext cx="4183379" cy="985519"/>
            </a:xfrm>
            <a:custGeom>
              <a:avLst/>
              <a:gdLst/>
              <a:ahLst/>
              <a:cxnLst/>
              <a:rect l="l" t="t" r="r" b="b"/>
              <a:pathLst>
                <a:path w="4183379" h="985519">
                  <a:moveTo>
                    <a:pt x="4183380" y="0"/>
                  </a:moveTo>
                  <a:lnTo>
                    <a:pt x="485521" y="0"/>
                  </a:lnTo>
                  <a:lnTo>
                    <a:pt x="409658" y="7560"/>
                  </a:lnTo>
                  <a:lnTo>
                    <a:pt x="242760" y="60483"/>
                  </a:lnTo>
                  <a:lnTo>
                    <a:pt x="75862" y="204132"/>
                  </a:lnTo>
                  <a:lnTo>
                    <a:pt x="0" y="483869"/>
                  </a:lnTo>
                  <a:lnTo>
                    <a:pt x="0" y="501650"/>
                  </a:lnTo>
                  <a:lnTo>
                    <a:pt x="7586" y="577254"/>
                  </a:lnTo>
                  <a:lnTo>
                    <a:pt x="60690" y="743585"/>
                  </a:lnTo>
                  <a:lnTo>
                    <a:pt x="204829" y="909915"/>
                  </a:lnTo>
                  <a:lnTo>
                    <a:pt x="485521" y="985519"/>
                  </a:lnTo>
                  <a:lnTo>
                    <a:pt x="4183380" y="985519"/>
                  </a:lnTo>
                  <a:lnTo>
                    <a:pt x="4183380" y="0"/>
                  </a:lnTo>
                  <a:close/>
                </a:path>
              </a:pathLst>
            </a:custGeom>
            <a:solidFill>
              <a:srgbClr val="008E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186919" y="2631440"/>
              <a:ext cx="5080" cy="25400"/>
            </a:xfrm>
            <a:custGeom>
              <a:avLst/>
              <a:gdLst/>
              <a:ahLst/>
              <a:cxnLst/>
              <a:rect l="l" t="t" r="r" b="b"/>
              <a:pathLst>
                <a:path w="5079" h="25400">
                  <a:moveTo>
                    <a:pt x="508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080" y="25400"/>
                  </a:lnTo>
                  <a:lnTo>
                    <a:pt x="5080" y="0"/>
                  </a:lnTo>
                  <a:close/>
                </a:path>
              </a:pathLst>
            </a:custGeom>
            <a:solidFill>
              <a:srgbClr val="0047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3790" y="1561338"/>
            <a:ext cx="3258794" cy="14109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903979" y="4665979"/>
            <a:ext cx="8288020" cy="769620"/>
            <a:chOff x="3903979" y="4665979"/>
            <a:chExt cx="8288020" cy="769620"/>
          </a:xfrm>
        </p:grpSpPr>
        <p:sp>
          <p:nvSpPr>
            <p:cNvPr id="7" name="object 7"/>
            <p:cNvSpPr/>
            <p:nvPr/>
          </p:nvSpPr>
          <p:spPr>
            <a:xfrm>
              <a:off x="3908424" y="4672964"/>
              <a:ext cx="8282940" cy="745490"/>
            </a:xfrm>
            <a:custGeom>
              <a:avLst/>
              <a:gdLst/>
              <a:ahLst/>
              <a:cxnLst/>
              <a:rect l="l" t="t" r="r" b="b"/>
              <a:pathLst>
                <a:path w="8282940" h="745489">
                  <a:moveTo>
                    <a:pt x="8282940" y="0"/>
                  </a:moveTo>
                  <a:lnTo>
                    <a:pt x="368935" y="0"/>
                  </a:lnTo>
                  <a:lnTo>
                    <a:pt x="311288" y="5714"/>
                  </a:lnTo>
                  <a:lnTo>
                    <a:pt x="184467" y="45719"/>
                  </a:lnTo>
                  <a:lnTo>
                    <a:pt x="57646" y="154305"/>
                  </a:lnTo>
                  <a:lnTo>
                    <a:pt x="0" y="365760"/>
                  </a:lnTo>
                  <a:lnTo>
                    <a:pt x="0" y="379730"/>
                  </a:lnTo>
                  <a:lnTo>
                    <a:pt x="5764" y="436880"/>
                  </a:lnTo>
                  <a:lnTo>
                    <a:pt x="46116" y="562610"/>
                  </a:lnTo>
                  <a:lnTo>
                    <a:pt x="155644" y="688340"/>
                  </a:lnTo>
                  <a:lnTo>
                    <a:pt x="368935" y="745490"/>
                  </a:lnTo>
                  <a:lnTo>
                    <a:pt x="8282940" y="745490"/>
                  </a:lnTo>
                  <a:lnTo>
                    <a:pt x="8282940" y="0"/>
                  </a:lnTo>
                  <a:close/>
                </a:path>
              </a:pathLst>
            </a:custGeom>
            <a:solidFill>
              <a:srgbClr val="D20E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03980" y="4665979"/>
              <a:ext cx="8288020" cy="769620"/>
            </a:xfrm>
            <a:custGeom>
              <a:avLst/>
              <a:gdLst/>
              <a:ahLst/>
              <a:cxnLst/>
              <a:rect l="l" t="t" r="r" b="b"/>
              <a:pathLst>
                <a:path w="8288020" h="769620">
                  <a:moveTo>
                    <a:pt x="8288020" y="0"/>
                  </a:moveTo>
                  <a:lnTo>
                    <a:pt x="8282940" y="0"/>
                  </a:lnTo>
                  <a:lnTo>
                    <a:pt x="368554" y="0"/>
                  </a:lnTo>
                  <a:lnTo>
                    <a:pt x="359511" y="355"/>
                  </a:lnTo>
                  <a:lnTo>
                    <a:pt x="302869" y="7353"/>
                  </a:lnTo>
                  <a:lnTo>
                    <a:pt x="261099" y="16840"/>
                  </a:lnTo>
                  <a:lnTo>
                    <a:pt x="214261" y="32219"/>
                  </a:lnTo>
                  <a:lnTo>
                    <a:pt x="165277" y="54889"/>
                  </a:lnTo>
                  <a:lnTo>
                    <a:pt x="117068" y="86271"/>
                  </a:lnTo>
                  <a:lnTo>
                    <a:pt x="72555" y="127787"/>
                  </a:lnTo>
                  <a:lnTo>
                    <a:pt x="34671" y="180848"/>
                  </a:lnTo>
                  <a:lnTo>
                    <a:pt x="5080" y="256540"/>
                  </a:lnTo>
                  <a:lnTo>
                    <a:pt x="4572" y="256540"/>
                  </a:lnTo>
                  <a:lnTo>
                    <a:pt x="0" y="268351"/>
                  </a:lnTo>
                  <a:lnTo>
                    <a:pt x="0" y="481584"/>
                  </a:lnTo>
                  <a:lnTo>
                    <a:pt x="20904" y="547458"/>
                  </a:lnTo>
                  <a:lnTo>
                    <a:pt x="36906" y="582485"/>
                  </a:lnTo>
                  <a:lnTo>
                    <a:pt x="57327" y="617474"/>
                  </a:lnTo>
                  <a:lnTo>
                    <a:pt x="82689" y="651319"/>
                  </a:lnTo>
                  <a:lnTo>
                    <a:pt x="113512" y="682929"/>
                  </a:lnTo>
                  <a:lnTo>
                    <a:pt x="150329" y="711250"/>
                  </a:lnTo>
                  <a:lnTo>
                    <a:pt x="193662" y="735152"/>
                  </a:lnTo>
                  <a:lnTo>
                    <a:pt x="244043" y="753579"/>
                  </a:lnTo>
                  <a:lnTo>
                    <a:pt x="301993" y="765429"/>
                  </a:lnTo>
                  <a:lnTo>
                    <a:pt x="368046" y="769620"/>
                  </a:lnTo>
                  <a:lnTo>
                    <a:pt x="8288020" y="769620"/>
                  </a:lnTo>
                  <a:lnTo>
                    <a:pt x="8288020" y="745490"/>
                  </a:lnTo>
                  <a:lnTo>
                    <a:pt x="368046" y="745490"/>
                  </a:lnTo>
                  <a:lnTo>
                    <a:pt x="298145" y="740549"/>
                  </a:lnTo>
                  <a:lnTo>
                    <a:pt x="238074" y="726681"/>
                  </a:lnTo>
                  <a:lnTo>
                    <a:pt x="187071" y="705332"/>
                  </a:lnTo>
                  <a:lnTo>
                    <a:pt x="144411" y="677964"/>
                  </a:lnTo>
                  <a:lnTo>
                    <a:pt x="109347" y="646010"/>
                  </a:lnTo>
                  <a:lnTo>
                    <a:pt x="81127" y="610933"/>
                  </a:lnTo>
                  <a:lnTo>
                    <a:pt x="59016" y="574167"/>
                  </a:lnTo>
                  <a:lnTo>
                    <a:pt x="42265" y="537171"/>
                  </a:lnTo>
                  <a:lnTo>
                    <a:pt x="21869" y="468287"/>
                  </a:lnTo>
                  <a:lnTo>
                    <a:pt x="13995" y="415836"/>
                  </a:lnTo>
                  <a:lnTo>
                    <a:pt x="12700" y="391414"/>
                  </a:lnTo>
                  <a:lnTo>
                    <a:pt x="12700" y="377444"/>
                  </a:lnTo>
                  <a:lnTo>
                    <a:pt x="16535" y="316217"/>
                  </a:lnTo>
                  <a:lnTo>
                    <a:pt x="27432" y="262509"/>
                  </a:lnTo>
                  <a:lnTo>
                    <a:pt x="30099" y="256540"/>
                  </a:lnTo>
                  <a:lnTo>
                    <a:pt x="30480" y="256540"/>
                  </a:lnTo>
                  <a:lnTo>
                    <a:pt x="66675" y="175895"/>
                  </a:lnTo>
                  <a:lnTo>
                    <a:pt x="106997" y="127025"/>
                  </a:lnTo>
                  <a:lnTo>
                    <a:pt x="153187" y="90055"/>
                  </a:lnTo>
                  <a:lnTo>
                    <a:pt x="201930" y="63334"/>
                  </a:lnTo>
                  <a:lnTo>
                    <a:pt x="249948" y="45199"/>
                  </a:lnTo>
                  <a:lnTo>
                    <a:pt x="293916" y="33997"/>
                  </a:lnTo>
                  <a:lnTo>
                    <a:pt x="356514" y="25692"/>
                  </a:lnTo>
                  <a:lnTo>
                    <a:pt x="368554" y="25273"/>
                  </a:lnTo>
                  <a:lnTo>
                    <a:pt x="8282940" y="25273"/>
                  </a:lnTo>
                  <a:lnTo>
                    <a:pt x="8282940" y="25400"/>
                  </a:lnTo>
                  <a:lnTo>
                    <a:pt x="8288020" y="25400"/>
                  </a:lnTo>
                  <a:lnTo>
                    <a:pt x="82880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9132" y="910336"/>
            <a:ext cx="5687910" cy="48666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602994" y="2685415"/>
            <a:ext cx="9387205" cy="1857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40" dirty="0">
                <a:latin typeface="Microsoft Sans Serif"/>
                <a:cs typeface="Microsoft Sans Serif"/>
              </a:rPr>
              <a:t>Antisipasi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80" dirty="0">
                <a:latin typeface="Microsoft Sans Serif"/>
                <a:cs typeface="Microsoft Sans Serif"/>
              </a:rPr>
              <a:t>kemungkinan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60" dirty="0">
                <a:latin typeface="Microsoft Sans Serif"/>
                <a:cs typeface="Microsoft Sans Serif"/>
              </a:rPr>
              <a:t>melanggar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HaKI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spc="90" dirty="0">
                <a:latin typeface="Microsoft Sans Serif"/>
                <a:cs typeface="Microsoft Sans Serif"/>
              </a:rPr>
              <a:t>milik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75" dirty="0">
                <a:latin typeface="Microsoft Sans Serif"/>
                <a:cs typeface="Microsoft Sans Serif"/>
              </a:rPr>
              <a:t>pihak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40" dirty="0">
                <a:latin typeface="Microsoft Sans Serif"/>
                <a:cs typeface="Microsoft Sans Serif"/>
              </a:rPr>
              <a:t>lain.</a:t>
            </a:r>
            <a:endParaRPr sz="24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75" dirty="0">
                <a:latin typeface="Microsoft Sans Serif"/>
                <a:cs typeface="Microsoft Sans Serif"/>
              </a:rPr>
              <a:t>Meningkatkan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35" dirty="0">
                <a:latin typeface="Microsoft Sans Serif"/>
                <a:cs typeface="Microsoft Sans Serif"/>
              </a:rPr>
              <a:t>daya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75" dirty="0">
                <a:latin typeface="Microsoft Sans Serif"/>
                <a:cs typeface="Microsoft Sans Serif"/>
              </a:rPr>
              <a:t>kompetisi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90" dirty="0">
                <a:latin typeface="Microsoft Sans Serif"/>
                <a:cs typeface="Microsoft Sans Serif"/>
              </a:rPr>
              <a:t>dan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35" dirty="0">
                <a:latin typeface="Microsoft Sans Serif"/>
                <a:cs typeface="Microsoft Sans Serif"/>
              </a:rPr>
              <a:t>pangsa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spc="50" dirty="0">
                <a:latin typeface="Microsoft Sans Serif"/>
                <a:cs typeface="Microsoft Sans Serif"/>
              </a:rPr>
              <a:t>pasar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80" dirty="0">
                <a:latin typeface="Microsoft Sans Serif"/>
                <a:cs typeface="Microsoft Sans Serif"/>
              </a:rPr>
              <a:t>dalam</a:t>
            </a:r>
            <a:endParaRPr sz="24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</a:pPr>
            <a:r>
              <a:rPr sz="2400" spc="40" dirty="0">
                <a:latin typeface="Microsoft Sans Serif"/>
                <a:cs typeface="Microsoft Sans Serif"/>
              </a:rPr>
              <a:t>komersialisasi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25" dirty="0">
                <a:latin typeface="Microsoft Sans Serif"/>
                <a:cs typeface="Microsoft Sans Serif"/>
              </a:rPr>
              <a:t>kekayaan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65" dirty="0">
                <a:latin typeface="Microsoft Sans Serif"/>
                <a:cs typeface="Microsoft Sans Serif"/>
              </a:rPr>
              <a:t>intelektual.</a:t>
            </a:r>
            <a:endParaRPr sz="24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buAutoNum type="arabicPeriod" startAt="3"/>
              <a:tabLst>
                <a:tab pos="469265" algn="l"/>
                <a:tab pos="469900" algn="l"/>
              </a:tabLst>
            </a:pPr>
            <a:r>
              <a:rPr sz="2400" spc="60" dirty="0">
                <a:latin typeface="Microsoft Sans Serif"/>
                <a:cs typeface="Microsoft Sans Serif"/>
              </a:rPr>
              <a:t>Dapat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70" dirty="0">
                <a:latin typeface="Microsoft Sans Serif"/>
                <a:cs typeface="Microsoft Sans Serif"/>
              </a:rPr>
              <a:t>dijadikan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15" dirty="0">
                <a:latin typeface="Microsoft Sans Serif"/>
                <a:cs typeface="Microsoft Sans Serif"/>
              </a:rPr>
              <a:t>sebagai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80" dirty="0">
                <a:latin typeface="Microsoft Sans Serif"/>
                <a:cs typeface="Microsoft Sans Serif"/>
              </a:rPr>
              <a:t>bahan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spc="95" dirty="0">
                <a:latin typeface="Microsoft Sans Serif"/>
                <a:cs typeface="Microsoft Sans Serif"/>
              </a:rPr>
              <a:t>pertimbangan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80" dirty="0">
                <a:latin typeface="Microsoft Sans Serif"/>
                <a:cs typeface="Microsoft Sans Serif"/>
              </a:rPr>
              <a:t>dalam</a:t>
            </a:r>
            <a:endParaRPr sz="24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spcBef>
                <a:spcPts val="25"/>
              </a:spcBef>
            </a:pPr>
            <a:r>
              <a:rPr sz="2400" spc="95" dirty="0">
                <a:latin typeface="Microsoft Sans Serif"/>
                <a:cs typeface="Microsoft Sans Serif"/>
              </a:rPr>
              <a:t>penentuan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55" dirty="0">
                <a:latin typeface="Microsoft Sans Serif"/>
                <a:cs typeface="Microsoft Sans Serif"/>
              </a:rPr>
              <a:t>strategi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60" dirty="0">
                <a:latin typeface="Microsoft Sans Serif"/>
                <a:cs typeface="Microsoft Sans Serif"/>
              </a:rPr>
              <a:t>penelitian,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45" dirty="0">
                <a:latin typeface="Microsoft Sans Serif"/>
                <a:cs typeface="Microsoft Sans Serif"/>
              </a:rPr>
              <a:t>usaha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90" dirty="0">
                <a:latin typeface="Microsoft Sans Serif"/>
                <a:cs typeface="Microsoft Sans Serif"/>
              </a:rPr>
              <a:t>dan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105" dirty="0">
                <a:latin typeface="Microsoft Sans Serif"/>
                <a:cs typeface="Microsoft Sans Serif"/>
              </a:rPr>
              <a:t>industri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100" dirty="0">
                <a:latin typeface="Microsoft Sans Serif"/>
                <a:cs typeface="Microsoft Sans Serif"/>
              </a:rPr>
              <a:t>di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45" dirty="0">
                <a:latin typeface="Microsoft Sans Serif"/>
                <a:cs typeface="Microsoft Sans Serif"/>
              </a:rPr>
              <a:t>Indonesia.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07963" y="380"/>
            <a:ext cx="2186940" cy="1937385"/>
            <a:chOff x="10007963" y="380"/>
            <a:chExt cx="2186940" cy="1937385"/>
          </a:xfrm>
        </p:grpSpPr>
        <p:sp>
          <p:nvSpPr>
            <p:cNvPr id="3" name="object 3"/>
            <p:cNvSpPr/>
            <p:nvPr/>
          </p:nvSpPr>
          <p:spPr>
            <a:xfrm>
              <a:off x="10032841" y="330580"/>
              <a:ext cx="2160270" cy="1585595"/>
            </a:xfrm>
            <a:custGeom>
              <a:avLst/>
              <a:gdLst/>
              <a:ahLst/>
              <a:cxnLst/>
              <a:rect l="l" t="t" r="r" b="b"/>
              <a:pathLst>
                <a:path w="2160270" h="1585595">
                  <a:moveTo>
                    <a:pt x="2159666" y="0"/>
                  </a:moveTo>
                  <a:lnTo>
                    <a:pt x="218598" y="941705"/>
                  </a:lnTo>
                  <a:lnTo>
                    <a:pt x="168957" y="971488"/>
                  </a:lnTo>
                  <a:lnTo>
                    <a:pt x="70739" y="1058910"/>
                  </a:lnTo>
                  <a:lnTo>
                    <a:pt x="0" y="1201076"/>
                  </a:lnTo>
                  <a:lnTo>
                    <a:pt x="32797" y="1395095"/>
                  </a:lnTo>
                  <a:lnTo>
                    <a:pt x="38004" y="1406779"/>
                  </a:lnTo>
                  <a:lnTo>
                    <a:pt x="66097" y="1449893"/>
                  </a:lnTo>
                  <a:lnTo>
                    <a:pt x="152828" y="1532715"/>
                  </a:lnTo>
                  <a:lnTo>
                    <a:pt x="301877" y="1585462"/>
                  </a:lnTo>
                  <a:lnTo>
                    <a:pt x="516921" y="1538351"/>
                  </a:lnTo>
                  <a:lnTo>
                    <a:pt x="2159666" y="741045"/>
                  </a:lnTo>
                  <a:lnTo>
                    <a:pt x="2159666" y="0"/>
                  </a:lnTo>
                  <a:close/>
                </a:path>
              </a:pathLst>
            </a:custGeom>
            <a:solidFill>
              <a:srgbClr val="008E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744657" y="380"/>
              <a:ext cx="1449070" cy="1882139"/>
            </a:xfrm>
            <a:custGeom>
              <a:avLst/>
              <a:gdLst/>
              <a:ahLst/>
              <a:cxnLst/>
              <a:rect l="l" t="t" r="r" b="b"/>
              <a:pathLst>
                <a:path w="1449070" h="1882139">
                  <a:moveTo>
                    <a:pt x="1448485" y="0"/>
                  </a:moveTo>
                  <a:lnTo>
                    <a:pt x="6908" y="0"/>
                  </a:lnTo>
                  <a:lnTo>
                    <a:pt x="2120" y="41808"/>
                  </a:lnTo>
                  <a:lnTo>
                    <a:pt x="0" y="85128"/>
                  </a:lnTo>
                  <a:lnTo>
                    <a:pt x="736" y="129971"/>
                  </a:lnTo>
                  <a:lnTo>
                    <a:pt x="4521" y="176301"/>
                  </a:lnTo>
                  <a:lnTo>
                    <a:pt x="11518" y="224116"/>
                  </a:lnTo>
                  <a:lnTo>
                    <a:pt x="21932" y="273392"/>
                  </a:lnTo>
                  <a:lnTo>
                    <a:pt x="35941" y="324129"/>
                  </a:lnTo>
                  <a:lnTo>
                    <a:pt x="53733" y="376301"/>
                  </a:lnTo>
                  <a:lnTo>
                    <a:pt x="75488" y="429895"/>
                  </a:lnTo>
                  <a:lnTo>
                    <a:pt x="101396" y="484886"/>
                  </a:lnTo>
                  <a:lnTo>
                    <a:pt x="131953" y="542251"/>
                  </a:lnTo>
                  <a:lnTo>
                    <a:pt x="182054" y="618007"/>
                  </a:lnTo>
                  <a:lnTo>
                    <a:pt x="265417" y="719213"/>
                  </a:lnTo>
                  <a:lnTo>
                    <a:pt x="381939" y="825373"/>
                  </a:lnTo>
                  <a:lnTo>
                    <a:pt x="1447469" y="308749"/>
                  </a:lnTo>
                  <a:lnTo>
                    <a:pt x="1448485" y="0"/>
                  </a:lnTo>
                  <a:close/>
                </a:path>
                <a:path w="1449070" h="1882139">
                  <a:moveTo>
                    <a:pt x="1448993" y="1155700"/>
                  </a:moveTo>
                  <a:lnTo>
                    <a:pt x="477570" y="1627124"/>
                  </a:lnTo>
                  <a:lnTo>
                    <a:pt x="458711" y="1638681"/>
                  </a:lnTo>
                  <a:lnTo>
                    <a:pt x="421538" y="1672678"/>
                  </a:lnTo>
                  <a:lnTo>
                    <a:pt x="395109" y="1728127"/>
                  </a:lnTo>
                  <a:lnTo>
                    <a:pt x="408482" y="1804035"/>
                  </a:lnTo>
                  <a:lnTo>
                    <a:pt x="410641" y="1809369"/>
                  </a:lnTo>
                  <a:lnTo>
                    <a:pt x="421576" y="1826628"/>
                  </a:lnTo>
                  <a:lnTo>
                    <a:pt x="455218" y="1859978"/>
                  </a:lnTo>
                  <a:lnTo>
                    <a:pt x="512749" y="1881809"/>
                  </a:lnTo>
                  <a:lnTo>
                    <a:pt x="595426" y="1864487"/>
                  </a:lnTo>
                  <a:lnTo>
                    <a:pt x="1448993" y="1449197"/>
                  </a:lnTo>
                  <a:lnTo>
                    <a:pt x="1448993" y="1155700"/>
                  </a:lnTo>
                  <a:close/>
                </a:path>
              </a:pathLst>
            </a:custGeom>
            <a:solidFill>
              <a:srgbClr val="D20E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007955" y="310260"/>
              <a:ext cx="2186940" cy="1627505"/>
            </a:xfrm>
            <a:custGeom>
              <a:avLst/>
              <a:gdLst/>
              <a:ahLst/>
              <a:cxnLst/>
              <a:rect l="l" t="t" r="r" b="b"/>
              <a:pathLst>
                <a:path w="2186940" h="1627505">
                  <a:moveTo>
                    <a:pt x="2185314" y="0"/>
                  </a:moveTo>
                  <a:lnTo>
                    <a:pt x="233324" y="946404"/>
                  </a:lnTo>
                  <a:lnTo>
                    <a:pt x="196215" y="968146"/>
                  </a:lnTo>
                  <a:lnTo>
                    <a:pt x="160896" y="992543"/>
                  </a:lnTo>
                  <a:lnTo>
                    <a:pt x="120561" y="1025880"/>
                  </a:lnTo>
                  <a:lnTo>
                    <a:pt x="79781" y="1068095"/>
                  </a:lnTo>
                  <a:lnTo>
                    <a:pt x="43192" y="1119136"/>
                  </a:lnTo>
                  <a:lnTo>
                    <a:pt x="15392" y="1178941"/>
                  </a:lnTo>
                  <a:lnTo>
                    <a:pt x="3556" y="1226616"/>
                  </a:lnTo>
                  <a:lnTo>
                    <a:pt x="0" y="1275207"/>
                  </a:lnTo>
                  <a:lnTo>
                    <a:pt x="4800" y="1324622"/>
                  </a:lnTo>
                  <a:lnTo>
                    <a:pt x="18072" y="1374736"/>
                  </a:lnTo>
                  <a:lnTo>
                    <a:pt x="39903" y="1425448"/>
                  </a:lnTo>
                  <a:lnTo>
                    <a:pt x="63728" y="1467700"/>
                  </a:lnTo>
                  <a:lnTo>
                    <a:pt x="87058" y="1498180"/>
                  </a:lnTo>
                  <a:lnTo>
                    <a:pt x="119976" y="1532966"/>
                  </a:lnTo>
                  <a:lnTo>
                    <a:pt x="162598" y="1567637"/>
                  </a:lnTo>
                  <a:lnTo>
                    <a:pt x="215074" y="1597837"/>
                  </a:lnTo>
                  <a:lnTo>
                    <a:pt x="277545" y="1619173"/>
                  </a:lnTo>
                  <a:lnTo>
                    <a:pt x="350164" y="1627251"/>
                  </a:lnTo>
                  <a:lnTo>
                    <a:pt x="394804" y="1624533"/>
                  </a:lnTo>
                  <a:lnTo>
                    <a:pt x="442633" y="1615821"/>
                  </a:lnTo>
                  <a:lnTo>
                    <a:pt x="493623" y="1600365"/>
                  </a:lnTo>
                  <a:lnTo>
                    <a:pt x="547776" y="1577340"/>
                  </a:lnTo>
                  <a:lnTo>
                    <a:pt x="2185314" y="781685"/>
                  </a:lnTo>
                  <a:lnTo>
                    <a:pt x="2185314" y="740283"/>
                  </a:lnTo>
                  <a:lnTo>
                    <a:pt x="530758" y="1542288"/>
                  </a:lnTo>
                  <a:lnTo>
                    <a:pt x="462191" y="1570050"/>
                  </a:lnTo>
                  <a:lnTo>
                    <a:pt x="399630" y="1584960"/>
                  </a:lnTo>
                  <a:lnTo>
                    <a:pt x="342976" y="1588846"/>
                  </a:lnTo>
                  <a:lnTo>
                    <a:pt x="292125" y="1583499"/>
                  </a:lnTo>
                  <a:lnTo>
                    <a:pt x="246964" y="1570761"/>
                  </a:lnTo>
                  <a:lnTo>
                    <a:pt x="207391" y="1552435"/>
                  </a:lnTo>
                  <a:lnTo>
                    <a:pt x="173291" y="1530324"/>
                  </a:lnTo>
                  <a:lnTo>
                    <a:pt x="121158" y="1482064"/>
                  </a:lnTo>
                  <a:lnTo>
                    <a:pt x="89712" y="1440484"/>
                  </a:lnTo>
                  <a:lnTo>
                    <a:pt x="52781" y="1360195"/>
                  </a:lnTo>
                  <a:lnTo>
                    <a:pt x="41008" y="1312938"/>
                  </a:lnTo>
                  <a:lnTo>
                    <a:pt x="37528" y="1266748"/>
                  </a:lnTo>
                  <a:lnTo>
                    <a:pt x="42418" y="1221676"/>
                  </a:lnTo>
                  <a:lnTo>
                    <a:pt x="55727" y="1177823"/>
                  </a:lnTo>
                  <a:lnTo>
                    <a:pt x="77520" y="1135227"/>
                  </a:lnTo>
                  <a:lnTo>
                    <a:pt x="107848" y="1093978"/>
                  </a:lnTo>
                  <a:lnTo>
                    <a:pt x="155346" y="1045946"/>
                  </a:lnTo>
                  <a:lnTo>
                    <a:pt x="200850" y="1010526"/>
                  </a:lnTo>
                  <a:lnTo>
                    <a:pt x="235191" y="988415"/>
                  </a:lnTo>
                  <a:lnTo>
                    <a:pt x="2185314" y="41414"/>
                  </a:lnTo>
                  <a:lnTo>
                    <a:pt x="2185314" y="0"/>
                  </a:lnTo>
                  <a:close/>
                </a:path>
                <a:path w="2186940" h="1627505">
                  <a:moveTo>
                    <a:pt x="2186584" y="825500"/>
                  </a:moveTo>
                  <a:lnTo>
                    <a:pt x="1205128" y="1301369"/>
                  </a:lnTo>
                  <a:lnTo>
                    <a:pt x="1168184" y="1326603"/>
                  </a:lnTo>
                  <a:lnTo>
                    <a:pt x="1139342" y="1356398"/>
                  </a:lnTo>
                  <a:lnTo>
                    <a:pt x="1116863" y="1397254"/>
                  </a:lnTo>
                  <a:lnTo>
                    <a:pt x="1110475" y="1450784"/>
                  </a:lnTo>
                  <a:lnTo>
                    <a:pt x="1115644" y="1478127"/>
                  </a:lnTo>
                  <a:lnTo>
                    <a:pt x="1146873" y="1538516"/>
                  </a:lnTo>
                  <a:lnTo>
                    <a:pt x="1174800" y="1565465"/>
                  </a:lnTo>
                  <a:lnTo>
                    <a:pt x="1212303" y="1586039"/>
                  </a:lnTo>
                  <a:lnTo>
                    <a:pt x="1259357" y="1594231"/>
                  </a:lnTo>
                  <a:lnTo>
                    <a:pt x="1277480" y="1593024"/>
                  </a:lnTo>
                  <a:lnTo>
                    <a:pt x="1296797" y="1589328"/>
                  </a:lnTo>
                  <a:lnTo>
                    <a:pt x="1317345" y="1583042"/>
                  </a:lnTo>
                  <a:lnTo>
                    <a:pt x="1339113" y="1574038"/>
                  </a:lnTo>
                  <a:lnTo>
                    <a:pt x="2186584" y="1162939"/>
                  </a:lnTo>
                  <a:lnTo>
                    <a:pt x="2186584" y="1119378"/>
                  </a:lnTo>
                  <a:lnTo>
                    <a:pt x="1322095" y="1538859"/>
                  </a:lnTo>
                  <a:lnTo>
                    <a:pt x="1264754" y="1555064"/>
                  </a:lnTo>
                  <a:lnTo>
                    <a:pt x="1221066" y="1548053"/>
                  </a:lnTo>
                  <a:lnTo>
                    <a:pt x="1170901" y="1506499"/>
                  </a:lnTo>
                  <a:lnTo>
                    <a:pt x="1147546" y="1434452"/>
                  </a:lnTo>
                  <a:lnTo>
                    <a:pt x="1159421" y="1392339"/>
                  </a:lnTo>
                  <a:lnTo>
                    <a:pt x="1183805" y="1361528"/>
                  </a:lnTo>
                  <a:lnTo>
                    <a:pt x="1208455" y="1342161"/>
                  </a:lnTo>
                  <a:lnTo>
                    <a:pt x="1221130" y="1334389"/>
                  </a:lnTo>
                  <a:lnTo>
                    <a:pt x="2186584" y="865886"/>
                  </a:lnTo>
                  <a:lnTo>
                    <a:pt x="2186584" y="825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196339" y="734059"/>
            <a:ext cx="8740140" cy="4401820"/>
          </a:xfrm>
          <a:custGeom>
            <a:avLst/>
            <a:gdLst/>
            <a:ahLst/>
            <a:cxnLst/>
            <a:rect l="l" t="t" r="r" b="b"/>
            <a:pathLst>
              <a:path w="8740140" h="4401820">
                <a:moveTo>
                  <a:pt x="8740140" y="0"/>
                </a:moveTo>
                <a:lnTo>
                  <a:pt x="0" y="0"/>
                </a:lnTo>
                <a:lnTo>
                  <a:pt x="0" y="4401820"/>
                </a:lnTo>
                <a:lnTo>
                  <a:pt x="8740140" y="4401820"/>
                </a:lnTo>
                <a:lnTo>
                  <a:pt x="8740140" y="0"/>
                </a:lnTo>
                <a:close/>
              </a:path>
            </a:pathLst>
          </a:custGeom>
          <a:solidFill>
            <a:srgbClr val="FDE6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74699" y="760095"/>
            <a:ext cx="8128000" cy="429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54990" indent="-34353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dirty="0">
                <a:latin typeface="Arial MT"/>
                <a:cs typeface="Arial MT"/>
              </a:rPr>
              <a:t>Undang-undang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Nomor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7/1994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tentang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Pengesahan</a:t>
            </a:r>
            <a:r>
              <a:rPr sz="2000" spc="-1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Agreement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Establishing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World</a:t>
            </a:r>
            <a:r>
              <a:rPr sz="2000" spc="-90" dirty="0">
                <a:latin typeface="Arial MT"/>
                <a:cs typeface="Arial MT"/>
              </a:rPr>
              <a:t> </a:t>
            </a:r>
            <a:r>
              <a:rPr sz="2000" spc="-15" dirty="0">
                <a:latin typeface="Arial MT"/>
                <a:cs typeface="Arial MT"/>
              </a:rPr>
              <a:t>Trade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Organization </a:t>
            </a:r>
            <a:r>
              <a:rPr sz="2000" dirty="0">
                <a:latin typeface="Arial MT"/>
                <a:cs typeface="Arial MT"/>
              </a:rPr>
              <a:t>(WTO)</a:t>
            </a:r>
            <a:endParaRPr sz="20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"/>
              <a:tabLst>
                <a:tab pos="356235" algn="l"/>
              </a:tabLst>
            </a:pPr>
            <a:r>
              <a:rPr sz="2000" spc="-5" dirty="0">
                <a:latin typeface="Arial MT"/>
                <a:cs typeface="Arial MT"/>
              </a:rPr>
              <a:t>Undang-undang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Nomor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10/1995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tentang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Kepabeanan</a:t>
            </a:r>
            <a:endParaRPr sz="20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"/>
              <a:tabLst>
                <a:tab pos="356235" algn="l"/>
              </a:tabLst>
            </a:pPr>
            <a:r>
              <a:rPr sz="2000" dirty="0">
                <a:latin typeface="Arial MT"/>
                <a:cs typeface="Arial MT"/>
              </a:rPr>
              <a:t>Undang-undang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Nomor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12/1997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tentang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Hak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Cipta</a:t>
            </a:r>
            <a:endParaRPr sz="20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"/>
              <a:tabLst>
                <a:tab pos="356235" algn="l"/>
              </a:tabLst>
            </a:pPr>
            <a:r>
              <a:rPr sz="2000" dirty="0">
                <a:latin typeface="Arial MT"/>
                <a:cs typeface="Arial MT"/>
              </a:rPr>
              <a:t>Undang-undang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Nomor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14/1997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tentang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Merek</a:t>
            </a:r>
            <a:endParaRPr sz="2000">
              <a:latin typeface="Arial MT"/>
              <a:cs typeface="Arial MT"/>
            </a:endParaRPr>
          </a:p>
          <a:p>
            <a:pPr marL="355600" marR="226695" indent="-343535">
              <a:lnSpc>
                <a:spcPct val="100000"/>
              </a:lnSpc>
              <a:buFont typeface="Wingdings"/>
              <a:buChar char=""/>
              <a:tabLst>
                <a:tab pos="356235" algn="l"/>
              </a:tabLst>
            </a:pPr>
            <a:r>
              <a:rPr sz="2000" dirty="0">
                <a:latin typeface="Arial MT"/>
                <a:cs typeface="Arial MT"/>
              </a:rPr>
              <a:t>Keputusan Presiden </a:t>
            </a:r>
            <a:r>
              <a:rPr sz="2000" spc="-5" dirty="0">
                <a:latin typeface="Arial MT"/>
                <a:cs typeface="Arial MT"/>
              </a:rPr>
              <a:t>RI No. </a:t>
            </a:r>
            <a:r>
              <a:rPr sz="2000" dirty="0">
                <a:latin typeface="Arial MT"/>
                <a:cs typeface="Arial MT"/>
              </a:rPr>
              <a:t>15/1997 tentang Pengesahan </a:t>
            </a:r>
            <a:r>
              <a:rPr sz="2000" spc="-5" dirty="0">
                <a:latin typeface="Arial MT"/>
                <a:cs typeface="Arial MT"/>
              </a:rPr>
              <a:t>Paris 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Convention </a:t>
            </a:r>
            <a:r>
              <a:rPr sz="2000" spc="5" dirty="0">
                <a:latin typeface="Arial MT"/>
                <a:cs typeface="Arial MT"/>
              </a:rPr>
              <a:t>for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Protection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Industrial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Property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Convention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Establishing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World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Intellectual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Property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Organization</a:t>
            </a:r>
            <a:endParaRPr sz="20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dirty="0">
                <a:latin typeface="Arial MT"/>
                <a:cs typeface="Arial MT"/>
              </a:rPr>
              <a:t>Keputusan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Presiden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RI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No.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17/1997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tentang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Pengesahan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Trademark</a:t>
            </a:r>
            <a:endParaRPr sz="20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</a:pPr>
            <a:r>
              <a:rPr sz="2000" spc="5" dirty="0">
                <a:latin typeface="Arial MT"/>
                <a:cs typeface="Arial MT"/>
              </a:rPr>
              <a:t>La</a:t>
            </a:r>
            <a:r>
              <a:rPr sz="2000" dirty="0">
                <a:latin typeface="Arial MT"/>
                <a:cs typeface="Arial MT"/>
              </a:rPr>
              <a:t>w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65" dirty="0">
                <a:latin typeface="Arial MT"/>
                <a:cs typeface="Arial MT"/>
              </a:rPr>
              <a:t>T</a:t>
            </a:r>
            <a:r>
              <a:rPr sz="2000" dirty="0">
                <a:latin typeface="Arial MT"/>
                <a:cs typeface="Arial MT"/>
              </a:rPr>
              <a:t>re</a:t>
            </a:r>
            <a:r>
              <a:rPr sz="2000" spc="5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ty</a:t>
            </a:r>
            <a:endParaRPr sz="20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"/>
              <a:tabLst>
                <a:tab pos="356235" algn="l"/>
              </a:tabLst>
            </a:pPr>
            <a:r>
              <a:rPr sz="2000" dirty="0">
                <a:latin typeface="Arial MT"/>
                <a:cs typeface="Arial MT"/>
              </a:rPr>
              <a:t>Keputusan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Presiden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RI</a:t>
            </a:r>
            <a:r>
              <a:rPr sz="2000" dirty="0">
                <a:latin typeface="Arial MT"/>
                <a:cs typeface="Arial MT"/>
              </a:rPr>
              <a:t> No.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18/1997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tentang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Pengesahan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Berne</a:t>
            </a:r>
            <a:endParaRPr sz="20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latin typeface="Arial MT"/>
                <a:cs typeface="Arial MT"/>
              </a:rPr>
              <a:t>Convention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for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Protection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5" dirty="0">
                <a:latin typeface="Arial MT"/>
                <a:cs typeface="Arial MT"/>
              </a:rPr>
              <a:t> Literary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15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Artistic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Works</a:t>
            </a:r>
            <a:endParaRPr sz="2000">
              <a:latin typeface="Arial MT"/>
              <a:cs typeface="Arial MT"/>
            </a:endParaRPr>
          </a:p>
          <a:p>
            <a:pPr marL="355600" marR="541020" indent="-34353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dirty="0">
                <a:latin typeface="Arial MT"/>
                <a:cs typeface="Arial MT"/>
              </a:rPr>
              <a:t>Keputusan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Presiden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RI</a:t>
            </a:r>
            <a:r>
              <a:rPr sz="2000" dirty="0">
                <a:latin typeface="Arial MT"/>
                <a:cs typeface="Arial MT"/>
              </a:rPr>
              <a:t> No.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19/1997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tentang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Pengesahan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WIPO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Copyrights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Treaty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095230" y="549783"/>
            <a:ext cx="2095500" cy="1272540"/>
          </a:xfrm>
          <a:custGeom>
            <a:avLst/>
            <a:gdLst/>
            <a:ahLst/>
            <a:cxnLst/>
            <a:rect l="l" t="t" r="r" b="b"/>
            <a:pathLst>
              <a:path w="2095500" h="1272539">
                <a:moveTo>
                  <a:pt x="128682" y="1024429"/>
                </a:moveTo>
                <a:lnTo>
                  <a:pt x="82074" y="1036367"/>
                </a:lnTo>
                <a:lnTo>
                  <a:pt x="0" y="1080642"/>
                </a:lnTo>
                <a:lnTo>
                  <a:pt x="104140" y="1272286"/>
                </a:lnTo>
                <a:lnTo>
                  <a:pt x="177038" y="1232789"/>
                </a:lnTo>
                <a:lnTo>
                  <a:pt x="187039" y="1227024"/>
                </a:lnTo>
                <a:lnTo>
                  <a:pt x="195707" y="1221343"/>
                </a:lnTo>
                <a:lnTo>
                  <a:pt x="198674" y="1219072"/>
                </a:lnTo>
                <a:lnTo>
                  <a:pt x="125349" y="1219072"/>
                </a:lnTo>
                <a:lnTo>
                  <a:pt x="56388" y="1092072"/>
                </a:lnTo>
                <a:lnTo>
                  <a:pt x="93789" y="1072292"/>
                </a:lnTo>
                <a:lnTo>
                  <a:pt x="122300" y="1064514"/>
                </a:lnTo>
                <a:lnTo>
                  <a:pt x="196776" y="1064514"/>
                </a:lnTo>
                <a:lnTo>
                  <a:pt x="191007" y="1057338"/>
                </a:lnTo>
                <a:lnTo>
                  <a:pt x="157093" y="1031662"/>
                </a:lnTo>
                <a:lnTo>
                  <a:pt x="138279" y="1025586"/>
                </a:lnTo>
                <a:lnTo>
                  <a:pt x="128682" y="1024429"/>
                </a:lnTo>
                <a:close/>
              </a:path>
              <a:path w="2095500" h="1272539">
                <a:moveTo>
                  <a:pt x="196776" y="1064514"/>
                </a:moveTo>
                <a:lnTo>
                  <a:pt x="122300" y="1064514"/>
                </a:lnTo>
                <a:lnTo>
                  <a:pt x="136525" y="1068324"/>
                </a:lnTo>
                <a:lnTo>
                  <a:pt x="143510" y="1072514"/>
                </a:lnTo>
                <a:lnTo>
                  <a:pt x="172847" y="1111122"/>
                </a:lnTo>
                <a:lnTo>
                  <a:pt x="188087" y="1148333"/>
                </a:lnTo>
                <a:lnTo>
                  <a:pt x="190119" y="1158366"/>
                </a:lnTo>
                <a:lnTo>
                  <a:pt x="189992" y="1166367"/>
                </a:lnTo>
                <a:lnTo>
                  <a:pt x="161655" y="1199133"/>
                </a:lnTo>
                <a:lnTo>
                  <a:pt x="125349" y="1219072"/>
                </a:lnTo>
                <a:lnTo>
                  <a:pt x="198674" y="1219072"/>
                </a:lnTo>
                <a:lnTo>
                  <a:pt x="224990" y="1187680"/>
                </a:lnTo>
                <a:lnTo>
                  <a:pt x="231663" y="1158732"/>
                </a:lnTo>
                <a:lnTo>
                  <a:pt x="231554" y="1147169"/>
                </a:lnTo>
                <a:lnTo>
                  <a:pt x="219676" y="1102673"/>
                </a:lnTo>
                <a:lnTo>
                  <a:pt x="198818" y="1067053"/>
                </a:lnTo>
                <a:lnTo>
                  <a:pt x="196776" y="1064514"/>
                </a:lnTo>
                <a:close/>
              </a:path>
              <a:path w="2095500" h="1272539">
                <a:moveTo>
                  <a:pt x="292735" y="921765"/>
                </a:moveTo>
                <a:lnTo>
                  <a:pt x="251841" y="943990"/>
                </a:lnTo>
                <a:lnTo>
                  <a:pt x="281177" y="1176274"/>
                </a:lnTo>
                <a:lnTo>
                  <a:pt x="322325" y="1153921"/>
                </a:lnTo>
                <a:lnTo>
                  <a:pt x="314451" y="1101725"/>
                </a:lnTo>
                <a:lnTo>
                  <a:pt x="385999" y="1062989"/>
                </a:lnTo>
                <a:lnTo>
                  <a:pt x="308864" y="1062989"/>
                </a:lnTo>
                <a:lnTo>
                  <a:pt x="296164" y="977772"/>
                </a:lnTo>
                <a:lnTo>
                  <a:pt x="360265" y="977772"/>
                </a:lnTo>
                <a:lnTo>
                  <a:pt x="292735" y="921765"/>
                </a:lnTo>
                <a:close/>
              </a:path>
              <a:path w="2095500" h="1272539">
                <a:moveTo>
                  <a:pt x="459648" y="1060195"/>
                </a:moveTo>
                <a:lnTo>
                  <a:pt x="391160" y="1060195"/>
                </a:lnTo>
                <a:lnTo>
                  <a:pt x="431546" y="1094613"/>
                </a:lnTo>
                <a:lnTo>
                  <a:pt x="473583" y="1071752"/>
                </a:lnTo>
                <a:lnTo>
                  <a:pt x="459648" y="1060195"/>
                </a:lnTo>
                <a:close/>
              </a:path>
              <a:path w="2095500" h="1272539">
                <a:moveTo>
                  <a:pt x="360265" y="977772"/>
                </a:moveTo>
                <a:lnTo>
                  <a:pt x="296164" y="977772"/>
                </a:lnTo>
                <a:lnTo>
                  <a:pt x="361188" y="1034668"/>
                </a:lnTo>
                <a:lnTo>
                  <a:pt x="308864" y="1062989"/>
                </a:lnTo>
                <a:lnTo>
                  <a:pt x="385999" y="1062989"/>
                </a:lnTo>
                <a:lnTo>
                  <a:pt x="391160" y="1060195"/>
                </a:lnTo>
                <a:lnTo>
                  <a:pt x="459648" y="1060195"/>
                </a:lnTo>
                <a:lnTo>
                  <a:pt x="360265" y="977772"/>
                </a:lnTo>
                <a:close/>
              </a:path>
              <a:path w="2095500" h="1272539">
                <a:moveTo>
                  <a:pt x="473583" y="986281"/>
                </a:moveTo>
                <a:lnTo>
                  <a:pt x="437896" y="1010412"/>
                </a:lnTo>
                <a:lnTo>
                  <a:pt x="448943" y="1023981"/>
                </a:lnTo>
                <a:lnTo>
                  <a:pt x="460930" y="1034573"/>
                </a:lnTo>
                <a:lnTo>
                  <a:pt x="473846" y="1042165"/>
                </a:lnTo>
                <a:lnTo>
                  <a:pt x="487679" y="1046733"/>
                </a:lnTo>
                <a:lnTo>
                  <a:pt x="502519" y="1048256"/>
                </a:lnTo>
                <a:lnTo>
                  <a:pt x="518286" y="1046527"/>
                </a:lnTo>
                <a:lnTo>
                  <a:pt x="564441" y="1026344"/>
                </a:lnTo>
                <a:lnTo>
                  <a:pt x="587121" y="1007540"/>
                </a:lnTo>
                <a:lnTo>
                  <a:pt x="510194" y="1007540"/>
                </a:lnTo>
                <a:lnTo>
                  <a:pt x="502412" y="1006728"/>
                </a:lnTo>
                <a:lnTo>
                  <a:pt x="494907" y="1004230"/>
                </a:lnTo>
                <a:lnTo>
                  <a:pt x="487616" y="999982"/>
                </a:lnTo>
                <a:lnTo>
                  <a:pt x="480516" y="993995"/>
                </a:lnTo>
                <a:lnTo>
                  <a:pt x="473583" y="986281"/>
                </a:lnTo>
                <a:close/>
              </a:path>
              <a:path w="2095500" h="1272539">
                <a:moveTo>
                  <a:pt x="601498" y="942086"/>
                </a:moveTo>
                <a:lnTo>
                  <a:pt x="537845" y="942086"/>
                </a:lnTo>
                <a:lnTo>
                  <a:pt x="544068" y="942339"/>
                </a:lnTo>
                <a:lnTo>
                  <a:pt x="548386" y="944117"/>
                </a:lnTo>
                <a:lnTo>
                  <a:pt x="552830" y="945768"/>
                </a:lnTo>
                <a:lnTo>
                  <a:pt x="556260" y="948943"/>
                </a:lnTo>
                <a:lnTo>
                  <a:pt x="558673" y="953515"/>
                </a:lnTo>
                <a:lnTo>
                  <a:pt x="562483" y="960501"/>
                </a:lnTo>
                <a:lnTo>
                  <a:pt x="543804" y="995140"/>
                </a:lnTo>
                <a:lnTo>
                  <a:pt x="510194" y="1007540"/>
                </a:lnTo>
                <a:lnTo>
                  <a:pt x="587121" y="1007540"/>
                </a:lnTo>
                <a:lnTo>
                  <a:pt x="604863" y="968501"/>
                </a:lnTo>
                <a:lnTo>
                  <a:pt x="604767" y="957579"/>
                </a:lnTo>
                <a:lnTo>
                  <a:pt x="603662" y="949563"/>
                </a:lnTo>
                <a:lnTo>
                  <a:pt x="601498" y="942086"/>
                </a:lnTo>
                <a:close/>
              </a:path>
              <a:path w="2095500" h="1272539">
                <a:moveTo>
                  <a:pt x="491710" y="820967"/>
                </a:moveTo>
                <a:lnTo>
                  <a:pt x="442722" y="836040"/>
                </a:lnTo>
                <a:lnTo>
                  <a:pt x="408686" y="863218"/>
                </a:lnTo>
                <a:lnTo>
                  <a:pt x="395224" y="895603"/>
                </a:lnTo>
                <a:lnTo>
                  <a:pt x="395231" y="904875"/>
                </a:lnTo>
                <a:lnTo>
                  <a:pt x="417655" y="946165"/>
                </a:lnTo>
                <a:lnTo>
                  <a:pt x="450816" y="957917"/>
                </a:lnTo>
                <a:lnTo>
                  <a:pt x="463280" y="957579"/>
                </a:lnTo>
                <a:lnTo>
                  <a:pt x="477815" y="955528"/>
                </a:lnTo>
                <a:lnTo>
                  <a:pt x="494411" y="951738"/>
                </a:lnTo>
                <a:lnTo>
                  <a:pt x="506932" y="948570"/>
                </a:lnTo>
                <a:lnTo>
                  <a:pt x="517048" y="946118"/>
                </a:lnTo>
                <a:lnTo>
                  <a:pt x="524736" y="944379"/>
                </a:lnTo>
                <a:lnTo>
                  <a:pt x="529971" y="943355"/>
                </a:lnTo>
                <a:lnTo>
                  <a:pt x="537845" y="942086"/>
                </a:lnTo>
                <a:lnTo>
                  <a:pt x="601498" y="942086"/>
                </a:lnTo>
                <a:lnTo>
                  <a:pt x="601114" y="940762"/>
                </a:lnTo>
                <a:lnTo>
                  <a:pt x="597280" y="932306"/>
                </a:lnTo>
                <a:lnTo>
                  <a:pt x="592064" y="923877"/>
                </a:lnTo>
                <a:lnTo>
                  <a:pt x="586311" y="916686"/>
                </a:lnTo>
                <a:lnTo>
                  <a:pt x="583219" y="913764"/>
                </a:lnTo>
                <a:lnTo>
                  <a:pt x="456118" y="913764"/>
                </a:lnTo>
                <a:lnTo>
                  <a:pt x="449452" y="913383"/>
                </a:lnTo>
                <a:lnTo>
                  <a:pt x="434594" y="894714"/>
                </a:lnTo>
                <a:lnTo>
                  <a:pt x="437134" y="889634"/>
                </a:lnTo>
                <a:lnTo>
                  <a:pt x="467643" y="864584"/>
                </a:lnTo>
                <a:lnTo>
                  <a:pt x="481689" y="861155"/>
                </a:lnTo>
                <a:lnTo>
                  <a:pt x="536214" y="861155"/>
                </a:lnTo>
                <a:lnTo>
                  <a:pt x="547751" y="854201"/>
                </a:lnTo>
                <a:lnTo>
                  <a:pt x="539414" y="842506"/>
                </a:lnTo>
                <a:lnTo>
                  <a:pt x="529637" y="833310"/>
                </a:lnTo>
                <a:lnTo>
                  <a:pt x="518408" y="826591"/>
                </a:lnTo>
                <a:lnTo>
                  <a:pt x="505714" y="822325"/>
                </a:lnTo>
                <a:lnTo>
                  <a:pt x="491710" y="820967"/>
                </a:lnTo>
                <a:close/>
              </a:path>
              <a:path w="2095500" h="1272539">
                <a:moveTo>
                  <a:pt x="541274" y="898016"/>
                </a:moveTo>
                <a:lnTo>
                  <a:pt x="531699" y="898638"/>
                </a:lnTo>
                <a:lnTo>
                  <a:pt x="520303" y="900318"/>
                </a:lnTo>
                <a:lnTo>
                  <a:pt x="507073" y="903071"/>
                </a:lnTo>
                <a:lnTo>
                  <a:pt x="477402" y="910526"/>
                </a:lnTo>
                <a:lnTo>
                  <a:pt x="465439" y="912812"/>
                </a:lnTo>
                <a:lnTo>
                  <a:pt x="456118" y="913764"/>
                </a:lnTo>
                <a:lnTo>
                  <a:pt x="583219" y="913764"/>
                </a:lnTo>
                <a:lnTo>
                  <a:pt x="549826" y="898374"/>
                </a:lnTo>
                <a:lnTo>
                  <a:pt x="541274" y="898016"/>
                </a:lnTo>
                <a:close/>
              </a:path>
              <a:path w="2095500" h="1272539">
                <a:moveTo>
                  <a:pt x="536214" y="861155"/>
                </a:moveTo>
                <a:lnTo>
                  <a:pt x="481689" y="861155"/>
                </a:lnTo>
                <a:lnTo>
                  <a:pt x="487806" y="861440"/>
                </a:lnTo>
                <a:lnTo>
                  <a:pt x="493597" y="863218"/>
                </a:lnTo>
                <a:lnTo>
                  <a:pt x="499205" y="866378"/>
                </a:lnTo>
                <a:lnTo>
                  <a:pt x="504701" y="870960"/>
                </a:lnTo>
                <a:lnTo>
                  <a:pt x="510031" y="876934"/>
                </a:lnTo>
                <a:lnTo>
                  <a:pt x="536214" y="861155"/>
                </a:lnTo>
                <a:close/>
              </a:path>
              <a:path w="2095500" h="1272539">
                <a:moveTo>
                  <a:pt x="654430" y="725424"/>
                </a:moveTo>
                <a:lnTo>
                  <a:pt x="613410" y="747649"/>
                </a:lnTo>
                <a:lnTo>
                  <a:pt x="642874" y="979931"/>
                </a:lnTo>
                <a:lnTo>
                  <a:pt x="683895" y="957706"/>
                </a:lnTo>
                <a:lnTo>
                  <a:pt x="676148" y="905509"/>
                </a:lnTo>
                <a:lnTo>
                  <a:pt x="747358" y="866775"/>
                </a:lnTo>
                <a:lnTo>
                  <a:pt x="670433" y="866775"/>
                </a:lnTo>
                <a:lnTo>
                  <a:pt x="657733" y="781557"/>
                </a:lnTo>
                <a:lnTo>
                  <a:pt x="722057" y="781557"/>
                </a:lnTo>
                <a:lnTo>
                  <a:pt x="654430" y="725424"/>
                </a:lnTo>
                <a:close/>
              </a:path>
              <a:path w="2095500" h="1272539">
                <a:moveTo>
                  <a:pt x="821202" y="863853"/>
                </a:moveTo>
                <a:lnTo>
                  <a:pt x="752728" y="863853"/>
                </a:lnTo>
                <a:lnTo>
                  <a:pt x="793115" y="898397"/>
                </a:lnTo>
                <a:lnTo>
                  <a:pt x="835278" y="875538"/>
                </a:lnTo>
                <a:lnTo>
                  <a:pt x="821202" y="863853"/>
                </a:lnTo>
                <a:close/>
              </a:path>
              <a:path w="2095500" h="1272539">
                <a:moveTo>
                  <a:pt x="722057" y="781557"/>
                </a:moveTo>
                <a:lnTo>
                  <a:pt x="657733" y="781557"/>
                </a:lnTo>
                <a:lnTo>
                  <a:pt x="722756" y="838326"/>
                </a:lnTo>
                <a:lnTo>
                  <a:pt x="670433" y="866775"/>
                </a:lnTo>
                <a:lnTo>
                  <a:pt x="747358" y="866775"/>
                </a:lnTo>
                <a:lnTo>
                  <a:pt x="752728" y="863853"/>
                </a:lnTo>
                <a:lnTo>
                  <a:pt x="821202" y="863853"/>
                </a:lnTo>
                <a:lnTo>
                  <a:pt x="722057" y="781557"/>
                </a:lnTo>
                <a:close/>
              </a:path>
              <a:path w="2095500" h="1272539">
                <a:moveTo>
                  <a:pt x="887656" y="609508"/>
                </a:moveTo>
                <a:lnTo>
                  <a:pt x="846379" y="621678"/>
                </a:lnTo>
                <a:lnTo>
                  <a:pt x="750443" y="673353"/>
                </a:lnTo>
                <a:lnTo>
                  <a:pt x="854455" y="865124"/>
                </a:lnTo>
                <a:lnTo>
                  <a:pt x="893191" y="844041"/>
                </a:lnTo>
                <a:lnTo>
                  <a:pt x="849756" y="764031"/>
                </a:lnTo>
                <a:lnTo>
                  <a:pt x="866521" y="754888"/>
                </a:lnTo>
                <a:lnTo>
                  <a:pt x="873378" y="752093"/>
                </a:lnTo>
                <a:lnTo>
                  <a:pt x="883158" y="750569"/>
                </a:lnTo>
                <a:lnTo>
                  <a:pt x="989847" y="750569"/>
                </a:lnTo>
                <a:lnTo>
                  <a:pt x="970962" y="739995"/>
                </a:lnTo>
                <a:lnTo>
                  <a:pt x="960437" y="734552"/>
                </a:lnTo>
                <a:lnTo>
                  <a:pt x="958009" y="733425"/>
                </a:lnTo>
                <a:lnTo>
                  <a:pt x="833120" y="733425"/>
                </a:lnTo>
                <a:lnTo>
                  <a:pt x="806703" y="684783"/>
                </a:lnTo>
                <a:lnTo>
                  <a:pt x="847574" y="662687"/>
                </a:lnTo>
                <a:lnTo>
                  <a:pt x="878586" y="651128"/>
                </a:lnTo>
                <a:lnTo>
                  <a:pt x="940490" y="651128"/>
                </a:lnTo>
                <a:lnTo>
                  <a:pt x="936371" y="641984"/>
                </a:lnTo>
                <a:lnTo>
                  <a:pt x="903797" y="612659"/>
                </a:lnTo>
                <a:lnTo>
                  <a:pt x="895810" y="610393"/>
                </a:lnTo>
                <a:lnTo>
                  <a:pt x="887656" y="609508"/>
                </a:lnTo>
                <a:close/>
              </a:path>
              <a:path w="2095500" h="1272539">
                <a:moveTo>
                  <a:pt x="989847" y="750569"/>
                </a:moveTo>
                <a:lnTo>
                  <a:pt x="883158" y="750569"/>
                </a:lnTo>
                <a:lnTo>
                  <a:pt x="888492" y="751077"/>
                </a:lnTo>
                <a:lnTo>
                  <a:pt x="894206" y="752982"/>
                </a:lnTo>
                <a:lnTo>
                  <a:pt x="899658" y="755126"/>
                </a:lnTo>
                <a:lnTo>
                  <a:pt x="907430" y="758697"/>
                </a:lnTo>
                <a:lnTo>
                  <a:pt x="917513" y="763698"/>
                </a:lnTo>
                <a:lnTo>
                  <a:pt x="980567" y="796670"/>
                </a:lnTo>
                <a:lnTo>
                  <a:pt x="1026922" y="771525"/>
                </a:lnTo>
                <a:lnTo>
                  <a:pt x="989847" y="750569"/>
                </a:lnTo>
                <a:close/>
              </a:path>
              <a:path w="2095500" h="1272539">
                <a:moveTo>
                  <a:pt x="940490" y="651128"/>
                </a:moveTo>
                <a:lnTo>
                  <a:pt x="878586" y="651128"/>
                </a:lnTo>
                <a:lnTo>
                  <a:pt x="884174" y="653288"/>
                </a:lnTo>
                <a:lnTo>
                  <a:pt x="889762" y="655319"/>
                </a:lnTo>
                <a:lnTo>
                  <a:pt x="894334" y="659638"/>
                </a:lnTo>
                <a:lnTo>
                  <a:pt x="897890" y="666114"/>
                </a:lnTo>
                <a:lnTo>
                  <a:pt x="900938" y="671829"/>
                </a:lnTo>
                <a:lnTo>
                  <a:pt x="902208" y="677417"/>
                </a:lnTo>
                <a:lnTo>
                  <a:pt x="901192" y="687831"/>
                </a:lnTo>
                <a:lnTo>
                  <a:pt x="861822" y="717803"/>
                </a:lnTo>
                <a:lnTo>
                  <a:pt x="833120" y="733425"/>
                </a:lnTo>
                <a:lnTo>
                  <a:pt x="958009" y="733425"/>
                </a:lnTo>
                <a:lnTo>
                  <a:pt x="914780" y="722756"/>
                </a:lnTo>
                <a:lnTo>
                  <a:pt x="925260" y="713872"/>
                </a:lnTo>
                <a:lnTo>
                  <a:pt x="933465" y="704548"/>
                </a:lnTo>
                <a:lnTo>
                  <a:pt x="939409" y="694771"/>
                </a:lnTo>
                <a:lnTo>
                  <a:pt x="943101" y="684529"/>
                </a:lnTo>
                <a:lnTo>
                  <a:pt x="944550" y="674006"/>
                </a:lnTo>
                <a:lnTo>
                  <a:pt x="943927" y="663400"/>
                </a:lnTo>
                <a:lnTo>
                  <a:pt x="941208" y="652722"/>
                </a:lnTo>
                <a:lnTo>
                  <a:pt x="940490" y="651128"/>
                </a:lnTo>
                <a:close/>
              </a:path>
              <a:path w="2095500" h="1272539">
                <a:moveTo>
                  <a:pt x="1068197" y="500888"/>
                </a:moveTo>
                <a:lnTo>
                  <a:pt x="1029462" y="521842"/>
                </a:lnTo>
                <a:lnTo>
                  <a:pt x="1133475" y="713613"/>
                </a:lnTo>
                <a:lnTo>
                  <a:pt x="1172210" y="692657"/>
                </a:lnTo>
                <a:lnTo>
                  <a:pt x="1126744" y="608711"/>
                </a:lnTo>
                <a:lnTo>
                  <a:pt x="1186416" y="576326"/>
                </a:lnTo>
                <a:lnTo>
                  <a:pt x="1109091" y="576326"/>
                </a:lnTo>
                <a:lnTo>
                  <a:pt x="1068197" y="500888"/>
                </a:lnTo>
                <a:close/>
              </a:path>
              <a:path w="2095500" h="1272539">
                <a:moveTo>
                  <a:pt x="1252667" y="567563"/>
                </a:moveTo>
                <a:lnTo>
                  <a:pt x="1202563" y="567563"/>
                </a:lnTo>
                <a:lnTo>
                  <a:pt x="1248155" y="651382"/>
                </a:lnTo>
                <a:lnTo>
                  <a:pt x="1286764" y="630427"/>
                </a:lnTo>
                <a:lnTo>
                  <a:pt x="1252667" y="567563"/>
                </a:lnTo>
                <a:close/>
              </a:path>
              <a:path w="2095500" h="1272539">
                <a:moveTo>
                  <a:pt x="1261999" y="395604"/>
                </a:moveTo>
                <a:lnTo>
                  <a:pt x="1223264" y="416687"/>
                </a:lnTo>
                <a:lnTo>
                  <a:pt x="1278763" y="518921"/>
                </a:lnTo>
                <a:lnTo>
                  <a:pt x="1302319" y="557194"/>
                </a:lnTo>
                <a:lnTo>
                  <a:pt x="1338456" y="583305"/>
                </a:lnTo>
                <a:lnTo>
                  <a:pt x="1354165" y="585452"/>
                </a:lnTo>
                <a:lnTo>
                  <a:pt x="1362710" y="585215"/>
                </a:lnTo>
                <a:lnTo>
                  <a:pt x="1407795" y="568959"/>
                </a:lnTo>
                <a:lnTo>
                  <a:pt x="1441056" y="543609"/>
                </a:lnTo>
                <a:lnTo>
                  <a:pt x="1366063" y="543609"/>
                </a:lnTo>
                <a:lnTo>
                  <a:pt x="1359280" y="543305"/>
                </a:lnTo>
                <a:lnTo>
                  <a:pt x="1324574" y="510730"/>
                </a:lnTo>
                <a:lnTo>
                  <a:pt x="1318387" y="499490"/>
                </a:lnTo>
                <a:lnTo>
                  <a:pt x="1261999" y="395604"/>
                </a:lnTo>
                <a:close/>
              </a:path>
              <a:path w="2095500" h="1272539">
                <a:moveTo>
                  <a:pt x="1182751" y="438657"/>
                </a:moveTo>
                <a:lnTo>
                  <a:pt x="1144016" y="459739"/>
                </a:lnTo>
                <a:lnTo>
                  <a:pt x="1185037" y="535177"/>
                </a:lnTo>
                <a:lnTo>
                  <a:pt x="1109091" y="576326"/>
                </a:lnTo>
                <a:lnTo>
                  <a:pt x="1186416" y="576326"/>
                </a:lnTo>
                <a:lnTo>
                  <a:pt x="1202563" y="567563"/>
                </a:lnTo>
                <a:lnTo>
                  <a:pt x="1252667" y="567563"/>
                </a:lnTo>
                <a:lnTo>
                  <a:pt x="1182751" y="438657"/>
                </a:lnTo>
                <a:close/>
              </a:path>
              <a:path w="2095500" h="1272539">
                <a:moveTo>
                  <a:pt x="1376172" y="333628"/>
                </a:moveTo>
                <a:lnTo>
                  <a:pt x="1337437" y="354711"/>
                </a:lnTo>
                <a:lnTo>
                  <a:pt x="1394968" y="460755"/>
                </a:lnTo>
                <a:lnTo>
                  <a:pt x="1400611" y="471406"/>
                </a:lnTo>
                <a:lnTo>
                  <a:pt x="1413323" y="502538"/>
                </a:lnTo>
                <a:lnTo>
                  <a:pt x="1413002" y="508762"/>
                </a:lnTo>
                <a:lnTo>
                  <a:pt x="1380819" y="540216"/>
                </a:lnTo>
                <a:lnTo>
                  <a:pt x="1366063" y="543609"/>
                </a:lnTo>
                <a:lnTo>
                  <a:pt x="1441056" y="543609"/>
                </a:lnTo>
                <a:lnTo>
                  <a:pt x="1456721" y="507924"/>
                </a:lnTo>
                <a:lnTo>
                  <a:pt x="1456710" y="499490"/>
                </a:lnTo>
                <a:lnTo>
                  <a:pt x="1439308" y="450488"/>
                </a:lnTo>
                <a:lnTo>
                  <a:pt x="1430781" y="434339"/>
                </a:lnTo>
                <a:lnTo>
                  <a:pt x="1376172" y="333628"/>
                </a:lnTo>
                <a:close/>
              </a:path>
              <a:path w="2095500" h="1272539">
                <a:moveTo>
                  <a:pt x="1456944" y="289813"/>
                </a:moveTo>
                <a:lnTo>
                  <a:pt x="1418209" y="310768"/>
                </a:lnTo>
                <a:lnTo>
                  <a:pt x="1522349" y="502538"/>
                </a:lnTo>
                <a:lnTo>
                  <a:pt x="1561084" y="481583"/>
                </a:lnTo>
                <a:lnTo>
                  <a:pt x="1529588" y="423671"/>
                </a:lnTo>
                <a:lnTo>
                  <a:pt x="1543449" y="374903"/>
                </a:lnTo>
                <a:lnTo>
                  <a:pt x="1503172" y="374903"/>
                </a:lnTo>
                <a:lnTo>
                  <a:pt x="1456944" y="289813"/>
                </a:lnTo>
                <a:close/>
              </a:path>
              <a:path w="2095500" h="1272539">
                <a:moveTo>
                  <a:pt x="1632200" y="374522"/>
                </a:moveTo>
                <a:lnTo>
                  <a:pt x="1543558" y="374522"/>
                </a:lnTo>
                <a:lnTo>
                  <a:pt x="1645158" y="435863"/>
                </a:lnTo>
                <a:lnTo>
                  <a:pt x="1695196" y="408686"/>
                </a:lnTo>
                <a:lnTo>
                  <a:pt x="1632200" y="374522"/>
                </a:lnTo>
                <a:close/>
              </a:path>
              <a:path w="2095500" h="1272539">
                <a:moveTo>
                  <a:pt x="1587246" y="219075"/>
                </a:moveTo>
                <a:lnTo>
                  <a:pt x="1535176" y="247395"/>
                </a:lnTo>
                <a:lnTo>
                  <a:pt x="1503172" y="374903"/>
                </a:lnTo>
                <a:lnTo>
                  <a:pt x="1543449" y="374903"/>
                </a:lnTo>
                <a:lnTo>
                  <a:pt x="1543558" y="374522"/>
                </a:lnTo>
                <a:lnTo>
                  <a:pt x="1632200" y="374522"/>
                </a:lnTo>
                <a:lnTo>
                  <a:pt x="1555623" y="332993"/>
                </a:lnTo>
                <a:lnTo>
                  <a:pt x="1587246" y="219075"/>
                </a:lnTo>
                <a:close/>
              </a:path>
              <a:path w="2095500" h="1272539">
                <a:moveTo>
                  <a:pt x="1650365" y="184784"/>
                </a:moveTo>
                <a:lnTo>
                  <a:pt x="1611629" y="205866"/>
                </a:lnTo>
                <a:lnTo>
                  <a:pt x="1667255" y="308101"/>
                </a:lnTo>
                <a:lnTo>
                  <a:pt x="1690741" y="346374"/>
                </a:lnTo>
                <a:lnTo>
                  <a:pt x="1726932" y="372485"/>
                </a:lnTo>
                <a:lnTo>
                  <a:pt x="1742604" y="374632"/>
                </a:lnTo>
                <a:lnTo>
                  <a:pt x="1751202" y="374395"/>
                </a:lnTo>
                <a:lnTo>
                  <a:pt x="1796288" y="358139"/>
                </a:lnTo>
                <a:lnTo>
                  <a:pt x="1829598" y="332736"/>
                </a:lnTo>
                <a:lnTo>
                  <a:pt x="1754483" y="332736"/>
                </a:lnTo>
                <a:lnTo>
                  <a:pt x="1747647" y="332358"/>
                </a:lnTo>
                <a:lnTo>
                  <a:pt x="1712993" y="299910"/>
                </a:lnTo>
                <a:lnTo>
                  <a:pt x="1706752" y="288670"/>
                </a:lnTo>
                <a:lnTo>
                  <a:pt x="1650365" y="184784"/>
                </a:lnTo>
                <a:close/>
              </a:path>
              <a:path w="2095500" h="1272539">
                <a:moveTo>
                  <a:pt x="1764538" y="122808"/>
                </a:moveTo>
                <a:lnTo>
                  <a:pt x="1725929" y="143890"/>
                </a:lnTo>
                <a:lnTo>
                  <a:pt x="1783461" y="249936"/>
                </a:lnTo>
                <a:lnTo>
                  <a:pt x="1789104" y="260586"/>
                </a:lnTo>
                <a:lnTo>
                  <a:pt x="1793652" y="269700"/>
                </a:lnTo>
                <a:lnTo>
                  <a:pt x="1797105" y="277314"/>
                </a:lnTo>
                <a:lnTo>
                  <a:pt x="1799463" y="283463"/>
                </a:lnTo>
                <a:lnTo>
                  <a:pt x="1801876" y="290575"/>
                </a:lnTo>
                <a:lnTo>
                  <a:pt x="1801495" y="297941"/>
                </a:lnTo>
                <a:lnTo>
                  <a:pt x="1769203" y="329394"/>
                </a:lnTo>
                <a:lnTo>
                  <a:pt x="1754483" y="332736"/>
                </a:lnTo>
                <a:lnTo>
                  <a:pt x="1829598" y="332736"/>
                </a:lnTo>
                <a:lnTo>
                  <a:pt x="1845161" y="297104"/>
                </a:lnTo>
                <a:lnTo>
                  <a:pt x="1845277" y="290575"/>
                </a:lnTo>
                <a:lnTo>
                  <a:pt x="1845189" y="288670"/>
                </a:lnTo>
                <a:lnTo>
                  <a:pt x="1827748" y="239668"/>
                </a:lnTo>
                <a:lnTo>
                  <a:pt x="1819275" y="223519"/>
                </a:lnTo>
                <a:lnTo>
                  <a:pt x="1764538" y="122808"/>
                </a:lnTo>
                <a:close/>
              </a:path>
              <a:path w="2095500" h="1272539">
                <a:moveTo>
                  <a:pt x="1863598" y="69087"/>
                </a:moveTo>
                <a:lnTo>
                  <a:pt x="1805686" y="100583"/>
                </a:lnTo>
                <a:lnTo>
                  <a:pt x="1909699" y="292353"/>
                </a:lnTo>
                <a:lnTo>
                  <a:pt x="1945640" y="272795"/>
                </a:lnTo>
                <a:lnTo>
                  <a:pt x="1863725" y="121792"/>
                </a:lnTo>
                <a:lnTo>
                  <a:pt x="1913431" y="121792"/>
                </a:lnTo>
                <a:lnTo>
                  <a:pt x="1863598" y="69087"/>
                </a:lnTo>
                <a:close/>
              </a:path>
              <a:path w="2095500" h="1272539">
                <a:moveTo>
                  <a:pt x="1913431" y="121792"/>
                </a:moveTo>
                <a:lnTo>
                  <a:pt x="1863725" y="121792"/>
                </a:lnTo>
                <a:lnTo>
                  <a:pt x="1983613" y="252221"/>
                </a:lnTo>
                <a:lnTo>
                  <a:pt x="2020951" y="232028"/>
                </a:lnTo>
                <a:lnTo>
                  <a:pt x="2007885" y="180975"/>
                </a:lnTo>
                <a:lnTo>
                  <a:pt x="1969389" y="180975"/>
                </a:lnTo>
                <a:lnTo>
                  <a:pt x="1913431" y="121792"/>
                </a:lnTo>
                <a:close/>
              </a:path>
              <a:path w="2095500" h="1272539">
                <a:moveTo>
                  <a:pt x="2023611" y="60325"/>
                </a:moveTo>
                <a:lnTo>
                  <a:pt x="1977009" y="60325"/>
                </a:lnTo>
                <a:lnTo>
                  <a:pt x="2058924" y="211327"/>
                </a:lnTo>
                <a:lnTo>
                  <a:pt x="2094992" y="191769"/>
                </a:lnTo>
                <a:lnTo>
                  <a:pt x="2023611" y="60325"/>
                </a:lnTo>
                <a:close/>
              </a:path>
              <a:path w="2095500" h="1272539">
                <a:moveTo>
                  <a:pt x="1990852" y="0"/>
                </a:moveTo>
                <a:lnTo>
                  <a:pt x="1932813" y="31495"/>
                </a:lnTo>
                <a:lnTo>
                  <a:pt x="1969389" y="180975"/>
                </a:lnTo>
                <a:lnTo>
                  <a:pt x="2007885" y="180975"/>
                </a:lnTo>
                <a:lnTo>
                  <a:pt x="1977009" y="60325"/>
                </a:lnTo>
                <a:lnTo>
                  <a:pt x="2023611" y="60325"/>
                </a:lnTo>
                <a:lnTo>
                  <a:pt x="19908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07963" y="380"/>
            <a:ext cx="2186940" cy="1937385"/>
            <a:chOff x="10007963" y="380"/>
            <a:chExt cx="2186940" cy="1937385"/>
          </a:xfrm>
        </p:grpSpPr>
        <p:sp>
          <p:nvSpPr>
            <p:cNvPr id="3" name="object 3"/>
            <p:cNvSpPr/>
            <p:nvPr/>
          </p:nvSpPr>
          <p:spPr>
            <a:xfrm>
              <a:off x="10032841" y="330580"/>
              <a:ext cx="2160270" cy="1585595"/>
            </a:xfrm>
            <a:custGeom>
              <a:avLst/>
              <a:gdLst/>
              <a:ahLst/>
              <a:cxnLst/>
              <a:rect l="l" t="t" r="r" b="b"/>
              <a:pathLst>
                <a:path w="2160270" h="1585595">
                  <a:moveTo>
                    <a:pt x="2159666" y="0"/>
                  </a:moveTo>
                  <a:lnTo>
                    <a:pt x="218598" y="941705"/>
                  </a:lnTo>
                  <a:lnTo>
                    <a:pt x="168957" y="971488"/>
                  </a:lnTo>
                  <a:lnTo>
                    <a:pt x="70739" y="1058910"/>
                  </a:lnTo>
                  <a:lnTo>
                    <a:pt x="0" y="1201076"/>
                  </a:lnTo>
                  <a:lnTo>
                    <a:pt x="32797" y="1395095"/>
                  </a:lnTo>
                  <a:lnTo>
                    <a:pt x="38004" y="1406779"/>
                  </a:lnTo>
                  <a:lnTo>
                    <a:pt x="66097" y="1449893"/>
                  </a:lnTo>
                  <a:lnTo>
                    <a:pt x="152828" y="1532715"/>
                  </a:lnTo>
                  <a:lnTo>
                    <a:pt x="301877" y="1585462"/>
                  </a:lnTo>
                  <a:lnTo>
                    <a:pt x="516921" y="1538351"/>
                  </a:lnTo>
                  <a:lnTo>
                    <a:pt x="2159666" y="741045"/>
                  </a:lnTo>
                  <a:lnTo>
                    <a:pt x="2159666" y="0"/>
                  </a:lnTo>
                  <a:close/>
                </a:path>
              </a:pathLst>
            </a:custGeom>
            <a:solidFill>
              <a:srgbClr val="008E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744657" y="380"/>
              <a:ext cx="1449070" cy="1882139"/>
            </a:xfrm>
            <a:custGeom>
              <a:avLst/>
              <a:gdLst/>
              <a:ahLst/>
              <a:cxnLst/>
              <a:rect l="l" t="t" r="r" b="b"/>
              <a:pathLst>
                <a:path w="1449070" h="1882139">
                  <a:moveTo>
                    <a:pt x="1448485" y="0"/>
                  </a:moveTo>
                  <a:lnTo>
                    <a:pt x="6908" y="0"/>
                  </a:lnTo>
                  <a:lnTo>
                    <a:pt x="2120" y="41808"/>
                  </a:lnTo>
                  <a:lnTo>
                    <a:pt x="0" y="85128"/>
                  </a:lnTo>
                  <a:lnTo>
                    <a:pt x="736" y="129971"/>
                  </a:lnTo>
                  <a:lnTo>
                    <a:pt x="4521" y="176301"/>
                  </a:lnTo>
                  <a:lnTo>
                    <a:pt x="11518" y="224116"/>
                  </a:lnTo>
                  <a:lnTo>
                    <a:pt x="21932" y="273392"/>
                  </a:lnTo>
                  <a:lnTo>
                    <a:pt x="35941" y="324129"/>
                  </a:lnTo>
                  <a:lnTo>
                    <a:pt x="53733" y="376301"/>
                  </a:lnTo>
                  <a:lnTo>
                    <a:pt x="75488" y="429895"/>
                  </a:lnTo>
                  <a:lnTo>
                    <a:pt x="101396" y="484886"/>
                  </a:lnTo>
                  <a:lnTo>
                    <a:pt x="131953" y="542251"/>
                  </a:lnTo>
                  <a:lnTo>
                    <a:pt x="182054" y="618007"/>
                  </a:lnTo>
                  <a:lnTo>
                    <a:pt x="265417" y="719213"/>
                  </a:lnTo>
                  <a:lnTo>
                    <a:pt x="381939" y="825373"/>
                  </a:lnTo>
                  <a:lnTo>
                    <a:pt x="1447469" y="308749"/>
                  </a:lnTo>
                  <a:lnTo>
                    <a:pt x="1448485" y="0"/>
                  </a:lnTo>
                  <a:close/>
                </a:path>
                <a:path w="1449070" h="1882139">
                  <a:moveTo>
                    <a:pt x="1448993" y="1155700"/>
                  </a:moveTo>
                  <a:lnTo>
                    <a:pt x="477570" y="1627124"/>
                  </a:lnTo>
                  <a:lnTo>
                    <a:pt x="458711" y="1638681"/>
                  </a:lnTo>
                  <a:lnTo>
                    <a:pt x="421538" y="1672678"/>
                  </a:lnTo>
                  <a:lnTo>
                    <a:pt x="395109" y="1728127"/>
                  </a:lnTo>
                  <a:lnTo>
                    <a:pt x="408482" y="1804035"/>
                  </a:lnTo>
                  <a:lnTo>
                    <a:pt x="410641" y="1809369"/>
                  </a:lnTo>
                  <a:lnTo>
                    <a:pt x="421576" y="1826628"/>
                  </a:lnTo>
                  <a:lnTo>
                    <a:pt x="455218" y="1859978"/>
                  </a:lnTo>
                  <a:lnTo>
                    <a:pt x="512749" y="1881809"/>
                  </a:lnTo>
                  <a:lnTo>
                    <a:pt x="595426" y="1864487"/>
                  </a:lnTo>
                  <a:lnTo>
                    <a:pt x="1448993" y="1449197"/>
                  </a:lnTo>
                  <a:lnTo>
                    <a:pt x="1448993" y="1155700"/>
                  </a:lnTo>
                  <a:close/>
                </a:path>
              </a:pathLst>
            </a:custGeom>
            <a:solidFill>
              <a:srgbClr val="D20E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007955" y="310260"/>
              <a:ext cx="2186940" cy="1627505"/>
            </a:xfrm>
            <a:custGeom>
              <a:avLst/>
              <a:gdLst/>
              <a:ahLst/>
              <a:cxnLst/>
              <a:rect l="l" t="t" r="r" b="b"/>
              <a:pathLst>
                <a:path w="2186940" h="1627505">
                  <a:moveTo>
                    <a:pt x="2185314" y="0"/>
                  </a:moveTo>
                  <a:lnTo>
                    <a:pt x="233324" y="946404"/>
                  </a:lnTo>
                  <a:lnTo>
                    <a:pt x="196215" y="968146"/>
                  </a:lnTo>
                  <a:lnTo>
                    <a:pt x="160896" y="992543"/>
                  </a:lnTo>
                  <a:lnTo>
                    <a:pt x="120561" y="1025880"/>
                  </a:lnTo>
                  <a:lnTo>
                    <a:pt x="79781" y="1068095"/>
                  </a:lnTo>
                  <a:lnTo>
                    <a:pt x="43192" y="1119136"/>
                  </a:lnTo>
                  <a:lnTo>
                    <a:pt x="15392" y="1178941"/>
                  </a:lnTo>
                  <a:lnTo>
                    <a:pt x="3556" y="1226616"/>
                  </a:lnTo>
                  <a:lnTo>
                    <a:pt x="0" y="1275207"/>
                  </a:lnTo>
                  <a:lnTo>
                    <a:pt x="4800" y="1324622"/>
                  </a:lnTo>
                  <a:lnTo>
                    <a:pt x="18072" y="1374736"/>
                  </a:lnTo>
                  <a:lnTo>
                    <a:pt x="39903" y="1425448"/>
                  </a:lnTo>
                  <a:lnTo>
                    <a:pt x="63728" y="1467700"/>
                  </a:lnTo>
                  <a:lnTo>
                    <a:pt x="87058" y="1498180"/>
                  </a:lnTo>
                  <a:lnTo>
                    <a:pt x="119976" y="1532966"/>
                  </a:lnTo>
                  <a:lnTo>
                    <a:pt x="162598" y="1567637"/>
                  </a:lnTo>
                  <a:lnTo>
                    <a:pt x="215074" y="1597837"/>
                  </a:lnTo>
                  <a:lnTo>
                    <a:pt x="277545" y="1619173"/>
                  </a:lnTo>
                  <a:lnTo>
                    <a:pt x="350164" y="1627251"/>
                  </a:lnTo>
                  <a:lnTo>
                    <a:pt x="394804" y="1624533"/>
                  </a:lnTo>
                  <a:lnTo>
                    <a:pt x="442633" y="1615821"/>
                  </a:lnTo>
                  <a:lnTo>
                    <a:pt x="493623" y="1600365"/>
                  </a:lnTo>
                  <a:lnTo>
                    <a:pt x="547776" y="1577340"/>
                  </a:lnTo>
                  <a:lnTo>
                    <a:pt x="2185314" y="781685"/>
                  </a:lnTo>
                  <a:lnTo>
                    <a:pt x="2185314" y="740283"/>
                  </a:lnTo>
                  <a:lnTo>
                    <a:pt x="530758" y="1542288"/>
                  </a:lnTo>
                  <a:lnTo>
                    <a:pt x="462191" y="1570050"/>
                  </a:lnTo>
                  <a:lnTo>
                    <a:pt x="399630" y="1584960"/>
                  </a:lnTo>
                  <a:lnTo>
                    <a:pt x="342976" y="1588846"/>
                  </a:lnTo>
                  <a:lnTo>
                    <a:pt x="292125" y="1583499"/>
                  </a:lnTo>
                  <a:lnTo>
                    <a:pt x="246964" y="1570761"/>
                  </a:lnTo>
                  <a:lnTo>
                    <a:pt x="207391" y="1552435"/>
                  </a:lnTo>
                  <a:lnTo>
                    <a:pt x="173291" y="1530324"/>
                  </a:lnTo>
                  <a:lnTo>
                    <a:pt x="121158" y="1482064"/>
                  </a:lnTo>
                  <a:lnTo>
                    <a:pt x="89712" y="1440484"/>
                  </a:lnTo>
                  <a:lnTo>
                    <a:pt x="52781" y="1360195"/>
                  </a:lnTo>
                  <a:lnTo>
                    <a:pt x="41008" y="1312938"/>
                  </a:lnTo>
                  <a:lnTo>
                    <a:pt x="37528" y="1266748"/>
                  </a:lnTo>
                  <a:lnTo>
                    <a:pt x="42418" y="1221676"/>
                  </a:lnTo>
                  <a:lnTo>
                    <a:pt x="55727" y="1177823"/>
                  </a:lnTo>
                  <a:lnTo>
                    <a:pt x="77520" y="1135227"/>
                  </a:lnTo>
                  <a:lnTo>
                    <a:pt x="107848" y="1093978"/>
                  </a:lnTo>
                  <a:lnTo>
                    <a:pt x="155346" y="1045946"/>
                  </a:lnTo>
                  <a:lnTo>
                    <a:pt x="200850" y="1010526"/>
                  </a:lnTo>
                  <a:lnTo>
                    <a:pt x="235191" y="988415"/>
                  </a:lnTo>
                  <a:lnTo>
                    <a:pt x="2185314" y="41414"/>
                  </a:lnTo>
                  <a:lnTo>
                    <a:pt x="2185314" y="0"/>
                  </a:lnTo>
                  <a:close/>
                </a:path>
                <a:path w="2186940" h="1627505">
                  <a:moveTo>
                    <a:pt x="2186584" y="825500"/>
                  </a:moveTo>
                  <a:lnTo>
                    <a:pt x="1205128" y="1301369"/>
                  </a:lnTo>
                  <a:lnTo>
                    <a:pt x="1168184" y="1326603"/>
                  </a:lnTo>
                  <a:lnTo>
                    <a:pt x="1139342" y="1356398"/>
                  </a:lnTo>
                  <a:lnTo>
                    <a:pt x="1116863" y="1397254"/>
                  </a:lnTo>
                  <a:lnTo>
                    <a:pt x="1110475" y="1450784"/>
                  </a:lnTo>
                  <a:lnTo>
                    <a:pt x="1115644" y="1478127"/>
                  </a:lnTo>
                  <a:lnTo>
                    <a:pt x="1146873" y="1538516"/>
                  </a:lnTo>
                  <a:lnTo>
                    <a:pt x="1174800" y="1565465"/>
                  </a:lnTo>
                  <a:lnTo>
                    <a:pt x="1212303" y="1586039"/>
                  </a:lnTo>
                  <a:lnTo>
                    <a:pt x="1259357" y="1594231"/>
                  </a:lnTo>
                  <a:lnTo>
                    <a:pt x="1277480" y="1593024"/>
                  </a:lnTo>
                  <a:lnTo>
                    <a:pt x="1296797" y="1589328"/>
                  </a:lnTo>
                  <a:lnTo>
                    <a:pt x="1317345" y="1583042"/>
                  </a:lnTo>
                  <a:lnTo>
                    <a:pt x="1339113" y="1574038"/>
                  </a:lnTo>
                  <a:lnTo>
                    <a:pt x="2186584" y="1162939"/>
                  </a:lnTo>
                  <a:lnTo>
                    <a:pt x="2186584" y="1119378"/>
                  </a:lnTo>
                  <a:lnTo>
                    <a:pt x="1322095" y="1538859"/>
                  </a:lnTo>
                  <a:lnTo>
                    <a:pt x="1264754" y="1555064"/>
                  </a:lnTo>
                  <a:lnTo>
                    <a:pt x="1221066" y="1548053"/>
                  </a:lnTo>
                  <a:lnTo>
                    <a:pt x="1170901" y="1506499"/>
                  </a:lnTo>
                  <a:lnTo>
                    <a:pt x="1147546" y="1434452"/>
                  </a:lnTo>
                  <a:lnTo>
                    <a:pt x="1159421" y="1392339"/>
                  </a:lnTo>
                  <a:lnTo>
                    <a:pt x="1183805" y="1361528"/>
                  </a:lnTo>
                  <a:lnTo>
                    <a:pt x="1208455" y="1342161"/>
                  </a:lnTo>
                  <a:lnTo>
                    <a:pt x="1221130" y="1334389"/>
                  </a:lnTo>
                  <a:lnTo>
                    <a:pt x="2186584" y="865886"/>
                  </a:lnTo>
                  <a:lnTo>
                    <a:pt x="2186584" y="825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1796" y="2278888"/>
            <a:ext cx="3007486" cy="14858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01563" y="681227"/>
            <a:ext cx="4615307" cy="4318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87355" y="868492"/>
            <a:ext cx="113407" cy="5670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94959" y="1170305"/>
            <a:ext cx="3954144" cy="43802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97371" y="1663064"/>
            <a:ext cx="2109978" cy="34912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852795" y="2766948"/>
            <a:ext cx="5565140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 MT"/>
                <a:cs typeface="Arial MT"/>
              </a:rPr>
              <a:t>UU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No.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19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tahun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2002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tentang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Hak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Cipta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Arial MT"/>
                <a:cs typeface="Arial MT"/>
              </a:rPr>
              <a:t>UU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No.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14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tahun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2001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tentang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Paten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Arial MT"/>
                <a:cs typeface="Arial MT"/>
              </a:rPr>
              <a:t>UU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No.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15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tahun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2001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tentang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Merek</a:t>
            </a:r>
            <a:endParaRPr sz="20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latin typeface="Arial MT"/>
                <a:cs typeface="Arial MT"/>
              </a:rPr>
              <a:t>UU No. </a:t>
            </a:r>
            <a:r>
              <a:rPr sz="2000" dirty="0">
                <a:latin typeface="Arial MT"/>
                <a:cs typeface="Arial MT"/>
              </a:rPr>
              <a:t>30 tahun 2000 tentang Rahasia </a:t>
            </a:r>
            <a:r>
              <a:rPr sz="2000" spc="-5" dirty="0">
                <a:latin typeface="Arial MT"/>
                <a:cs typeface="Arial MT"/>
              </a:rPr>
              <a:t>Dagang 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UU No. </a:t>
            </a:r>
            <a:r>
              <a:rPr sz="2000" dirty="0">
                <a:latin typeface="Arial MT"/>
                <a:cs typeface="Arial MT"/>
              </a:rPr>
              <a:t>31 tahun 2000 tentang </a:t>
            </a:r>
            <a:r>
              <a:rPr sz="2000" spc="-5" dirty="0">
                <a:latin typeface="Arial MT"/>
                <a:cs typeface="Arial MT"/>
              </a:rPr>
              <a:t>Desain </a:t>
            </a:r>
            <a:r>
              <a:rPr sz="2000" dirty="0">
                <a:latin typeface="Arial MT"/>
                <a:cs typeface="Arial MT"/>
              </a:rPr>
              <a:t>Industri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UU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No.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32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tahun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2000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tentang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Desain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Tata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Letak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Sirkuit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30" dirty="0">
                <a:latin typeface="Arial MT"/>
                <a:cs typeface="Arial MT"/>
              </a:rPr>
              <a:t>Terpadu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Arial MT"/>
                <a:cs typeface="Arial MT"/>
              </a:rPr>
              <a:t>UU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No.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29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tahun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2000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tentang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Perlindungan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000" spc="-20" dirty="0">
                <a:latin typeface="Arial MT"/>
                <a:cs typeface="Arial MT"/>
              </a:rPr>
              <a:t>Varietas</a:t>
            </a:r>
            <a:r>
              <a:rPr sz="2000" spc="-110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Tanaman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60119" y="1828800"/>
            <a:ext cx="3962400" cy="3774440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38" y="380"/>
            <a:ext cx="2188210" cy="1937385"/>
            <a:chOff x="-1138" y="380"/>
            <a:chExt cx="2188210" cy="1937385"/>
          </a:xfrm>
        </p:grpSpPr>
        <p:sp>
          <p:nvSpPr>
            <p:cNvPr id="3" name="object 3"/>
            <p:cNvSpPr/>
            <p:nvPr/>
          </p:nvSpPr>
          <p:spPr>
            <a:xfrm>
              <a:off x="-444" y="330580"/>
              <a:ext cx="2162175" cy="1585595"/>
            </a:xfrm>
            <a:custGeom>
              <a:avLst/>
              <a:gdLst/>
              <a:ahLst/>
              <a:cxnLst/>
              <a:rect l="l" t="t" r="r" b="b"/>
              <a:pathLst>
                <a:path w="2162175" h="1585595">
                  <a:moveTo>
                    <a:pt x="0" y="0"/>
                  </a:moveTo>
                  <a:lnTo>
                    <a:pt x="0" y="741045"/>
                  </a:lnTo>
                  <a:lnTo>
                    <a:pt x="1644586" y="1538351"/>
                  </a:lnTo>
                  <a:lnTo>
                    <a:pt x="1859871" y="1585462"/>
                  </a:lnTo>
                  <a:lnTo>
                    <a:pt x="2009076" y="1532715"/>
                  </a:lnTo>
                  <a:lnTo>
                    <a:pt x="2095892" y="1449893"/>
                  </a:lnTo>
                  <a:lnTo>
                    <a:pt x="2124011" y="1406779"/>
                  </a:lnTo>
                  <a:lnTo>
                    <a:pt x="2129345" y="1395095"/>
                  </a:lnTo>
                  <a:lnTo>
                    <a:pt x="2162157" y="1201076"/>
                  </a:lnTo>
                  <a:lnTo>
                    <a:pt x="2091324" y="1058910"/>
                  </a:lnTo>
                  <a:lnTo>
                    <a:pt x="1992989" y="971488"/>
                  </a:lnTo>
                  <a:lnTo>
                    <a:pt x="1943290" y="9417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E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130" y="380"/>
              <a:ext cx="1449070" cy="1882139"/>
            </a:xfrm>
            <a:custGeom>
              <a:avLst/>
              <a:gdLst/>
              <a:ahLst/>
              <a:cxnLst/>
              <a:rect l="l" t="t" r="r" b="b"/>
              <a:pathLst>
                <a:path w="1449070" h="1882139">
                  <a:moveTo>
                    <a:pt x="1055903" y="1728127"/>
                  </a:moveTo>
                  <a:lnTo>
                    <a:pt x="1029487" y="1672678"/>
                  </a:lnTo>
                  <a:lnTo>
                    <a:pt x="992327" y="1638681"/>
                  </a:lnTo>
                  <a:lnTo>
                    <a:pt x="973493" y="1627124"/>
                  </a:lnTo>
                  <a:lnTo>
                    <a:pt x="2006" y="1155700"/>
                  </a:lnTo>
                  <a:lnTo>
                    <a:pt x="2006" y="1449197"/>
                  </a:lnTo>
                  <a:lnTo>
                    <a:pt x="855637" y="1864487"/>
                  </a:lnTo>
                  <a:lnTo>
                    <a:pt x="938250" y="1881809"/>
                  </a:lnTo>
                  <a:lnTo>
                    <a:pt x="995781" y="1859978"/>
                  </a:lnTo>
                  <a:lnTo>
                    <a:pt x="1029423" y="1826628"/>
                  </a:lnTo>
                  <a:lnTo>
                    <a:pt x="1040384" y="1809369"/>
                  </a:lnTo>
                  <a:lnTo>
                    <a:pt x="1042504" y="1804035"/>
                  </a:lnTo>
                  <a:lnTo>
                    <a:pt x="1055903" y="1728127"/>
                  </a:lnTo>
                  <a:close/>
                </a:path>
                <a:path w="1449070" h="1882139">
                  <a:moveTo>
                    <a:pt x="1448460" y="85128"/>
                  </a:moveTo>
                  <a:lnTo>
                    <a:pt x="1446339" y="41808"/>
                  </a:lnTo>
                  <a:lnTo>
                    <a:pt x="1441564" y="0"/>
                  </a:lnTo>
                  <a:lnTo>
                    <a:pt x="0" y="0"/>
                  </a:lnTo>
                  <a:lnTo>
                    <a:pt x="1066" y="308749"/>
                  </a:lnTo>
                  <a:lnTo>
                    <a:pt x="1066596" y="825373"/>
                  </a:lnTo>
                  <a:lnTo>
                    <a:pt x="1183093" y="719213"/>
                  </a:lnTo>
                  <a:lnTo>
                    <a:pt x="1266431" y="618007"/>
                  </a:lnTo>
                  <a:lnTo>
                    <a:pt x="1316507" y="542251"/>
                  </a:lnTo>
                  <a:lnTo>
                    <a:pt x="1347076" y="484886"/>
                  </a:lnTo>
                  <a:lnTo>
                    <a:pt x="1372971" y="429895"/>
                  </a:lnTo>
                  <a:lnTo>
                    <a:pt x="1394726" y="376301"/>
                  </a:lnTo>
                  <a:lnTo>
                    <a:pt x="1412519" y="324129"/>
                  </a:lnTo>
                  <a:lnTo>
                    <a:pt x="1426527" y="273392"/>
                  </a:lnTo>
                  <a:lnTo>
                    <a:pt x="1436941" y="224116"/>
                  </a:lnTo>
                  <a:lnTo>
                    <a:pt x="1443939" y="176301"/>
                  </a:lnTo>
                  <a:lnTo>
                    <a:pt x="1447723" y="129971"/>
                  </a:lnTo>
                  <a:lnTo>
                    <a:pt x="1448460" y="85128"/>
                  </a:lnTo>
                  <a:close/>
                </a:path>
              </a:pathLst>
            </a:custGeom>
            <a:solidFill>
              <a:srgbClr val="D20E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" y="310260"/>
              <a:ext cx="2186940" cy="1627505"/>
            </a:xfrm>
            <a:custGeom>
              <a:avLst/>
              <a:gdLst/>
              <a:ahLst/>
              <a:cxnLst/>
              <a:rect l="l" t="t" r="r" b="b"/>
              <a:pathLst>
                <a:path w="2186940" h="1627505">
                  <a:moveTo>
                    <a:pt x="1076071" y="1450784"/>
                  </a:moveTo>
                  <a:lnTo>
                    <a:pt x="1069695" y="1397254"/>
                  </a:lnTo>
                  <a:lnTo>
                    <a:pt x="1047229" y="1356398"/>
                  </a:lnTo>
                  <a:lnTo>
                    <a:pt x="1018387" y="1326603"/>
                  </a:lnTo>
                  <a:lnTo>
                    <a:pt x="981443" y="1301369"/>
                  </a:lnTo>
                  <a:lnTo>
                    <a:pt x="0" y="825500"/>
                  </a:lnTo>
                  <a:lnTo>
                    <a:pt x="0" y="865886"/>
                  </a:lnTo>
                  <a:lnTo>
                    <a:pt x="965492" y="1334389"/>
                  </a:lnTo>
                  <a:lnTo>
                    <a:pt x="978115" y="1342161"/>
                  </a:lnTo>
                  <a:lnTo>
                    <a:pt x="1002741" y="1361528"/>
                  </a:lnTo>
                  <a:lnTo>
                    <a:pt x="1027125" y="1392339"/>
                  </a:lnTo>
                  <a:lnTo>
                    <a:pt x="1038987" y="1434452"/>
                  </a:lnTo>
                  <a:lnTo>
                    <a:pt x="1026109" y="1487678"/>
                  </a:lnTo>
                  <a:lnTo>
                    <a:pt x="996454" y="1528356"/>
                  </a:lnTo>
                  <a:lnTo>
                    <a:pt x="921791" y="1555064"/>
                  </a:lnTo>
                  <a:lnTo>
                    <a:pt x="864476" y="1538859"/>
                  </a:lnTo>
                  <a:lnTo>
                    <a:pt x="0" y="1119378"/>
                  </a:lnTo>
                  <a:lnTo>
                    <a:pt x="0" y="1162939"/>
                  </a:lnTo>
                  <a:lnTo>
                    <a:pt x="847471" y="1574038"/>
                  </a:lnTo>
                  <a:lnTo>
                    <a:pt x="889723" y="1589328"/>
                  </a:lnTo>
                  <a:lnTo>
                    <a:pt x="927214" y="1594231"/>
                  </a:lnTo>
                  <a:lnTo>
                    <a:pt x="974255" y="1586039"/>
                  </a:lnTo>
                  <a:lnTo>
                    <a:pt x="1011745" y="1565465"/>
                  </a:lnTo>
                  <a:lnTo>
                    <a:pt x="1039647" y="1538516"/>
                  </a:lnTo>
                  <a:lnTo>
                    <a:pt x="1057998" y="1511173"/>
                  </a:lnTo>
                  <a:lnTo>
                    <a:pt x="1070889" y="1478127"/>
                  </a:lnTo>
                  <a:lnTo>
                    <a:pt x="1076071" y="1450784"/>
                  </a:lnTo>
                  <a:close/>
                </a:path>
                <a:path w="2186940" h="1627505">
                  <a:moveTo>
                    <a:pt x="2186559" y="1275207"/>
                  </a:moveTo>
                  <a:lnTo>
                    <a:pt x="2183003" y="1226616"/>
                  </a:lnTo>
                  <a:lnTo>
                    <a:pt x="2171179" y="1178941"/>
                  </a:lnTo>
                  <a:lnTo>
                    <a:pt x="2143366" y="1119136"/>
                  </a:lnTo>
                  <a:lnTo>
                    <a:pt x="2106777" y="1068095"/>
                  </a:lnTo>
                  <a:lnTo>
                    <a:pt x="2065997" y="1025880"/>
                  </a:lnTo>
                  <a:lnTo>
                    <a:pt x="2025662" y="992543"/>
                  </a:lnTo>
                  <a:lnTo>
                    <a:pt x="1990344" y="968146"/>
                  </a:lnTo>
                  <a:lnTo>
                    <a:pt x="1953247" y="946404"/>
                  </a:lnTo>
                  <a:lnTo>
                    <a:pt x="1244" y="0"/>
                  </a:lnTo>
                  <a:lnTo>
                    <a:pt x="1244" y="41414"/>
                  </a:lnTo>
                  <a:lnTo>
                    <a:pt x="1937372" y="980313"/>
                  </a:lnTo>
                  <a:lnTo>
                    <a:pt x="1951367" y="988415"/>
                  </a:lnTo>
                  <a:lnTo>
                    <a:pt x="1985708" y="1010526"/>
                  </a:lnTo>
                  <a:lnTo>
                    <a:pt x="2031212" y="1045946"/>
                  </a:lnTo>
                  <a:lnTo>
                    <a:pt x="2078723" y="1093978"/>
                  </a:lnTo>
                  <a:lnTo>
                    <a:pt x="2109038" y="1135227"/>
                  </a:lnTo>
                  <a:lnTo>
                    <a:pt x="2130831" y="1177823"/>
                  </a:lnTo>
                  <a:lnTo>
                    <a:pt x="2144141" y="1221676"/>
                  </a:lnTo>
                  <a:lnTo>
                    <a:pt x="2149030" y="1266748"/>
                  </a:lnTo>
                  <a:lnTo>
                    <a:pt x="2145550" y="1312938"/>
                  </a:lnTo>
                  <a:lnTo>
                    <a:pt x="2133777" y="1360195"/>
                  </a:lnTo>
                  <a:lnTo>
                    <a:pt x="2113775" y="1408430"/>
                  </a:lnTo>
                  <a:lnTo>
                    <a:pt x="2083663" y="1459534"/>
                  </a:lnTo>
                  <a:lnTo>
                    <a:pt x="2041969" y="1506270"/>
                  </a:lnTo>
                  <a:lnTo>
                    <a:pt x="1979168" y="1552435"/>
                  </a:lnTo>
                  <a:lnTo>
                    <a:pt x="1939594" y="1570761"/>
                  </a:lnTo>
                  <a:lnTo>
                    <a:pt x="1894433" y="1583499"/>
                  </a:lnTo>
                  <a:lnTo>
                    <a:pt x="1843582" y="1588846"/>
                  </a:lnTo>
                  <a:lnTo>
                    <a:pt x="1786928" y="1584960"/>
                  </a:lnTo>
                  <a:lnTo>
                    <a:pt x="1724367" y="1570050"/>
                  </a:lnTo>
                  <a:lnTo>
                    <a:pt x="1655813" y="1542288"/>
                  </a:lnTo>
                  <a:lnTo>
                    <a:pt x="1244" y="740283"/>
                  </a:lnTo>
                  <a:lnTo>
                    <a:pt x="1244" y="781685"/>
                  </a:lnTo>
                  <a:lnTo>
                    <a:pt x="1638782" y="1577340"/>
                  </a:lnTo>
                  <a:lnTo>
                    <a:pt x="1692935" y="1600365"/>
                  </a:lnTo>
                  <a:lnTo>
                    <a:pt x="1743925" y="1615821"/>
                  </a:lnTo>
                  <a:lnTo>
                    <a:pt x="1791754" y="1624533"/>
                  </a:lnTo>
                  <a:lnTo>
                    <a:pt x="1836407" y="1627251"/>
                  </a:lnTo>
                  <a:lnTo>
                    <a:pt x="1909013" y="1619173"/>
                  </a:lnTo>
                  <a:lnTo>
                    <a:pt x="1971484" y="1597837"/>
                  </a:lnTo>
                  <a:lnTo>
                    <a:pt x="2023960" y="1567637"/>
                  </a:lnTo>
                  <a:lnTo>
                    <a:pt x="2066594" y="1532966"/>
                  </a:lnTo>
                  <a:lnTo>
                    <a:pt x="2099500" y="1498180"/>
                  </a:lnTo>
                  <a:lnTo>
                    <a:pt x="2122830" y="1467700"/>
                  </a:lnTo>
                  <a:lnTo>
                    <a:pt x="2146668" y="1425448"/>
                  </a:lnTo>
                  <a:lnTo>
                    <a:pt x="2168487" y="1374736"/>
                  </a:lnTo>
                  <a:lnTo>
                    <a:pt x="2181758" y="1324622"/>
                  </a:lnTo>
                  <a:lnTo>
                    <a:pt x="2186559" y="12752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4341" y="2923285"/>
            <a:ext cx="2774340" cy="14858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002" y="1938654"/>
            <a:ext cx="4801616" cy="37820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6523" y="2372486"/>
            <a:ext cx="3092043" cy="38938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28039" y="3251200"/>
            <a:ext cx="3881120" cy="3360420"/>
          </a:xfrm>
          <a:prstGeom prst="rect">
            <a:avLst/>
          </a:prstGeom>
          <a:solidFill>
            <a:srgbClr val="FFB0FD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075" marR="194945">
              <a:lnSpc>
                <a:spcPct val="90000"/>
              </a:lnSpc>
              <a:spcBef>
                <a:spcPts val="320"/>
              </a:spcBef>
            </a:pPr>
            <a:r>
              <a:rPr sz="2000" spc="5" dirty="0">
                <a:latin typeface="Arial MT"/>
                <a:cs typeface="Arial MT"/>
              </a:rPr>
              <a:t>1</a:t>
            </a:r>
            <a:r>
              <a:rPr sz="2000" dirty="0">
                <a:latin typeface="Arial MT"/>
                <a:cs typeface="Arial MT"/>
              </a:rPr>
              <a:t>.</a:t>
            </a:r>
            <a:r>
              <a:rPr sz="2000" spc="-135" dirty="0">
                <a:latin typeface="Arial MT"/>
                <a:cs typeface="Arial MT"/>
              </a:rPr>
              <a:t> </a:t>
            </a:r>
            <a:r>
              <a:rPr sz="2000" spc="-35" dirty="0">
                <a:latin typeface="Arial MT"/>
                <a:cs typeface="Arial MT"/>
              </a:rPr>
              <a:t>A</a:t>
            </a:r>
            <a:r>
              <a:rPr sz="2000" spc="-25" dirty="0">
                <a:latin typeface="Arial MT"/>
                <a:cs typeface="Arial MT"/>
              </a:rPr>
              <a:t>w</a:t>
            </a:r>
            <a:r>
              <a:rPr sz="2000" spc="5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re</a:t>
            </a:r>
            <a:r>
              <a:rPr sz="2000" spc="5" dirty="0">
                <a:latin typeface="Arial MT"/>
                <a:cs typeface="Arial MT"/>
              </a:rPr>
              <a:t>ne</a:t>
            </a:r>
            <a:r>
              <a:rPr sz="2000" dirty="0">
                <a:latin typeface="Arial MT"/>
                <a:cs typeface="Arial MT"/>
              </a:rPr>
              <a:t>ss </a:t>
            </a:r>
            <a:r>
              <a:rPr sz="2000" spc="5" dirty="0">
                <a:latin typeface="Arial MT"/>
                <a:cs typeface="Arial MT"/>
              </a:rPr>
              <a:t>ten</a:t>
            </a:r>
            <a:r>
              <a:rPr sz="2000" dirty="0">
                <a:latin typeface="Arial MT"/>
                <a:cs typeface="Arial MT"/>
              </a:rPr>
              <a:t>t</a:t>
            </a:r>
            <a:r>
              <a:rPr sz="2000" spc="10" dirty="0">
                <a:latin typeface="Arial MT"/>
                <a:cs typeface="Arial MT"/>
              </a:rPr>
              <a:t>a</a:t>
            </a:r>
            <a:r>
              <a:rPr sz="2000" spc="5" dirty="0">
                <a:latin typeface="Arial MT"/>
                <a:cs typeface="Arial MT"/>
              </a:rPr>
              <a:t>n</a:t>
            </a:r>
            <a:r>
              <a:rPr sz="2000" dirty="0">
                <a:latin typeface="Arial MT"/>
                <a:cs typeface="Arial MT"/>
              </a:rPr>
              <a:t>g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Co</a:t>
            </a:r>
            <a:r>
              <a:rPr sz="2000" spc="5" dirty="0">
                <a:latin typeface="Arial MT"/>
                <a:cs typeface="Arial MT"/>
              </a:rPr>
              <a:t>p</a:t>
            </a:r>
            <a:r>
              <a:rPr sz="2000" spc="-20" dirty="0">
                <a:latin typeface="Arial MT"/>
                <a:cs typeface="Arial MT"/>
              </a:rPr>
              <a:t>y</a:t>
            </a:r>
            <a:r>
              <a:rPr sz="2000" dirty="0">
                <a:latin typeface="Arial MT"/>
                <a:cs typeface="Arial MT"/>
              </a:rPr>
              <a:t>r</a:t>
            </a:r>
            <a:r>
              <a:rPr sz="2000" spc="-10" dirty="0">
                <a:latin typeface="Arial MT"/>
                <a:cs typeface="Arial MT"/>
              </a:rPr>
              <a:t>i</a:t>
            </a:r>
            <a:r>
              <a:rPr sz="2000" spc="-15" dirty="0">
                <a:latin typeface="Arial MT"/>
                <a:cs typeface="Arial MT"/>
              </a:rPr>
              <a:t>g</a:t>
            </a:r>
            <a:r>
              <a:rPr sz="2000" spc="5" dirty="0">
                <a:latin typeface="Arial MT"/>
                <a:cs typeface="Arial MT"/>
              </a:rPr>
              <a:t>h</a:t>
            </a:r>
            <a:r>
              <a:rPr sz="2000" dirty="0">
                <a:latin typeface="Arial MT"/>
                <a:cs typeface="Arial MT"/>
              </a:rPr>
              <a:t>t  masih rendah sekali.Indonesia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sudah </a:t>
            </a:r>
            <a:r>
              <a:rPr sz="2000" spc="-5" dirty="0">
                <a:latin typeface="Arial MT"/>
                <a:cs typeface="Arial MT"/>
              </a:rPr>
              <a:t>punya UU HaKI yang 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isinya </a:t>
            </a:r>
            <a:r>
              <a:rPr sz="2000" dirty="0">
                <a:latin typeface="Arial MT"/>
                <a:cs typeface="Arial MT"/>
              </a:rPr>
              <a:t>memberi kendali penuh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industri </a:t>
            </a:r>
            <a:r>
              <a:rPr sz="2000" spc="-70" dirty="0">
                <a:latin typeface="Arial MT"/>
                <a:cs typeface="Arial MT"/>
              </a:rPr>
              <a:t>IT. </a:t>
            </a:r>
            <a:r>
              <a:rPr sz="2000" spc="-5" dirty="0">
                <a:latin typeface="Arial MT"/>
                <a:cs typeface="Arial MT"/>
              </a:rPr>
              <a:t>Sehingga </a:t>
            </a:r>
            <a:r>
              <a:rPr sz="2000" dirty="0">
                <a:latin typeface="Arial MT"/>
                <a:cs typeface="Arial MT"/>
              </a:rPr>
              <a:t>terkesan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hanya </a:t>
            </a:r>
            <a:r>
              <a:rPr sz="2000" dirty="0">
                <a:latin typeface="Arial MT"/>
                <a:cs typeface="Arial MT"/>
              </a:rPr>
              <a:t>menguntungkan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perusahaan-perusahaan besar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Amerika, dan tidak berpihak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pada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industri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lokal.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69066" y="5910262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10645" y="5934992"/>
            <a:ext cx="71120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5"/>
              </a:lnSpc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10479" y="3319779"/>
            <a:ext cx="5969000" cy="2862580"/>
          </a:xfrm>
          <a:prstGeom prst="rect">
            <a:avLst/>
          </a:prstGeom>
          <a:solidFill>
            <a:srgbClr val="CCFF33"/>
          </a:solidFill>
        </p:spPr>
        <p:txBody>
          <a:bodyPr vert="horz" wrap="square" lIns="0" tIns="3937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310"/>
              </a:spcBef>
            </a:pPr>
            <a:r>
              <a:rPr sz="2000" dirty="0">
                <a:latin typeface="Arial MT"/>
                <a:cs typeface="Arial MT"/>
              </a:rPr>
              <a:t>Kritikan-kritikan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yang</a:t>
            </a:r>
            <a:r>
              <a:rPr sz="2000" dirty="0">
                <a:latin typeface="Arial MT"/>
                <a:cs typeface="Arial MT"/>
              </a:rPr>
              <a:t> sering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muncul:</a:t>
            </a:r>
            <a:endParaRPr sz="2000">
              <a:latin typeface="Arial MT"/>
              <a:cs typeface="Arial MT"/>
            </a:endParaRPr>
          </a:p>
          <a:p>
            <a:pPr marL="93345" marR="311785">
              <a:lnSpc>
                <a:spcPct val="100000"/>
              </a:lnSpc>
            </a:pPr>
            <a:r>
              <a:rPr sz="2000" dirty="0">
                <a:latin typeface="Arial MT"/>
                <a:cs typeface="Arial MT"/>
              </a:rPr>
              <a:t>–</a:t>
            </a:r>
            <a:r>
              <a:rPr sz="2000" spc="-114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Ada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yang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berpendapat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bahwa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konsep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hak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cipta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tidak </a:t>
            </a:r>
            <a:r>
              <a:rPr sz="2000" spc="-5" dirty="0">
                <a:latin typeface="Arial MT"/>
                <a:cs typeface="Arial MT"/>
              </a:rPr>
              <a:t>pernah </a:t>
            </a:r>
            <a:r>
              <a:rPr sz="2000" dirty="0">
                <a:latin typeface="Arial MT"/>
                <a:cs typeface="Arial MT"/>
              </a:rPr>
              <a:t>menguntungkan </a:t>
            </a:r>
            <a:r>
              <a:rPr sz="2000" spc="-5" dirty="0">
                <a:latin typeface="Arial MT"/>
                <a:cs typeface="Arial MT"/>
              </a:rPr>
              <a:t>masyarakat </a:t>
            </a:r>
            <a:r>
              <a:rPr sz="2000" dirty="0">
                <a:latin typeface="Arial MT"/>
                <a:cs typeface="Arial MT"/>
              </a:rPr>
              <a:t>serta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selalu </a:t>
            </a:r>
            <a:r>
              <a:rPr sz="2000" dirty="0">
                <a:latin typeface="Arial MT"/>
                <a:cs typeface="Arial MT"/>
              </a:rPr>
              <a:t>memperkaya beberapa pihak dengan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mengorbankan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kreativitas.</a:t>
            </a:r>
            <a:endParaRPr sz="2000">
              <a:latin typeface="Arial MT"/>
              <a:cs typeface="Arial MT"/>
            </a:endParaRPr>
          </a:p>
          <a:p>
            <a:pPr marL="93345" marR="37020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 MT"/>
                <a:cs typeface="Arial MT"/>
              </a:rPr>
              <a:t>-</a:t>
            </a:r>
            <a:r>
              <a:rPr sz="2000" spc="-1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Ada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yang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berpendapat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bahwa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konsep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hak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cipta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sekarang harus </a:t>
            </a:r>
            <a:r>
              <a:rPr sz="2000" spc="-5" dirty="0">
                <a:latin typeface="Arial MT"/>
                <a:cs typeface="Arial MT"/>
              </a:rPr>
              <a:t>diperbaiki agar </a:t>
            </a:r>
            <a:r>
              <a:rPr sz="2000" dirty="0">
                <a:latin typeface="Arial MT"/>
                <a:cs typeface="Arial MT"/>
              </a:rPr>
              <a:t>sesuai dengan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kondisi </a:t>
            </a:r>
            <a:r>
              <a:rPr sz="2000" spc="-5" dirty="0">
                <a:latin typeface="Arial MT"/>
                <a:cs typeface="Arial MT"/>
              </a:rPr>
              <a:t>sekarang, </a:t>
            </a:r>
            <a:r>
              <a:rPr sz="2000" spc="-10" dirty="0">
                <a:latin typeface="Arial MT"/>
                <a:cs typeface="Arial MT"/>
              </a:rPr>
              <a:t>yaitu </a:t>
            </a:r>
            <a:r>
              <a:rPr sz="2000" spc="-5" dirty="0">
                <a:latin typeface="Arial MT"/>
                <a:cs typeface="Arial MT"/>
              </a:rPr>
              <a:t>adanya masyarakat </a:t>
            </a:r>
            <a:r>
              <a:rPr sz="2000" dirty="0">
                <a:latin typeface="Arial MT"/>
                <a:cs typeface="Arial MT"/>
              </a:rPr>
              <a:t> informasi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baru.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38" y="380"/>
            <a:ext cx="2188210" cy="1937385"/>
            <a:chOff x="-1138" y="380"/>
            <a:chExt cx="2188210" cy="1937385"/>
          </a:xfrm>
        </p:grpSpPr>
        <p:sp>
          <p:nvSpPr>
            <p:cNvPr id="3" name="object 3"/>
            <p:cNvSpPr/>
            <p:nvPr/>
          </p:nvSpPr>
          <p:spPr>
            <a:xfrm>
              <a:off x="-444" y="330580"/>
              <a:ext cx="2162175" cy="1585595"/>
            </a:xfrm>
            <a:custGeom>
              <a:avLst/>
              <a:gdLst/>
              <a:ahLst/>
              <a:cxnLst/>
              <a:rect l="l" t="t" r="r" b="b"/>
              <a:pathLst>
                <a:path w="2162175" h="1585595">
                  <a:moveTo>
                    <a:pt x="0" y="0"/>
                  </a:moveTo>
                  <a:lnTo>
                    <a:pt x="0" y="741045"/>
                  </a:lnTo>
                  <a:lnTo>
                    <a:pt x="1644586" y="1538351"/>
                  </a:lnTo>
                  <a:lnTo>
                    <a:pt x="1859871" y="1585462"/>
                  </a:lnTo>
                  <a:lnTo>
                    <a:pt x="2009076" y="1532715"/>
                  </a:lnTo>
                  <a:lnTo>
                    <a:pt x="2095892" y="1449893"/>
                  </a:lnTo>
                  <a:lnTo>
                    <a:pt x="2124011" y="1406779"/>
                  </a:lnTo>
                  <a:lnTo>
                    <a:pt x="2129345" y="1395095"/>
                  </a:lnTo>
                  <a:lnTo>
                    <a:pt x="2162157" y="1201076"/>
                  </a:lnTo>
                  <a:lnTo>
                    <a:pt x="2091324" y="1058910"/>
                  </a:lnTo>
                  <a:lnTo>
                    <a:pt x="1992989" y="971488"/>
                  </a:lnTo>
                  <a:lnTo>
                    <a:pt x="1943290" y="9417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E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130" y="380"/>
              <a:ext cx="1449070" cy="1882139"/>
            </a:xfrm>
            <a:custGeom>
              <a:avLst/>
              <a:gdLst/>
              <a:ahLst/>
              <a:cxnLst/>
              <a:rect l="l" t="t" r="r" b="b"/>
              <a:pathLst>
                <a:path w="1449070" h="1882139">
                  <a:moveTo>
                    <a:pt x="1055903" y="1728127"/>
                  </a:moveTo>
                  <a:lnTo>
                    <a:pt x="1029487" y="1672678"/>
                  </a:lnTo>
                  <a:lnTo>
                    <a:pt x="992327" y="1638681"/>
                  </a:lnTo>
                  <a:lnTo>
                    <a:pt x="973493" y="1627124"/>
                  </a:lnTo>
                  <a:lnTo>
                    <a:pt x="2006" y="1155700"/>
                  </a:lnTo>
                  <a:lnTo>
                    <a:pt x="2006" y="1449197"/>
                  </a:lnTo>
                  <a:lnTo>
                    <a:pt x="855637" y="1864487"/>
                  </a:lnTo>
                  <a:lnTo>
                    <a:pt x="938250" y="1881809"/>
                  </a:lnTo>
                  <a:lnTo>
                    <a:pt x="995781" y="1859978"/>
                  </a:lnTo>
                  <a:lnTo>
                    <a:pt x="1029423" y="1826628"/>
                  </a:lnTo>
                  <a:lnTo>
                    <a:pt x="1040384" y="1809369"/>
                  </a:lnTo>
                  <a:lnTo>
                    <a:pt x="1042504" y="1804035"/>
                  </a:lnTo>
                  <a:lnTo>
                    <a:pt x="1055903" y="1728127"/>
                  </a:lnTo>
                  <a:close/>
                </a:path>
                <a:path w="1449070" h="1882139">
                  <a:moveTo>
                    <a:pt x="1448460" y="85128"/>
                  </a:moveTo>
                  <a:lnTo>
                    <a:pt x="1446339" y="41808"/>
                  </a:lnTo>
                  <a:lnTo>
                    <a:pt x="1441564" y="0"/>
                  </a:lnTo>
                  <a:lnTo>
                    <a:pt x="0" y="0"/>
                  </a:lnTo>
                  <a:lnTo>
                    <a:pt x="1066" y="308749"/>
                  </a:lnTo>
                  <a:lnTo>
                    <a:pt x="1066596" y="825373"/>
                  </a:lnTo>
                  <a:lnTo>
                    <a:pt x="1183093" y="719213"/>
                  </a:lnTo>
                  <a:lnTo>
                    <a:pt x="1266431" y="618007"/>
                  </a:lnTo>
                  <a:lnTo>
                    <a:pt x="1316507" y="542251"/>
                  </a:lnTo>
                  <a:lnTo>
                    <a:pt x="1347076" y="484886"/>
                  </a:lnTo>
                  <a:lnTo>
                    <a:pt x="1372971" y="429895"/>
                  </a:lnTo>
                  <a:lnTo>
                    <a:pt x="1394726" y="376301"/>
                  </a:lnTo>
                  <a:lnTo>
                    <a:pt x="1412519" y="324129"/>
                  </a:lnTo>
                  <a:lnTo>
                    <a:pt x="1426527" y="273392"/>
                  </a:lnTo>
                  <a:lnTo>
                    <a:pt x="1436941" y="224116"/>
                  </a:lnTo>
                  <a:lnTo>
                    <a:pt x="1443939" y="176301"/>
                  </a:lnTo>
                  <a:lnTo>
                    <a:pt x="1447723" y="129971"/>
                  </a:lnTo>
                  <a:lnTo>
                    <a:pt x="1448460" y="85128"/>
                  </a:lnTo>
                  <a:close/>
                </a:path>
              </a:pathLst>
            </a:custGeom>
            <a:solidFill>
              <a:srgbClr val="D20E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" y="310260"/>
              <a:ext cx="2186940" cy="1627505"/>
            </a:xfrm>
            <a:custGeom>
              <a:avLst/>
              <a:gdLst/>
              <a:ahLst/>
              <a:cxnLst/>
              <a:rect l="l" t="t" r="r" b="b"/>
              <a:pathLst>
                <a:path w="2186940" h="1627505">
                  <a:moveTo>
                    <a:pt x="1076071" y="1450784"/>
                  </a:moveTo>
                  <a:lnTo>
                    <a:pt x="1069695" y="1397254"/>
                  </a:lnTo>
                  <a:lnTo>
                    <a:pt x="1047229" y="1356398"/>
                  </a:lnTo>
                  <a:lnTo>
                    <a:pt x="1018387" y="1326603"/>
                  </a:lnTo>
                  <a:lnTo>
                    <a:pt x="981443" y="1301369"/>
                  </a:lnTo>
                  <a:lnTo>
                    <a:pt x="0" y="825500"/>
                  </a:lnTo>
                  <a:lnTo>
                    <a:pt x="0" y="865886"/>
                  </a:lnTo>
                  <a:lnTo>
                    <a:pt x="965492" y="1334389"/>
                  </a:lnTo>
                  <a:lnTo>
                    <a:pt x="978115" y="1342161"/>
                  </a:lnTo>
                  <a:lnTo>
                    <a:pt x="1002741" y="1361528"/>
                  </a:lnTo>
                  <a:lnTo>
                    <a:pt x="1027125" y="1392339"/>
                  </a:lnTo>
                  <a:lnTo>
                    <a:pt x="1038987" y="1434452"/>
                  </a:lnTo>
                  <a:lnTo>
                    <a:pt x="1026109" y="1487678"/>
                  </a:lnTo>
                  <a:lnTo>
                    <a:pt x="996454" y="1528356"/>
                  </a:lnTo>
                  <a:lnTo>
                    <a:pt x="921791" y="1555064"/>
                  </a:lnTo>
                  <a:lnTo>
                    <a:pt x="864476" y="1538859"/>
                  </a:lnTo>
                  <a:lnTo>
                    <a:pt x="0" y="1119378"/>
                  </a:lnTo>
                  <a:lnTo>
                    <a:pt x="0" y="1162939"/>
                  </a:lnTo>
                  <a:lnTo>
                    <a:pt x="847471" y="1574038"/>
                  </a:lnTo>
                  <a:lnTo>
                    <a:pt x="889723" y="1589328"/>
                  </a:lnTo>
                  <a:lnTo>
                    <a:pt x="927214" y="1594231"/>
                  </a:lnTo>
                  <a:lnTo>
                    <a:pt x="974255" y="1586039"/>
                  </a:lnTo>
                  <a:lnTo>
                    <a:pt x="1011745" y="1565465"/>
                  </a:lnTo>
                  <a:lnTo>
                    <a:pt x="1039647" y="1538516"/>
                  </a:lnTo>
                  <a:lnTo>
                    <a:pt x="1057998" y="1511173"/>
                  </a:lnTo>
                  <a:lnTo>
                    <a:pt x="1070889" y="1478127"/>
                  </a:lnTo>
                  <a:lnTo>
                    <a:pt x="1076071" y="1450784"/>
                  </a:lnTo>
                  <a:close/>
                </a:path>
                <a:path w="2186940" h="1627505">
                  <a:moveTo>
                    <a:pt x="2186559" y="1275207"/>
                  </a:moveTo>
                  <a:lnTo>
                    <a:pt x="2183003" y="1226616"/>
                  </a:lnTo>
                  <a:lnTo>
                    <a:pt x="2171179" y="1178941"/>
                  </a:lnTo>
                  <a:lnTo>
                    <a:pt x="2143366" y="1119136"/>
                  </a:lnTo>
                  <a:lnTo>
                    <a:pt x="2106777" y="1068095"/>
                  </a:lnTo>
                  <a:lnTo>
                    <a:pt x="2065997" y="1025880"/>
                  </a:lnTo>
                  <a:lnTo>
                    <a:pt x="2025662" y="992543"/>
                  </a:lnTo>
                  <a:lnTo>
                    <a:pt x="1990344" y="968146"/>
                  </a:lnTo>
                  <a:lnTo>
                    <a:pt x="1953247" y="946404"/>
                  </a:lnTo>
                  <a:lnTo>
                    <a:pt x="1244" y="0"/>
                  </a:lnTo>
                  <a:lnTo>
                    <a:pt x="1244" y="41414"/>
                  </a:lnTo>
                  <a:lnTo>
                    <a:pt x="1937372" y="980313"/>
                  </a:lnTo>
                  <a:lnTo>
                    <a:pt x="1951367" y="988415"/>
                  </a:lnTo>
                  <a:lnTo>
                    <a:pt x="1985708" y="1010526"/>
                  </a:lnTo>
                  <a:lnTo>
                    <a:pt x="2031212" y="1045946"/>
                  </a:lnTo>
                  <a:lnTo>
                    <a:pt x="2078723" y="1093978"/>
                  </a:lnTo>
                  <a:lnTo>
                    <a:pt x="2109038" y="1135227"/>
                  </a:lnTo>
                  <a:lnTo>
                    <a:pt x="2130831" y="1177823"/>
                  </a:lnTo>
                  <a:lnTo>
                    <a:pt x="2144141" y="1221676"/>
                  </a:lnTo>
                  <a:lnTo>
                    <a:pt x="2149030" y="1266748"/>
                  </a:lnTo>
                  <a:lnTo>
                    <a:pt x="2145550" y="1312938"/>
                  </a:lnTo>
                  <a:lnTo>
                    <a:pt x="2133777" y="1360195"/>
                  </a:lnTo>
                  <a:lnTo>
                    <a:pt x="2113775" y="1408430"/>
                  </a:lnTo>
                  <a:lnTo>
                    <a:pt x="2083663" y="1459534"/>
                  </a:lnTo>
                  <a:lnTo>
                    <a:pt x="2041969" y="1506270"/>
                  </a:lnTo>
                  <a:lnTo>
                    <a:pt x="1979168" y="1552435"/>
                  </a:lnTo>
                  <a:lnTo>
                    <a:pt x="1939594" y="1570761"/>
                  </a:lnTo>
                  <a:lnTo>
                    <a:pt x="1894433" y="1583499"/>
                  </a:lnTo>
                  <a:lnTo>
                    <a:pt x="1843582" y="1588846"/>
                  </a:lnTo>
                  <a:lnTo>
                    <a:pt x="1786928" y="1584960"/>
                  </a:lnTo>
                  <a:lnTo>
                    <a:pt x="1724367" y="1570050"/>
                  </a:lnTo>
                  <a:lnTo>
                    <a:pt x="1655813" y="1542288"/>
                  </a:lnTo>
                  <a:lnTo>
                    <a:pt x="1244" y="740283"/>
                  </a:lnTo>
                  <a:lnTo>
                    <a:pt x="1244" y="781685"/>
                  </a:lnTo>
                  <a:lnTo>
                    <a:pt x="1638782" y="1577340"/>
                  </a:lnTo>
                  <a:lnTo>
                    <a:pt x="1692935" y="1600365"/>
                  </a:lnTo>
                  <a:lnTo>
                    <a:pt x="1743925" y="1615821"/>
                  </a:lnTo>
                  <a:lnTo>
                    <a:pt x="1791754" y="1624533"/>
                  </a:lnTo>
                  <a:lnTo>
                    <a:pt x="1836407" y="1627251"/>
                  </a:lnTo>
                  <a:lnTo>
                    <a:pt x="1909013" y="1619173"/>
                  </a:lnTo>
                  <a:lnTo>
                    <a:pt x="1971484" y="1597837"/>
                  </a:lnTo>
                  <a:lnTo>
                    <a:pt x="2023960" y="1567637"/>
                  </a:lnTo>
                  <a:lnTo>
                    <a:pt x="2066594" y="1532966"/>
                  </a:lnTo>
                  <a:lnTo>
                    <a:pt x="2099500" y="1498180"/>
                  </a:lnTo>
                  <a:lnTo>
                    <a:pt x="2122830" y="1467700"/>
                  </a:lnTo>
                  <a:lnTo>
                    <a:pt x="2146668" y="1425448"/>
                  </a:lnTo>
                  <a:lnTo>
                    <a:pt x="2168487" y="1374736"/>
                  </a:lnTo>
                  <a:lnTo>
                    <a:pt x="2181758" y="1324622"/>
                  </a:lnTo>
                  <a:lnTo>
                    <a:pt x="2186559" y="12752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4341" y="2923285"/>
            <a:ext cx="2774340" cy="14858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997945" y="5910262"/>
            <a:ext cx="1676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16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0259" y="3251200"/>
            <a:ext cx="4605020" cy="2565400"/>
          </a:xfrm>
          <a:prstGeom prst="rect">
            <a:avLst/>
          </a:prstGeom>
          <a:solidFill>
            <a:srgbClr val="99FFFF"/>
          </a:solidFill>
        </p:spPr>
        <p:txBody>
          <a:bodyPr vert="horz" wrap="square" lIns="0" tIns="1016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80"/>
              </a:spcBef>
            </a:pPr>
            <a:r>
              <a:rPr sz="2000" dirty="0">
                <a:latin typeface="Arial MT"/>
                <a:cs typeface="Arial MT"/>
              </a:rPr>
              <a:t>Kritikan-kritikan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yang </a:t>
            </a:r>
            <a:r>
              <a:rPr sz="2000" dirty="0">
                <a:latin typeface="Arial MT"/>
                <a:cs typeface="Arial MT"/>
              </a:rPr>
              <a:t>sering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muncul:</a:t>
            </a:r>
            <a:endParaRPr sz="2000">
              <a:latin typeface="Arial MT"/>
              <a:cs typeface="Arial MT"/>
            </a:endParaRPr>
          </a:p>
          <a:p>
            <a:pPr marL="90805" marR="106045">
              <a:lnSpc>
                <a:spcPct val="90000"/>
              </a:lnSpc>
              <a:spcBef>
                <a:spcPts val="1000"/>
              </a:spcBef>
            </a:pPr>
            <a:r>
              <a:rPr sz="2000" dirty="0">
                <a:latin typeface="Arial MT"/>
                <a:cs typeface="Arial MT"/>
              </a:rPr>
              <a:t>–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Keberhasilan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proyek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perangkat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lunak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bebas seperti </a:t>
            </a:r>
            <a:r>
              <a:rPr sz="2000" spc="-5" dirty="0">
                <a:latin typeface="Arial MT"/>
                <a:cs typeface="Arial MT"/>
              </a:rPr>
              <a:t>Linux, </a:t>
            </a:r>
            <a:r>
              <a:rPr sz="2000" spc="-10" dirty="0">
                <a:latin typeface="Arial MT"/>
                <a:cs typeface="Arial MT"/>
              </a:rPr>
              <a:t>Mozilla </a:t>
            </a:r>
            <a:r>
              <a:rPr sz="2000" spc="-5" dirty="0">
                <a:latin typeface="Arial MT"/>
                <a:cs typeface="Arial MT"/>
              </a:rPr>
              <a:t>Firefox, 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da</a:t>
            </a:r>
            <a:r>
              <a:rPr sz="2000" dirty="0">
                <a:latin typeface="Arial MT"/>
                <a:cs typeface="Arial MT"/>
              </a:rPr>
              <a:t>n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</a:t>
            </a:r>
            <a:r>
              <a:rPr sz="2000" spc="10" dirty="0">
                <a:latin typeface="Arial MT"/>
                <a:cs typeface="Arial MT"/>
              </a:rPr>
              <a:t>e</a:t>
            </a:r>
            <a:r>
              <a:rPr sz="2000" dirty="0">
                <a:latin typeface="Arial MT"/>
                <a:cs typeface="Arial MT"/>
              </a:rPr>
              <a:t>r</a:t>
            </a:r>
            <a:r>
              <a:rPr sz="2000" spc="-30" dirty="0">
                <a:latin typeface="Arial MT"/>
                <a:cs typeface="Arial MT"/>
              </a:rPr>
              <a:t>v</a:t>
            </a:r>
            <a:r>
              <a:rPr sz="2000" spc="5" dirty="0">
                <a:latin typeface="Arial MT"/>
                <a:cs typeface="Arial MT"/>
              </a:rPr>
              <a:t>e</a:t>
            </a:r>
            <a:r>
              <a:rPr sz="2000" dirty="0">
                <a:latin typeface="Arial MT"/>
                <a:cs typeface="Arial MT"/>
              </a:rPr>
              <a:t>r </a:t>
            </a:r>
            <a:r>
              <a:rPr sz="2000" spc="-5" dirty="0">
                <a:latin typeface="Arial MT"/>
                <a:cs typeface="Arial MT"/>
              </a:rPr>
              <a:t>H</a:t>
            </a:r>
            <a:r>
              <a:rPr sz="2000" spc="5" dirty="0">
                <a:latin typeface="Arial MT"/>
                <a:cs typeface="Arial MT"/>
              </a:rPr>
              <a:t>T</a:t>
            </a:r>
            <a:r>
              <a:rPr sz="2000" spc="15" dirty="0">
                <a:latin typeface="Arial MT"/>
                <a:cs typeface="Arial MT"/>
              </a:rPr>
              <a:t>T</a:t>
            </a:r>
            <a:r>
              <a:rPr sz="2000" dirty="0">
                <a:latin typeface="Arial MT"/>
                <a:cs typeface="Arial MT"/>
              </a:rPr>
              <a:t>P</a:t>
            </a:r>
            <a:r>
              <a:rPr sz="2000" spc="-1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10" dirty="0">
                <a:latin typeface="Arial MT"/>
                <a:cs typeface="Arial MT"/>
              </a:rPr>
              <a:t>p</a:t>
            </a:r>
            <a:r>
              <a:rPr sz="2000" spc="5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c</a:t>
            </a:r>
            <a:r>
              <a:rPr sz="2000" spc="5" dirty="0">
                <a:latin typeface="Arial MT"/>
                <a:cs typeface="Arial MT"/>
              </a:rPr>
              <a:t>h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</a:t>
            </a:r>
            <a:r>
              <a:rPr sz="2000" spc="10" dirty="0">
                <a:latin typeface="Arial MT"/>
                <a:cs typeface="Arial MT"/>
              </a:rPr>
              <a:t>e</a:t>
            </a:r>
            <a:r>
              <a:rPr sz="2000" spc="-5" dirty="0">
                <a:latin typeface="Arial MT"/>
                <a:cs typeface="Arial MT"/>
              </a:rPr>
              <a:t>lah  </a:t>
            </a:r>
            <a:r>
              <a:rPr sz="2000" dirty="0">
                <a:latin typeface="Arial MT"/>
                <a:cs typeface="Arial MT"/>
              </a:rPr>
              <a:t>menunjukkan </a:t>
            </a:r>
            <a:r>
              <a:rPr sz="2000" spc="-5" dirty="0">
                <a:latin typeface="Arial MT"/>
                <a:cs typeface="Arial MT"/>
              </a:rPr>
              <a:t>bahwa </a:t>
            </a:r>
            <a:r>
              <a:rPr sz="2000" dirty="0">
                <a:latin typeface="Arial MT"/>
                <a:cs typeface="Arial MT"/>
              </a:rPr>
              <a:t>ciptaan bermutu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dapat dibuat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tanpa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adanya</a:t>
            </a:r>
            <a:r>
              <a:rPr sz="2000" spc="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sistem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sewa </a:t>
            </a:r>
            <a:r>
              <a:rPr sz="2000" dirty="0">
                <a:latin typeface="Arial MT"/>
                <a:cs typeface="Arial MT"/>
              </a:rPr>
              <a:t>bersifat monopoli berlandaskan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hak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cipta.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002" y="1938654"/>
            <a:ext cx="4801616" cy="37820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6523" y="2372486"/>
            <a:ext cx="3092043" cy="38938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355079" y="3251200"/>
            <a:ext cx="4450080" cy="2862580"/>
          </a:xfrm>
          <a:prstGeom prst="rect">
            <a:avLst/>
          </a:prstGeom>
          <a:solidFill>
            <a:srgbClr val="CCFF33"/>
          </a:solidFill>
        </p:spPr>
        <p:txBody>
          <a:bodyPr vert="horz" wrap="square" lIns="0" tIns="40640" rIns="0" bIns="0" rtlCol="0">
            <a:spAutoFit/>
          </a:bodyPr>
          <a:lstStyle/>
          <a:p>
            <a:pPr marL="91440" marR="277495">
              <a:lnSpc>
                <a:spcPct val="100000"/>
              </a:lnSpc>
              <a:spcBef>
                <a:spcPts val="320"/>
              </a:spcBef>
            </a:pPr>
            <a:r>
              <a:rPr sz="2000" dirty="0">
                <a:latin typeface="Arial MT"/>
                <a:cs typeface="Arial MT"/>
              </a:rPr>
              <a:t>– Produk-produk tersebut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menggunakan hak cipta untuk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memperkuat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persyaratan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lisensinya,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yang </a:t>
            </a:r>
            <a:r>
              <a:rPr sz="2000" dirty="0">
                <a:latin typeface="Arial MT"/>
                <a:cs typeface="Arial MT"/>
              </a:rPr>
              <a:t>dirancang untuk memastikan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kebebasan ciptaan dan tidak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menerapkan hak eksklusif </a:t>
            </a:r>
            <a:r>
              <a:rPr sz="2000" spc="-5" dirty="0">
                <a:latin typeface="Arial MT"/>
                <a:cs typeface="Arial MT"/>
              </a:rPr>
              <a:t>yang </a:t>
            </a:r>
            <a:r>
              <a:rPr sz="2000" dirty="0">
                <a:latin typeface="Arial MT"/>
                <a:cs typeface="Arial MT"/>
              </a:rPr>
              <a:t> bermotif uang; </a:t>
            </a:r>
            <a:r>
              <a:rPr sz="2000" spc="-5" dirty="0">
                <a:latin typeface="Arial MT"/>
                <a:cs typeface="Arial MT"/>
              </a:rPr>
              <a:t>lisensi </a:t>
            </a:r>
            <a:r>
              <a:rPr sz="2000" dirty="0">
                <a:latin typeface="Arial MT"/>
                <a:cs typeface="Arial MT"/>
              </a:rPr>
              <a:t>semacam </a:t>
            </a:r>
            <a:r>
              <a:rPr sz="2000" spc="-5" dirty="0">
                <a:latin typeface="Arial MT"/>
                <a:cs typeface="Arial MT"/>
              </a:rPr>
              <a:t>itu </a:t>
            </a:r>
            <a:r>
              <a:rPr sz="2000" dirty="0">
                <a:latin typeface="Arial MT"/>
                <a:cs typeface="Arial MT"/>
              </a:rPr>
              <a:t> disebut copyleft atau </a:t>
            </a:r>
            <a:r>
              <a:rPr sz="2000" spc="-5" dirty="0">
                <a:latin typeface="Arial MT"/>
                <a:cs typeface="Arial MT"/>
              </a:rPr>
              <a:t>lisensi 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perangkat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lunak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bebas.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40600" y="0"/>
            <a:ext cx="4853940" cy="3020060"/>
            <a:chOff x="7340600" y="0"/>
            <a:chExt cx="4853940" cy="3020060"/>
          </a:xfrm>
        </p:grpSpPr>
        <p:sp>
          <p:nvSpPr>
            <p:cNvPr id="3" name="object 3"/>
            <p:cNvSpPr/>
            <p:nvPr/>
          </p:nvSpPr>
          <p:spPr>
            <a:xfrm>
              <a:off x="9797508" y="444500"/>
              <a:ext cx="2396490" cy="2550160"/>
            </a:xfrm>
            <a:custGeom>
              <a:avLst/>
              <a:gdLst/>
              <a:ahLst/>
              <a:cxnLst/>
              <a:rect l="l" t="t" r="r" b="b"/>
              <a:pathLst>
                <a:path w="2396490" h="2550160">
                  <a:moveTo>
                    <a:pt x="2396015" y="0"/>
                  </a:moveTo>
                  <a:lnTo>
                    <a:pt x="469933" y="949960"/>
                  </a:lnTo>
                  <a:lnTo>
                    <a:pt x="360183" y="1018440"/>
                  </a:lnTo>
                  <a:lnTo>
                    <a:pt x="146004" y="1224438"/>
                  </a:lnTo>
                  <a:lnTo>
                    <a:pt x="0" y="1568787"/>
                  </a:lnTo>
                  <a:lnTo>
                    <a:pt x="94775" y="2052320"/>
                  </a:lnTo>
                  <a:lnTo>
                    <a:pt x="108872" y="2080260"/>
                  </a:lnTo>
                  <a:lnTo>
                    <a:pt x="177424" y="2189876"/>
                  </a:lnTo>
                  <a:lnTo>
                    <a:pt x="383637" y="2403792"/>
                  </a:lnTo>
                  <a:lnTo>
                    <a:pt x="728343" y="2549604"/>
                  </a:lnTo>
                  <a:lnTo>
                    <a:pt x="1212375" y="2454910"/>
                  </a:lnTo>
                  <a:lnTo>
                    <a:pt x="2396015" y="1871979"/>
                  </a:lnTo>
                  <a:lnTo>
                    <a:pt x="2396015" y="0"/>
                  </a:lnTo>
                  <a:close/>
                </a:path>
              </a:pathLst>
            </a:custGeom>
            <a:solidFill>
              <a:srgbClr val="D20E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776521" y="424179"/>
              <a:ext cx="2418080" cy="2593340"/>
            </a:xfrm>
            <a:custGeom>
              <a:avLst/>
              <a:gdLst/>
              <a:ahLst/>
              <a:cxnLst/>
              <a:rect l="l" t="t" r="r" b="b"/>
              <a:pathLst>
                <a:path w="2418079" h="2593340">
                  <a:moveTo>
                    <a:pt x="2417637" y="0"/>
                  </a:moveTo>
                  <a:lnTo>
                    <a:pt x="484697" y="952500"/>
                  </a:lnTo>
                  <a:lnTo>
                    <a:pt x="426747" y="985708"/>
                  </a:lnTo>
                  <a:lnTo>
                    <a:pt x="389856" y="1009954"/>
                  </a:lnTo>
                  <a:lnTo>
                    <a:pt x="347175" y="1040859"/>
                  </a:lnTo>
                  <a:lnTo>
                    <a:pt x="300500" y="1078465"/>
                  </a:lnTo>
                  <a:lnTo>
                    <a:pt x="251630" y="1122812"/>
                  </a:lnTo>
                  <a:lnTo>
                    <a:pt x="202363" y="1173943"/>
                  </a:lnTo>
                  <a:lnTo>
                    <a:pt x="154497" y="1231900"/>
                  </a:lnTo>
                  <a:lnTo>
                    <a:pt x="114398" y="1289831"/>
                  </a:lnTo>
                  <a:lnTo>
                    <a:pt x="77289" y="1355299"/>
                  </a:lnTo>
                  <a:lnTo>
                    <a:pt x="60500" y="1390839"/>
                  </a:lnTo>
                  <a:lnTo>
                    <a:pt x="45233" y="1428241"/>
                  </a:lnTo>
                  <a:lnTo>
                    <a:pt x="31744" y="1467496"/>
                  </a:lnTo>
                  <a:lnTo>
                    <a:pt x="20291" y="1508595"/>
                  </a:lnTo>
                  <a:lnTo>
                    <a:pt x="11133" y="1551533"/>
                  </a:lnTo>
                  <a:lnTo>
                    <a:pt x="4526" y="1596300"/>
                  </a:lnTo>
                  <a:lnTo>
                    <a:pt x="729" y="1642889"/>
                  </a:lnTo>
                  <a:lnTo>
                    <a:pt x="0" y="1691293"/>
                  </a:lnTo>
                  <a:lnTo>
                    <a:pt x="2595" y="1741502"/>
                  </a:lnTo>
                  <a:lnTo>
                    <a:pt x="8773" y="1793511"/>
                  </a:lnTo>
                  <a:lnTo>
                    <a:pt x="18792" y="1847310"/>
                  </a:lnTo>
                  <a:lnTo>
                    <a:pt x="32909" y="1902892"/>
                  </a:lnTo>
                  <a:lnTo>
                    <a:pt x="51382" y="1960250"/>
                  </a:lnTo>
                  <a:lnTo>
                    <a:pt x="74469" y="2019375"/>
                  </a:lnTo>
                  <a:lnTo>
                    <a:pt x="102427" y="2080260"/>
                  </a:lnTo>
                  <a:lnTo>
                    <a:pt x="120919" y="2116931"/>
                  </a:lnTo>
                  <a:lnTo>
                    <a:pt x="149605" y="2166149"/>
                  </a:lnTo>
                  <a:lnTo>
                    <a:pt x="173852" y="2203040"/>
                  </a:lnTo>
                  <a:lnTo>
                    <a:pt x="204757" y="2245722"/>
                  </a:lnTo>
                  <a:lnTo>
                    <a:pt x="242362" y="2292397"/>
                  </a:lnTo>
                  <a:lnTo>
                    <a:pt x="286709" y="2341266"/>
                  </a:lnTo>
                  <a:lnTo>
                    <a:pt x="337840" y="2390533"/>
                  </a:lnTo>
                  <a:lnTo>
                    <a:pt x="395797" y="2438400"/>
                  </a:lnTo>
                  <a:lnTo>
                    <a:pt x="428750" y="2462180"/>
                  </a:lnTo>
                  <a:lnTo>
                    <a:pt x="464346" y="2485237"/>
                  </a:lnTo>
                  <a:lnTo>
                    <a:pt x="502565" y="2507151"/>
                  </a:lnTo>
                  <a:lnTo>
                    <a:pt x="543381" y="2527503"/>
                  </a:lnTo>
                  <a:lnTo>
                    <a:pt x="586773" y="2545873"/>
                  </a:lnTo>
                  <a:lnTo>
                    <a:pt x="632718" y="2561844"/>
                  </a:lnTo>
                  <a:lnTo>
                    <a:pt x="681193" y="2574994"/>
                  </a:lnTo>
                  <a:lnTo>
                    <a:pt x="732174" y="2584907"/>
                  </a:lnTo>
                  <a:lnTo>
                    <a:pt x="785640" y="2591161"/>
                  </a:lnTo>
                  <a:lnTo>
                    <a:pt x="841567" y="2593340"/>
                  </a:lnTo>
                  <a:lnTo>
                    <a:pt x="886627" y="2591941"/>
                  </a:lnTo>
                  <a:lnTo>
                    <a:pt x="933205" y="2587625"/>
                  </a:lnTo>
                  <a:lnTo>
                    <a:pt x="981272" y="2580213"/>
                  </a:lnTo>
                  <a:lnTo>
                    <a:pt x="1030797" y="2569527"/>
                  </a:lnTo>
                  <a:lnTo>
                    <a:pt x="1081751" y="2555388"/>
                  </a:lnTo>
                  <a:lnTo>
                    <a:pt x="1134104" y="2537618"/>
                  </a:lnTo>
                  <a:lnTo>
                    <a:pt x="1187826" y="2516038"/>
                  </a:lnTo>
                  <a:lnTo>
                    <a:pt x="1242887" y="2490470"/>
                  </a:lnTo>
                  <a:lnTo>
                    <a:pt x="2416367" y="1911350"/>
                  </a:lnTo>
                  <a:lnTo>
                    <a:pt x="2416367" y="1869440"/>
                  </a:lnTo>
                  <a:lnTo>
                    <a:pt x="1225107" y="2456180"/>
                  </a:lnTo>
                  <a:lnTo>
                    <a:pt x="1175614" y="2479216"/>
                  </a:lnTo>
                  <a:lnTo>
                    <a:pt x="1126624" y="2499220"/>
                  </a:lnTo>
                  <a:lnTo>
                    <a:pt x="1078146" y="2516193"/>
                  </a:lnTo>
                  <a:lnTo>
                    <a:pt x="1030189" y="2530136"/>
                  </a:lnTo>
                  <a:lnTo>
                    <a:pt x="982763" y="2541050"/>
                  </a:lnTo>
                  <a:lnTo>
                    <a:pt x="935876" y="2548937"/>
                  </a:lnTo>
                  <a:lnTo>
                    <a:pt x="889538" y="2553797"/>
                  </a:lnTo>
                  <a:lnTo>
                    <a:pt x="843759" y="2555633"/>
                  </a:lnTo>
                  <a:lnTo>
                    <a:pt x="798546" y="2554446"/>
                  </a:lnTo>
                  <a:lnTo>
                    <a:pt x="753909" y="2550236"/>
                  </a:lnTo>
                  <a:lnTo>
                    <a:pt x="709858" y="2543006"/>
                  </a:lnTo>
                  <a:lnTo>
                    <a:pt x="666401" y="2532756"/>
                  </a:lnTo>
                  <a:lnTo>
                    <a:pt x="623548" y="2519488"/>
                  </a:lnTo>
                  <a:lnTo>
                    <a:pt x="581308" y="2503203"/>
                  </a:lnTo>
                  <a:lnTo>
                    <a:pt x="539689" y="2483902"/>
                  </a:lnTo>
                  <a:lnTo>
                    <a:pt x="498702" y="2461587"/>
                  </a:lnTo>
                  <a:lnTo>
                    <a:pt x="458355" y="2436259"/>
                  </a:lnTo>
                  <a:lnTo>
                    <a:pt x="418657" y="2407920"/>
                  </a:lnTo>
                  <a:lnTo>
                    <a:pt x="356040" y="2355678"/>
                  </a:lnTo>
                  <a:lnTo>
                    <a:pt x="301579" y="2301696"/>
                  </a:lnTo>
                  <a:lnTo>
                    <a:pt x="255333" y="2248636"/>
                  </a:lnTo>
                  <a:lnTo>
                    <a:pt x="217362" y="2199163"/>
                  </a:lnTo>
                  <a:lnTo>
                    <a:pt x="187725" y="2155941"/>
                  </a:lnTo>
                  <a:lnTo>
                    <a:pt x="166483" y="2121634"/>
                  </a:lnTo>
                  <a:lnTo>
                    <a:pt x="135447" y="2062480"/>
                  </a:lnTo>
                  <a:lnTo>
                    <a:pt x="112410" y="2012986"/>
                  </a:lnTo>
                  <a:lnTo>
                    <a:pt x="92406" y="1963996"/>
                  </a:lnTo>
                  <a:lnTo>
                    <a:pt x="75434" y="1915518"/>
                  </a:lnTo>
                  <a:lnTo>
                    <a:pt x="61491" y="1867562"/>
                  </a:lnTo>
                  <a:lnTo>
                    <a:pt x="50577" y="1820135"/>
                  </a:lnTo>
                  <a:lnTo>
                    <a:pt x="42690" y="1773249"/>
                  </a:lnTo>
                  <a:lnTo>
                    <a:pt x="37829" y="1726911"/>
                  </a:lnTo>
                  <a:lnTo>
                    <a:pt x="35993" y="1681131"/>
                  </a:lnTo>
                  <a:lnTo>
                    <a:pt x="37181" y="1635918"/>
                  </a:lnTo>
                  <a:lnTo>
                    <a:pt x="41390" y="1591282"/>
                  </a:lnTo>
                  <a:lnTo>
                    <a:pt x="48621" y="1547230"/>
                  </a:lnTo>
                  <a:lnTo>
                    <a:pt x="58871" y="1503774"/>
                  </a:lnTo>
                  <a:lnTo>
                    <a:pt x="72139" y="1460920"/>
                  </a:lnTo>
                  <a:lnTo>
                    <a:pt x="88424" y="1418680"/>
                  </a:lnTo>
                  <a:lnTo>
                    <a:pt x="107725" y="1377062"/>
                  </a:lnTo>
                  <a:lnTo>
                    <a:pt x="130039" y="1336074"/>
                  </a:lnTo>
                  <a:lnTo>
                    <a:pt x="155367" y="1295727"/>
                  </a:lnTo>
                  <a:lnTo>
                    <a:pt x="183707" y="1256030"/>
                  </a:lnTo>
                  <a:lnTo>
                    <a:pt x="235896" y="1193465"/>
                  </a:lnTo>
                  <a:lnTo>
                    <a:pt x="289752" y="1139130"/>
                  </a:lnTo>
                  <a:lnTo>
                    <a:pt x="342655" y="1093040"/>
                  </a:lnTo>
                  <a:lnTo>
                    <a:pt x="391987" y="1055211"/>
                  </a:lnTo>
                  <a:lnTo>
                    <a:pt x="435127" y="1025656"/>
                  </a:lnTo>
                  <a:lnTo>
                    <a:pt x="469457" y="1004391"/>
                  </a:lnTo>
                  <a:lnTo>
                    <a:pt x="2417637" y="41910"/>
                  </a:lnTo>
                  <a:lnTo>
                    <a:pt x="24176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60568" y="0"/>
              <a:ext cx="4832350" cy="2252980"/>
            </a:xfrm>
            <a:custGeom>
              <a:avLst/>
              <a:gdLst/>
              <a:ahLst/>
              <a:cxnLst/>
              <a:rect l="l" t="t" r="r" b="b"/>
              <a:pathLst>
                <a:path w="4832350" h="2252980">
                  <a:moveTo>
                    <a:pt x="4831939" y="0"/>
                  </a:moveTo>
                  <a:lnTo>
                    <a:pt x="2790033" y="0"/>
                  </a:lnTo>
                  <a:lnTo>
                    <a:pt x="351633" y="1201420"/>
                  </a:lnTo>
                  <a:lnTo>
                    <a:pt x="271744" y="1250156"/>
                  </a:lnTo>
                  <a:lnTo>
                    <a:pt x="113714" y="1393189"/>
                  </a:lnTo>
                  <a:lnTo>
                    <a:pt x="0" y="1625758"/>
                  </a:lnTo>
                  <a:lnTo>
                    <a:pt x="53056" y="1943100"/>
                  </a:lnTo>
                  <a:lnTo>
                    <a:pt x="61946" y="1960880"/>
                  </a:lnTo>
                  <a:lnTo>
                    <a:pt x="107035" y="2031384"/>
                  </a:lnTo>
                  <a:lnTo>
                    <a:pt x="246350" y="2166778"/>
                  </a:lnTo>
                  <a:lnTo>
                    <a:pt x="485963" y="2252880"/>
                  </a:lnTo>
                  <a:lnTo>
                    <a:pt x="831947" y="2175510"/>
                  </a:lnTo>
                  <a:lnTo>
                    <a:pt x="4831939" y="204470"/>
                  </a:lnTo>
                  <a:lnTo>
                    <a:pt x="4831939" y="0"/>
                  </a:lnTo>
                  <a:close/>
                </a:path>
              </a:pathLst>
            </a:custGeom>
            <a:solidFill>
              <a:srgbClr val="008E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40600" y="0"/>
              <a:ext cx="4852670" cy="2273300"/>
            </a:xfrm>
            <a:custGeom>
              <a:avLst/>
              <a:gdLst/>
              <a:ahLst/>
              <a:cxnLst/>
              <a:rect l="l" t="t" r="r" b="b"/>
              <a:pathLst>
                <a:path w="4852670" h="2273300">
                  <a:moveTo>
                    <a:pt x="2853944" y="0"/>
                  </a:moveTo>
                  <a:lnTo>
                    <a:pt x="2767456" y="0"/>
                  </a:lnTo>
                  <a:lnTo>
                    <a:pt x="364744" y="1184910"/>
                  </a:lnTo>
                  <a:lnTo>
                    <a:pt x="322659" y="1208569"/>
                  </a:lnTo>
                  <a:lnTo>
                    <a:pt x="280384" y="1236186"/>
                  </a:lnTo>
                  <a:lnTo>
                    <a:pt x="229747" y="1274280"/>
                  </a:lnTo>
                  <a:lnTo>
                    <a:pt x="175096" y="1322816"/>
                  </a:lnTo>
                  <a:lnTo>
                    <a:pt x="120776" y="1381760"/>
                  </a:lnTo>
                  <a:lnTo>
                    <a:pt x="93794" y="1416679"/>
                  </a:lnTo>
                  <a:lnTo>
                    <a:pt x="68241" y="1455372"/>
                  </a:lnTo>
                  <a:lnTo>
                    <a:pt x="45100" y="1497806"/>
                  </a:lnTo>
                  <a:lnTo>
                    <a:pt x="25357" y="1543943"/>
                  </a:lnTo>
                  <a:lnTo>
                    <a:pt x="9995" y="1593750"/>
                  </a:lnTo>
                  <a:lnTo>
                    <a:pt x="0" y="1647190"/>
                  </a:lnTo>
                  <a:lnTo>
                    <a:pt x="0" y="1767840"/>
                  </a:lnTo>
                  <a:lnTo>
                    <a:pt x="7679" y="1811615"/>
                  </a:lnTo>
                  <a:lnTo>
                    <a:pt x="19526" y="1857057"/>
                  </a:lnTo>
                  <a:lnTo>
                    <a:pt x="35897" y="1903928"/>
                  </a:lnTo>
                  <a:lnTo>
                    <a:pt x="57150" y="1951990"/>
                  </a:lnTo>
                  <a:lnTo>
                    <a:pt x="88086" y="2007587"/>
                  </a:lnTo>
                  <a:lnTo>
                    <a:pt x="114204" y="2045017"/>
                  </a:lnTo>
                  <a:lnTo>
                    <a:pt x="150800" y="2089432"/>
                  </a:lnTo>
                  <a:lnTo>
                    <a:pt x="198184" y="2136810"/>
                  </a:lnTo>
                  <a:lnTo>
                    <a:pt x="256667" y="2183130"/>
                  </a:lnTo>
                  <a:lnTo>
                    <a:pt x="293388" y="2206125"/>
                  </a:lnTo>
                  <a:lnTo>
                    <a:pt x="334922" y="2227391"/>
                  </a:lnTo>
                  <a:lnTo>
                    <a:pt x="381190" y="2245836"/>
                  </a:lnTo>
                  <a:lnTo>
                    <a:pt x="432115" y="2260364"/>
                  </a:lnTo>
                  <a:lnTo>
                    <a:pt x="487618" y="2269883"/>
                  </a:lnTo>
                  <a:lnTo>
                    <a:pt x="547624" y="2273300"/>
                  </a:lnTo>
                  <a:lnTo>
                    <a:pt x="587174" y="2271930"/>
                  </a:lnTo>
                  <a:lnTo>
                    <a:pt x="628447" y="2267627"/>
                  </a:lnTo>
                  <a:lnTo>
                    <a:pt x="671467" y="2260103"/>
                  </a:lnTo>
                  <a:lnTo>
                    <a:pt x="716263" y="2249070"/>
                  </a:lnTo>
                  <a:lnTo>
                    <a:pt x="758839" y="2235517"/>
                  </a:lnTo>
                  <a:lnTo>
                    <a:pt x="542290" y="2235517"/>
                  </a:lnTo>
                  <a:lnTo>
                    <a:pt x="495666" y="2232790"/>
                  </a:lnTo>
                  <a:lnTo>
                    <a:pt x="450163" y="2225557"/>
                  </a:lnTo>
                  <a:lnTo>
                    <a:pt x="405788" y="2213808"/>
                  </a:lnTo>
                  <a:lnTo>
                    <a:pt x="362552" y="2197535"/>
                  </a:lnTo>
                  <a:lnTo>
                    <a:pt x="320461" y="2176728"/>
                  </a:lnTo>
                  <a:lnTo>
                    <a:pt x="279526" y="2151380"/>
                  </a:lnTo>
                  <a:lnTo>
                    <a:pt x="214560" y="2099066"/>
                  </a:lnTo>
                  <a:lnTo>
                    <a:pt x="164328" y="2045898"/>
                  </a:lnTo>
                  <a:lnTo>
                    <a:pt x="128660" y="1998949"/>
                  </a:lnTo>
                  <a:lnTo>
                    <a:pt x="107384" y="1965289"/>
                  </a:lnTo>
                  <a:lnTo>
                    <a:pt x="70300" y="1886852"/>
                  </a:lnTo>
                  <a:lnTo>
                    <a:pt x="53875" y="1840041"/>
                  </a:lnTo>
                  <a:lnTo>
                    <a:pt x="42169" y="1793795"/>
                  </a:lnTo>
                  <a:lnTo>
                    <a:pt x="35188" y="1748131"/>
                  </a:lnTo>
                  <a:lnTo>
                    <a:pt x="32935" y="1703067"/>
                  </a:lnTo>
                  <a:lnTo>
                    <a:pt x="35417" y="1658620"/>
                  </a:lnTo>
                  <a:lnTo>
                    <a:pt x="42637" y="1614807"/>
                  </a:lnTo>
                  <a:lnTo>
                    <a:pt x="54600" y="1571648"/>
                  </a:lnTo>
                  <a:lnTo>
                    <a:pt x="71312" y="1529159"/>
                  </a:lnTo>
                  <a:lnTo>
                    <a:pt x="92777" y="1487358"/>
                  </a:lnTo>
                  <a:lnTo>
                    <a:pt x="119000" y="1446262"/>
                  </a:lnTo>
                  <a:lnTo>
                    <a:pt x="149986" y="1405890"/>
                  </a:lnTo>
                  <a:lnTo>
                    <a:pt x="201960" y="1349721"/>
                  </a:lnTo>
                  <a:lnTo>
                    <a:pt x="254583" y="1303255"/>
                  </a:lnTo>
                  <a:lnTo>
                    <a:pt x="303403" y="1266666"/>
                  </a:lnTo>
                  <a:lnTo>
                    <a:pt x="343967" y="1240131"/>
                  </a:lnTo>
                  <a:lnTo>
                    <a:pt x="382524" y="1217930"/>
                  </a:lnTo>
                  <a:lnTo>
                    <a:pt x="2853944" y="0"/>
                  </a:lnTo>
                  <a:close/>
                </a:path>
                <a:path w="4852670" h="2273300">
                  <a:moveTo>
                    <a:pt x="4852670" y="182880"/>
                  </a:moveTo>
                  <a:lnTo>
                    <a:pt x="845057" y="2157730"/>
                  </a:lnTo>
                  <a:lnTo>
                    <a:pt x="791899" y="2181858"/>
                  </a:lnTo>
                  <a:lnTo>
                    <a:pt x="739807" y="2201533"/>
                  </a:lnTo>
                  <a:lnTo>
                    <a:pt x="688792" y="2216745"/>
                  </a:lnTo>
                  <a:lnTo>
                    <a:pt x="638861" y="2227485"/>
                  </a:lnTo>
                  <a:lnTo>
                    <a:pt x="590024" y="2233746"/>
                  </a:lnTo>
                  <a:lnTo>
                    <a:pt x="542290" y="2235517"/>
                  </a:lnTo>
                  <a:lnTo>
                    <a:pt x="758839" y="2235517"/>
                  </a:lnTo>
                  <a:lnTo>
                    <a:pt x="762861" y="2234237"/>
                  </a:lnTo>
                  <a:lnTo>
                    <a:pt x="811287" y="2215316"/>
                  </a:lnTo>
                  <a:lnTo>
                    <a:pt x="861568" y="2192020"/>
                  </a:lnTo>
                  <a:lnTo>
                    <a:pt x="4852670" y="224790"/>
                  </a:lnTo>
                  <a:lnTo>
                    <a:pt x="4852670" y="182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31763"/>
            <a:ext cx="2852420" cy="280377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997945" y="5910262"/>
            <a:ext cx="1676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17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546340" y="0"/>
            <a:ext cx="4645660" cy="4879340"/>
            <a:chOff x="7546340" y="0"/>
            <a:chExt cx="4645660" cy="487934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69200" y="0"/>
              <a:ext cx="4269995" cy="238518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546340" y="2941320"/>
              <a:ext cx="4645660" cy="1938020"/>
            </a:xfrm>
            <a:custGeom>
              <a:avLst/>
              <a:gdLst/>
              <a:ahLst/>
              <a:cxnLst/>
              <a:rect l="l" t="t" r="r" b="b"/>
              <a:pathLst>
                <a:path w="4645659" h="1938020">
                  <a:moveTo>
                    <a:pt x="0" y="1938019"/>
                  </a:moveTo>
                  <a:lnTo>
                    <a:pt x="4645659" y="1938019"/>
                  </a:lnTo>
                  <a:lnTo>
                    <a:pt x="4645659" y="0"/>
                  </a:lnTo>
                  <a:lnTo>
                    <a:pt x="0" y="0"/>
                  </a:lnTo>
                  <a:lnTo>
                    <a:pt x="0" y="1938019"/>
                  </a:lnTo>
                  <a:close/>
                </a:path>
              </a:pathLst>
            </a:custGeom>
            <a:solidFill>
              <a:srgbClr val="AF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626984" y="2967037"/>
            <a:ext cx="436372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World </a:t>
            </a:r>
            <a:r>
              <a:rPr sz="2400" spc="-5" dirty="0">
                <a:latin typeface="Arial MT"/>
                <a:cs typeface="Arial MT"/>
              </a:rPr>
              <a:t>Intellectual </a:t>
            </a:r>
            <a:r>
              <a:rPr sz="2400" dirty="0">
                <a:latin typeface="Arial MT"/>
                <a:cs typeface="Arial MT"/>
              </a:rPr>
              <a:t>Property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Organization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(WIPO)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pada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telah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menetapkan </a:t>
            </a:r>
            <a:r>
              <a:rPr sz="2400" dirty="0">
                <a:latin typeface="Arial MT"/>
                <a:cs typeface="Arial MT"/>
              </a:rPr>
              <a:t>tanggal </a:t>
            </a:r>
            <a:r>
              <a:rPr sz="2400" spc="-5" dirty="0">
                <a:latin typeface="Arial MT"/>
                <a:cs typeface="Arial MT"/>
              </a:rPr>
              <a:t>26 </a:t>
            </a:r>
            <a:r>
              <a:rPr sz="2400" dirty="0">
                <a:latin typeface="Arial MT"/>
                <a:cs typeface="Arial MT"/>
              </a:rPr>
              <a:t>April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sebagai Hari </a:t>
            </a:r>
            <a:r>
              <a:rPr sz="2400" spc="-5" dirty="0">
                <a:latin typeface="Arial MT"/>
                <a:cs typeface="Arial MT"/>
              </a:rPr>
              <a:t>Hak </a:t>
            </a:r>
            <a:r>
              <a:rPr sz="2400" spc="-10" dirty="0">
                <a:latin typeface="Arial MT"/>
                <a:cs typeface="Arial MT"/>
              </a:rPr>
              <a:t>Kekayaan </a:t>
            </a:r>
            <a:r>
              <a:rPr sz="2400" spc="-5" dirty="0">
                <a:latin typeface="Arial MT"/>
                <a:cs typeface="Arial MT"/>
              </a:rPr>
              <a:t> Intelektual Sedunia.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21939" y="1686560"/>
            <a:ext cx="4008120" cy="2245360"/>
          </a:xfrm>
          <a:prstGeom prst="rect">
            <a:avLst/>
          </a:prstGeom>
          <a:solidFill>
            <a:srgbClr val="FDDA5E"/>
          </a:solidFill>
        </p:spPr>
        <p:txBody>
          <a:bodyPr vert="horz" wrap="square" lIns="0" tIns="38100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latin typeface="Arial MT"/>
                <a:cs typeface="Arial MT"/>
              </a:rPr>
              <a:t>Paten</a:t>
            </a:r>
            <a:endParaRPr sz="2000">
              <a:latin typeface="Arial MT"/>
              <a:cs typeface="Arial MT"/>
            </a:endParaRPr>
          </a:p>
          <a:p>
            <a:pPr marL="246379" indent="-155575">
              <a:lnSpc>
                <a:spcPct val="100000"/>
              </a:lnSpc>
              <a:buChar char="-"/>
              <a:tabLst>
                <a:tab pos="246379" algn="l"/>
              </a:tabLst>
            </a:pPr>
            <a:r>
              <a:rPr sz="2000" dirty="0">
                <a:latin typeface="Arial MT"/>
                <a:cs typeface="Arial MT"/>
              </a:rPr>
              <a:t>Paten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Sederhana</a:t>
            </a:r>
            <a:endParaRPr sz="2000">
              <a:latin typeface="Arial MT"/>
              <a:cs typeface="Arial MT"/>
            </a:endParaRPr>
          </a:p>
          <a:p>
            <a:pPr marL="246379" indent="-155575">
              <a:lnSpc>
                <a:spcPct val="100000"/>
              </a:lnSpc>
              <a:buChar char="-"/>
              <a:tabLst>
                <a:tab pos="246379" algn="l"/>
              </a:tabLst>
            </a:pPr>
            <a:r>
              <a:rPr sz="2000" spc="-5" dirty="0">
                <a:latin typeface="Arial MT"/>
                <a:cs typeface="Arial MT"/>
              </a:rPr>
              <a:t>Merek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&amp;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Indikasi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Geografis</a:t>
            </a:r>
            <a:endParaRPr sz="2000">
              <a:latin typeface="Arial MT"/>
              <a:cs typeface="Arial MT"/>
            </a:endParaRPr>
          </a:p>
          <a:p>
            <a:pPr marL="246379" indent="-155575">
              <a:lnSpc>
                <a:spcPct val="100000"/>
              </a:lnSpc>
              <a:spcBef>
                <a:spcPts val="5"/>
              </a:spcBef>
              <a:buChar char="-"/>
              <a:tabLst>
                <a:tab pos="246379" algn="l"/>
              </a:tabLst>
            </a:pPr>
            <a:r>
              <a:rPr sz="2000" spc="-5" dirty="0">
                <a:latin typeface="Arial MT"/>
                <a:cs typeface="Arial MT"/>
              </a:rPr>
              <a:t>Desain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Industri</a:t>
            </a:r>
            <a:endParaRPr sz="2000">
              <a:latin typeface="Arial MT"/>
              <a:cs typeface="Arial MT"/>
            </a:endParaRPr>
          </a:p>
          <a:p>
            <a:pPr marL="246379" indent="-155575">
              <a:lnSpc>
                <a:spcPct val="100000"/>
              </a:lnSpc>
              <a:buChar char="-"/>
              <a:tabLst>
                <a:tab pos="246379" algn="l"/>
              </a:tabLst>
            </a:pPr>
            <a:r>
              <a:rPr sz="2000" dirty="0">
                <a:latin typeface="Arial MT"/>
                <a:cs typeface="Arial MT"/>
              </a:rPr>
              <a:t>Rahasia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Dagang</a:t>
            </a:r>
            <a:endParaRPr sz="2000">
              <a:latin typeface="Arial MT"/>
              <a:cs typeface="Arial MT"/>
            </a:endParaRPr>
          </a:p>
          <a:p>
            <a:pPr marL="246379" indent="-155575">
              <a:lnSpc>
                <a:spcPct val="100000"/>
              </a:lnSpc>
              <a:buChar char="-"/>
              <a:tabLst>
                <a:tab pos="246379" algn="l"/>
              </a:tabLst>
            </a:pPr>
            <a:r>
              <a:rPr sz="2000" spc="-5" dirty="0">
                <a:latin typeface="Arial MT"/>
                <a:cs typeface="Arial MT"/>
              </a:rPr>
              <a:t>Desain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Tata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Letak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Sirkit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30" dirty="0">
                <a:latin typeface="Arial MT"/>
                <a:cs typeface="Arial MT"/>
              </a:rPr>
              <a:t>Terpadu</a:t>
            </a:r>
            <a:endParaRPr sz="2000">
              <a:latin typeface="Arial MT"/>
              <a:cs typeface="Arial MT"/>
            </a:endParaRPr>
          </a:p>
          <a:p>
            <a:pPr marL="246379" indent="-155575">
              <a:lnSpc>
                <a:spcPct val="100000"/>
              </a:lnSpc>
              <a:buChar char="-"/>
              <a:tabLst>
                <a:tab pos="246379" algn="l"/>
              </a:tabLst>
            </a:pPr>
            <a:r>
              <a:rPr sz="2000" spc="-5" dirty="0">
                <a:latin typeface="Arial MT"/>
                <a:cs typeface="Arial MT"/>
              </a:rPr>
              <a:t>Perlindungan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Varietas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Tanaman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2367" y="755652"/>
            <a:ext cx="2629153" cy="196367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68877" y="1634602"/>
            <a:ext cx="1026784" cy="13161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17280" y="5435600"/>
            <a:ext cx="718820" cy="718820"/>
          </a:xfrm>
          <a:custGeom>
            <a:avLst/>
            <a:gdLst/>
            <a:ahLst/>
            <a:cxnLst/>
            <a:rect l="l" t="t" r="r" b="b"/>
            <a:pathLst>
              <a:path w="718820" h="718820">
                <a:moveTo>
                  <a:pt x="359410" y="0"/>
                </a:moveTo>
                <a:lnTo>
                  <a:pt x="310719" y="3288"/>
                </a:lnTo>
                <a:lnTo>
                  <a:pt x="263995" y="12864"/>
                </a:lnTo>
                <a:lnTo>
                  <a:pt x="219670" y="28297"/>
                </a:lnTo>
                <a:lnTo>
                  <a:pt x="178176" y="49153"/>
                </a:lnTo>
                <a:lnTo>
                  <a:pt x="139945" y="75002"/>
                </a:lnTo>
                <a:lnTo>
                  <a:pt x="105410" y="105409"/>
                </a:lnTo>
                <a:lnTo>
                  <a:pt x="75002" y="139945"/>
                </a:lnTo>
                <a:lnTo>
                  <a:pt x="49153" y="178176"/>
                </a:lnTo>
                <a:lnTo>
                  <a:pt x="28297" y="219670"/>
                </a:lnTo>
                <a:lnTo>
                  <a:pt x="12864" y="263995"/>
                </a:lnTo>
                <a:lnTo>
                  <a:pt x="3288" y="310719"/>
                </a:lnTo>
                <a:lnTo>
                  <a:pt x="0" y="359409"/>
                </a:lnTo>
                <a:lnTo>
                  <a:pt x="3288" y="408100"/>
                </a:lnTo>
                <a:lnTo>
                  <a:pt x="12864" y="454824"/>
                </a:lnTo>
                <a:lnTo>
                  <a:pt x="28297" y="499149"/>
                </a:lnTo>
                <a:lnTo>
                  <a:pt x="49153" y="540643"/>
                </a:lnTo>
                <a:lnTo>
                  <a:pt x="75002" y="578874"/>
                </a:lnTo>
                <a:lnTo>
                  <a:pt x="105410" y="613410"/>
                </a:lnTo>
                <a:lnTo>
                  <a:pt x="139945" y="643817"/>
                </a:lnTo>
                <a:lnTo>
                  <a:pt x="178176" y="669666"/>
                </a:lnTo>
                <a:lnTo>
                  <a:pt x="219670" y="690522"/>
                </a:lnTo>
                <a:lnTo>
                  <a:pt x="263995" y="705955"/>
                </a:lnTo>
                <a:lnTo>
                  <a:pt x="310719" y="715531"/>
                </a:lnTo>
                <a:lnTo>
                  <a:pt x="359410" y="718820"/>
                </a:lnTo>
                <a:lnTo>
                  <a:pt x="408100" y="715531"/>
                </a:lnTo>
                <a:lnTo>
                  <a:pt x="454824" y="705955"/>
                </a:lnTo>
                <a:lnTo>
                  <a:pt x="499149" y="690522"/>
                </a:lnTo>
                <a:lnTo>
                  <a:pt x="540643" y="669666"/>
                </a:lnTo>
                <a:lnTo>
                  <a:pt x="578874" y="643817"/>
                </a:lnTo>
                <a:lnTo>
                  <a:pt x="613410" y="613410"/>
                </a:lnTo>
                <a:lnTo>
                  <a:pt x="643817" y="578874"/>
                </a:lnTo>
                <a:lnTo>
                  <a:pt x="669666" y="540643"/>
                </a:lnTo>
                <a:lnTo>
                  <a:pt x="690522" y="499149"/>
                </a:lnTo>
                <a:lnTo>
                  <a:pt x="705955" y="454824"/>
                </a:lnTo>
                <a:lnTo>
                  <a:pt x="715531" y="408100"/>
                </a:lnTo>
                <a:lnTo>
                  <a:pt x="718820" y="359409"/>
                </a:lnTo>
                <a:lnTo>
                  <a:pt x="715531" y="310719"/>
                </a:lnTo>
                <a:lnTo>
                  <a:pt x="705955" y="263995"/>
                </a:lnTo>
                <a:lnTo>
                  <a:pt x="690522" y="219670"/>
                </a:lnTo>
                <a:lnTo>
                  <a:pt x="669666" y="178176"/>
                </a:lnTo>
                <a:lnTo>
                  <a:pt x="643817" y="139945"/>
                </a:lnTo>
                <a:lnTo>
                  <a:pt x="613409" y="105409"/>
                </a:lnTo>
                <a:lnTo>
                  <a:pt x="578874" y="75002"/>
                </a:lnTo>
                <a:lnTo>
                  <a:pt x="540643" y="49153"/>
                </a:lnTo>
                <a:lnTo>
                  <a:pt x="499149" y="28297"/>
                </a:lnTo>
                <a:lnTo>
                  <a:pt x="454824" y="12864"/>
                </a:lnTo>
                <a:lnTo>
                  <a:pt x="408100" y="3288"/>
                </a:lnTo>
                <a:lnTo>
                  <a:pt x="359410" y="0"/>
                </a:lnTo>
                <a:close/>
              </a:path>
            </a:pathLst>
          </a:custGeom>
          <a:solidFill>
            <a:srgbClr val="008E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78209" y="3789679"/>
            <a:ext cx="2510155" cy="2606040"/>
          </a:xfrm>
          <a:custGeom>
            <a:avLst/>
            <a:gdLst/>
            <a:ahLst/>
            <a:cxnLst/>
            <a:rect l="l" t="t" r="r" b="b"/>
            <a:pathLst>
              <a:path w="2510154" h="2606040">
                <a:moveTo>
                  <a:pt x="2510107" y="0"/>
                </a:moveTo>
                <a:lnTo>
                  <a:pt x="469344" y="1005840"/>
                </a:lnTo>
                <a:lnTo>
                  <a:pt x="359727" y="1074320"/>
                </a:lnTo>
                <a:lnTo>
                  <a:pt x="145811" y="1280318"/>
                </a:lnTo>
                <a:lnTo>
                  <a:pt x="0" y="1624667"/>
                </a:lnTo>
                <a:lnTo>
                  <a:pt x="94694" y="2108200"/>
                </a:lnTo>
                <a:lnTo>
                  <a:pt x="108537" y="2136127"/>
                </a:lnTo>
                <a:lnTo>
                  <a:pt x="177038" y="2245745"/>
                </a:lnTo>
                <a:lnTo>
                  <a:pt x="383079" y="2459664"/>
                </a:lnTo>
                <a:lnTo>
                  <a:pt x="727471" y="2605477"/>
                </a:lnTo>
                <a:lnTo>
                  <a:pt x="1211024" y="2510777"/>
                </a:lnTo>
                <a:lnTo>
                  <a:pt x="2510107" y="1870710"/>
                </a:lnTo>
                <a:lnTo>
                  <a:pt x="2510107" y="0"/>
                </a:lnTo>
                <a:close/>
              </a:path>
            </a:pathLst>
          </a:custGeom>
          <a:solidFill>
            <a:srgbClr val="D20E6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0513" y="1572641"/>
            <a:ext cx="2966923" cy="14858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7192835" y="0"/>
            <a:ext cx="4950460" cy="2109470"/>
          </a:xfrm>
          <a:custGeom>
            <a:avLst/>
            <a:gdLst/>
            <a:ahLst/>
            <a:cxnLst/>
            <a:rect l="l" t="t" r="r" b="b"/>
            <a:pathLst>
              <a:path w="4950459" h="2109470">
                <a:moveTo>
                  <a:pt x="4950142" y="0"/>
                </a:moveTo>
                <a:lnTo>
                  <a:pt x="2497772" y="0"/>
                </a:lnTo>
                <a:lnTo>
                  <a:pt x="351472" y="1057910"/>
                </a:lnTo>
                <a:lnTo>
                  <a:pt x="271621" y="1106646"/>
                </a:lnTo>
                <a:lnTo>
                  <a:pt x="113665" y="1249679"/>
                </a:lnTo>
                <a:lnTo>
                  <a:pt x="0" y="1482248"/>
                </a:lnTo>
                <a:lnTo>
                  <a:pt x="53022" y="1799589"/>
                </a:lnTo>
                <a:lnTo>
                  <a:pt x="61912" y="1817370"/>
                </a:lnTo>
                <a:lnTo>
                  <a:pt x="106977" y="1887874"/>
                </a:lnTo>
                <a:lnTo>
                  <a:pt x="246221" y="2023268"/>
                </a:lnTo>
                <a:lnTo>
                  <a:pt x="485715" y="2109370"/>
                </a:lnTo>
                <a:lnTo>
                  <a:pt x="831532" y="2032000"/>
                </a:lnTo>
                <a:lnTo>
                  <a:pt x="4950142" y="0"/>
                </a:lnTo>
                <a:close/>
              </a:path>
            </a:pathLst>
          </a:custGeom>
          <a:solidFill>
            <a:srgbClr val="008E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2088" y="904366"/>
            <a:ext cx="2942488" cy="38315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57315" y="0"/>
            <a:ext cx="6932144" cy="59212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07984" y="1655445"/>
            <a:ext cx="4184015" cy="1001394"/>
            <a:chOff x="8007984" y="1655445"/>
            <a:chExt cx="4184015" cy="1001394"/>
          </a:xfrm>
        </p:grpSpPr>
        <p:sp>
          <p:nvSpPr>
            <p:cNvPr id="3" name="object 3"/>
            <p:cNvSpPr/>
            <p:nvPr/>
          </p:nvSpPr>
          <p:spPr>
            <a:xfrm>
              <a:off x="8007984" y="1655445"/>
              <a:ext cx="4183379" cy="985519"/>
            </a:xfrm>
            <a:custGeom>
              <a:avLst/>
              <a:gdLst/>
              <a:ahLst/>
              <a:cxnLst/>
              <a:rect l="l" t="t" r="r" b="b"/>
              <a:pathLst>
                <a:path w="4183379" h="985519">
                  <a:moveTo>
                    <a:pt x="4183380" y="0"/>
                  </a:moveTo>
                  <a:lnTo>
                    <a:pt x="485521" y="0"/>
                  </a:lnTo>
                  <a:lnTo>
                    <a:pt x="409658" y="7560"/>
                  </a:lnTo>
                  <a:lnTo>
                    <a:pt x="242760" y="60483"/>
                  </a:lnTo>
                  <a:lnTo>
                    <a:pt x="75862" y="204132"/>
                  </a:lnTo>
                  <a:lnTo>
                    <a:pt x="0" y="483869"/>
                  </a:lnTo>
                  <a:lnTo>
                    <a:pt x="0" y="501650"/>
                  </a:lnTo>
                  <a:lnTo>
                    <a:pt x="7586" y="577254"/>
                  </a:lnTo>
                  <a:lnTo>
                    <a:pt x="60690" y="743585"/>
                  </a:lnTo>
                  <a:lnTo>
                    <a:pt x="204829" y="909915"/>
                  </a:lnTo>
                  <a:lnTo>
                    <a:pt x="485521" y="985519"/>
                  </a:lnTo>
                  <a:lnTo>
                    <a:pt x="4183380" y="985519"/>
                  </a:lnTo>
                  <a:lnTo>
                    <a:pt x="4183380" y="0"/>
                  </a:lnTo>
                  <a:close/>
                </a:path>
              </a:pathLst>
            </a:custGeom>
            <a:solidFill>
              <a:srgbClr val="008E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186919" y="2631440"/>
              <a:ext cx="5080" cy="25400"/>
            </a:xfrm>
            <a:custGeom>
              <a:avLst/>
              <a:gdLst/>
              <a:ahLst/>
              <a:cxnLst/>
              <a:rect l="l" t="t" r="r" b="b"/>
              <a:pathLst>
                <a:path w="5079" h="25400">
                  <a:moveTo>
                    <a:pt x="508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080" y="25400"/>
                  </a:lnTo>
                  <a:lnTo>
                    <a:pt x="5080" y="0"/>
                  </a:lnTo>
                  <a:close/>
                </a:path>
              </a:pathLst>
            </a:custGeom>
            <a:solidFill>
              <a:srgbClr val="0047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3790" y="1561338"/>
            <a:ext cx="3258794" cy="14109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903979" y="4665979"/>
            <a:ext cx="8288020" cy="769620"/>
            <a:chOff x="3903979" y="4665979"/>
            <a:chExt cx="8288020" cy="769620"/>
          </a:xfrm>
        </p:grpSpPr>
        <p:sp>
          <p:nvSpPr>
            <p:cNvPr id="7" name="object 7"/>
            <p:cNvSpPr/>
            <p:nvPr/>
          </p:nvSpPr>
          <p:spPr>
            <a:xfrm>
              <a:off x="3908424" y="4672964"/>
              <a:ext cx="8282940" cy="745490"/>
            </a:xfrm>
            <a:custGeom>
              <a:avLst/>
              <a:gdLst/>
              <a:ahLst/>
              <a:cxnLst/>
              <a:rect l="l" t="t" r="r" b="b"/>
              <a:pathLst>
                <a:path w="8282940" h="745489">
                  <a:moveTo>
                    <a:pt x="8282940" y="0"/>
                  </a:moveTo>
                  <a:lnTo>
                    <a:pt x="368935" y="0"/>
                  </a:lnTo>
                  <a:lnTo>
                    <a:pt x="311288" y="5714"/>
                  </a:lnTo>
                  <a:lnTo>
                    <a:pt x="184467" y="45719"/>
                  </a:lnTo>
                  <a:lnTo>
                    <a:pt x="57646" y="154305"/>
                  </a:lnTo>
                  <a:lnTo>
                    <a:pt x="0" y="365760"/>
                  </a:lnTo>
                  <a:lnTo>
                    <a:pt x="0" y="379730"/>
                  </a:lnTo>
                  <a:lnTo>
                    <a:pt x="5764" y="436880"/>
                  </a:lnTo>
                  <a:lnTo>
                    <a:pt x="46116" y="562610"/>
                  </a:lnTo>
                  <a:lnTo>
                    <a:pt x="155644" y="688340"/>
                  </a:lnTo>
                  <a:lnTo>
                    <a:pt x="368935" y="745490"/>
                  </a:lnTo>
                  <a:lnTo>
                    <a:pt x="8282940" y="745490"/>
                  </a:lnTo>
                  <a:lnTo>
                    <a:pt x="8282940" y="0"/>
                  </a:lnTo>
                  <a:close/>
                </a:path>
              </a:pathLst>
            </a:custGeom>
            <a:solidFill>
              <a:srgbClr val="D20E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03980" y="4665979"/>
              <a:ext cx="8288020" cy="769620"/>
            </a:xfrm>
            <a:custGeom>
              <a:avLst/>
              <a:gdLst/>
              <a:ahLst/>
              <a:cxnLst/>
              <a:rect l="l" t="t" r="r" b="b"/>
              <a:pathLst>
                <a:path w="8288020" h="769620">
                  <a:moveTo>
                    <a:pt x="8288020" y="0"/>
                  </a:moveTo>
                  <a:lnTo>
                    <a:pt x="8282940" y="0"/>
                  </a:lnTo>
                  <a:lnTo>
                    <a:pt x="368554" y="0"/>
                  </a:lnTo>
                  <a:lnTo>
                    <a:pt x="359511" y="355"/>
                  </a:lnTo>
                  <a:lnTo>
                    <a:pt x="302869" y="7353"/>
                  </a:lnTo>
                  <a:lnTo>
                    <a:pt x="261099" y="16840"/>
                  </a:lnTo>
                  <a:lnTo>
                    <a:pt x="214261" y="32219"/>
                  </a:lnTo>
                  <a:lnTo>
                    <a:pt x="165277" y="54889"/>
                  </a:lnTo>
                  <a:lnTo>
                    <a:pt x="117068" y="86271"/>
                  </a:lnTo>
                  <a:lnTo>
                    <a:pt x="72555" y="127787"/>
                  </a:lnTo>
                  <a:lnTo>
                    <a:pt x="34671" y="180848"/>
                  </a:lnTo>
                  <a:lnTo>
                    <a:pt x="5080" y="256540"/>
                  </a:lnTo>
                  <a:lnTo>
                    <a:pt x="4572" y="256540"/>
                  </a:lnTo>
                  <a:lnTo>
                    <a:pt x="0" y="268351"/>
                  </a:lnTo>
                  <a:lnTo>
                    <a:pt x="0" y="481584"/>
                  </a:lnTo>
                  <a:lnTo>
                    <a:pt x="20904" y="547458"/>
                  </a:lnTo>
                  <a:lnTo>
                    <a:pt x="36906" y="582485"/>
                  </a:lnTo>
                  <a:lnTo>
                    <a:pt x="57327" y="617474"/>
                  </a:lnTo>
                  <a:lnTo>
                    <a:pt x="82689" y="651319"/>
                  </a:lnTo>
                  <a:lnTo>
                    <a:pt x="113512" y="682929"/>
                  </a:lnTo>
                  <a:lnTo>
                    <a:pt x="150329" y="711250"/>
                  </a:lnTo>
                  <a:lnTo>
                    <a:pt x="193662" y="735152"/>
                  </a:lnTo>
                  <a:lnTo>
                    <a:pt x="244043" y="753579"/>
                  </a:lnTo>
                  <a:lnTo>
                    <a:pt x="301993" y="765429"/>
                  </a:lnTo>
                  <a:lnTo>
                    <a:pt x="368046" y="769620"/>
                  </a:lnTo>
                  <a:lnTo>
                    <a:pt x="8288020" y="769620"/>
                  </a:lnTo>
                  <a:lnTo>
                    <a:pt x="8288020" y="745490"/>
                  </a:lnTo>
                  <a:lnTo>
                    <a:pt x="368046" y="745490"/>
                  </a:lnTo>
                  <a:lnTo>
                    <a:pt x="298145" y="740549"/>
                  </a:lnTo>
                  <a:lnTo>
                    <a:pt x="238074" y="726681"/>
                  </a:lnTo>
                  <a:lnTo>
                    <a:pt x="187071" y="705332"/>
                  </a:lnTo>
                  <a:lnTo>
                    <a:pt x="144411" y="677964"/>
                  </a:lnTo>
                  <a:lnTo>
                    <a:pt x="109347" y="646010"/>
                  </a:lnTo>
                  <a:lnTo>
                    <a:pt x="81127" y="610933"/>
                  </a:lnTo>
                  <a:lnTo>
                    <a:pt x="59016" y="574167"/>
                  </a:lnTo>
                  <a:lnTo>
                    <a:pt x="42265" y="537171"/>
                  </a:lnTo>
                  <a:lnTo>
                    <a:pt x="21869" y="468287"/>
                  </a:lnTo>
                  <a:lnTo>
                    <a:pt x="13995" y="415836"/>
                  </a:lnTo>
                  <a:lnTo>
                    <a:pt x="12700" y="391414"/>
                  </a:lnTo>
                  <a:lnTo>
                    <a:pt x="12700" y="377444"/>
                  </a:lnTo>
                  <a:lnTo>
                    <a:pt x="16535" y="316217"/>
                  </a:lnTo>
                  <a:lnTo>
                    <a:pt x="27432" y="262509"/>
                  </a:lnTo>
                  <a:lnTo>
                    <a:pt x="30099" y="256540"/>
                  </a:lnTo>
                  <a:lnTo>
                    <a:pt x="30480" y="256540"/>
                  </a:lnTo>
                  <a:lnTo>
                    <a:pt x="66675" y="175895"/>
                  </a:lnTo>
                  <a:lnTo>
                    <a:pt x="106997" y="127025"/>
                  </a:lnTo>
                  <a:lnTo>
                    <a:pt x="153187" y="90055"/>
                  </a:lnTo>
                  <a:lnTo>
                    <a:pt x="201930" y="63334"/>
                  </a:lnTo>
                  <a:lnTo>
                    <a:pt x="249948" y="45199"/>
                  </a:lnTo>
                  <a:lnTo>
                    <a:pt x="293916" y="33997"/>
                  </a:lnTo>
                  <a:lnTo>
                    <a:pt x="356514" y="25692"/>
                  </a:lnTo>
                  <a:lnTo>
                    <a:pt x="368554" y="25273"/>
                  </a:lnTo>
                  <a:lnTo>
                    <a:pt x="8282940" y="25273"/>
                  </a:lnTo>
                  <a:lnTo>
                    <a:pt x="8282940" y="25400"/>
                  </a:lnTo>
                  <a:lnTo>
                    <a:pt x="8288020" y="25400"/>
                  </a:lnTo>
                  <a:lnTo>
                    <a:pt x="82880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857" y="917321"/>
            <a:ext cx="4260265" cy="38315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17257" y="5556567"/>
            <a:ext cx="5957570" cy="87947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335"/>
              </a:spcBef>
            </a:pPr>
            <a:r>
              <a:rPr sz="2000" spc="-5" dirty="0">
                <a:latin typeface="Arial MT"/>
                <a:cs typeface="Arial MT"/>
              </a:rPr>
              <a:t>Hak</a:t>
            </a:r>
            <a:r>
              <a:rPr sz="2000" spc="-1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Atas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Kekayaan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Intelektual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(HAKI)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atau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Hak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Milik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Intelektual </a:t>
            </a:r>
            <a:r>
              <a:rPr sz="2000" spc="-5" dirty="0">
                <a:latin typeface="Arial MT"/>
                <a:cs typeface="Arial MT"/>
              </a:rPr>
              <a:t>(HMI) </a:t>
            </a:r>
            <a:r>
              <a:rPr sz="2000" dirty="0">
                <a:latin typeface="Arial MT"/>
                <a:cs typeface="Arial MT"/>
              </a:rPr>
              <a:t>atau harta </a:t>
            </a:r>
            <a:r>
              <a:rPr sz="2000" spc="-5" dirty="0">
                <a:latin typeface="Arial MT"/>
                <a:cs typeface="Arial MT"/>
              </a:rPr>
              <a:t>intelek </a:t>
            </a:r>
            <a:r>
              <a:rPr sz="2000" dirty="0">
                <a:latin typeface="Arial MT"/>
                <a:cs typeface="Arial MT"/>
              </a:rPr>
              <a:t>(di </a:t>
            </a:r>
            <a:r>
              <a:rPr sz="2000" spc="-5" dirty="0">
                <a:latin typeface="Arial MT"/>
                <a:cs typeface="Arial MT"/>
              </a:rPr>
              <a:t>Malaysia) ini </a:t>
            </a:r>
            <a:r>
              <a:rPr sz="2000" dirty="0">
                <a:latin typeface="Arial MT"/>
                <a:cs typeface="Arial MT"/>
              </a:rPr>
              <a:t> merupakan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padanan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dari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bahasa."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9746" y="2372360"/>
            <a:ext cx="11264633" cy="255016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1033506" y="5910262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91479" y="0"/>
            <a:ext cx="553720" cy="3815079"/>
            <a:chOff x="5491479" y="0"/>
            <a:chExt cx="553720" cy="3815079"/>
          </a:xfrm>
        </p:grpSpPr>
        <p:sp>
          <p:nvSpPr>
            <p:cNvPr id="3" name="object 3"/>
            <p:cNvSpPr/>
            <p:nvPr/>
          </p:nvSpPr>
          <p:spPr>
            <a:xfrm>
              <a:off x="5504179" y="0"/>
              <a:ext cx="528320" cy="3802379"/>
            </a:xfrm>
            <a:custGeom>
              <a:avLst/>
              <a:gdLst/>
              <a:ahLst/>
              <a:cxnLst/>
              <a:rect l="l" t="t" r="r" b="b"/>
              <a:pathLst>
                <a:path w="528320" h="3802379">
                  <a:moveTo>
                    <a:pt x="528320" y="0"/>
                  </a:moveTo>
                  <a:lnTo>
                    <a:pt x="0" y="0"/>
                  </a:lnTo>
                  <a:lnTo>
                    <a:pt x="0" y="3538347"/>
                  </a:lnTo>
                  <a:lnTo>
                    <a:pt x="4048" y="3579602"/>
                  </a:lnTo>
                  <a:lnTo>
                    <a:pt x="32385" y="3670363"/>
                  </a:lnTo>
                  <a:lnTo>
                    <a:pt x="109299" y="3761124"/>
                  </a:lnTo>
                  <a:lnTo>
                    <a:pt x="259080" y="3802379"/>
                  </a:lnTo>
                  <a:lnTo>
                    <a:pt x="269240" y="3802379"/>
                  </a:lnTo>
                  <a:lnTo>
                    <a:pt x="309721" y="3798254"/>
                  </a:lnTo>
                  <a:lnTo>
                    <a:pt x="398780" y="3769375"/>
                  </a:lnTo>
                  <a:lnTo>
                    <a:pt x="487838" y="3690991"/>
                  </a:lnTo>
                  <a:lnTo>
                    <a:pt x="528320" y="3538347"/>
                  </a:lnTo>
                  <a:lnTo>
                    <a:pt x="528320" y="0"/>
                  </a:lnTo>
                  <a:close/>
                </a:path>
              </a:pathLst>
            </a:custGeom>
            <a:solidFill>
              <a:srgbClr val="008E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91479" y="0"/>
              <a:ext cx="553720" cy="3815079"/>
            </a:xfrm>
            <a:custGeom>
              <a:avLst/>
              <a:gdLst/>
              <a:ahLst/>
              <a:cxnLst/>
              <a:rect l="l" t="t" r="r" b="b"/>
              <a:pathLst>
                <a:path w="553720" h="3815079">
                  <a:moveTo>
                    <a:pt x="553720" y="0"/>
                  </a:moveTo>
                  <a:lnTo>
                    <a:pt x="528320" y="0"/>
                  </a:lnTo>
                  <a:lnTo>
                    <a:pt x="528320" y="3538347"/>
                  </a:lnTo>
                  <a:lnTo>
                    <a:pt x="521695" y="3605532"/>
                  </a:lnTo>
                  <a:lnTo>
                    <a:pt x="503671" y="3659534"/>
                  </a:lnTo>
                  <a:lnTo>
                    <a:pt x="477022" y="3701792"/>
                  </a:lnTo>
                  <a:lnTo>
                    <a:pt x="444520" y="3733746"/>
                  </a:lnTo>
                  <a:lnTo>
                    <a:pt x="408940" y="3756834"/>
                  </a:lnTo>
                  <a:lnTo>
                    <a:pt x="373054" y="3772497"/>
                  </a:lnTo>
                  <a:lnTo>
                    <a:pt x="311464" y="3787303"/>
                  </a:lnTo>
                  <a:lnTo>
                    <a:pt x="281940" y="3789679"/>
                  </a:lnTo>
                  <a:lnTo>
                    <a:pt x="271780" y="3789679"/>
                  </a:lnTo>
                  <a:lnTo>
                    <a:pt x="205936" y="3782916"/>
                  </a:lnTo>
                  <a:lnTo>
                    <a:pt x="153009" y="3764516"/>
                  </a:lnTo>
                  <a:lnTo>
                    <a:pt x="111588" y="3737312"/>
                  </a:lnTo>
                  <a:lnTo>
                    <a:pt x="80263" y="3704136"/>
                  </a:lnTo>
                  <a:lnTo>
                    <a:pt x="57626" y="3667823"/>
                  </a:lnTo>
                  <a:lnTo>
                    <a:pt x="42265" y="3631205"/>
                  </a:lnTo>
                  <a:lnTo>
                    <a:pt x="27736" y="3568387"/>
                  </a:lnTo>
                  <a:lnTo>
                    <a:pt x="25400" y="3538347"/>
                  </a:lnTo>
                  <a:lnTo>
                    <a:pt x="25400" y="0"/>
                  </a:lnTo>
                  <a:lnTo>
                    <a:pt x="0" y="0"/>
                  </a:lnTo>
                  <a:lnTo>
                    <a:pt x="0" y="3538347"/>
                  </a:lnTo>
                  <a:lnTo>
                    <a:pt x="261" y="3545364"/>
                  </a:lnTo>
                  <a:lnTo>
                    <a:pt x="5925" y="3589969"/>
                  </a:lnTo>
                  <a:lnTo>
                    <a:pt x="26382" y="3658927"/>
                  </a:lnTo>
                  <a:lnTo>
                    <a:pt x="45136" y="3696388"/>
                  </a:lnTo>
                  <a:lnTo>
                    <a:pt x="71160" y="3732555"/>
                  </a:lnTo>
                  <a:lnTo>
                    <a:pt x="105645" y="3764969"/>
                  </a:lnTo>
                  <a:lnTo>
                    <a:pt x="149783" y="3791168"/>
                  </a:lnTo>
                  <a:lnTo>
                    <a:pt x="204764" y="3808691"/>
                  </a:lnTo>
                  <a:lnTo>
                    <a:pt x="271780" y="3815079"/>
                  </a:lnTo>
                  <a:lnTo>
                    <a:pt x="281940" y="3815079"/>
                  </a:lnTo>
                  <a:lnTo>
                    <a:pt x="332657" y="3809054"/>
                  </a:lnTo>
                  <a:lnTo>
                    <a:pt x="400381" y="3788232"/>
                  </a:lnTo>
                  <a:lnTo>
                    <a:pt x="437168" y="3769140"/>
                  </a:lnTo>
                  <a:lnTo>
                    <a:pt x="472684" y="3742643"/>
                  </a:lnTo>
                  <a:lnTo>
                    <a:pt x="504513" y="3707529"/>
                  </a:lnTo>
                  <a:lnTo>
                    <a:pt x="530239" y="3662583"/>
                  </a:lnTo>
                  <a:lnTo>
                    <a:pt x="547447" y="3606593"/>
                  </a:lnTo>
                  <a:lnTo>
                    <a:pt x="553720" y="3538347"/>
                  </a:lnTo>
                  <a:lnTo>
                    <a:pt x="5537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6683" y="1740661"/>
            <a:ext cx="3761740" cy="14858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082027" y="0"/>
            <a:ext cx="4209415" cy="5656580"/>
            <a:chOff x="1082027" y="0"/>
            <a:chExt cx="4209415" cy="5656580"/>
          </a:xfrm>
        </p:grpSpPr>
        <p:sp>
          <p:nvSpPr>
            <p:cNvPr id="7" name="object 7"/>
            <p:cNvSpPr/>
            <p:nvPr/>
          </p:nvSpPr>
          <p:spPr>
            <a:xfrm>
              <a:off x="1082027" y="0"/>
              <a:ext cx="991235" cy="2125980"/>
            </a:xfrm>
            <a:custGeom>
              <a:avLst/>
              <a:gdLst/>
              <a:ahLst/>
              <a:cxnLst/>
              <a:rect l="l" t="t" r="r" b="b"/>
              <a:pathLst>
                <a:path w="991235" h="2125980">
                  <a:moveTo>
                    <a:pt x="990612" y="0"/>
                  </a:moveTo>
                  <a:lnTo>
                    <a:pt x="0" y="0"/>
                  </a:lnTo>
                  <a:lnTo>
                    <a:pt x="0" y="1638808"/>
                  </a:lnTo>
                  <a:lnTo>
                    <a:pt x="7600" y="1714928"/>
                  </a:lnTo>
                  <a:lnTo>
                    <a:pt x="60802" y="1882393"/>
                  </a:lnTo>
                  <a:lnTo>
                    <a:pt x="205209" y="2049859"/>
                  </a:lnTo>
                  <a:lnTo>
                    <a:pt x="486422" y="2125979"/>
                  </a:lnTo>
                  <a:lnTo>
                    <a:pt x="504202" y="2125979"/>
                  </a:lnTo>
                  <a:lnTo>
                    <a:pt x="580204" y="2118367"/>
                  </a:lnTo>
                  <a:lnTo>
                    <a:pt x="747407" y="2065083"/>
                  </a:lnTo>
                  <a:lnTo>
                    <a:pt x="914611" y="1920454"/>
                  </a:lnTo>
                  <a:lnTo>
                    <a:pt x="990612" y="1638808"/>
                  </a:lnTo>
                  <a:lnTo>
                    <a:pt x="990612" y="0"/>
                  </a:lnTo>
                  <a:close/>
                </a:path>
              </a:pathLst>
            </a:custGeom>
            <a:solidFill>
              <a:srgbClr val="D20E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6999" y="0"/>
              <a:ext cx="3893820" cy="5656580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43673" y="1097025"/>
            <a:ext cx="3030220" cy="46367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967855" y="2064384"/>
            <a:ext cx="4258310" cy="385699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93040" marR="94615" indent="-180340">
              <a:lnSpc>
                <a:spcPct val="89900"/>
              </a:lnSpc>
              <a:spcBef>
                <a:spcPts val="330"/>
              </a:spcBef>
              <a:buClr>
                <a:srgbClr val="D20E63"/>
              </a:buClr>
              <a:buChar char="•"/>
              <a:tabLst>
                <a:tab pos="193040" algn="l"/>
              </a:tabLst>
            </a:pPr>
            <a:r>
              <a:rPr sz="1900" dirty="0">
                <a:latin typeface="Arial MT"/>
                <a:cs typeface="Arial MT"/>
              </a:rPr>
              <a:t>Hak : </a:t>
            </a:r>
            <a:r>
              <a:rPr sz="1900" spc="-5" dirty="0">
                <a:latin typeface="Arial MT"/>
                <a:cs typeface="Arial MT"/>
              </a:rPr>
              <a:t>kewenangan, </a:t>
            </a:r>
            <a:r>
              <a:rPr sz="1900" dirty="0">
                <a:latin typeface="Arial MT"/>
                <a:cs typeface="Arial MT"/>
              </a:rPr>
              <a:t>kekuasaan </a:t>
            </a:r>
            <a:r>
              <a:rPr sz="1900" spc="-5" dirty="0">
                <a:latin typeface="Arial MT"/>
                <a:cs typeface="Arial MT"/>
              </a:rPr>
              <a:t>untuk </a:t>
            </a:r>
            <a:r>
              <a:rPr sz="1900" spc="-51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berbuat sesuatu (UU &amp; </a:t>
            </a:r>
            <a:r>
              <a:rPr sz="1900" spc="-10" dirty="0">
                <a:latin typeface="Arial MT"/>
                <a:cs typeface="Arial MT"/>
              </a:rPr>
              <a:t>wewenang </a:t>
            </a:r>
            <a:r>
              <a:rPr sz="1900" spc="-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menurut</a:t>
            </a:r>
            <a:r>
              <a:rPr sz="1900" spc="-5" dirty="0">
                <a:latin typeface="Arial MT"/>
                <a:cs typeface="Arial MT"/>
              </a:rPr>
              <a:t> hukum).</a:t>
            </a:r>
            <a:endParaRPr sz="1900">
              <a:latin typeface="Arial MT"/>
              <a:cs typeface="Arial MT"/>
            </a:endParaRPr>
          </a:p>
          <a:p>
            <a:pPr marL="193040" indent="-180340">
              <a:lnSpc>
                <a:spcPts val="2160"/>
              </a:lnSpc>
              <a:spcBef>
                <a:spcPts val="380"/>
              </a:spcBef>
              <a:buClr>
                <a:srgbClr val="D20E63"/>
              </a:buClr>
              <a:buChar char="•"/>
              <a:tabLst>
                <a:tab pos="193040" algn="l"/>
              </a:tabLst>
            </a:pPr>
            <a:r>
              <a:rPr sz="1900" spc="-10" dirty="0">
                <a:latin typeface="Arial MT"/>
                <a:cs typeface="Arial MT"/>
              </a:rPr>
              <a:t>Kekayaan</a:t>
            </a:r>
            <a:r>
              <a:rPr sz="1900" spc="4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:</a:t>
            </a:r>
            <a:r>
              <a:rPr sz="1900" spc="-5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hal”yang</a:t>
            </a:r>
            <a:r>
              <a:rPr sz="1900" spc="4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bersifat</a:t>
            </a:r>
            <a:r>
              <a:rPr sz="1900" spc="-2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ciri</a:t>
            </a:r>
            <a:r>
              <a:rPr sz="1900" spc="-15" dirty="0">
                <a:latin typeface="Arial MT"/>
                <a:cs typeface="Arial MT"/>
              </a:rPr>
              <a:t> yang</a:t>
            </a:r>
            <a:endParaRPr sz="1900">
              <a:latin typeface="Arial MT"/>
              <a:cs typeface="Arial MT"/>
            </a:endParaRPr>
          </a:p>
          <a:p>
            <a:pPr marL="193040">
              <a:lnSpc>
                <a:spcPts val="2160"/>
              </a:lnSpc>
            </a:pPr>
            <a:r>
              <a:rPr sz="1900" spc="-5" dirty="0">
                <a:latin typeface="Arial MT"/>
                <a:cs typeface="Arial MT"/>
              </a:rPr>
              <a:t>menjadi</a:t>
            </a:r>
            <a:r>
              <a:rPr sz="1900" spc="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milik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orang.</a:t>
            </a:r>
            <a:endParaRPr sz="1900">
              <a:latin typeface="Arial MT"/>
              <a:cs typeface="Arial MT"/>
            </a:endParaRPr>
          </a:p>
          <a:p>
            <a:pPr marL="193040" marR="5080" indent="-180340">
              <a:lnSpc>
                <a:spcPct val="90100"/>
              </a:lnSpc>
              <a:spcBef>
                <a:spcPts val="605"/>
              </a:spcBef>
              <a:buClr>
                <a:srgbClr val="D20E63"/>
              </a:buClr>
              <a:buChar char="•"/>
              <a:tabLst>
                <a:tab pos="193040" algn="l"/>
              </a:tabLst>
            </a:pPr>
            <a:r>
              <a:rPr sz="1900" spc="-10" dirty="0">
                <a:latin typeface="Arial MT"/>
                <a:cs typeface="Arial MT"/>
              </a:rPr>
              <a:t>Kekayaan</a:t>
            </a:r>
            <a:r>
              <a:rPr sz="1900" spc="4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intelektual</a:t>
            </a:r>
            <a:r>
              <a:rPr sz="1900" spc="3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:</a:t>
            </a:r>
            <a:r>
              <a:rPr sz="1900" spc="-25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kekayaan</a:t>
            </a:r>
            <a:r>
              <a:rPr sz="1900" spc="45" dirty="0">
                <a:latin typeface="Arial MT"/>
                <a:cs typeface="Arial MT"/>
              </a:rPr>
              <a:t> </a:t>
            </a:r>
            <a:r>
              <a:rPr sz="1900" spc="-20" dirty="0">
                <a:latin typeface="Arial MT"/>
                <a:cs typeface="Arial MT"/>
              </a:rPr>
              <a:t>yang </a:t>
            </a:r>
            <a:r>
              <a:rPr sz="1900" spc="-5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timbul</a:t>
            </a:r>
            <a:r>
              <a:rPr sz="1900" spc="2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dari</a:t>
            </a:r>
            <a:r>
              <a:rPr sz="1900" spc="-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kemampuan</a:t>
            </a:r>
            <a:r>
              <a:rPr sz="1900" spc="3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intelektual </a:t>
            </a:r>
            <a:r>
              <a:rPr sz="1900" dirty="0">
                <a:latin typeface="Arial MT"/>
                <a:cs typeface="Arial MT"/>
              </a:rPr>
              <a:t> manusia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(karya</a:t>
            </a:r>
            <a:r>
              <a:rPr sz="1900" spc="2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di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bidang</a:t>
            </a:r>
            <a:r>
              <a:rPr sz="1900" spc="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teknologi, 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ilmu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pengetahuan,</a:t>
            </a:r>
            <a:r>
              <a:rPr sz="1900" spc="2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seni</a:t>
            </a:r>
            <a:r>
              <a:rPr sz="1900" spc="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dan </a:t>
            </a:r>
            <a:r>
              <a:rPr sz="1900" dirty="0">
                <a:latin typeface="Arial MT"/>
                <a:cs typeface="Arial MT"/>
              </a:rPr>
              <a:t>sastra)– 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dihasilkan</a:t>
            </a:r>
            <a:r>
              <a:rPr sz="1900" spc="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atas kemampuan 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intelektual,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pemikiran,</a:t>
            </a:r>
            <a:r>
              <a:rPr sz="1900" spc="-10" dirty="0">
                <a:latin typeface="Arial MT"/>
                <a:cs typeface="Arial MT"/>
              </a:rPr>
              <a:t> </a:t>
            </a:r>
            <a:r>
              <a:rPr sz="1900" spc="-15" dirty="0">
                <a:latin typeface="Arial MT"/>
                <a:cs typeface="Arial MT"/>
              </a:rPr>
              <a:t>daya</a:t>
            </a:r>
            <a:r>
              <a:rPr sz="1900" spc="4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cipta</a:t>
            </a:r>
            <a:r>
              <a:rPr sz="1900" dirty="0">
                <a:latin typeface="Arial MT"/>
                <a:cs typeface="Arial MT"/>
              </a:rPr>
              <a:t> dan 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rasa</a:t>
            </a:r>
            <a:r>
              <a:rPr sz="1900" spc="-15" dirty="0">
                <a:latin typeface="Arial MT"/>
                <a:cs typeface="Arial MT"/>
              </a:rPr>
              <a:t> yang</a:t>
            </a:r>
            <a:r>
              <a:rPr sz="1900" spc="4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memerlukan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curahan 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tenaga,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waktu</a:t>
            </a:r>
            <a:r>
              <a:rPr sz="1900" spc="2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dan</a:t>
            </a:r>
            <a:r>
              <a:rPr sz="1900" spc="10" dirty="0">
                <a:latin typeface="Arial MT"/>
                <a:cs typeface="Arial MT"/>
              </a:rPr>
              <a:t> </a:t>
            </a:r>
            <a:r>
              <a:rPr sz="1900" spc="-15" dirty="0">
                <a:latin typeface="Arial MT"/>
                <a:cs typeface="Arial MT"/>
              </a:rPr>
              <a:t>biaya</a:t>
            </a:r>
            <a:r>
              <a:rPr sz="1900" spc="4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untuk 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memperoleh</a:t>
            </a:r>
            <a:r>
              <a:rPr sz="1900" spc="3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"produk" </a:t>
            </a:r>
            <a:r>
              <a:rPr sz="1900" spc="-5" dirty="0">
                <a:latin typeface="Arial MT"/>
                <a:cs typeface="Arial MT"/>
              </a:rPr>
              <a:t>baru dengan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48194" y="5865495"/>
            <a:ext cx="3631565" cy="57721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>
              <a:lnSpc>
                <a:spcPts val="2060"/>
              </a:lnSpc>
              <a:spcBef>
                <a:spcPts val="350"/>
              </a:spcBef>
            </a:pPr>
            <a:r>
              <a:rPr sz="1900" spc="-5" dirty="0">
                <a:latin typeface="Arial MT"/>
                <a:cs typeface="Arial MT"/>
              </a:rPr>
              <a:t>landasan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kegiatan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penelitian</a:t>
            </a:r>
            <a:r>
              <a:rPr sz="1900" spc="2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atau </a:t>
            </a:r>
            <a:r>
              <a:rPr sz="1900" spc="-515" dirty="0">
                <a:latin typeface="Arial MT"/>
                <a:cs typeface="Arial MT"/>
              </a:rPr>
              <a:t> </a:t>
            </a:r>
            <a:r>
              <a:rPr sz="1900" spc="-15" dirty="0">
                <a:latin typeface="Arial MT"/>
                <a:cs typeface="Arial MT"/>
              </a:rPr>
              <a:t>yang</a:t>
            </a:r>
            <a:r>
              <a:rPr sz="1900" spc="4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sejenis.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33506" y="5910262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14000" y="4432300"/>
            <a:ext cx="1778000" cy="30480"/>
          </a:xfrm>
          <a:custGeom>
            <a:avLst/>
            <a:gdLst/>
            <a:ahLst/>
            <a:cxnLst/>
            <a:rect l="l" t="t" r="r" b="b"/>
            <a:pathLst>
              <a:path w="1778000" h="30479">
                <a:moveTo>
                  <a:pt x="1778000" y="0"/>
                </a:moveTo>
                <a:lnTo>
                  <a:pt x="0" y="0"/>
                </a:lnTo>
                <a:lnTo>
                  <a:pt x="0" y="8636"/>
                </a:lnTo>
                <a:lnTo>
                  <a:pt x="634" y="16256"/>
                </a:lnTo>
                <a:lnTo>
                  <a:pt x="2540" y="30480"/>
                </a:lnTo>
                <a:lnTo>
                  <a:pt x="1778000" y="30480"/>
                </a:lnTo>
                <a:lnTo>
                  <a:pt x="1778000" y="0"/>
                </a:lnTo>
                <a:close/>
              </a:path>
            </a:pathLst>
          </a:custGeom>
          <a:solidFill>
            <a:srgbClr val="7B77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633" y="2058161"/>
            <a:ext cx="3764330" cy="14858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617584" y="4170045"/>
            <a:ext cx="3575050" cy="1187450"/>
            <a:chOff x="8617584" y="4170045"/>
            <a:chExt cx="3575050" cy="1187450"/>
          </a:xfrm>
        </p:grpSpPr>
        <p:sp>
          <p:nvSpPr>
            <p:cNvPr id="5" name="object 5"/>
            <p:cNvSpPr/>
            <p:nvPr/>
          </p:nvSpPr>
          <p:spPr>
            <a:xfrm>
              <a:off x="10426064" y="4170045"/>
              <a:ext cx="1765935" cy="525780"/>
            </a:xfrm>
            <a:custGeom>
              <a:avLst/>
              <a:gdLst/>
              <a:ahLst/>
              <a:cxnLst/>
              <a:rect l="l" t="t" r="r" b="b"/>
              <a:pathLst>
                <a:path w="1765934" h="525779">
                  <a:moveTo>
                    <a:pt x="1765934" y="0"/>
                  </a:moveTo>
                  <a:lnTo>
                    <a:pt x="263398" y="0"/>
                  </a:lnTo>
                  <a:lnTo>
                    <a:pt x="222242" y="4028"/>
                  </a:lnTo>
                  <a:lnTo>
                    <a:pt x="131699" y="32226"/>
                  </a:lnTo>
                  <a:lnTo>
                    <a:pt x="41155" y="108763"/>
                  </a:lnTo>
                  <a:lnTo>
                    <a:pt x="0" y="257809"/>
                  </a:lnTo>
                  <a:lnTo>
                    <a:pt x="0" y="267969"/>
                  </a:lnTo>
                  <a:lnTo>
                    <a:pt x="4115" y="308252"/>
                  </a:lnTo>
                  <a:lnTo>
                    <a:pt x="32924" y="396874"/>
                  </a:lnTo>
                  <a:lnTo>
                    <a:pt x="111121" y="485497"/>
                  </a:lnTo>
                  <a:lnTo>
                    <a:pt x="263398" y="525779"/>
                  </a:lnTo>
                  <a:lnTo>
                    <a:pt x="1765934" y="525779"/>
                  </a:lnTo>
                  <a:lnTo>
                    <a:pt x="1765934" y="0"/>
                  </a:lnTo>
                  <a:close/>
                </a:path>
              </a:pathLst>
            </a:custGeom>
            <a:solidFill>
              <a:srgbClr val="008E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17584" y="4446905"/>
              <a:ext cx="3575050" cy="910590"/>
            </a:xfrm>
            <a:custGeom>
              <a:avLst/>
              <a:gdLst/>
              <a:ahLst/>
              <a:cxnLst/>
              <a:rect l="l" t="t" r="r" b="b"/>
              <a:pathLst>
                <a:path w="3575050" h="910589">
                  <a:moveTo>
                    <a:pt x="3575050" y="0"/>
                  </a:moveTo>
                  <a:lnTo>
                    <a:pt x="449199" y="0"/>
                  </a:lnTo>
                  <a:lnTo>
                    <a:pt x="379011" y="6985"/>
                  </a:lnTo>
                  <a:lnTo>
                    <a:pt x="224599" y="55880"/>
                  </a:lnTo>
                  <a:lnTo>
                    <a:pt x="70187" y="188595"/>
                  </a:lnTo>
                  <a:lnTo>
                    <a:pt x="0" y="447040"/>
                  </a:lnTo>
                  <a:lnTo>
                    <a:pt x="0" y="463423"/>
                  </a:lnTo>
                  <a:lnTo>
                    <a:pt x="7018" y="533292"/>
                  </a:lnTo>
                  <a:lnTo>
                    <a:pt x="56149" y="687006"/>
                  </a:lnTo>
                  <a:lnTo>
                    <a:pt x="189505" y="840720"/>
                  </a:lnTo>
                  <a:lnTo>
                    <a:pt x="449199" y="910590"/>
                  </a:lnTo>
                  <a:lnTo>
                    <a:pt x="3575050" y="910590"/>
                  </a:lnTo>
                  <a:lnTo>
                    <a:pt x="3575050" y="0"/>
                  </a:lnTo>
                  <a:close/>
                </a:path>
              </a:pathLst>
            </a:custGeom>
            <a:solidFill>
              <a:srgbClr val="D20E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9210" y="1420875"/>
            <a:ext cx="2613901" cy="37185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71500" y="2533650"/>
            <a:ext cx="4326890" cy="343281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93040" marR="5080" indent="-180340">
              <a:lnSpc>
                <a:spcPct val="90000"/>
              </a:lnSpc>
              <a:spcBef>
                <a:spcPts val="385"/>
              </a:spcBef>
              <a:buClr>
                <a:srgbClr val="D20E63"/>
              </a:buClr>
              <a:buFont typeface="Arial MT"/>
              <a:buChar char="•"/>
              <a:tabLst>
                <a:tab pos="193040" algn="l"/>
              </a:tabLst>
            </a:pPr>
            <a:r>
              <a:rPr sz="2400" spc="10" dirty="0">
                <a:solidFill>
                  <a:srgbClr val="444444"/>
                </a:solidFill>
                <a:latin typeface="Microsoft Sans Serif"/>
                <a:cs typeface="Microsoft Sans Serif"/>
              </a:rPr>
              <a:t>Karya</a:t>
            </a:r>
            <a:r>
              <a:rPr sz="2400" spc="-25" dirty="0">
                <a:solidFill>
                  <a:srgbClr val="444444"/>
                </a:solidFill>
                <a:latin typeface="Microsoft Sans Serif"/>
                <a:cs typeface="Microsoft Sans Serif"/>
              </a:rPr>
              <a:t> </a:t>
            </a:r>
            <a:r>
              <a:rPr sz="2400" spc="60" dirty="0">
                <a:solidFill>
                  <a:srgbClr val="444444"/>
                </a:solidFill>
                <a:latin typeface="Microsoft Sans Serif"/>
                <a:cs typeface="Microsoft Sans Serif"/>
              </a:rPr>
              <a:t>Intelektual:</a:t>
            </a:r>
            <a:r>
              <a:rPr sz="2400" spc="45" dirty="0">
                <a:solidFill>
                  <a:srgbClr val="444444"/>
                </a:solidFill>
                <a:latin typeface="Microsoft Sans Serif"/>
                <a:cs typeface="Microsoft Sans Serif"/>
              </a:rPr>
              <a:t> </a:t>
            </a:r>
            <a:r>
              <a:rPr sz="2400" spc="15" dirty="0">
                <a:solidFill>
                  <a:srgbClr val="444444"/>
                </a:solidFill>
                <a:latin typeface="Microsoft Sans Serif"/>
                <a:cs typeface="Microsoft Sans Serif"/>
              </a:rPr>
              <a:t>Hasil</a:t>
            </a:r>
            <a:r>
              <a:rPr sz="2400" spc="-20" dirty="0">
                <a:solidFill>
                  <a:srgbClr val="444444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444444"/>
                </a:solidFill>
                <a:latin typeface="Microsoft Sans Serif"/>
                <a:cs typeface="Microsoft Sans Serif"/>
              </a:rPr>
              <a:t>suatu </a:t>
            </a:r>
            <a:r>
              <a:rPr sz="2400" spc="-625" dirty="0">
                <a:solidFill>
                  <a:srgbClr val="444444"/>
                </a:solidFill>
                <a:latin typeface="Microsoft Sans Serif"/>
                <a:cs typeface="Microsoft Sans Serif"/>
              </a:rPr>
              <a:t> </a:t>
            </a:r>
            <a:r>
              <a:rPr sz="2400" spc="85" dirty="0">
                <a:solidFill>
                  <a:srgbClr val="444444"/>
                </a:solidFill>
                <a:latin typeface="Microsoft Sans Serif"/>
                <a:cs typeface="Microsoft Sans Serif"/>
              </a:rPr>
              <a:t>pemikiran </a:t>
            </a:r>
            <a:r>
              <a:rPr sz="2400" spc="90" dirty="0">
                <a:solidFill>
                  <a:srgbClr val="444444"/>
                </a:solidFill>
                <a:latin typeface="Microsoft Sans Serif"/>
                <a:cs typeface="Microsoft Sans Serif"/>
              </a:rPr>
              <a:t>dan </a:t>
            </a:r>
            <a:r>
              <a:rPr sz="2400" spc="25" dirty="0">
                <a:solidFill>
                  <a:srgbClr val="444444"/>
                </a:solidFill>
                <a:latin typeface="Microsoft Sans Serif"/>
                <a:cs typeface="Microsoft Sans Serif"/>
              </a:rPr>
              <a:t>kecerdasan </a:t>
            </a:r>
            <a:r>
              <a:rPr sz="2400" spc="30" dirty="0">
                <a:solidFill>
                  <a:srgbClr val="444444"/>
                </a:solidFill>
                <a:latin typeface="Microsoft Sans Serif"/>
                <a:cs typeface="Microsoft Sans Serif"/>
              </a:rPr>
              <a:t> </a:t>
            </a:r>
            <a:r>
              <a:rPr sz="2400" spc="50" dirty="0">
                <a:solidFill>
                  <a:srgbClr val="444444"/>
                </a:solidFill>
                <a:latin typeface="Microsoft Sans Serif"/>
                <a:cs typeface="Microsoft Sans Serif"/>
              </a:rPr>
              <a:t>manusia, </a:t>
            </a:r>
            <a:r>
              <a:rPr sz="2400" spc="25" dirty="0">
                <a:solidFill>
                  <a:srgbClr val="444444"/>
                </a:solidFill>
                <a:latin typeface="Microsoft Sans Serif"/>
                <a:cs typeface="Microsoft Sans Serif"/>
              </a:rPr>
              <a:t>yang </a:t>
            </a:r>
            <a:r>
              <a:rPr sz="2400" spc="90" dirty="0">
                <a:solidFill>
                  <a:srgbClr val="444444"/>
                </a:solidFill>
                <a:latin typeface="Microsoft Sans Serif"/>
                <a:cs typeface="Microsoft Sans Serif"/>
              </a:rPr>
              <a:t>dapat </a:t>
            </a:r>
            <a:r>
              <a:rPr sz="2400" spc="95" dirty="0">
                <a:solidFill>
                  <a:srgbClr val="444444"/>
                </a:solidFill>
                <a:latin typeface="Microsoft Sans Serif"/>
                <a:cs typeface="Microsoft Sans Serif"/>
              </a:rPr>
              <a:t> </a:t>
            </a:r>
            <a:r>
              <a:rPr sz="2400" spc="105" dirty="0">
                <a:solidFill>
                  <a:srgbClr val="444444"/>
                </a:solidFill>
                <a:latin typeface="Microsoft Sans Serif"/>
                <a:cs typeface="Microsoft Sans Serif"/>
              </a:rPr>
              <a:t>berbentuk </a:t>
            </a:r>
            <a:r>
              <a:rPr sz="2400" spc="75" dirty="0">
                <a:solidFill>
                  <a:srgbClr val="444444"/>
                </a:solidFill>
                <a:latin typeface="Microsoft Sans Serif"/>
                <a:cs typeface="Microsoft Sans Serif"/>
              </a:rPr>
              <a:t>penemuan, </a:t>
            </a:r>
            <a:r>
              <a:rPr sz="2400" spc="80" dirty="0">
                <a:solidFill>
                  <a:srgbClr val="444444"/>
                </a:solidFill>
                <a:latin typeface="Microsoft Sans Serif"/>
                <a:cs typeface="Microsoft Sans Serif"/>
              </a:rPr>
              <a:t> </a:t>
            </a:r>
            <a:r>
              <a:rPr sz="2400" spc="25" dirty="0">
                <a:solidFill>
                  <a:srgbClr val="444444"/>
                </a:solidFill>
                <a:latin typeface="Microsoft Sans Serif"/>
                <a:cs typeface="Microsoft Sans Serif"/>
              </a:rPr>
              <a:t>desain, </a:t>
            </a:r>
            <a:r>
              <a:rPr sz="2400" spc="10" dirty="0">
                <a:solidFill>
                  <a:srgbClr val="444444"/>
                </a:solidFill>
                <a:latin typeface="Microsoft Sans Serif"/>
                <a:cs typeface="Microsoft Sans Serif"/>
              </a:rPr>
              <a:t>seni, </a:t>
            </a:r>
            <a:r>
              <a:rPr sz="2400" spc="45" dirty="0">
                <a:solidFill>
                  <a:srgbClr val="444444"/>
                </a:solidFill>
                <a:latin typeface="Microsoft Sans Serif"/>
                <a:cs typeface="Microsoft Sans Serif"/>
              </a:rPr>
              <a:t>karya </a:t>
            </a:r>
            <a:r>
              <a:rPr sz="2400" spc="70" dirty="0">
                <a:solidFill>
                  <a:srgbClr val="444444"/>
                </a:solidFill>
                <a:latin typeface="Microsoft Sans Serif"/>
                <a:cs typeface="Microsoft Sans Serif"/>
              </a:rPr>
              <a:t>tulis atau </a:t>
            </a:r>
            <a:r>
              <a:rPr sz="2400" spc="75" dirty="0">
                <a:solidFill>
                  <a:srgbClr val="444444"/>
                </a:solidFill>
                <a:latin typeface="Microsoft Sans Serif"/>
                <a:cs typeface="Microsoft Sans Serif"/>
              </a:rPr>
              <a:t> penerapan</a:t>
            </a:r>
            <a:r>
              <a:rPr sz="2400" spc="-40" dirty="0">
                <a:solidFill>
                  <a:srgbClr val="444444"/>
                </a:solidFill>
                <a:latin typeface="Microsoft Sans Serif"/>
                <a:cs typeface="Microsoft Sans Serif"/>
              </a:rPr>
              <a:t> </a:t>
            </a:r>
            <a:r>
              <a:rPr sz="2400" spc="70" dirty="0">
                <a:solidFill>
                  <a:srgbClr val="444444"/>
                </a:solidFill>
                <a:latin typeface="Microsoft Sans Serif"/>
                <a:cs typeface="Microsoft Sans Serif"/>
              </a:rPr>
              <a:t>praktis</a:t>
            </a:r>
            <a:r>
              <a:rPr sz="2400" spc="-20" dirty="0">
                <a:solidFill>
                  <a:srgbClr val="444444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444444"/>
                </a:solidFill>
                <a:latin typeface="Microsoft Sans Serif"/>
                <a:cs typeface="Microsoft Sans Serif"/>
              </a:rPr>
              <a:t>suatu</a:t>
            </a:r>
            <a:r>
              <a:rPr sz="2400" spc="-15" dirty="0">
                <a:solidFill>
                  <a:srgbClr val="444444"/>
                </a:solidFill>
                <a:latin typeface="Microsoft Sans Serif"/>
                <a:cs typeface="Microsoft Sans Serif"/>
              </a:rPr>
              <a:t> </a:t>
            </a:r>
            <a:r>
              <a:rPr sz="2400" spc="40" dirty="0">
                <a:solidFill>
                  <a:srgbClr val="444444"/>
                </a:solidFill>
                <a:latin typeface="Microsoft Sans Serif"/>
                <a:cs typeface="Microsoft Sans Serif"/>
              </a:rPr>
              <a:t>ide.</a:t>
            </a:r>
            <a:endParaRPr sz="2400">
              <a:latin typeface="Microsoft Sans Serif"/>
              <a:cs typeface="Microsoft Sans Serif"/>
            </a:endParaRPr>
          </a:p>
          <a:p>
            <a:pPr marL="193040" marR="281305" indent="-180340">
              <a:lnSpc>
                <a:spcPct val="90300"/>
              </a:lnSpc>
              <a:spcBef>
                <a:spcPts val="585"/>
              </a:spcBef>
              <a:buClr>
                <a:srgbClr val="D20E63"/>
              </a:buClr>
              <a:buFont typeface="Arial MT"/>
              <a:buChar char="•"/>
              <a:tabLst>
                <a:tab pos="271145" algn="l"/>
                <a:tab pos="271780" algn="l"/>
              </a:tabLst>
            </a:pPr>
            <a:r>
              <a:rPr dirty="0"/>
              <a:t>	</a:t>
            </a:r>
            <a:r>
              <a:rPr sz="2400" spc="60" dirty="0">
                <a:solidFill>
                  <a:srgbClr val="444444"/>
                </a:solidFill>
                <a:latin typeface="Microsoft Sans Serif"/>
                <a:cs typeface="Microsoft Sans Serif"/>
              </a:rPr>
              <a:t>Dapat </a:t>
            </a:r>
            <a:r>
              <a:rPr sz="2400" spc="90" dirty="0">
                <a:solidFill>
                  <a:srgbClr val="444444"/>
                </a:solidFill>
                <a:latin typeface="Microsoft Sans Serif"/>
                <a:cs typeface="Microsoft Sans Serif"/>
              </a:rPr>
              <a:t>mengandung </a:t>
            </a:r>
            <a:r>
              <a:rPr sz="2400" spc="55" dirty="0">
                <a:solidFill>
                  <a:srgbClr val="444444"/>
                </a:solidFill>
                <a:latin typeface="Microsoft Sans Serif"/>
                <a:cs typeface="Microsoft Sans Serif"/>
              </a:rPr>
              <a:t>nilai </a:t>
            </a:r>
            <a:r>
              <a:rPr sz="2400" spc="60" dirty="0">
                <a:solidFill>
                  <a:srgbClr val="444444"/>
                </a:solidFill>
                <a:latin typeface="Microsoft Sans Serif"/>
                <a:cs typeface="Microsoft Sans Serif"/>
              </a:rPr>
              <a:t> </a:t>
            </a:r>
            <a:r>
              <a:rPr sz="2400" spc="55" dirty="0">
                <a:solidFill>
                  <a:srgbClr val="444444"/>
                </a:solidFill>
                <a:latin typeface="Microsoft Sans Serif"/>
                <a:cs typeface="Microsoft Sans Serif"/>
              </a:rPr>
              <a:t>ekonomis,</a:t>
            </a:r>
            <a:r>
              <a:rPr sz="2400" spc="15" dirty="0">
                <a:solidFill>
                  <a:srgbClr val="444444"/>
                </a:solidFill>
                <a:latin typeface="Microsoft Sans Serif"/>
                <a:cs typeface="Microsoft Sans Serif"/>
              </a:rPr>
              <a:t> </a:t>
            </a:r>
            <a:r>
              <a:rPr sz="2400" spc="90" dirty="0">
                <a:solidFill>
                  <a:srgbClr val="444444"/>
                </a:solidFill>
                <a:latin typeface="Microsoft Sans Serif"/>
                <a:cs typeface="Microsoft Sans Serif"/>
              </a:rPr>
              <a:t>dan</a:t>
            </a:r>
            <a:r>
              <a:rPr sz="2400" spc="-40" dirty="0">
                <a:solidFill>
                  <a:srgbClr val="444444"/>
                </a:solidFill>
                <a:latin typeface="Microsoft Sans Serif"/>
                <a:cs typeface="Microsoft Sans Serif"/>
              </a:rPr>
              <a:t> </a:t>
            </a:r>
            <a:r>
              <a:rPr sz="2400" spc="70" dirty="0">
                <a:solidFill>
                  <a:srgbClr val="444444"/>
                </a:solidFill>
                <a:latin typeface="Microsoft Sans Serif"/>
                <a:cs typeface="Microsoft Sans Serif"/>
              </a:rPr>
              <a:t>oleh</a:t>
            </a:r>
            <a:r>
              <a:rPr sz="2400" spc="15" dirty="0">
                <a:solidFill>
                  <a:srgbClr val="444444"/>
                </a:solidFill>
                <a:latin typeface="Microsoft Sans Serif"/>
                <a:cs typeface="Microsoft Sans Serif"/>
              </a:rPr>
              <a:t> </a:t>
            </a:r>
            <a:r>
              <a:rPr sz="2400" spc="55" dirty="0">
                <a:solidFill>
                  <a:srgbClr val="444444"/>
                </a:solidFill>
                <a:latin typeface="Microsoft Sans Serif"/>
                <a:cs typeface="Microsoft Sans Serif"/>
              </a:rPr>
              <a:t>karena </a:t>
            </a:r>
            <a:r>
              <a:rPr sz="2400" spc="-620" dirty="0">
                <a:solidFill>
                  <a:srgbClr val="444444"/>
                </a:solidFill>
                <a:latin typeface="Microsoft Sans Serif"/>
                <a:cs typeface="Microsoft Sans Serif"/>
              </a:rPr>
              <a:t> </a:t>
            </a:r>
            <a:r>
              <a:rPr sz="2400" spc="120" dirty="0">
                <a:solidFill>
                  <a:srgbClr val="444444"/>
                </a:solidFill>
                <a:latin typeface="Microsoft Sans Serif"/>
                <a:cs typeface="Microsoft Sans Serif"/>
              </a:rPr>
              <a:t>itu </a:t>
            </a:r>
            <a:r>
              <a:rPr sz="2400" spc="55" dirty="0">
                <a:solidFill>
                  <a:srgbClr val="444444"/>
                </a:solidFill>
                <a:latin typeface="Microsoft Sans Serif"/>
                <a:cs typeface="Microsoft Sans Serif"/>
              </a:rPr>
              <a:t>dianggap </a:t>
            </a:r>
            <a:r>
              <a:rPr sz="2400" spc="75" dirty="0">
                <a:solidFill>
                  <a:srgbClr val="444444"/>
                </a:solidFill>
                <a:latin typeface="Microsoft Sans Serif"/>
                <a:cs typeface="Microsoft Sans Serif"/>
              </a:rPr>
              <a:t>suatu </a:t>
            </a:r>
            <a:r>
              <a:rPr sz="2400" spc="25" dirty="0">
                <a:solidFill>
                  <a:srgbClr val="444444"/>
                </a:solidFill>
                <a:latin typeface="Microsoft Sans Serif"/>
                <a:cs typeface="Microsoft Sans Serif"/>
              </a:rPr>
              <a:t>aset </a:t>
            </a:r>
            <a:r>
              <a:rPr sz="2400" spc="30" dirty="0">
                <a:solidFill>
                  <a:srgbClr val="444444"/>
                </a:solidFill>
                <a:latin typeface="Microsoft Sans Serif"/>
                <a:cs typeface="Microsoft Sans Serif"/>
              </a:rPr>
              <a:t> </a:t>
            </a:r>
            <a:r>
              <a:rPr sz="2400" spc="55" dirty="0">
                <a:solidFill>
                  <a:srgbClr val="444444"/>
                </a:solidFill>
                <a:latin typeface="Microsoft Sans Serif"/>
                <a:cs typeface="Microsoft Sans Serif"/>
              </a:rPr>
              <a:t>komersial.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70879" y="1483360"/>
            <a:ext cx="6419977" cy="343179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1033506" y="5910262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6620" y="2037079"/>
            <a:ext cx="6873240" cy="321121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4220" y="695959"/>
            <a:ext cx="3647440" cy="398780"/>
          </a:xfrm>
          <a:prstGeom prst="rect">
            <a:avLst/>
          </a:prstGeom>
          <a:solidFill>
            <a:srgbClr val="FDDA5E"/>
          </a:solidFill>
        </p:spPr>
        <p:txBody>
          <a:bodyPr vert="horz" wrap="square" lIns="0" tIns="3746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95"/>
              </a:spcBef>
            </a:pPr>
            <a:r>
              <a:rPr sz="2000" spc="-5" dirty="0"/>
              <a:t>Gambar</a:t>
            </a:r>
            <a:r>
              <a:rPr sz="2000" spc="-35" dirty="0"/>
              <a:t> </a:t>
            </a:r>
            <a:r>
              <a:rPr sz="2000" spc="-5" dirty="0"/>
              <a:t>Pengertian</a:t>
            </a:r>
            <a:r>
              <a:rPr sz="2000" spc="-30" dirty="0"/>
              <a:t> </a:t>
            </a:r>
            <a:r>
              <a:rPr sz="2000" spc="-5" dirty="0"/>
              <a:t>KI </a:t>
            </a:r>
            <a:r>
              <a:rPr sz="2000" dirty="0"/>
              <a:t>&amp; </a:t>
            </a:r>
            <a:r>
              <a:rPr sz="2000" spc="-10" dirty="0"/>
              <a:t>HKI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891222" y="5903242"/>
            <a:ext cx="97790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solidFill>
                  <a:srgbClr val="008EDC"/>
                </a:solidFill>
                <a:latin typeface="Arial MT"/>
                <a:cs typeface="Arial MT"/>
              </a:rPr>
              <a:t>ADD</a:t>
            </a:r>
            <a:r>
              <a:rPr sz="1000" spc="-45" dirty="0">
                <a:solidFill>
                  <a:srgbClr val="008EDC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8EDC"/>
                </a:solidFill>
                <a:latin typeface="Arial MT"/>
                <a:cs typeface="Arial MT"/>
              </a:rPr>
              <a:t>A</a:t>
            </a:r>
            <a:r>
              <a:rPr sz="1000" spc="-45" dirty="0">
                <a:solidFill>
                  <a:srgbClr val="008EDC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8EDC"/>
                </a:solidFill>
                <a:latin typeface="Arial MT"/>
                <a:cs typeface="Arial MT"/>
              </a:rPr>
              <a:t>FOOTER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08106" y="5922292"/>
            <a:ext cx="14732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5</a:t>
            </a:fld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1699" y="720978"/>
            <a:ext cx="7541259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Arial MT"/>
                <a:cs typeface="Arial MT"/>
              </a:rPr>
              <a:t>Hak</a:t>
            </a:r>
            <a:r>
              <a:rPr sz="2400" b="0" spc="-10" dirty="0">
                <a:latin typeface="Arial MT"/>
                <a:cs typeface="Arial MT"/>
              </a:rPr>
              <a:t> kekayaan</a:t>
            </a:r>
            <a:r>
              <a:rPr sz="2400" b="0" spc="40" dirty="0">
                <a:latin typeface="Arial MT"/>
                <a:cs typeface="Arial MT"/>
              </a:rPr>
              <a:t> </a:t>
            </a:r>
            <a:r>
              <a:rPr sz="2400" b="0" dirty="0">
                <a:latin typeface="Arial MT"/>
                <a:cs typeface="Arial MT"/>
              </a:rPr>
              <a:t>intelektual</a:t>
            </a:r>
            <a:r>
              <a:rPr sz="2400" b="0" spc="-5" dirty="0">
                <a:latin typeface="Arial MT"/>
                <a:cs typeface="Arial MT"/>
              </a:rPr>
              <a:t> adalah</a:t>
            </a:r>
            <a:r>
              <a:rPr sz="2400" b="0" spc="-10" dirty="0">
                <a:latin typeface="Arial MT"/>
                <a:cs typeface="Arial MT"/>
              </a:rPr>
              <a:t> </a:t>
            </a:r>
            <a:r>
              <a:rPr sz="2400" b="0" dirty="0">
                <a:latin typeface="Arial MT"/>
                <a:cs typeface="Arial MT"/>
              </a:rPr>
              <a:t>hak</a:t>
            </a:r>
            <a:r>
              <a:rPr sz="2400" b="0" spc="-10" dirty="0">
                <a:latin typeface="Arial MT"/>
                <a:cs typeface="Arial MT"/>
              </a:rPr>
              <a:t> </a:t>
            </a:r>
            <a:r>
              <a:rPr sz="2400" b="0" spc="-15" dirty="0">
                <a:latin typeface="Arial MT"/>
                <a:cs typeface="Arial MT"/>
              </a:rPr>
              <a:t>yang</a:t>
            </a:r>
            <a:r>
              <a:rPr sz="2400" b="0" spc="50" dirty="0">
                <a:latin typeface="Arial MT"/>
                <a:cs typeface="Arial MT"/>
              </a:rPr>
              <a:t> </a:t>
            </a:r>
            <a:r>
              <a:rPr sz="2400" b="0" dirty="0">
                <a:latin typeface="Arial MT"/>
                <a:cs typeface="Arial MT"/>
              </a:rPr>
              <a:t>timbul</a:t>
            </a:r>
            <a:r>
              <a:rPr sz="2400" b="0" spc="-5" dirty="0">
                <a:latin typeface="Arial MT"/>
                <a:cs typeface="Arial MT"/>
              </a:rPr>
              <a:t> </a:t>
            </a:r>
            <a:r>
              <a:rPr sz="2400" b="0" dirty="0">
                <a:latin typeface="Arial MT"/>
                <a:cs typeface="Arial MT"/>
              </a:rPr>
              <a:t>dari </a:t>
            </a:r>
            <a:r>
              <a:rPr sz="2400" b="0" spc="5" dirty="0">
                <a:latin typeface="Arial MT"/>
                <a:cs typeface="Arial MT"/>
              </a:rPr>
              <a:t> </a:t>
            </a:r>
            <a:r>
              <a:rPr sz="2400" b="0" dirty="0">
                <a:latin typeface="Arial MT"/>
                <a:cs typeface="Arial MT"/>
              </a:rPr>
              <a:t>kemampuan</a:t>
            </a:r>
            <a:r>
              <a:rPr sz="2400" b="0" spc="-15" dirty="0">
                <a:latin typeface="Arial MT"/>
                <a:cs typeface="Arial MT"/>
              </a:rPr>
              <a:t> </a:t>
            </a:r>
            <a:r>
              <a:rPr sz="2400" b="0" dirty="0">
                <a:latin typeface="Arial MT"/>
                <a:cs typeface="Arial MT"/>
              </a:rPr>
              <a:t>berpikir</a:t>
            </a:r>
            <a:r>
              <a:rPr sz="2400" b="0" spc="-5" dirty="0">
                <a:latin typeface="Arial MT"/>
                <a:cs typeface="Arial MT"/>
              </a:rPr>
              <a:t> atau</a:t>
            </a:r>
            <a:r>
              <a:rPr sz="2400" b="0" dirty="0">
                <a:latin typeface="Arial MT"/>
                <a:cs typeface="Arial MT"/>
              </a:rPr>
              <a:t> olah</a:t>
            </a:r>
            <a:r>
              <a:rPr sz="2400" b="0" spc="-35" dirty="0">
                <a:latin typeface="Arial MT"/>
                <a:cs typeface="Arial MT"/>
              </a:rPr>
              <a:t> </a:t>
            </a:r>
            <a:r>
              <a:rPr sz="2400" b="0" dirty="0">
                <a:latin typeface="Arial MT"/>
                <a:cs typeface="Arial MT"/>
              </a:rPr>
              <a:t>pikir</a:t>
            </a:r>
            <a:r>
              <a:rPr sz="2400" b="0" spc="-10" dirty="0">
                <a:latin typeface="Arial MT"/>
                <a:cs typeface="Arial MT"/>
              </a:rPr>
              <a:t> </a:t>
            </a:r>
            <a:r>
              <a:rPr sz="2400" b="0" spc="-15" dirty="0">
                <a:latin typeface="Arial MT"/>
                <a:cs typeface="Arial MT"/>
              </a:rPr>
              <a:t>yang</a:t>
            </a:r>
            <a:r>
              <a:rPr sz="2400" b="0" spc="60" dirty="0">
                <a:latin typeface="Arial MT"/>
                <a:cs typeface="Arial MT"/>
              </a:rPr>
              <a:t> </a:t>
            </a:r>
            <a:r>
              <a:rPr sz="2400" b="0" spc="-5" dirty="0">
                <a:latin typeface="Arial MT"/>
                <a:cs typeface="Arial MT"/>
              </a:rPr>
              <a:t>menghasilkan </a:t>
            </a:r>
            <a:r>
              <a:rPr sz="2400" b="0" spc="-655" dirty="0">
                <a:latin typeface="Arial MT"/>
                <a:cs typeface="Arial MT"/>
              </a:rPr>
              <a:t> </a:t>
            </a:r>
            <a:r>
              <a:rPr sz="2400" b="0" dirty="0">
                <a:latin typeface="Arial MT"/>
                <a:cs typeface="Arial MT"/>
              </a:rPr>
              <a:t>suatu</a:t>
            </a:r>
            <a:r>
              <a:rPr sz="2400" b="0" spc="65" dirty="0">
                <a:latin typeface="Arial MT"/>
                <a:cs typeface="Arial MT"/>
              </a:rPr>
              <a:t> </a:t>
            </a:r>
            <a:r>
              <a:rPr sz="2400" b="0" spc="-5" dirty="0">
                <a:latin typeface="Arial MT"/>
                <a:cs typeface="Arial MT"/>
              </a:rPr>
              <a:t>produk</a:t>
            </a:r>
            <a:r>
              <a:rPr sz="2400" b="0" spc="65" dirty="0">
                <a:latin typeface="Arial MT"/>
                <a:cs typeface="Arial MT"/>
              </a:rPr>
              <a:t> </a:t>
            </a:r>
            <a:r>
              <a:rPr sz="2400" b="0" spc="-5" dirty="0">
                <a:latin typeface="Arial MT"/>
                <a:cs typeface="Arial MT"/>
              </a:rPr>
              <a:t>atau</a:t>
            </a:r>
            <a:r>
              <a:rPr sz="2400" b="0" spc="50" dirty="0">
                <a:latin typeface="Arial MT"/>
                <a:cs typeface="Arial MT"/>
              </a:rPr>
              <a:t> </a:t>
            </a:r>
            <a:r>
              <a:rPr sz="2400" b="0" spc="-5" dirty="0">
                <a:latin typeface="Arial MT"/>
                <a:cs typeface="Arial MT"/>
              </a:rPr>
              <a:t>proses</a:t>
            </a:r>
            <a:r>
              <a:rPr sz="2400" b="0" spc="70" dirty="0">
                <a:latin typeface="Arial MT"/>
                <a:cs typeface="Arial MT"/>
              </a:rPr>
              <a:t> </a:t>
            </a:r>
            <a:r>
              <a:rPr sz="2400" b="0" spc="-20" dirty="0">
                <a:latin typeface="Arial MT"/>
                <a:cs typeface="Arial MT"/>
              </a:rPr>
              <a:t>yang</a:t>
            </a:r>
            <a:r>
              <a:rPr sz="2400" b="0" spc="130" dirty="0">
                <a:latin typeface="Arial MT"/>
                <a:cs typeface="Arial MT"/>
              </a:rPr>
              <a:t> </a:t>
            </a:r>
            <a:r>
              <a:rPr sz="2400" b="0" dirty="0">
                <a:latin typeface="Arial MT"/>
                <a:cs typeface="Arial MT"/>
              </a:rPr>
              <a:t>berguna</a:t>
            </a:r>
            <a:r>
              <a:rPr sz="2400" b="0" spc="55" dirty="0">
                <a:latin typeface="Arial MT"/>
                <a:cs typeface="Arial MT"/>
              </a:rPr>
              <a:t> </a:t>
            </a:r>
            <a:r>
              <a:rPr sz="2400" b="0" spc="-5" dirty="0">
                <a:latin typeface="Arial MT"/>
                <a:cs typeface="Arial MT"/>
              </a:rPr>
              <a:t>untuk </a:t>
            </a:r>
            <a:r>
              <a:rPr sz="2400" b="0" dirty="0">
                <a:latin typeface="Arial MT"/>
                <a:cs typeface="Arial MT"/>
              </a:rPr>
              <a:t> manusia</a:t>
            </a:r>
            <a:r>
              <a:rPr b="0" dirty="0">
                <a:latin typeface="Arial MT"/>
                <a:cs typeface="Arial MT"/>
              </a:rPr>
              <a:t>.</a:t>
            </a:r>
            <a:r>
              <a:rPr b="0" spc="-30" dirty="0">
                <a:latin typeface="Arial MT"/>
                <a:cs typeface="Arial MT"/>
              </a:rPr>
              <a:t> </a:t>
            </a:r>
            <a:r>
              <a:rPr b="0" spc="-5" dirty="0">
                <a:latin typeface="Arial MT"/>
                <a:cs typeface="Arial MT"/>
              </a:rPr>
              <a:t>(</a:t>
            </a:r>
            <a:r>
              <a:rPr sz="1800" b="0" spc="-7" baseline="25462" dirty="0">
                <a:latin typeface="Arial MT"/>
                <a:cs typeface="Arial MT"/>
              </a:rPr>
              <a:t>13</a:t>
            </a:r>
            <a:r>
              <a:rPr sz="1800" b="0" spc="270" baseline="25462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Ibid.,</a:t>
            </a:r>
            <a:r>
              <a:rPr sz="1800" b="0" spc="-5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hlm.</a:t>
            </a:r>
            <a:r>
              <a:rPr sz="1800" b="0" spc="-30" dirty="0">
                <a:latin typeface="Arial MT"/>
                <a:cs typeface="Arial MT"/>
              </a:rPr>
              <a:t> </a:t>
            </a:r>
            <a:r>
              <a:rPr sz="1800" b="0" spc="-5" dirty="0">
                <a:latin typeface="Arial MT"/>
                <a:cs typeface="Arial MT"/>
              </a:rPr>
              <a:t>183 </a:t>
            </a:r>
            <a:r>
              <a:rPr sz="1800" b="0" dirty="0">
                <a:latin typeface="Arial MT"/>
                <a:cs typeface="Arial MT"/>
              </a:rPr>
              <a:t>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1222" y="5903242"/>
            <a:ext cx="97790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solidFill>
                  <a:srgbClr val="008EDC"/>
                </a:solidFill>
                <a:latin typeface="Arial MT"/>
                <a:cs typeface="Arial MT"/>
              </a:rPr>
              <a:t>ADD</a:t>
            </a:r>
            <a:r>
              <a:rPr sz="1000" spc="-45" dirty="0">
                <a:solidFill>
                  <a:srgbClr val="008EDC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8EDC"/>
                </a:solidFill>
                <a:latin typeface="Arial MT"/>
                <a:cs typeface="Arial MT"/>
              </a:rPr>
              <a:t>A</a:t>
            </a:r>
            <a:r>
              <a:rPr sz="1000" spc="-45" dirty="0">
                <a:solidFill>
                  <a:srgbClr val="008EDC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8EDC"/>
                </a:solidFill>
                <a:latin typeface="Arial MT"/>
                <a:cs typeface="Arial MT"/>
              </a:rPr>
              <a:t>FOOTER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08106" y="5922292"/>
            <a:ext cx="14732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6</a:t>
            </a:fld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1222" y="2586354"/>
            <a:ext cx="9967595" cy="2772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829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Menurut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sarjana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hukum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kekayaan</a:t>
            </a:r>
            <a:r>
              <a:rPr sz="2400" spc="6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intelektual </a:t>
            </a:r>
            <a:r>
              <a:rPr sz="2400" dirty="0">
                <a:latin typeface="Arial MT"/>
                <a:cs typeface="Arial MT"/>
              </a:rPr>
              <a:t>lain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mendefinisikan </a:t>
            </a:r>
            <a:r>
              <a:rPr sz="2400" spc="5" dirty="0">
                <a:latin typeface="Arial MT"/>
                <a:cs typeface="Arial MT"/>
              </a:rPr>
              <a:t>hak 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kekayaan</a:t>
            </a:r>
            <a:r>
              <a:rPr sz="2400" spc="6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intelektual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secara harfiah,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Hak</a:t>
            </a:r>
            <a:r>
              <a:rPr sz="2400" spc="-5" dirty="0">
                <a:latin typeface="Arial MT"/>
                <a:cs typeface="Arial MT"/>
              </a:rPr>
              <a:t> merupakan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lembaga/pranata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sosial dan hukum. Hak selalu berkaitan dengan dua </a:t>
            </a:r>
            <a:r>
              <a:rPr sz="2400" spc="-5" dirty="0">
                <a:latin typeface="Arial MT"/>
                <a:cs typeface="Arial MT"/>
              </a:rPr>
              <a:t>aspek, </a:t>
            </a:r>
            <a:r>
              <a:rPr sz="2400" spc="-15" dirty="0">
                <a:latin typeface="Arial MT"/>
                <a:cs typeface="Arial MT"/>
              </a:rPr>
              <a:t>yaitu </a:t>
            </a:r>
            <a:r>
              <a:rPr sz="2400" spc="-5" dirty="0">
                <a:latin typeface="Arial MT"/>
                <a:cs typeface="Arial MT"/>
              </a:rPr>
              <a:t>aspek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kepemilikian</a:t>
            </a:r>
            <a:r>
              <a:rPr sz="2400" spc="-5" dirty="0">
                <a:latin typeface="Arial MT"/>
                <a:cs typeface="Arial MT"/>
              </a:rPr>
              <a:t> (owner)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dan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sesuatu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15" dirty="0">
                <a:latin typeface="Arial MT"/>
                <a:cs typeface="Arial MT"/>
              </a:rPr>
              <a:t>yang</a:t>
            </a:r>
            <a:r>
              <a:rPr sz="2400" spc="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dimiliki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(something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owned).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400" spc="-25" dirty="0">
                <a:latin typeface="Arial MT"/>
                <a:cs typeface="Arial MT"/>
              </a:rPr>
              <a:t>Terminologi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hukum </a:t>
            </a:r>
            <a:r>
              <a:rPr sz="2400" spc="-5" dirty="0">
                <a:latin typeface="Arial MT"/>
                <a:cs typeface="Arial MT"/>
              </a:rPr>
              <a:t>menggabungnya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15" dirty="0">
                <a:latin typeface="Arial MT"/>
                <a:cs typeface="Arial MT"/>
              </a:rPr>
              <a:t>menyatukannya</a:t>
            </a:r>
            <a:r>
              <a:rPr sz="2400" spc="10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ke</a:t>
            </a:r>
            <a:r>
              <a:rPr sz="2400" dirty="0">
                <a:latin typeface="Arial MT"/>
                <a:cs typeface="Arial MT"/>
              </a:rPr>
              <a:t> dalam</a:t>
            </a:r>
            <a:r>
              <a:rPr sz="2400" spc="-5" dirty="0">
                <a:latin typeface="Arial MT"/>
                <a:cs typeface="Arial MT"/>
              </a:rPr>
              <a:t> istilah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 MT"/>
                <a:cs typeface="Arial MT"/>
              </a:rPr>
              <a:t>hak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(right).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spc="-5" dirty="0">
                <a:latin typeface="Arial MT"/>
                <a:cs typeface="Arial MT"/>
              </a:rPr>
              <a:t>(Ontoeng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Soerapati,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Hukum</a:t>
            </a:r>
            <a:r>
              <a:rPr sz="1800" spc="-10" dirty="0">
                <a:latin typeface="Arial MT"/>
                <a:cs typeface="Arial MT"/>
              </a:rPr>
              <a:t> Kekayaan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Intelektual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dan</a:t>
            </a:r>
            <a:r>
              <a:rPr sz="1800" spc="-9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Alih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Teknologi,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(Salatiga: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Fakultas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Hukum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Arial MT"/>
                <a:cs typeface="Arial MT"/>
              </a:rPr>
              <a:t>UKSW,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1999),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hlm.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9.)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07963" y="380"/>
            <a:ext cx="2186940" cy="1937385"/>
            <a:chOff x="10007963" y="380"/>
            <a:chExt cx="2186940" cy="1937385"/>
          </a:xfrm>
        </p:grpSpPr>
        <p:sp>
          <p:nvSpPr>
            <p:cNvPr id="3" name="object 3"/>
            <p:cNvSpPr/>
            <p:nvPr/>
          </p:nvSpPr>
          <p:spPr>
            <a:xfrm>
              <a:off x="10032841" y="330580"/>
              <a:ext cx="2160270" cy="1585595"/>
            </a:xfrm>
            <a:custGeom>
              <a:avLst/>
              <a:gdLst/>
              <a:ahLst/>
              <a:cxnLst/>
              <a:rect l="l" t="t" r="r" b="b"/>
              <a:pathLst>
                <a:path w="2160270" h="1585595">
                  <a:moveTo>
                    <a:pt x="2159666" y="0"/>
                  </a:moveTo>
                  <a:lnTo>
                    <a:pt x="218598" y="941705"/>
                  </a:lnTo>
                  <a:lnTo>
                    <a:pt x="168957" y="971488"/>
                  </a:lnTo>
                  <a:lnTo>
                    <a:pt x="70739" y="1058910"/>
                  </a:lnTo>
                  <a:lnTo>
                    <a:pt x="0" y="1201076"/>
                  </a:lnTo>
                  <a:lnTo>
                    <a:pt x="32797" y="1395095"/>
                  </a:lnTo>
                  <a:lnTo>
                    <a:pt x="38004" y="1406779"/>
                  </a:lnTo>
                  <a:lnTo>
                    <a:pt x="66097" y="1449893"/>
                  </a:lnTo>
                  <a:lnTo>
                    <a:pt x="152828" y="1532715"/>
                  </a:lnTo>
                  <a:lnTo>
                    <a:pt x="301877" y="1585462"/>
                  </a:lnTo>
                  <a:lnTo>
                    <a:pt x="516921" y="1538351"/>
                  </a:lnTo>
                  <a:lnTo>
                    <a:pt x="2159666" y="741045"/>
                  </a:lnTo>
                  <a:lnTo>
                    <a:pt x="2159666" y="0"/>
                  </a:lnTo>
                  <a:close/>
                </a:path>
              </a:pathLst>
            </a:custGeom>
            <a:solidFill>
              <a:srgbClr val="008E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744657" y="380"/>
              <a:ext cx="1449070" cy="1882139"/>
            </a:xfrm>
            <a:custGeom>
              <a:avLst/>
              <a:gdLst/>
              <a:ahLst/>
              <a:cxnLst/>
              <a:rect l="l" t="t" r="r" b="b"/>
              <a:pathLst>
                <a:path w="1449070" h="1882139">
                  <a:moveTo>
                    <a:pt x="1448485" y="0"/>
                  </a:moveTo>
                  <a:lnTo>
                    <a:pt x="6908" y="0"/>
                  </a:lnTo>
                  <a:lnTo>
                    <a:pt x="2120" y="41808"/>
                  </a:lnTo>
                  <a:lnTo>
                    <a:pt x="0" y="85128"/>
                  </a:lnTo>
                  <a:lnTo>
                    <a:pt x="736" y="129971"/>
                  </a:lnTo>
                  <a:lnTo>
                    <a:pt x="4521" y="176301"/>
                  </a:lnTo>
                  <a:lnTo>
                    <a:pt x="11518" y="224116"/>
                  </a:lnTo>
                  <a:lnTo>
                    <a:pt x="21932" y="273392"/>
                  </a:lnTo>
                  <a:lnTo>
                    <a:pt x="35941" y="324129"/>
                  </a:lnTo>
                  <a:lnTo>
                    <a:pt x="53733" y="376301"/>
                  </a:lnTo>
                  <a:lnTo>
                    <a:pt x="75488" y="429895"/>
                  </a:lnTo>
                  <a:lnTo>
                    <a:pt x="101396" y="484886"/>
                  </a:lnTo>
                  <a:lnTo>
                    <a:pt x="131953" y="542251"/>
                  </a:lnTo>
                  <a:lnTo>
                    <a:pt x="182054" y="618007"/>
                  </a:lnTo>
                  <a:lnTo>
                    <a:pt x="265417" y="719213"/>
                  </a:lnTo>
                  <a:lnTo>
                    <a:pt x="381939" y="825373"/>
                  </a:lnTo>
                  <a:lnTo>
                    <a:pt x="1447469" y="308749"/>
                  </a:lnTo>
                  <a:lnTo>
                    <a:pt x="1448485" y="0"/>
                  </a:lnTo>
                  <a:close/>
                </a:path>
                <a:path w="1449070" h="1882139">
                  <a:moveTo>
                    <a:pt x="1448993" y="1155700"/>
                  </a:moveTo>
                  <a:lnTo>
                    <a:pt x="477570" y="1627124"/>
                  </a:lnTo>
                  <a:lnTo>
                    <a:pt x="458711" y="1638681"/>
                  </a:lnTo>
                  <a:lnTo>
                    <a:pt x="421538" y="1672678"/>
                  </a:lnTo>
                  <a:lnTo>
                    <a:pt x="395109" y="1728127"/>
                  </a:lnTo>
                  <a:lnTo>
                    <a:pt x="408482" y="1804035"/>
                  </a:lnTo>
                  <a:lnTo>
                    <a:pt x="410641" y="1809369"/>
                  </a:lnTo>
                  <a:lnTo>
                    <a:pt x="421576" y="1826628"/>
                  </a:lnTo>
                  <a:lnTo>
                    <a:pt x="455218" y="1859978"/>
                  </a:lnTo>
                  <a:lnTo>
                    <a:pt x="512749" y="1881809"/>
                  </a:lnTo>
                  <a:lnTo>
                    <a:pt x="595426" y="1864487"/>
                  </a:lnTo>
                  <a:lnTo>
                    <a:pt x="1448993" y="1449197"/>
                  </a:lnTo>
                  <a:lnTo>
                    <a:pt x="1448993" y="1155700"/>
                  </a:lnTo>
                  <a:close/>
                </a:path>
              </a:pathLst>
            </a:custGeom>
            <a:solidFill>
              <a:srgbClr val="D20E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007955" y="310260"/>
              <a:ext cx="2186940" cy="1627505"/>
            </a:xfrm>
            <a:custGeom>
              <a:avLst/>
              <a:gdLst/>
              <a:ahLst/>
              <a:cxnLst/>
              <a:rect l="l" t="t" r="r" b="b"/>
              <a:pathLst>
                <a:path w="2186940" h="1627505">
                  <a:moveTo>
                    <a:pt x="2185314" y="0"/>
                  </a:moveTo>
                  <a:lnTo>
                    <a:pt x="233324" y="946404"/>
                  </a:lnTo>
                  <a:lnTo>
                    <a:pt x="196215" y="968146"/>
                  </a:lnTo>
                  <a:lnTo>
                    <a:pt x="160896" y="992543"/>
                  </a:lnTo>
                  <a:lnTo>
                    <a:pt x="120561" y="1025880"/>
                  </a:lnTo>
                  <a:lnTo>
                    <a:pt x="79781" y="1068095"/>
                  </a:lnTo>
                  <a:lnTo>
                    <a:pt x="43192" y="1119136"/>
                  </a:lnTo>
                  <a:lnTo>
                    <a:pt x="15392" y="1178941"/>
                  </a:lnTo>
                  <a:lnTo>
                    <a:pt x="3556" y="1226616"/>
                  </a:lnTo>
                  <a:lnTo>
                    <a:pt x="0" y="1275207"/>
                  </a:lnTo>
                  <a:lnTo>
                    <a:pt x="4800" y="1324622"/>
                  </a:lnTo>
                  <a:lnTo>
                    <a:pt x="18072" y="1374736"/>
                  </a:lnTo>
                  <a:lnTo>
                    <a:pt x="39903" y="1425448"/>
                  </a:lnTo>
                  <a:lnTo>
                    <a:pt x="63728" y="1467700"/>
                  </a:lnTo>
                  <a:lnTo>
                    <a:pt x="87058" y="1498180"/>
                  </a:lnTo>
                  <a:lnTo>
                    <a:pt x="119976" y="1532966"/>
                  </a:lnTo>
                  <a:lnTo>
                    <a:pt x="162598" y="1567637"/>
                  </a:lnTo>
                  <a:lnTo>
                    <a:pt x="215074" y="1597837"/>
                  </a:lnTo>
                  <a:lnTo>
                    <a:pt x="277545" y="1619173"/>
                  </a:lnTo>
                  <a:lnTo>
                    <a:pt x="350164" y="1627251"/>
                  </a:lnTo>
                  <a:lnTo>
                    <a:pt x="394804" y="1624533"/>
                  </a:lnTo>
                  <a:lnTo>
                    <a:pt x="442633" y="1615821"/>
                  </a:lnTo>
                  <a:lnTo>
                    <a:pt x="493623" y="1600365"/>
                  </a:lnTo>
                  <a:lnTo>
                    <a:pt x="547776" y="1577340"/>
                  </a:lnTo>
                  <a:lnTo>
                    <a:pt x="2185314" y="781685"/>
                  </a:lnTo>
                  <a:lnTo>
                    <a:pt x="2185314" y="740283"/>
                  </a:lnTo>
                  <a:lnTo>
                    <a:pt x="530758" y="1542288"/>
                  </a:lnTo>
                  <a:lnTo>
                    <a:pt x="462191" y="1570050"/>
                  </a:lnTo>
                  <a:lnTo>
                    <a:pt x="399630" y="1584960"/>
                  </a:lnTo>
                  <a:lnTo>
                    <a:pt x="342976" y="1588846"/>
                  </a:lnTo>
                  <a:lnTo>
                    <a:pt x="292125" y="1583499"/>
                  </a:lnTo>
                  <a:lnTo>
                    <a:pt x="246964" y="1570761"/>
                  </a:lnTo>
                  <a:lnTo>
                    <a:pt x="207391" y="1552435"/>
                  </a:lnTo>
                  <a:lnTo>
                    <a:pt x="173291" y="1530324"/>
                  </a:lnTo>
                  <a:lnTo>
                    <a:pt x="121158" y="1482064"/>
                  </a:lnTo>
                  <a:lnTo>
                    <a:pt x="89712" y="1440484"/>
                  </a:lnTo>
                  <a:lnTo>
                    <a:pt x="52781" y="1360195"/>
                  </a:lnTo>
                  <a:lnTo>
                    <a:pt x="41008" y="1312938"/>
                  </a:lnTo>
                  <a:lnTo>
                    <a:pt x="37528" y="1266748"/>
                  </a:lnTo>
                  <a:lnTo>
                    <a:pt x="42418" y="1221676"/>
                  </a:lnTo>
                  <a:lnTo>
                    <a:pt x="55727" y="1177823"/>
                  </a:lnTo>
                  <a:lnTo>
                    <a:pt x="77520" y="1135227"/>
                  </a:lnTo>
                  <a:lnTo>
                    <a:pt x="107848" y="1093978"/>
                  </a:lnTo>
                  <a:lnTo>
                    <a:pt x="155346" y="1045946"/>
                  </a:lnTo>
                  <a:lnTo>
                    <a:pt x="200850" y="1010526"/>
                  </a:lnTo>
                  <a:lnTo>
                    <a:pt x="235191" y="988415"/>
                  </a:lnTo>
                  <a:lnTo>
                    <a:pt x="2185314" y="41414"/>
                  </a:lnTo>
                  <a:lnTo>
                    <a:pt x="2185314" y="0"/>
                  </a:lnTo>
                  <a:close/>
                </a:path>
                <a:path w="2186940" h="1627505">
                  <a:moveTo>
                    <a:pt x="2186584" y="825500"/>
                  </a:moveTo>
                  <a:lnTo>
                    <a:pt x="1205128" y="1301369"/>
                  </a:lnTo>
                  <a:lnTo>
                    <a:pt x="1168184" y="1326603"/>
                  </a:lnTo>
                  <a:lnTo>
                    <a:pt x="1139342" y="1356398"/>
                  </a:lnTo>
                  <a:lnTo>
                    <a:pt x="1116863" y="1397254"/>
                  </a:lnTo>
                  <a:lnTo>
                    <a:pt x="1110475" y="1450784"/>
                  </a:lnTo>
                  <a:lnTo>
                    <a:pt x="1115644" y="1478127"/>
                  </a:lnTo>
                  <a:lnTo>
                    <a:pt x="1146873" y="1538516"/>
                  </a:lnTo>
                  <a:lnTo>
                    <a:pt x="1174800" y="1565465"/>
                  </a:lnTo>
                  <a:lnTo>
                    <a:pt x="1212303" y="1586039"/>
                  </a:lnTo>
                  <a:lnTo>
                    <a:pt x="1259357" y="1594231"/>
                  </a:lnTo>
                  <a:lnTo>
                    <a:pt x="1277480" y="1593024"/>
                  </a:lnTo>
                  <a:lnTo>
                    <a:pt x="1296797" y="1589328"/>
                  </a:lnTo>
                  <a:lnTo>
                    <a:pt x="1317345" y="1583042"/>
                  </a:lnTo>
                  <a:lnTo>
                    <a:pt x="1339113" y="1574038"/>
                  </a:lnTo>
                  <a:lnTo>
                    <a:pt x="2186584" y="1162939"/>
                  </a:lnTo>
                  <a:lnTo>
                    <a:pt x="2186584" y="1119378"/>
                  </a:lnTo>
                  <a:lnTo>
                    <a:pt x="1322095" y="1538859"/>
                  </a:lnTo>
                  <a:lnTo>
                    <a:pt x="1264754" y="1555064"/>
                  </a:lnTo>
                  <a:lnTo>
                    <a:pt x="1221066" y="1548053"/>
                  </a:lnTo>
                  <a:lnTo>
                    <a:pt x="1170901" y="1506499"/>
                  </a:lnTo>
                  <a:lnTo>
                    <a:pt x="1147546" y="1434452"/>
                  </a:lnTo>
                  <a:lnTo>
                    <a:pt x="1159421" y="1392339"/>
                  </a:lnTo>
                  <a:lnTo>
                    <a:pt x="1183805" y="1361528"/>
                  </a:lnTo>
                  <a:lnTo>
                    <a:pt x="1208455" y="1342161"/>
                  </a:lnTo>
                  <a:lnTo>
                    <a:pt x="1221130" y="1334389"/>
                  </a:lnTo>
                  <a:lnTo>
                    <a:pt x="2186584" y="865886"/>
                  </a:lnTo>
                  <a:lnTo>
                    <a:pt x="2186584" y="825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95375" y="915923"/>
            <a:ext cx="8728075" cy="4236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 MT"/>
                <a:cs typeface="Arial MT"/>
              </a:rPr>
              <a:t>Kekayaan</a:t>
            </a:r>
            <a:r>
              <a:rPr sz="2400" spc="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(property)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merupakan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padanan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kata kepemilikan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(ownership).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Maka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kekayaan</a:t>
            </a:r>
            <a:r>
              <a:rPr sz="2400" spc="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dapat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diartikan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kepemilikan</a:t>
            </a:r>
            <a:r>
              <a:rPr sz="2400" spc="-5" dirty="0">
                <a:latin typeface="Arial MT"/>
                <a:cs typeface="Arial MT"/>
              </a:rPr>
              <a:t> atas </a:t>
            </a:r>
            <a:r>
              <a:rPr sz="2400" dirty="0">
                <a:latin typeface="Arial MT"/>
                <a:cs typeface="Arial MT"/>
              </a:rPr>
              <a:t> suatu benda sebagai konsekuensi dari </a:t>
            </a:r>
            <a:r>
              <a:rPr sz="2400" spc="-5" dirty="0">
                <a:latin typeface="Arial MT"/>
                <a:cs typeface="Arial MT"/>
              </a:rPr>
              <a:t>diberikannya </a:t>
            </a:r>
            <a:r>
              <a:rPr sz="2400" dirty="0">
                <a:latin typeface="Arial MT"/>
                <a:cs typeface="Arial MT"/>
              </a:rPr>
              <a:t>hak kepada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seseorang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oleh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hukum.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sementara kata </a:t>
            </a:r>
            <a:r>
              <a:rPr sz="2400" spc="-5" dirty="0">
                <a:latin typeface="Arial MT"/>
                <a:cs typeface="Arial MT"/>
              </a:rPr>
              <a:t>intelektual (intellectual) </a:t>
            </a:r>
            <a:r>
              <a:rPr sz="2400" dirty="0">
                <a:latin typeface="Arial MT"/>
                <a:cs typeface="Arial MT"/>
              </a:rPr>
              <a:t> bermakna kecerdasan, </a:t>
            </a:r>
            <a:r>
              <a:rPr sz="2400" spc="-15" dirty="0">
                <a:latin typeface="Arial MT"/>
                <a:cs typeface="Arial MT"/>
              </a:rPr>
              <a:t>daya </a:t>
            </a:r>
            <a:r>
              <a:rPr sz="2400" dirty="0">
                <a:latin typeface="Arial MT"/>
                <a:cs typeface="Arial MT"/>
              </a:rPr>
              <a:t>pikir dan kemampuan </a:t>
            </a:r>
            <a:r>
              <a:rPr sz="2400" spc="-5" dirty="0">
                <a:latin typeface="Arial MT"/>
                <a:cs typeface="Arial MT"/>
              </a:rPr>
              <a:t>otak </a:t>
            </a:r>
            <a:r>
              <a:rPr sz="2400" spc="-15" dirty="0">
                <a:latin typeface="Arial MT"/>
                <a:cs typeface="Arial MT"/>
              </a:rPr>
              <a:t>yang 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dimiliki </a:t>
            </a:r>
            <a:r>
              <a:rPr sz="2400" spc="-5" dirty="0">
                <a:latin typeface="Arial MT"/>
                <a:cs typeface="Arial MT"/>
              </a:rPr>
              <a:t>oleh </a:t>
            </a:r>
            <a:r>
              <a:rPr sz="2400" dirty="0">
                <a:latin typeface="Arial MT"/>
                <a:cs typeface="Arial MT"/>
              </a:rPr>
              <a:t>seseorang. Maka </a:t>
            </a:r>
            <a:r>
              <a:rPr sz="2400" spc="-5" dirty="0">
                <a:latin typeface="Arial MT"/>
                <a:cs typeface="Arial MT"/>
              </a:rPr>
              <a:t>HKI </a:t>
            </a:r>
            <a:r>
              <a:rPr sz="2400" dirty="0">
                <a:latin typeface="Arial MT"/>
                <a:cs typeface="Arial MT"/>
              </a:rPr>
              <a:t>dapat </a:t>
            </a:r>
            <a:r>
              <a:rPr sz="2400" spc="-5" dirty="0">
                <a:latin typeface="Arial MT"/>
                <a:cs typeface="Arial MT"/>
              </a:rPr>
              <a:t>diartikan sebagai </a:t>
            </a:r>
            <a:r>
              <a:rPr sz="2400" dirty="0">
                <a:latin typeface="Arial MT"/>
                <a:cs typeface="Arial MT"/>
              </a:rPr>
              <a:t> kekuasaan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15" dirty="0">
                <a:latin typeface="Arial MT"/>
                <a:cs typeface="Arial MT"/>
              </a:rPr>
              <a:t>yang</a:t>
            </a:r>
            <a:r>
              <a:rPr sz="2400" spc="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diberikan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oleh</a:t>
            </a:r>
            <a:r>
              <a:rPr sz="2400" dirty="0">
                <a:latin typeface="Arial MT"/>
                <a:cs typeface="Arial MT"/>
              </a:rPr>
              <a:t> hukum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kepada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subjek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hukum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(manusia/badan hukum) terhadap suatu benda </a:t>
            </a:r>
            <a:r>
              <a:rPr sz="2400" spc="-15" dirty="0">
                <a:latin typeface="Arial MT"/>
                <a:cs typeface="Arial MT"/>
              </a:rPr>
              <a:t>yang </a:t>
            </a:r>
            <a:r>
              <a:rPr sz="2400" spc="-5" dirty="0">
                <a:latin typeface="Arial MT"/>
                <a:cs typeface="Arial MT"/>
              </a:rPr>
              <a:t>merupakan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hasil dari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kecerdasan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intelektual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manusia.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Arial MT"/>
              <a:cs typeface="Arial MT"/>
            </a:endParaRPr>
          </a:p>
          <a:p>
            <a:pPr marL="12700" marR="477520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(Candra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Irawan,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Politik Hukum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Hak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Kekayaan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Intelektual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Indonesia,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(Bandung: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Mandar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Maju, </a:t>
            </a:r>
            <a:r>
              <a:rPr sz="1800" spc="-30" dirty="0">
                <a:latin typeface="Arial MT"/>
                <a:cs typeface="Arial MT"/>
              </a:rPr>
              <a:t>2011),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hlm.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87)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1222" y="5903242"/>
            <a:ext cx="97790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solidFill>
                  <a:srgbClr val="008EDC"/>
                </a:solidFill>
                <a:latin typeface="Arial MT"/>
                <a:cs typeface="Arial MT"/>
              </a:rPr>
              <a:t>ADD</a:t>
            </a:r>
            <a:r>
              <a:rPr sz="1000" spc="-45" dirty="0">
                <a:solidFill>
                  <a:srgbClr val="008EDC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8EDC"/>
                </a:solidFill>
                <a:latin typeface="Arial MT"/>
                <a:cs typeface="Arial MT"/>
              </a:rPr>
              <a:t>A</a:t>
            </a:r>
            <a:r>
              <a:rPr sz="1000" spc="-45" dirty="0">
                <a:solidFill>
                  <a:srgbClr val="008EDC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8EDC"/>
                </a:solidFill>
                <a:latin typeface="Arial MT"/>
                <a:cs typeface="Arial MT"/>
              </a:rPr>
              <a:t>FOOTER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08106" y="5922292"/>
            <a:ext cx="14732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7</a:t>
            </a:fld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259" y="3035300"/>
            <a:ext cx="4366260" cy="3147060"/>
          </a:xfrm>
          <a:prstGeom prst="rect">
            <a:avLst/>
          </a:prstGeom>
          <a:solidFill>
            <a:srgbClr val="C5EAFF"/>
          </a:solidFill>
        </p:spPr>
        <p:txBody>
          <a:bodyPr vert="horz" wrap="square" lIns="0" tIns="40005" rIns="0" bIns="0" rtlCol="0">
            <a:spAutoFit/>
          </a:bodyPr>
          <a:lstStyle/>
          <a:p>
            <a:pPr marL="273050" marR="190500" indent="-180340">
              <a:lnSpc>
                <a:spcPct val="90000"/>
              </a:lnSpc>
              <a:spcBef>
                <a:spcPts val="315"/>
              </a:spcBef>
              <a:buClr>
                <a:srgbClr val="D20E63"/>
              </a:buClr>
              <a:buChar char="•"/>
              <a:tabLst>
                <a:tab pos="273050" algn="l"/>
              </a:tabLst>
            </a:pPr>
            <a:r>
              <a:rPr sz="2000" spc="-5" dirty="0">
                <a:latin typeface="Arial MT"/>
                <a:cs typeface="Arial MT"/>
              </a:rPr>
              <a:t>Hak </a:t>
            </a:r>
            <a:r>
              <a:rPr sz="2000" dirty="0">
                <a:latin typeface="Arial MT"/>
                <a:cs typeface="Arial MT"/>
              </a:rPr>
              <a:t>Kekayaan Intelektual (HAKI)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adalah </a:t>
            </a:r>
            <a:r>
              <a:rPr sz="2000" dirty="0">
                <a:latin typeface="Arial MT"/>
                <a:cs typeface="Arial MT"/>
              </a:rPr>
              <a:t>hak eksklusif </a:t>
            </a:r>
            <a:r>
              <a:rPr sz="2000" spc="-40" dirty="0">
                <a:latin typeface="Arial MT"/>
                <a:cs typeface="Arial MT"/>
              </a:rPr>
              <a:t>Yang 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diberikan </a:t>
            </a:r>
            <a:r>
              <a:rPr sz="2000" dirty="0">
                <a:latin typeface="Arial MT"/>
                <a:cs typeface="Arial MT"/>
              </a:rPr>
              <a:t>suatu peraturan kepada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seseorang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atau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sekelompok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orang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atas </a:t>
            </a:r>
            <a:r>
              <a:rPr sz="2000" spc="-5" dirty="0">
                <a:latin typeface="Arial MT"/>
                <a:cs typeface="Arial MT"/>
              </a:rPr>
              <a:t>karya ciptanya. </a:t>
            </a:r>
            <a:r>
              <a:rPr sz="2000" dirty="0">
                <a:latin typeface="Arial MT"/>
                <a:cs typeface="Arial MT"/>
              </a:rPr>
              <a:t>Secara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sederhana </a:t>
            </a:r>
            <a:r>
              <a:rPr sz="2000" spc="-5" dirty="0">
                <a:latin typeface="Arial MT"/>
                <a:cs typeface="Arial MT"/>
              </a:rPr>
              <a:t>HAKI </a:t>
            </a:r>
            <a:r>
              <a:rPr sz="2000" dirty="0">
                <a:latin typeface="Arial MT"/>
                <a:cs typeface="Arial MT"/>
              </a:rPr>
              <a:t>mencakup </a:t>
            </a:r>
            <a:r>
              <a:rPr sz="2000" spc="-5" dirty="0">
                <a:latin typeface="Arial MT"/>
                <a:cs typeface="Arial MT"/>
              </a:rPr>
              <a:t>Hak </a:t>
            </a:r>
            <a:r>
              <a:rPr sz="2000" dirty="0">
                <a:latin typeface="Arial MT"/>
                <a:cs typeface="Arial MT"/>
              </a:rPr>
              <a:t> Cipta, </a:t>
            </a:r>
            <a:r>
              <a:rPr sz="2000" spc="-5" dirty="0">
                <a:latin typeface="Arial MT"/>
                <a:cs typeface="Arial MT"/>
              </a:rPr>
              <a:t>Hak </a:t>
            </a:r>
            <a:r>
              <a:rPr sz="2000" dirty="0">
                <a:latin typeface="Arial MT"/>
                <a:cs typeface="Arial MT"/>
              </a:rPr>
              <a:t>Paten </a:t>
            </a:r>
            <a:r>
              <a:rPr sz="2000" spc="-5" dirty="0">
                <a:latin typeface="Arial MT"/>
                <a:cs typeface="Arial MT"/>
              </a:rPr>
              <a:t>Dan Hak </a:t>
            </a:r>
            <a:r>
              <a:rPr sz="2000" dirty="0">
                <a:latin typeface="Arial MT"/>
                <a:cs typeface="Arial MT"/>
              </a:rPr>
              <a:t>Merk.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Namun </a:t>
            </a:r>
            <a:r>
              <a:rPr sz="2000" spc="-5" dirty="0">
                <a:latin typeface="Arial MT"/>
                <a:cs typeface="Arial MT"/>
              </a:rPr>
              <a:t>jika dilihat lebih rinci </a:t>
            </a:r>
            <a:r>
              <a:rPr sz="2000" dirty="0">
                <a:latin typeface="Arial MT"/>
                <a:cs typeface="Arial MT"/>
              </a:rPr>
              <a:t>HAKI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merupakan </a:t>
            </a:r>
            <a:r>
              <a:rPr sz="2000" spc="-5" dirty="0">
                <a:latin typeface="Arial MT"/>
                <a:cs typeface="Arial MT"/>
              </a:rPr>
              <a:t>bagian </a:t>
            </a:r>
            <a:r>
              <a:rPr sz="2000" dirty="0">
                <a:latin typeface="Arial MT"/>
                <a:cs typeface="Arial MT"/>
              </a:rPr>
              <a:t>dari benda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(Saidin </a:t>
            </a:r>
            <a:r>
              <a:rPr sz="2000" dirty="0">
                <a:latin typeface="Arial MT"/>
                <a:cs typeface="Arial MT"/>
              </a:rPr>
              <a:t>: 1995), </a:t>
            </a:r>
            <a:r>
              <a:rPr sz="2000" spc="-5" dirty="0">
                <a:latin typeface="Arial MT"/>
                <a:cs typeface="Arial MT"/>
              </a:rPr>
              <a:t>yaitu </a:t>
            </a:r>
            <a:r>
              <a:rPr sz="2000" dirty="0">
                <a:latin typeface="Arial MT"/>
                <a:cs typeface="Arial MT"/>
              </a:rPr>
              <a:t>benda tidak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berwujud</a:t>
            </a:r>
            <a:r>
              <a:rPr sz="2000" dirty="0">
                <a:latin typeface="Arial MT"/>
                <a:cs typeface="Arial MT"/>
              </a:rPr>
              <a:t> (benda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imateriil).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74079" y="3035300"/>
            <a:ext cx="4366260" cy="3147060"/>
          </a:xfrm>
          <a:prstGeom prst="rect">
            <a:avLst/>
          </a:prstGeom>
          <a:solidFill>
            <a:srgbClr val="FFB0FD"/>
          </a:solidFill>
        </p:spPr>
        <p:txBody>
          <a:bodyPr vert="horz" wrap="square" lIns="0" tIns="40005" rIns="0" bIns="0" rtlCol="0">
            <a:spAutoFit/>
          </a:bodyPr>
          <a:lstStyle/>
          <a:p>
            <a:pPr marL="273050" marR="132080" indent="-180340">
              <a:lnSpc>
                <a:spcPct val="90000"/>
              </a:lnSpc>
              <a:spcBef>
                <a:spcPts val="315"/>
              </a:spcBef>
              <a:buClr>
                <a:srgbClr val="D20E63"/>
              </a:buClr>
              <a:buChar char="•"/>
              <a:tabLst>
                <a:tab pos="273050" algn="l"/>
              </a:tabLst>
            </a:pPr>
            <a:r>
              <a:rPr sz="2000" spc="-5" dirty="0">
                <a:latin typeface="Arial MT"/>
                <a:cs typeface="Arial MT"/>
              </a:rPr>
              <a:t>Hak </a:t>
            </a:r>
            <a:r>
              <a:rPr sz="2000" dirty="0">
                <a:latin typeface="Arial MT"/>
                <a:cs typeface="Arial MT"/>
              </a:rPr>
              <a:t>Atas Kekayaan Intelektual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(HAKI) </a:t>
            </a:r>
            <a:r>
              <a:rPr sz="2000" dirty="0">
                <a:latin typeface="Arial MT"/>
                <a:cs typeface="Arial MT"/>
              </a:rPr>
              <a:t>termasuk </a:t>
            </a:r>
            <a:r>
              <a:rPr sz="2000" spc="-5" dirty="0">
                <a:latin typeface="Arial MT"/>
                <a:cs typeface="Arial MT"/>
              </a:rPr>
              <a:t>dalam bagian </a:t>
            </a:r>
            <a:r>
              <a:rPr sz="2000" dirty="0">
                <a:latin typeface="Arial MT"/>
                <a:cs typeface="Arial MT"/>
              </a:rPr>
              <a:t>hak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atas </a:t>
            </a:r>
            <a:r>
              <a:rPr sz="2000" spc="-5" dirty="0">
                <a:latin typeface="Arial MT"/>
                <a:cs typeface="Arial MT"/>
              </a:rPr>
              <a:t>aktiva </a:t>
            </a:r>
            <a:r>
              <a:rPr sz="2000" dirty="0">
                <a:latin typeface="Arial MT"/>
                <a:cs typeface="Arial MT"/>
              </a:rPr>
              <a:t>tak </a:t>
            </a:r>
            <a:r>
              <a:rPr sz="2000" spc="-5" dirty="0">
                <a:latin typeface="Arial MT"/>
                <a:cs typeface="Arial MT"/>
              </a:rPr>
              <a:t>berwujud/ </a:t>
            </a:r>
            <a:r>
              <a:rPr sz="2000" i="1" spc="-5" dirty="0">
                <a:latin typeface="Arial"/>
                <a:cs typeface="Arial"/>
              </a:rPr>
              <a:t>intangible </a:t>
            </a:r>
            <a:r>
              <a:rPr sz="2000" i="1" spc="-54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assets </a:t>
            </a:r>
            <a:r>
              <a:rPr sz="2000" dirty="0">
                <a:latin typeface="Arial MT"/>
                <a:cs typeface="Arial MT"/>
              </a:rPr>
              <a:t>(seperti Paten, merek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dagang,</a:t>
            </a:r>
            <a:r>
              <a:rPr sz="2000" i="1" spc="-5" dirty="0">
                <a:latin typeface="Arial"/>
                <a:cs typeface="Arial"/>
              </a:rPr>
              <a:t>goodwill </a:t>
            </a:r>
            <a:r>
              <a:rPr sz="2000" dirty="0">
                <a:latin typeface="Arial MT"/>
                <a:cs typeface="Arial MT"/>
              </a:rPr>
              <a:t>dan hak cipta).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Hak </a:t>
            </a:r>
            <a:r>
              <a:rPr sz="2000" dirty="0">
                <a:latin typeface="Arial MT"/>
                <a:cs typeface="Arial MT"/>
              </a:rPr>
              <a:t>Atas Kekayaan Intelektual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sifatnya </a:t>
            </a:r>
            <a:r>
              <a:rPr sz="2000" spc="-5" dirty="0">
                <a:latin typeface="Arial MT"/>
                <a:cs typeface="Arial MT"/>
              </a:rPr>
              <a:t>berwujud, </a:t>
            </a:r>
            <a:r>
              <a:rPr sz="2000" dirty="0">
                <a:latin typeface="Arial MT"/>
                <a:cs typeface="Arial MT"/>
              </a:rPr>
              <a:t>berupa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informasi, </a:t>
            </a:r>
            <a:r>
              <a:rPr sz="2000" spc="-5" dirty="0">
                <a:latin typeface="Arial MT"/>
                <a:cs typeface="Arial MT"/>
              </a:rPr>
              <a:t>ilmu </a:t>
            </a:r>
            <a:r>
              <a:rPr sz="2000" dirty="0">
                <a:latin typeface="Arial MT"/>
                <a:cs typeface="Arial MT"/>
              </a:rPr>
              <a:t>pengetahuan,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teknologi, </a:t>
            </a:r>
            <a:r>
              <a:rPr sz="2000" dirty="0">
                <a:latin typeface="Arial MT"/>
                <a:cs typeface="Arial MT"/>
              </a:rPr>
              <a:t>seni, sastra,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keterampilan </a:t>
            </a:r>
            <a:r>
              <a:rPr sz="2000" spc="-5" dirty="0">
                <a:latin typeface="Arial MT"/>
                <a:cs typeface="Arial MT"/>
              </a:rPr>
              <a:t>Dan sebaginya </a:t>
            </a:r>
            <a:r>
              <a:rPr sz="2000" spc="-40" dirty="0">
                <a:latin typeface="Arial MT"/>
                <a:cs typeface="Arial MT"/>
              </a:rPr>
              <a:t>Yang 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tidak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mempunyai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bentuk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tertentu.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33506" y="5910262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8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3139" y="1887220"/>
            <a:ext cx="10355580" cy="924560"/>
          </a:xfrm>
          <a:prstGeom prst="rect">
            <a:avLst/>
          </a:prstGeom>
          <a:solidFill>
            <a:srgbClr val="CAC8E2"/>
          </a:solidFill>
        </p:spPr>
        <p:txBody>
          <a:bodyPr vert="horz" wrap="square" lIns="0" tIns="33655" rIns="0" bIns="0" rtlCol="0">
            <a:spAutoFit/>
          </a:bodyPr>
          <a:lstStyle/>
          <a:p>
            <a:pPr marL="91440" marR="687070">
              <a:lnSpc>
                <a:spcPct val="100000"/>
              </a:lnSpc>
              <a:spcBef>
                <a:spcPts val="265"/>
              </a:spcBef>
            </a:pPr>
            <a:r>
              <a:rPr b="0" spc="15" dirty="0">
                <a:latin typeface="Microsoft Sans Serif"/>
                <a:cs typeface="Microsoft Sans Serif"/>
              </a:rPr>
              <a:t>Hak</a:t>
            </a:r>
            <a:r>
              <a:rPr b="0" dirty="0">
                <a:latin typeface="Microsoft Sans Serif"/>
                <a:cs typeface="Microsoft Sans Serif"/>
              </a:rPr>
              <a:t> </a:t>
            </a:r>
            <a:r>
              <a:rPr b="0" spc="30" dirty="0">
                <a:latin typeface="Microsoft Sans Serif"/>
                <a:cs typeface="Microsoft Sans Serif"/>
              </a:rPr>
              <a:t>eksklusif</a:t>
            </a:r>
            <a:r>
              <a:rPr b="0" spc="10" dirty="0">
                <a:latin typeface="Microsoft Sans Serif"/>
                <a:cs typeface="Microsoft Sans Serif"/>
              </a:rPr>
              <a:t> </a:t>
            </a:r>
            <a:r>
              <a:rPr b="0" spc="15" dirty="0">
                <a:latin typeface="Microsoft Sans Serif"/>
                <a:cs typeface="Microsoft Sans Serif"/>
              </a:rPr>
              <a:t>yang</a:t>
            </a:r>
            <a:r>
              <a:rPr b="0" dirty="0">
                <a:latin typeface="Microsoft Sans Serif"/>
                <a:cs typeface="Microsoft Sans Serif"/>
              </a:rPr>
              <a:t> </a:t>
            </a:r>
            <a:r>
              <a:rPr b="0" spc="60" dirty="0">
                <a:latin typeface="Microsoft Sans Serif"/>
                <a:cs typeface="Microsoft Sans Serif"/>
              </a:rPr>
              <a:t>diberikan</a:t>
            </a:r>
            <a:r>
              <a:rPr b="0" spc="-20" dirty="0">
                <a:latin typeface="Microsoft Sans Serif"/>
                <a:cs typeface="Microsoft Sans Serif"/>
              </a:rPr>
              <a:t> </a:t>
            </a:r>
            <a:r>
              <a:rPr b="0" spc="55" dirty="0">
                <a:latin typeface="Microsoft Sans Serif"/>
                <a:cs typeface="Microsoft Sans Serif"/>
              </a:rPr>
              <a:t>oleh</a:t>
            </a:r>
            <a:r>
              <a:rPr b="0" spc="-25" dirty="0">
                <a:latin typeface="Microsoft Sans Serif"/>
                <a:cs typeface="Microsoft Sans Serif"/>
              </a:rPr>
              <a:t> </a:t>
            </a:r>
            <a:r>
              <a:rPr b="0" spc="25" dirty="0">
                <a:latin typeface="Microsoft Sans Serif"/>
                <a:cs typeface="Microsoft Sans Serif"/>
              </a:rPr>
              <a:t>negara </a:t>
            </a:r>
            <a:r>
              <a:rPr b="0" spc="30" dirty="0">
                <a:latin typeface="Microsoft Sans Serif"/>
                <a:cs typeface="Microsoft Sans Serif"/>
              </a:rPr>
              <a:t>kepada</a:t>
            </a:r>
            <a:r>
              <a:rPr b="0" dirty="0">
                <a:latin typeface="Microsoft Sans Serif"/>
                <a:cs typeface="Microsoft Sans Serif"/>
              </a:rPr>
              <a:t> </a:t>
            </a:r>
            <a:r>
              <a:rPr b="0" spc="15" dirty="0">
                <a:latin typeface="Microsoft Sans Serif"/>
                <a:cs typeface="Microsoft Sans Serif"/>
              </a:rPr>
              <a:t>seseorang</a:t>
            </a:r>
            <a:r>
              <a:rPr b="0" spc="20" dirty="0">
                <a:latin typeface="Microsoft Sans Serif"/>
                <a:cs typeface="Microsoft Sans Serif"/>
              </a:rPr>
              <a:t> </a:t>
            </a:r>
            <a:r>
              <a:rPr b="0" spc="55" dirty="0">
                <a:latin typeface="Microsoft Sans Serif"/>
                <a:cs typeface="Microsoft Sans Serif"/>
              </a:rPr>
              <a:t>atau</a:t>
            </a:r>
            <a:r>
              <a:rPr b="0" spc="-20" dirty="0">
                <a:latin typeface="Microsoft Sans Serif"/>
                <a:cs typeface="Microsoft Sans Serif"/>
              </a:rPr>
              <a:t> </a:t>
            </a:r>
            <a:r>
              <a:rPr b="0" spc="45" dirty="0">
                <a:latin typeface="Microsoft Sans Serif"/>
                <a:cs typeface="Microsoft Sans Serif"/>
              </a:rPr>
              <a:t>sekelompok</a:t>
            </a:r>
            <a:r>
              <a:rPr b="0" spc="40" dirty="0">
                <a:latin typeface="Microsoft Sans Serif"/>
                <a:cs typeface="Microsoft Sans Serif"/>
              </a:rPr>
              <a:t> </a:t>
            </a:r>
            <a:r>
              <a:rPr b="0" spc="50" dirty="0">
                <a:latin typeface="Microsoft Sans Serif"/>
                <a:cs typeface="Microsoft Sans Serif"/>
              </a:rPr>
              <a:t>orang</a:t>
            </a:r>
            <a:r>
              <a:rPr b="0" dirty="0">
                <a:latin typeface="Microsoft Sans Serif"/>
                <a:cs typeface="Microsoft Sans Serif"/>
              </a:rPr>
              <a:t> </a:t>
            </a:r>
            <a:r>
              <a:rPr b="0" spc="95" dirty="0">
                <a:latin typeface="Microsoft Sans Serif"/>
                <a:cs typeface="Microsoft Sans Serif"/>
              </a:rPr>
              <a:t>untuk </a:t>
            </a:r>
            <a:r>
              <a:rPr b="0" spc="-465" dirty="0">
                <a:latin typeface="Microsoft Sans Serif"/>
                <a:cs typeface="Microsoft Sans Serif"/>
              </a:rPr>
              <a:t> </a:t>
            </a:r>
            <a:r>
              <a:rPr b="0" spc="45" dirty="0">
                <a:latin typeface="Microsoft Sans Serif"/>
                <a:cs typeface="Microsoft Sans Serif"/>
              </a:rPr>
              <a:t>memegang </a:t>
            </a:r>
            <a:r>
              <a:rPr b="0" spc="85" dirty="0">
                <a:latin typeface="Microsoft Sans Serif"/>
                <a:cs typeface="Microsoft Sans Serif"/>
              </a:rPr>
              <a:t>monopoli </a:t>
            </a:r>
            <a:r>
              <a:rPr b="0" spc="60" dirty="0">
                <a:latin typeface="Microsoft Sans Serif"/>
                <a:cs typeface="Microsoft Sans Serif"/>
              </a:rPr>
              <a:t>dalam </a:t>
            </a:r>
            <a:r>
              <a:rPr b="0" spc="45" dirty="0">
                <a:latin typeface="Microsoft Sans Serif"/>
                <a:cs typeface="Microsoft Sans Serif"/>
              </a:rPr>
              <a:t>menggunakan </a:t>
            </a:r>
            <a:r>
              <a:rPr b="0" spc="65" dirty="0">
                <a:latin typeface="Microsoft Sans Serif"/>
                <a:cs typeface="Microsoft Sans Serif"/>
              </a:rPr>
              <a:t>dan mendapatkan manfaat dari </a:t>
            </a:r>
            <a:r>
              <a:rPr b="0" spc="10" dirty="0">
                <a:latin typeface="Microsoft Sans Serif"/>
                <a:cs typeface="Microsoft Sans Serif"/>
              </a:rPr>
              <a:t>kekayaan </a:t>
            </a:r>
            <a:r>
              <a:rPr b="0" spc="15" dirty="0">
                <a:latin typeface="Microsoft Sans Serif"/>
                <a:cs typeface="Microsoft Sans Serif"/>
              </a:rPr>
              <a:t> </a:t>
            </a:r>
            <a:r>
              <a:rPr b="0" spc="50" dirty="0">
                <a:latin typeface="Microsoft Sans Serif"/>
                <a:cs typeface="Microsoft Sans Serif"/>
              </a:rPr>
              <a:t>intelektual.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1687" y="659129"/>
            <a:ext cx="831850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Arial MT"/>
                <a:cs typeface="Arial MT"/>
              </a:rPr>
              <a:t>Berbagai </a:t>
            </a:r>
            <a:r>
              <a:rPr sz="2400" b="0" spc="-10" dirty="0">
                <a:latin typeface="Arial MT"/>
                <a:cs typeface="Arial MT"/>
              </a:rPr>
              <a:t>kekayaan </a:t>
            </a:r>
            <a:r>
              <a:rPr sz="2400" b="0" dirty="0">
                <a:latin typeface="Arial MT"/>
                <a:cs typeface="Arial MT"/>
              </a:rPr>
              <a:t>intelektual seperti </a:t>
            </a:r>
            <a:r>
              <a:rPr sz="2400" b="0" spc="-5" dirty="0">
                <a:latin typeface="Arial MT"/>
                <a:cs typeface="Arial MT"/>
              </a:rPr>
              <a:t>diatur dalam </a:t>
            </a:r>
            <a:r>
              <a:rPr sz="2400" b="0" spc="-10" dirty="0">
                <a:latin typeface="Arial MT"/>
                <a:cs typeface="Arial MT"/>
              </a:rPr>
              <a:t>TRIP’s </a:t>
            </a:r>
            <a:r>
              <a:rPr sz="2400" b="0" spc="-5" dirty="0">
                <a:latin typeface="Arial MT"/>
                <a:cs typeface="Arial MT"/>
              </a:rPr>
              <a:t> </a:t>
            </a:r>
            <a:r>
              <a:rPr sz="2400" b="0" dirty="0">
                <a:latin typeface="Arial MT"/>
                <a:cs typeface="Arial MT"/>
              </a:rPr>
              <a:t>pada</a:t>
            </a:r>
            <a:r>
              <a:rPr sz="2400" b="0" spc="-10" dirty="0">
                <a:latin typeface="Arial MT"/>
                <a:cs typeface="Arial MT"/>
              </a:rPr>
              <a:t> hakekatnya</a:t>
            </a:r>
            <a:r>
              <a:rPr sz="2400" b="0" spc="40" dirty="0">
                <a:latin typeface="Arial MT"/>
                <a:cs typeface="Arial MT"/>
              </a:rPr>
              <a:t> </a:t>
            </a:r>
            <a:r>
              <a:rPr sz="2400" b="0" dirty="0">
                <a:latin typeface="Arial MT"/>
                <a:cs typeface="Arial MT"/>
              </a:rPr>
              <a:t>sudah</a:t>
            </a:r>
            <a:r>
              <a:rPr sz="2400" b="0" spc="5" dirty="0">
                <a:latin typeface="Arial MT"/>
                <a:cs typeface="Arial MT"/>
              </a:rPr>
              <a:t> </a:t>
            </a:r>
            <a:r>
              <a:rPr sz="2400" b="0" dirty="0">
                <a:latin typeface="Arial MT"/>
                <a:cs typeface="Arial MT"/>
              </a:rPr>
              <a:t>dikenal</a:t>
            </a:r>
            <a:r>
              <a:rPr sz="2400" b="0" spc="-15" dirty="0">
                <a:latin typeface="Arial MT"/>
                <a:cs typeface="Arial MT"/>
              </a:rPr>
              <a:t> </a:t>
            </a:r>
            <a:r>
              <a:rPr sz="2400" b="0" dirty="0">
                <a:latin typeface="Arial MT"/>
                <a:cs typeface="Arial MT"/>
              </a:rPr>
              <a:t>semenjak abad</a:t>
            </a:r>
            <a:r>
              <a:rPr sz="2400" b="0" spc="-30" dirty="0">
                <a:latin typeface="Arial MT"/>
                <a:cs typeface="Arial MT"/>
              </a:rPr>
              <a:t> </a:t>
            </a:r>
            <a:r>
              <a:rPr sz="2400" b="0" spc="-5" dirty="0">
                <a:latin typeface="Arial MT"/>
                <a:cs typeface="Arial MT"/>
              </a:rPr>
              <a:t>ke-19</a:t>
            </a:r>
            <a:r>
              <a:rPr sz="2400" b="0" dirty="0">
                <a:latin typeface="Arial MT"/>
                <a:cs typeface="Arial MT"/>
              </a:rPr>
              <a:t> </a:t>
            </a:r>
            <a:r>
              <a:rPr sz="2400" b="0" spc="-20" dirty="0">
                <a:latin typeface="Arial MT"/>
                <a:cs typeface="Arial MT"/>
              </a:rPr>
              <a:t>yang </a:t>
            </a:r>
            <a:r>
              <a:rPr sz="2400" b="0" spc="-15" dirty="0">
                <a:latin typeface="Arial MT"/>
                <a:cs typeface="Arial MT"/>
              </a:rPr>
              <a:t> </a:t>
            </a:r>
            <a:r>
              <a:rPr sz="2400" b="0" dirty="0">
                <a:latin typeface="Arial MT"/>
                <a:cs typeface="Arial MT"/>
              </a:rPr>
              <a:t>jenis </a:t>
            </a:r>
            <a:r>
              <a:rPr sz="2400" b="0" spc="-10" dirty="0">
                <a:latin typeface="Arial MT"/>
                <a:cs typeface="Arial MT"/>
              </a:rPr>
              <a:t>ragamnya. </a:t>
            </a:r>
            <a:r>
              <a:rPr sz="2400" b="0" dirty="0">
                <a:latin typeface="Arial MT"/>
                <a:cs typeface="Arial MT"/>
              </a:rPr>
              <a:t>Bagi </a:t>
            </a:r>
            <a:r>
              <a:rPr sz="2400" b="0" spc="-5" dirty="0">
                <a:latin typeface="Arial MT"/>
                <a:cs typeface="Arial MT"/>
              </a:rPr>
              <a:t>Indonesia </a:t>
            </a:r>
            <a:r>
              <a:rPr sz="2400" b="0" dirty="0">
                <a:latin typeface="Arial MT"/>
                <a:cs typeface="Arial MT"/>
              </a:rPr>
              <a:t>undang-undang dibidang KI </a:t>
            </a:r>
            <a:r>
              <a:rPr sz="2400" b="0" spc="5" dirty="0">
                <a:latin typeface="Arial MT"/>
                <a:cs typeface="Arial MT"/>
              </a:rPr>
              <a:t> </a:t>
            </a:r>
            <a:r>
              <a:rPr sz="2400" b="0" spc="-5" dirty="0">
                <a:latin typeface="Arial MT"/>
                <a:cs typeface="Arial MT"/>
              </a:rPr>
              <a:t>dibagi</a:t>
            </a:r>
            <a:r>
              <a:rPr sz="2400" b="0" spc="10" dirty="0">
                <a:latin typeface="Arial MT"/>
                <a:cs typeface="Arial MT"/>
              </a:rPr>
              <a:t> </a:t>
            </a:r>
            <a:r>
              <a:rPr sz="2400" b="0" dirty="0">
                <a:latin typeface="Arial MT"/>
                <a:cs typeface="Arial MT"/>
              </a:rPr>
              <a:t>dua</a:t>
            </a:r>
            <a:r>
              <a:rPr sz="2400" b="0" spc="25" dirty="0">
                <a:latin typeface="Arial MT"/>
                <a:cs typeface="Arial MT"/>
              </a:rPr>
              <a:t> </a:t>
            </a:r>
            <a:r>
              <a:rPr sz="2400" b="0" spc="-5" dirty="0">
                <a:latin typeface="Arial MT"/>
                <a:cs typeface="Arial MT"/>
              </a:rPr>
              <a:t>bagian</a:t>
            </a:r>
            <a:r>
              <a:rPr sz="2400" b="0" spc="30" dirty="0">
                <a:latin typeface="Arial MT"/>
                <a:cs typeface="Arial MT"/>
              </a:rPr>
              <a:t> </a:t>
            </a:r>
            <a:r>
              <a:rPr sz="2400" b="0" spc="-10" dirty="0">
                <a:latin typeface="Arial MT"/>
                <a:cs typeface="Arial MT"/>
              </a:rPr>
              <a:t>yakni,</a:t>
            </a:r>
            <a:r>
              <a:rPr sz="2400" b="0" spc="50" dirty="0">
                <a:latin typeface="Arial MT"/>
                <a:cs typeface="Arial MT"/>
              </a:rPr>
              <a:t> </a:t>
            </a:r>
            <a:r>
              <a:rPr sz="2400" b="0" dirty="0">
                <a:latin typeface="Arial MT"/>
                <a:cs typeface="Arial MT"/>
              </a:rPr>
              <a:t>hak</a:t>
            </a:r>
            <a:r>
              <a:rPr sz="2400" b="0" spc="15" dirty="0">
                <a:latin typeface="Arial MT"/>
                <a:cs typeface="Arial MT"/>
              </a:rPr>
              <a:t> </a:t>
            </a:r>
            <a:r>
              <a:rPr sz="2400" b="0" spc="-5" dirty="0">
                <a:latin typeface="Arial MT"/>
                <a:cs typeface="Arial MT"/>
              </a:rPr>
              <a:t>Cipta</a:t>
            </a:r>
            <a:r>
              <a:rPr sz="2400" b="0" spc="25" dirty="0">
                <a:latin typeface="Arial MT"/>
                <a:cs typeface="Arial MT"/>
              </a:rPr>
              <a:t> </a:t>
            </a:r>
            <a:r>
              <a:rPr sz="2400" b="0" dirty="0">
                <a:latin typeface="Arial MT"/>
                <a:cs typeface="Arial MT"/>
              </a:rPr>
              <a:t>dan</a:t>
            </a:r>
            <a:r>
              <a:rPr sz="2400" b="0" spc="15" dirty="0">
                <a:latin typeface="Arial MT"/>
                <a:cs typeface="Arial MT"/>
              </a:rPr>
              <a:t> </a:t>
            </a:r>
            <a:r>
              <a:rPr sz="2400" b="0" dirty="0">
                <a:latin typeface="Arial MT"/>
                <a:cs typeface="Arial MT"/>
              </a:rPr>
              <a:t>hak</a:t>
            </a:r>
            <a:r>
              <a:rPr sz="2400" b="0" spc="20" dirty="0">
                <a:latin typeface="Arial MT"/>
                <a:cs typeface="Arial MT"/>
              </a:rPr>
              <a:t> </a:t>
            </a:r>
            <a:r>
              <a:rPr sz="2400" b="0" spc="-10" dirty="0">
                <a:latin typeface="Arial MT"/>
                <a:cs typeface="Arial MT"/>
              </a:rPr>
              <a:t>kekayaan </a:t>
            </a:r>
            <a:r>
              <a:rPr sz="2400" b="0" spc="-5" dirty="0">
                <a:latin typeface="Arial MT"/>
                <a:cs typeface="Arial MT"/>
              </a:rPr>
              <a:t> Industri.</a:t>
            </a:r>
            <a:r>
              <a:rPr sz="2400" b="0" spc="-20" dirty="0">
                <a:latin typeface="Arial MT"/>
                <a:cs typeface="Arial MT"/>
              </a:rPr>
              <a:t> </a:t>
            </a:r>
            <a:r>
              <a:rPr sz="2400" b="0" dirty="0">
                <a:latin typeface="Arial MT"/>
                <a:cs typeface="Arial MT"/>
              </a:rPr>
              <a:t>KI</a:t>
            </a:r>
            <a:r>
              <a:rPr sz="2400" b="0" spc="-25" dirty="0">
                <a:latin typeface="Arial MT"/>
                <a:cs typeface="Arial MT"/>
              </a:rPr>
              <a:t> </a:t>
            </a:r>
            <a:r>
              <a:rPr sz="2400" b="0" dirty="0">
                <a:latin typeface="Arial MT"/>
                <a:cs typeface="Arial MT"/>
              </a:rPr>
              <a:t>dapat</a:t>
            </a:r>
            <a:r>
              <a:rPr sz="2400" b="0" spc="-15" dirty="0">
                <a:latin typeface="Arial MT"/>
                <a:cs typeface="Arial MT"/>
              </a:rPr>
              <a:t> </a:t>
            </a:r>
            <a:r>
              <a:rPr sz="2400" b="0" dirty="0">
                <a:latin typeface="Arial MT"/>
                <a:cs typeface="Arial MT"/>
              </a:rPr>
              <a:t>digambarkan</a:t>
            </a:r>
            <a:r>
              <a:rPr sz="2400" b="0" spc="-25" dirty="0">
                <a:latin typeface="Arial MT"/>
                <a:cs typeface="Arial MT"/>
              </a:rPr>
              <a:t> </a:t>
            </a:r>
            <a:r>
              <a:rPr sz="2400" b="0" spc="5" dirty="0">
                <a:latin typeface="Arial MT"/>
                <a:cs typeface="Arial MT"/>
              </a:rPr>
              <a:t>dalam</a:t>
            </a:r>
            <a:r>
              <a:rPr sz="2400" b="0" spc="-20" dirty="0">
                <a:latin typeface="Arial MT"/>
                <a:cs typeface="Arial MT"/>
              </a:rPr>
              <a:t> </a:t>
            </a:r>
            <a:r>
              <a:rPr sz="2400" b="0" dirty="0">
                <a:latin typeface="Arial MT"/>
                <a:cs typeface="Arial MT"/>
              </a:rPr>
              <a:t>skema</a:t>
            </a:r>
            <a:r>
              <a:rPr sz="2400" b="0" spc="-5" dirty="0">
                <a:latin typeface="Arial MT"/>
                <a:cs typeface="Arial MT"/>
              </a:rPr>
              <a:t> </a:t>
            </a:r>
            <a:r>
              <a:rPr sz="2400" b="0" dirty="0">
                <a:latin typeface="Arial MT"/>
                <a:cs typeface="Arial MT"/>
              </a:rPr>
              <a:t>sebagai</a:t>
            </a:r>
            <a:r>
              <a:rPr sz="2400" b="0" spc="-25" dirty="0">
                <a:latin typeface="Arial MT"/>
                <a:cs typeface="Arial MT"/>
              </a:rPr>
              <a:t> </a:t>
            </a:r>
            <a:r>
              <a:rPr sz="2400" b="0" dirty="0">
                <a:latin typeface="Arial MT"/>
                <a:cs typeface="Arial MT"/>
              </a:rPr>
              <a:t>berikut: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1222" y="5903242"/>
            <a:ext cx="97790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solidFill>
                  <a:srgbClr val="008EDC"/>
                </a:solidFill>
                <a:latin typeface="Arial MT"/>
                <a:cs typeface="Arial MT"/>
              </a:rPr>
              <a:t>ADD</a:t>
            </a:r>
            <a:r>
              <a:rPr sz="1000" spc="-45" dirty="0">
                <a:solidFill>
                  <a:srgbClr val="008EDC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8EDC"/>
                </a:solidFill>
                <a:latin typeface="Arial MT"/>
                <a:cs typeface="Arial MT"/>
              </a:rPr>
              <a:t>A</a:t>
            </a:r>
            <a:r>
              <a:rPr sz="1000" spc="-45" dirty="0">
                <a:solidFill>
                  <a:srgbClr val="008EDC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8EDC"/>
                </a:solidFill>
                <a:latin typeface="Arial MT"/>
                <a:cs typeface="Arial MT"/>
              </a:rPr>
              <a:t>FOOTER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0E6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1065</Words>
  <Application>Microsoft Office PowerPoint</Application>
  <PresentationFormat>Widescreen</PresentationFormat>
  <Paragraphs>92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MT</vt:lpstr>
      <vt:lpstr>Calibri</vt:lpstr>
      <vt:lpstr>Microsoft Sans Serif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Gambar Pengertian KI &amp; HKI</vt:lpstr>
      <vt:lpstr>Hak kekayaan intelektual adalah hak yang timbul dari  kemampuan berpikir atau olah pikir yang menghasilkan  suatu produk atau proses yang berguna untuk  manusia. (13 Ibid., hlm. 183 )</vt:lpstr>
      <vt:lpstr>PowerPoint Presentation</vt:lpstr>
      <vt:lpstr>Hak eksklusif yang diberikan oleh negara kepada seseorang atau sekelompok orang untuk  memegang monopoli dalam menggunakan dan mendapatkan manfaat dari kekayaan  intelektual.</vt:lpstr>
      <vt:lpstr>Berbagai kekayaan intelektual seperti diatur dalam TRIP’s  pada hakekatnya sudah dikenal semenjak abad ke-19 yang  jenis ragamnya. Bagi Indonesia undang-undang dibidang KI  dibagi dua bagian yakni, hak Cipta dan hak kekayaan  Industri. KI dapat digambarkan dalam skema sebagai berikut:</vt:lpstr>
      <vt:lpstr>Bagan 1. Jenis-Jenis Aset Tidak Berwujud (Intangible Assets)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2024-03-22T03:26:53Z</dcterms:created>
  <dcterms:modified xsi:type="dcterms:W3CDTF">2024-03-22T03:30:04Z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2021-09-30T00:00:00Z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2024-03-22T00:00:00Z</vt:filetime>
  </property>
</Properties>
</file>