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48" r:id="rId3"/>
    <p:sldId id="349" r:id="rId4"/>
    <p:sldId id="350" r:id="rId5"/>
    <p:sldId id="351" r:id="rId6"/>
    <p:sldId id="352" r:id="rId7"/>
    <p:sldId id="353" r:id="rId8"/>
    <p:sldId id="354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85755" autoAdjust="0"/>
  </p:normalViewPr>
  <p:slideViewPr>
    <p:cSldViewPr>
      <p:cViewPr varScale="1">
        <p:scale>
          <a:sx n="51" d="100"/>
          <a:sy n="51" d="100"/>
        </p:scale>
        <p:origin x="156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: </a:t>
            </a:r>
            <a:r>
              <a:rPr lang="en-ID" dirty="0"/>
              <a:t>PT "</a:t>
            </a:r>
            <a:r>
              <a:rPr lang="en-ID" dirty="0" err="1"/>
              <a:t>Cepat</a:t>
            </a:r>
            <a:r>
              <a:rPr lang="en-ID" dirty="0"/>
              <a:t> Kaya" </a:t>
            </a:r>
            <a:r>
              <a:rPr lang="en-ID" dirty="0" err="1"/>
              <a:t>memiliki</a:t>
            </a:r>
            <a:r>
              <a:rPr lang="en-ID" dirty="0"/>
              <a:t> utang </a:t>
            </a:r>
            <a:r>
              <a:rPr lang="en-ID" dirty="0" err="1"/>
              <a:t>kepada</a:t>
            </a:r>
            <a:r>
              <a:rPr lang="en-ID" dirty="0"/>
              <a:t> Bank X. </a:t>
            </a:r>
            <a:r>
              <a:rPr lang="en-ID" dirty="0" err="1"/>
              <a:t>Permohonan</a:t>
            </a:r>
            <a:r>
              <a:rPr lang="en-ID" dirty="0"/>
              <a:t> </a:t>
            </a:r>
            <a:r>
              <a:rPr lang="en-ID" dirty="0" err="1"/>
              <a:t>sita</a:t>
            </a:r>
            <a:r>
              <a:rPr lang="en-ID" dirty="0"/>
              <a:t> </a:t>
            </a:r>
            <a:r>
              <a:rPr lang="en-ID" dirty="0" err="1"/>
              <a:t>eksekusi</a:t>
            </a:r>
            <a:r>
              <a:rPr lang="en-ID" dirty="0"/>
              <a:t> Bank X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aset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otomatis</a:t>
            </a:r>
            <a:r>
              <a:rPr lang="en-ID" dirty="0"/>
              <a:t> </a:t>
            </a:r>
            <a:r>
              <a:rPr lang="en-ID" dirty="0" err="1"/>
              <a:t>ditangguhkan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PKPU </a:t>
            </a:r>
            <a:r>
              <a:rPr lang="en-ID" dirty="0" err="1"/>
              <a:t>dikabulkan</a:t>
            </a:r>
            <a:r>
              <a:rPr lang="en-ID" dirty="0"/>
              <a:t>.</a:t>
            </a:r>
          </a:p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 : </a:t>
            </a:r>
            <a:r>
              <a:rPr lang="en-ID" dirty="0" err="1"/>
              <a:t>Pemasok</a:t>
            </a:r>
            <a:r>
              <a:rPr lang="en-ID" dirty="0"/>
              <a:t> Y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piutang</a:t>
            </a:r>
            <a:r>
              <a:rPr lang="en-ID" dirty="0"/>
              <a:t> Rp 100 </a:t>
            </a:r>
            <a:r>
              <a:rPr lang="en-ID" dirty="0" err="1"/>
              <a:t>juta</a:t>
            </a:r>
            <a:r>
              <a:rPr lang="en-ID" dirty="0"/>
              <a:t> dan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menggugat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Kaya. </a:t>
            </a:r>
            <a:r>
              <a:rPr lang="en-ID" dirty="0" err="1"/>
              <a:t>Setelah</a:t>
            </a:r>
            <a:r>
              <a:rPr lang="en-ID" dirty="0"/>
              <a:t> PKPU </a:t>
            </a:r>
            <a:r>
              <a:rPr lang="en-ID" dirty="0" err="1"/>
              <a:t>dikabulkan</a:t>
            </a:r>
            <a:r>
              <a:rPr lang="en-ID" dirty="0"/>
              <a:t>, </a:t>
            </a:r>
            <a:r>
              <a:rPr lang="en-ID" dirty="0" err="1"/>
              <a:t>Pemasok</a:t>
            </a:r>
            <a:r>
              <a:rPr lang="en-ID" dirty="0"/>
              <a:t> Y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lagi</a:t>
            </a:r>
            <a:r>
              <a:rPr lang="en-ID" dirty="0"/>
              <a:t> </a:t>
            </a:r>
            <a:r>
              <a:rPr lang="en-ID" dirty="0" err="1"/>
              <a:t>menggugat</a:t>
            </a:r>
            <a:r>
              <a:rPr lang="en-ID" dirty="0"/>
              <a:t> individual;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menagih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proses PKPU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20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:</a:t>
            </a:r>
            <a:r>
              <a:rPr lang="en-ID" dirty="0"/>
              <a:t>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menjual</a:t>
            </a:r>
            <a:r>
              <a:rPr lang="en-ID" dirty="0"/>
              <a:t> </a:t>
            </a:r>
            <a:r>
              <a:rPr lang="en-ID" dirty="0" err="1"/>
              <a:t>mesin</a:t>
            </a:r>
            <a:r>
              <a:rPr lang="en-ID" dirty="0"/>
              <a:t> Rp 500 </a:t>
            </a:r>
            <a:r>
              <a:rPr lang="en-ID" dirty="0" err="1"/>
              <a:t>juta</a:t>
            </a:r>
            <a:r>
              <a:rPr lang="en-ID" dirty="0"/>
              <a:t>. </a:t>
            </a:r>
            <a:r>
              <a:rPr lang="en-ID" dirty="0" err="1"/>
              <a:t>Direksi</a:t>
            </a:r>
            <a:r>
              <a:rPr lang="en-ID" dirty="0"/>
              <a:t>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pengurus</a:t>
            </a:r>
            <a:r>
              <a:rPr lang="en-ID" dirty="0"/>
              <a:t>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penjualan</a:t>
            </a:r>
            <a:r>
              <a:rPr lang="en-ID" dirty="0"/>
              <a:t>.</a:t>
            </a:r>
          </a:p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 : </a:t>
            </a:r>
            <a:r>
              <a:rPr lang="en-ID" dirty="0" err="1"/>
              <a:t>Pengurus</a:t>
            </a:r>
            <a:r>
              <a:rPr lang="en-ID" dirty="0"/>
              <a:t> </a:t>
            </a:r>
            <a:r>
              <a:rPr lang="en-ID" dirty="0" err="1"/>
              <a:t>meneliti</a:t>
            </a:r>
            <a:r>
              <a:rPr lang="en-ID" dirty="0"/>
              <a:t> </a:t>
            </a:r>
            <a:r>
              <a:rPr lang="en-ID" dirty="0" err="1"/>
              <a:t>laporan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, </a:t>
            </a:r>
            <a:r>
              <a:rPr lang="en-ID" dirty="0" err="1"/>
              <a:t>memeriksa</a:t>
            </a:r>
            <a:r>
              <a:rPr lang="en-ID" dirty="0"/>
              <a:t> utang-</a:t>
            </a:r>
            <a:r>
              <a:rPr lang="en-ID" dirty="0" err="1"/>
              <a:t>piutang</a:t>
            </a:r>
            <a:r>
              <a:rPr lang="en-ID" dirty="0"/>
              <a:t>, dan </a:t>
            </a:r>
            <a:r>
              <a:rPr lang="en-ID" dirty="0" err="1"/>
              <a:t>memberikan</a:t>
            </a:r>
            <a:r>
              <a:rPr lang="en-ID" dirty="0"/>
              <a:t> saran </a:t>
            </a:r>
            <a:r>
              <a:rPr lang="en-ID" dirty="0" err="1"/>
              <a:t>restrukturisasi</a:t>
            </a:r>
            <a:r>
              <a:rPr lang="en-ID" dirty="0"/>
              <a:t>.</a:t>
            </a:r>
          </a:p>
          <a:p>
            <a:r>
              <a:rPr lang="en-ID" dirty="0"/>
              <a:t>- </a:t>
            </a:r>
            <a:r>
              <a:rPr lang="en-ID" dirty="0" err="1"/>
              <a:t>Contoh</a:t>
            </a:r>
            <a:r>
              <a:rPr lang="en-ID" dirty="0"/>
              <a:t> no 3 </a:t>
            </a:r>
            <a:r>
              <a:rPr lang="en-ID" b="1" dirty="0" err="1"/>
              <a:t>Contoh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yang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menerima</a:t>
            </a:r>
            <a:r>
              <a:rPr lang="en-ID" dirty="0"/>
              <a:t> </a:t>
            </a:r>
            <a:r>
              <a:rPr lang="en-ID" dirty="0" err="1"/>
              <a:t>gaji</a:t>
            </a:r>
            <a:r>
              <a:rPr lang="en-ID" dirty="0"/>
              <a:t> 3 </a:t>
            </a:r>
            <a:r>
              <a:rPr lang="en-ID" dirty="0" err="1"/>
              <a:t>bulan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mendaftarkan</a:t>
            </a:r>
            <a:r>
              <a:rPr lang="en-ID" dirty="0"/>
              <a:t> </a:t>
            </a:r>
            <a:r>
              <a:rPr lang="en-ID" dirty="0" err="1"/>
              <a:t>tunggakan</a:t>
            </a:r>
            <a:r>
              <a:rPr lang="en-ID" dirty="0"/>
              <a:t> </a:t>
            </a:r>
            <a:r>
              <a:rPr lang="en-ID" dirty="0" err="1"/>
              <a:t>gajinya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pengurus</a:t>
            </a:r>
            <a:r>
              <a:rPr lang="en-ID" dirty="0"/>
              <a:t>. Jika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mendaftar</a:t>
            </a:r>
            <a:r>
              <a:rPr lang="en-ID" dirty="0"/>
              <a:t>,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diikutsertakan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pembagian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5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ID" b="1" dirty="0" err="1"/>
              <a:t>Contoh</a:t>
            </a:r>
            <a:r>
              <a:rPr lang="en-ID" b="1" dirty="0"/>
              <a:t>: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diperbolehkan</a:t>
            </a:r>
            <a:r>
              <a:rPr lang="en-ID" dirty="0"/>
              <a:t> </a:t>
            </a:r>
            <a:r>
              <a:rPr lang="en-ID" dirty="0" err="1"/>
              <a:t>mengalihkan</a:t>
            </a:r>
            <a:r>
              <a:rPr lang="en-ID" dirty="0"/>
              <a:t> </a:t>
            </a:r>
            <a:r>
              <a:rPr lang="en-ID" dirty="0" err="1"/>
              <a:t>hak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merek</a:t>
            </a:r>
            <a:r>
              <a:rPr lang="en-ID" dirty="0"/>
              <a:t> </a:t>
            </a:r>
            <a:r>
              <a:rPr lang="en-ID" dirty="0" err="1"/>
              <a:t>dagang</a:t>
            </a:r>
            <a:r>
              <a:rPr lang="en-ID" dirty="0"/>
              <a:t> </a:t>
            </a:r>
            <a:r>
              <a:rPr lang="en-ID" dirty="0" err="1"/>
              <a:t>miliknya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ketiga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pengurus</a:t>
            </a:r>
            <a:r>
              <a:rPr lang="en-ID" dirty="0"/>
              <a:t>,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aset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pelunasan</a:t>
            </a:r>
            <a:r>
              <a:rPr lang="en-ID" dirty="0"/>
              <a:t> utang.</a:t>
            </a:r>
          </a:p>
          <a:p>
            <a:r>
              <a:rPr lang="en-ID" dirty="0"/>
              <a:t>5. </a:t>
            </a:r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Pengurus</a:t>
            </a:r>
            <a:r>
              <a:rPr lang="en-ID" dirty="0"/>
              <a:t> </a:t>
            </a:r>
            <a:r>
              <a:rPr lang="en-ID" dirty="0" err="1"/>
              <a:t>memeriksa</a:t>
            </a:r>
            <a:r>
              <a:rPr lang="en-ID" dirty="0"/>
              <a:t> </a:t>
            </a:r>
            <a:r>
              <a:rPr lang="en-ID" dirty="0" err="1"/>
              <a:t>validitas</a:t>
            </a:r>
            <a:r>
              <a:rPr lang="en-ID" dirty="0"/>
              <a:t> </a:t>
            </a:r>
            <a:r>
              <a:rPr lang="en-ID" dirty="0" err="1"/>
              <a:t>klaim</a:t>
            </a:r>
            <a:r>
              <a:rPr lang="en-ID" dirty="0"/>
              <a:t> </a:t>
            </a:r>
            <a:r>
              <a:rPr lang="en-ID" dirty="0" err="1"/>
              <a:t>piutang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Bank X dan </a:t>
            </a:r>
            <a:r>
              <a:rPr lang="en-ID" dirty="0" err="1"/>
              <a:t>Pemasok</a:t>
            </a:r>
            <a:r>
              <a:rPr lang="en-ID" dirty="0"/>
              <a:t> Y.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diverifikasi</a:t>
            </a:r>
            <a:r>
              <a:rPr lang="en-ID" dirty="0"/>
              <a:t>,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diundang</a:t>
            </a:r>
            <a:r>
              <a:rPr lang="en-ID" dirty="0"/>
              <a:t> </a:t>
            </a:r>
            <a:r>
              <a:rPr lang="en-ID" dirty="0" err="1"/>
              <a:t>rapat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mendengarkan</a:t>
            </a:r>
            <a:r>
              <a:rPr lang="en-ID" dirty="0"/>
              <a:t> proposal </a:t>
            </a:r>
            <a:r>
              <a:rPr lang="en-ID" dirty="0" err="1"/>
              <a:t>perdamaian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(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skema</a:t>
            </a:r>
            <a:r>
              <a:rPr lang="en-ID" dirty="0"/>
              <a:t> </a:t>
            </a:r>
            <a:r>
              <a:rPr lang="en-ID" dirty="0" err="1"/>
              <a:t>cicilan</a:t>
            </a:r>
            <a:r>
              <a:rPr lang="en-ID" dirty="0"/>
              <a:t> utang </a:t>
            </a:r>
            <a:r>
              <a:rPr lang="en-ID" dirty="0" err="1"/>
              <a:t>baru</a:t>
            </a:r>
            <a:r>
              <a:rPr lang="en-ID" dirty="0"/>
              <a:t>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43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ID" b="1" dirty="0" err="1"/>
              <a:t>Contoh</a:t>
            </a:r>
            <a:r>
              <a:rPr lang="en-ID" b="1" dirty="0"/>
              <a:t>:</a:t>
            </a:r>
            <a:r>
              <a:rPr lang="en-ID" dirty="0"/>
              <a:t> Jika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disetujui</a:t>
            </a:r>
            <a:r>
              <a:rPr lang="en-ID" dirty="0"/>
              <a:t> (utang </a:t>
            </a:r>
            <a:r>
              <a:rPr lang="en-ID" dirty="0" err="1"/>
              <a:t>pokok</a:t>
            </a:r>
            <a:r>
              <a:rPr lang="en-ID" dirty="0"/>
              <a:t> </a:t>
            </a:r>
            <a:r>
              <a:rPr lang="en-ID" dirty="0" err="1"/>
              <a:t>lunas</a:t>
            </a:r>
            <a:r>
              <a:rPr lang="en-ID" dirty="0"/>
              <a:t> 5 </a:t>
            </a:r>
            <a:r>
              <a:rPr lang="en-ID" dirty="0" err="1"/>
              <a:t>tahun</a:t>
            </a:r>
            <a:r>
              <a:rPr lang="en-ID" dirty="0"/>
              <a:t>, bunga 3%), 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mematuhi</a:t>
            </a:r>
            <a:r>
              <a:rPr lang="en-ID" dirty="0"/>
              <a:t> </a:t>
            </a:r>
            <a:r>
              <a:rPr lang="en-ID" dirty="0" err="1"/>
              <a:t>skema</a:t>
            </a:r>
            <a:r>
              <a:rPr lang="en-ID" dirty="0"/>
              <a:t> </a:t>
            </a:r>
            <a:r>
              <a:rPr lang="en-ID" dirty="0" err="1"/>
              <a:t>pembayaran</a:t>
            </a:r>
            <a:r>
              <a:rPr lang="en-ID" dirty="0"/>
              <a:t>.</a:t>
            </a:r>
          </a:p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gagal</a:t>
            </a:r>
            <a:r>
              <a:rPr lang="en-ID" dirty="0"/>
              <a:t> : Jika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didukung</a:t>
            </a:r>
            <a:r>
              <a:rPr lang="en-ID" dirty="0"/>
              <a:t> </a:t>
            </a:r>
            <a:r>
              <a:rPr lang="en-ID" dirty="0" err="1"/>
              <a:t>mayoritas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membayar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,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Niaga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menyatakan</a:t>
            </a:r>
            <a:r>
              <a:rPr lang="en-ID" dirty="0"/>
              <a:t> PT </a:t>
            </a:r>
            <a:r>
              <a:rPr lang="en-ID" dirty="0" err="1"/>
              <a:t>Cepat</a:t>
            </a:r>
            <a:r>
              <a:rPr lang="en-ID" dirty="0"/>
              <a:t> Kaya </a:t>
            </a:r>
            <a:r>
              <a:rPr lang="en-ID" dirty="0" err="1"/>
              <a:t>pailit</a:t>
            </a:r>
            <a:r>
              <a:rPr lang="en-ID" dirty="0"/>
              <a:t>, dan </a:t>
            </a:r>
            <a:r>
              <a:rPr lang="en-ID" dirty="0" err="1"/>
              <a:t>asetnya</a:t>
            </a:r>
            <a:r>
              <a:rPr lang="en-ID" dirty="0"/>
              <a:t> </a:t>
            </a:r>
            <a:r>
              <a:rPr lang="en-ID" dirty="0" err="1"/>
              <a:t>dibereskan</a:t>
            </a:r>
            <a:r>
              <a:rPr lang="en-ID" dirty="0"/>
              <a:t> </a:t>
            </a:r>
            <a:r>
              <a:rPr lang="en-ID" dirty="0" err="1"/>
              <a:t>kurator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99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1" dirty="0" err="1"/>
              <a:t>Jawaban</a:t>
            </a:r>
            <a:r>
              <a:rPr lang="en-ID" b="1" dirty="0"/>
              <a:t>:</a:t>
            </a:r>
            <a:r>
              <a:rPr lang="en-ID" dirty="0"/>
              <a:t> Jika </a:t>
            </a:r>
            <a:r>
              <a:rPr lang="en-ID" b="1" dirty="0"/>
              <a:t>PKPU </a:t>
            </a:r>
            <a:r>
              <a:rPr lang="en-ID" b="1" dirty="0" err="1"/>
              <a:t>berhasil</a:t>
            </a:r>
            <a:r>
              <a:rPr lang="en-ID" dirty="0"/>
              <a:t>, </a:t>
            </a: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</a:t>
            </a:r>
            <a:r>
              <a:rPr lang="en-ID" dirty="0" err="1"/>
              <a:t>disetujui</a:t>
            </a:r>
            <a:r>
              <a:rPr lang="en-ID" dirty="0"/>
              <a:t> </a:t>
            </a:r>
            <a:r>
              <a:rPr lang="en-ID" dirty="0" err="1"/>
              <a:t>mayoritas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 dan </a:t>
            </a:r>
            <a:r>
              <a:rPr lang="en-ID" dirty="0" err="1"/>
              <a:t>disahkan</a:t>
            </a:r>
            <a:r>
              <a:rPr lang="en-ID" dirty="0"/>
              <a:t> </a:t>
            </a:r>
            <a:r>
              <a:rPr lang="en-ID" dirty="0" err="1"/>
              <a:t>pengadilan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debitur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terikat</a:t>
            </a:r>
            <a:r>
              <a:rPr lang="en-ID" dirty="0"/>
              <a:t> pada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dan PKPU </a:t>
            </a:r>
            <a:r>
              <a:rPr lang="en-ID" dirty="0" err="1"/>
              <a:t>berakhir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isi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. Jika </a:t>
            </a:r>
            <a:r>
              <a:rPr lang="en-ID" b="1" dirty="0"/>
              <a:t>PKPU </a:t>
            </a:r>
            <a:r>
              <a:rPr lang="en-ID" b="1" dirty="0" err="1"/>
              <a:t>gagal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disetujui</a:t>
            </a:r>
            <a:r>
              <a:rPr lang="en-ID" dirty="0"/>
              <a:t>,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disahkan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debitur</a:t>
            </a:r>
            <a:r>
              <a:rPr lang="en-ID" dirty="0"/>
              <a:t> </a:t>
            </a:r>
            <a:r>
              <a:rPr lang="en-ID" dirty="0" err="1"/>
              <a:t>melanggar</a:t>
            </a:r>
            <a:r>
              <a:rPr lang="en-ID" dirty="0"/>
              <a:t> </a:t>
            </a:r>
            <a:r>
              <a:rPr lang="en-ID" dirty="0" err="1"/>
              <a:t>isinya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demi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debitur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 oleh </a:t>
            </a:r>
            <a:r>
              <a:rPr lang="en-ID" dirty="0" err="1"/>
              <a:t>pengadilan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38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156663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AKIBAT HUKUM TERHADAP PKPU 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1664A28-D65D-E22C-84B6-A4A4696A2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836712"/>
            <a:ext cx="7344816" cy="4802088"/>
          </a:xfrm>
        </p:spPr>
        <p:txBody>
          <a:bodyPr>
            <a:normAutofit/>
          </a:bodyPr>
          <a:lstStyle/>
          <a:p>
            <a:pPr algn="just"/>
            <a:r>
              <a:rPr lang="en-ID" sz="2600" b="1" dirty="0" err="1">
                <a:solidFill>
                  <a:schemeClr val="tx1"/>
                </a:solidFill>
              </a:rPr>
              <a:t>Definisi</a:t>
            </a:r>
            <a:r>
              <a:rPr lang="en-ID" sz="2600" b="1" dirty="0">
                <a:solidFill>
                  <a:schemeClr val="tx1"/>
                </a:solidFill>
              </a:rPr>
              <a:t>:</a:t>
            </a:r>
            <a:r>
              <a:rPr lang="en-ID" sz="2600" dirty="0">
                <a:solidFill>
                  <a:schemeClr val="tx1"/>
                </a:solidFill>
              </a:rPr>
              <a:t> Mekanisme </a:t>
            </a:r>
            <a:r>
              <a:rPr lang="en-ID" sz="2600" dirty="0" err="1">
                <a:solidFill>
                  <a:schemeClr val="tx1"/>
                </a:solidFill>
              </a:rPr>
              <a:t>hukum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untuk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memberikan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kesempatan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kepada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debitur</a:t>
            </a:r>
            <a:r>
              <a:rPr lang="en-ID" sz="2600" dirty="0">
                <a:solidFill>
                  <a:schemeClr val="tx1"/>
                </a:solidFill>
              </a:rPr>
              <a:t> yang </a:t>
            </a:r>
            <a:r>
              <a:rPr lang="en-ID" sz="2600" dirty="0" err="1">
                <a:solidFill>
                  <a:schemeClr val="tx1"/>
                </a:solidFill>
              </a:rPr>
              <a:t>kesulitan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keuangan</a:t>
            </a:r>
            <a:r>
              <a:rPr lang="en-ID" sz="2600" dirty="0">
                <a:solidFill>
                  <a:schemeClr val="tx1"/>
                </a:solidFill>
              </a:rPr>
              <a:t> agar </a:t>
            </a:r>
            <a:r>
              <a:rPr lang="en-ID" sz="2600" dirty="0" err="1">
                <a:solidFill>
                  <a:schemeClr val="tx1"/>
                </a:solidFill>
              </a:rPr>
              <a:t>mengajukan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rencana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perdamaian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kepada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kreditur</a:t>
            </a:r>
            <a:r>
              <a:rPr lang="en-ID" sz="2600" dirty="0">
                <a:solidFill>
                  <a:schemeClr val="tx1"/>
                </a:solidFill>
              </a:rPr>
              <a:t>, guna </a:t>
            </a:r>
            <a:r>
              <a:rPr lang="en-ID" sz="2600" dirty="0" err="1">
                <a:solidFill>
                  <a:schemeClr val="tx1"/>
                </a:solidFill>
              </a:rPr>
              <a:t>menghindari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kepailitan</a:t>
            </a:r>
            <a:r>
              <a:rPr lang="en-ID" sz="26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600" dirty="0">
              <a:solidFill>
                <a:schemeClr val="tx1"/>
              </a:solidFill>
            </a:endParaRPr>
          </a:p>
          <a:p>
            <a:pPr algn="just"/>
            <a:r>
              <a:rPr lang="en-ID" sz="2600" b="1" dirty="0">
                <a:solidFill>
                  <a:schemeClr val="tx1"/>
                </a:solidFill>
              </a:rPr>
              <a:t>Dasar Hukum: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Undang-Undang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Nomor</a:t>
            </a:r>
            <a:r>
              <a:rPr lang="en-ID" sz="2600" dirty="0">
                <a:solidFill>
                  <a:schemeClr val="tx1"/>
                </a:solidFill>
              </a:rPr>
              <a:t> 37 </a:t>
            </a:r>
            <a:r>
              <a:rPr lang="en-ID" sz="2600" dirty="0" err="1">
                <a:solidFill>
                  <a:schemeClr val="tx1"/>
                </a:solidFill>
              </a:rPr>
              <a:t>Tahun</a:t>
            </a:r>
            <a:r>
              <a:rPr lang="en-ID" sz="2600" dirty="0">
                <a:solidFill>
                  <a:schemeClr val="tx1"/>
                </a:solidFill>
              </a:rPr>
              <a:t> 2004 </a:t>
            </a:r>
            <a:r>
              <a:rPr lang="en-ID" sz="2600" dirty="0" err="1">
                <a:solidFill>
                  <a:schemeClr val="tx1"/>
                </a:solidFill>
              </a:rPr>
              <a:t>tentang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Kepailitan</a:t>
            </a:r>
            <a:r>
              <a:rPr lang="en-ID" sz="2600" dirty="0">
                <a:solidFill>
                  <a:schemeClr val="tx1"/>
                </a:solidFill>
              </a:rPr>
              <a:t> dan </a:t>
            </a:r>
            <a:r>
              <a:rPr lang="en-ID" sz="2600" dirty="0" err="1">
                <a:solidFill>
                  <a:schemeClr val="tx1"/>
                </a:solidFill>
              </a:rPr>
              <a:t>Penundaan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Kewajiban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Pembayaran</a:t>
            </a:r>
            <a:r>
              <a:rPr lang="en-ID" sz="2600" dirty="0">
                <a:solidFill>
                  <a:schemeClr val="tx1"/>
                </a:solidFill>
              </a:rPr>
              <a:t> Utang.</a:t>
            </a:r>
          </a:p>
          <a:p>
            <a:pPr algn="just"/>
            <a:endParaRPr lang="en-ID" sz="2600" dirty="0">
              <a:solidFill>
                <a:schemeClr val="tx1"/>
              </a:solidFill>
            </a:endParaRPr>
          </a:p>
          <a:p>
            <a:pPr algn="just"/>
            <a:r>
              <a:rPr lang="en-ID" sz="2600" b="1" dirty="0">
                <a:solidFill>
                  <a:schemeClr val="tx1"/>
                </a:solidFill>
              </a:rPr>
              <a:t>Tujuan: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Memberikan</a:t>
            </a:r>
            <a:r>
              <a:rPr lang="en-ID" sz="2600" dirty="0">
                <a:solidFill>
                  <a:schemeClr val="tx1"/>
                </a:solidFill>
              </a:rPr>
              <a:t> "</a:t>
            </a:r>
            <a:r>
              <a:rPr lang="en-ID" sz="2600" dirty="0" err="1">
                <a:solidFill>
                  <a:schemeClr val="tx1"/>
                </a:solidFill>
              </a:rPr>
              <a:t>nafas</a:t>
            </a:r>
            <a:r>
              <a:rPr lang="en-ID" sz="2600" dirty="0">
                <a:solidFill>
                  <a:schemeClr val="tx1"/>
                </a:solidFill>
              </a:rPr>
              <a:t>" </a:t>
            </a:r>
            <a:r>
              <a:rPr lang="en-ID" sz="2600" dirty="0" err="1">
                <a:solidFill>
                  <a:schemeClr val="tx1"/>
                </a:solidFill>
              </a:rPr>
              <a:t>bagi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debitur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untuk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restrukturisasi</a:t>
            </a:r>
            <a:r>
              <a:rPr lang="en-ID" sz="2600" dirty="0">
                <a:solidFill>
                  <a:schemeClr val="tx1"/>
                </a:solidFill>
              </a:rPr>
              <a:t> utang dan </a:t>
            </a:r>
            <a:r>
              <a:rPr lang="en-ID" sz="2600" dirty="0" err="1">
                <a:solidFill>
                  <a:schemeClr val="tx1"/>
                </a:solidFill>
              </a:rPr>
              <a:t>mencegah</a:t>
            </a:r>
            <a:r>
              <a:rPr lang="en-ID" sz="2600" dirty="0">
                <a:solidFill>
                  <a:schemeClr val="tx1"/>
                </a:solidFill>
              </a:rPr>
              <a:t> </a:t>
            </a:r>
            <a:r>
              <a:rPr lang="en-ID" sz="2600" dirty="0" err="1">
                <a:solidFill>
                  <a:schemeClr val="tx1"/>
                </a:solidFill>
              </a:rPr>
              <a:t>kepailitan</a:t>
            </a:r>
            <a:r>
              <a:rPr lang="en-ID" sz="2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871011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2CC662-23A7-1711-9C53-46820B62E3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476672"/>
            <a:ext cx="8136904" cy="51621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Ketika </a:t>
            </a:r>
            <a:r>
              <a:rPr lang="en-ID" dirty="0" err="1">
                <a:solidFill>
                  <a:schemeClr val="tx1"/>
                </a:solidFill>
              </a:rPr>
              <a:t>permohonan</a:t>
            </a:r>
            <a:r>
              <a:rPr lang="en-ID" dirty="0">
                <a:solidFill>
                  <a:schemeClr val="tx1"/>
                </a:solidFill>
              </a:rPr>
              <a:t> PKPU </a:t>
            </a:r>
            <a:r>
              <a:rPr lang="en-ID" dirty="0" err="1">
                <a:solidFill>
                  <a:schemeClr val="tx1"/>
                </a:solidFill>
              </a:rPr>
              <a:t>dikabulkan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timbul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serangkaian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akibat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signifikan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kreditur</a:t>
            </a:r>
            <a:r>
              <a:rPr lang="en-ID" dirty="0">
                <a:solidFill>
                  <a:schemeClr val="tx1"/>
                </a:solidFill>
              </a:rPr>
              <a:t> :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b="1" dirty="0">
                <a:solidFill>
                  <a:schemeClr val="tx1"/>
                </a:solidFill>
              </a:rPr>
              <a:t>Moratorium </a:t>
            </a:r>
            <a:r>
              <a:rPr lang="en-ID" b="1" dirty="0" err="1">
                <a:solidFill>
                  <a:schemeClr val="tx1"/>
                </a:solidFill>
              </a:rPr>
              <a:t>Pembayaran</a:t>
            </a:r>
            <a:r>
              <a:rPr lang="en-ID" b="1" dirty="0">
                <a:solidFill>
                  <a:schemeClr val="tx1"/>
                </a:solidFill>
              </a:rPr>
              <a:t> Utang (</a:t>
            </a:r>
            <a:r>
              <a:rPr lang="en-ID" b="1" dirty="0" err="1">
                <a:solidFill>
                  <a:schemeClr val="tx1"/>
                </a:solidFill>
              </a:rPr>
              <a:t>Penghentian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Eksekusi</a:t>
            </a:r>
            <a:r>
              <a:rPr lang="en-ID" b="1" dirty="0">
                <a:solidFill>
                  <a:schemeClr val="tx1"/>
                </a:solidFill>
              </a:rPr>
              <a:t>)</a:t>
            </a:r>
          </a:p>
          <a:p>
            <a:pPr marL="901700" indent="-363538" algn="just" defTabSz="989013">
              <a:buFont typeface="Wingdings" panose="05000000000000000000" pitchFamily="2" charset="2"/>
              <a:buChar char="§"/>
            </a:pPr>
            <a:r>
              <a:rPr lang="en-ID" b="1" dirty="0">
                <a:solidFill>
                  <a:schemeClr val="tx1"/>
                </a:solidFill>
              </a:rPr>
              <a:t>Bagi </a:t>
            </a:r>
            <a:r>
              <a:rPr lang="en-ID" b="1" dirty="0" err="1">
                <a:solidFill>
                  <a:schemeClr val="tx1"/>
                </a:solidFill>
              </a:rPr>
              <a:t>Debitur</a:t>
            </a:r>
            <a:r>
              <a:rPr lang="en-ID" b="1" dirty="0">
                <a:solidFill>
                  <a:schemeClr val="tx1"/>
                </a:solidFill>
              </a:rPr>
              <a:t>: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Semua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upaya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eksekusi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kekayaan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utang </a:t>
            </a:r>
            <a:r>
              <a:rPr lang="en-ID" dirty="0" err="1">
                <a:solidFill>
                  <a:schemeClr val="tx1"/>
                </a:solidFill>
              </a:rPr>
              <a:t>sebelum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putusan</a:t>
            </a:r>
            <a:r>
              <a:rPr lang="en-ID" dirty="0">
                <a:solidFill>
                  <a:schemeClr val="tx1"/>
                </a:solidFill>
              </a:rPr>
              <a:t> PKPU </a:t>
            </a:r>
            <a:r>
              <a:rPr lang="en-ID" dirty="0" err="1">
                <a:solidFill>
                  <a:schemeClr val="tx1"/>
                </a:solidFill>
              </a:rPr>
              <a:t>ditangguhkan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membayar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langsung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menunggu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verifikasi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01700" indent="-363538" algn="just" defTabSz="989013">
              <a:buFont typeface="Wingdings" panose="05000000000000000000" pitchFamily="2" charset="2"/>
              <a:buChar char="§"/>
            </a:pPr>
            <a:r>
              <a:rPr lang="en-ID" b="1" dirty="0">
                <a:solidFill>
                  <a:schemeClr val="tx1"/>
                </a:solidFill>
              </a:rPr>
              <a:t>Bagi </a:t>
            </a:r>
            <a:r>
              <a:rPr lang="en-ID" b="1" dirty="0" err="1">
                <a:solidFill>
                  <a:schemeClr val="tx1"/>
                </a:solidFill>
              </a:rPr>
              <a:t>Kreditur</a:t>
            </a:r>
            <a:r>
              <a:rPr lang="en-ID" b="1" dirty="0">
                <a:solidFill>
                  <a:schemeClr val="tx1"/>
                </a:solidFill>
              </a:rPr>
              <a:t>:</a:t>
            </a:r>
            <a:r>
              <a:rPr lang="en-ID" dirty="0">
                <a:solidFill>
                  <a:schemeClr val="tx1"/>
                </a:solidFill>
              </a:rPr>
              <a:t> Tidak </a:t>
            </a:r>
            <a:r>
              <a:rPr lang="en-ID" dirty="0" err="1">
                <a:solidFill>
                  <a:schemeClr val="tx1"/>
                </a:solidFill>
              </a:rPr>
              <a:t>diperkenankan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eksekusi</a:t>
            </a:r>
            <a:r>
              <a:rPr lang="en-ID" dirty="0">
                <a:solidFill>
                  <a:schemeClr val="tx1"/>
                </a:solidFill>
              </a:rPr>
              <a:t> individual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gugatan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menagih</a:t>
            </a:r>
            <a:r>
              <a:rPr lang="en-ID" dirty="0">
                <a:solidFill>
                  <a:schemeClr val="tx1"/>
                </a:solidFill>
              </a:rPr>
              <a:t> utang. </a:t>
            </a:r>
            <a:r>
              <a:rPr lang="en-ID" dirty="0" err="1">
                <a:solidFill>
                  <a:schemeClr val="tx1"/>
                </a:solidFill>
              </a:rPr>
              <a:t>Penagihan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mekanisme</a:t>
            </a:r>
            <a:r>
              <a:rPr lang="en-ID" dirty="0">
                <a:solidFill>
                  <a:schemeClr val="tx1"/>
                </a:solidFill>
              </a:rPr>
              <a:t> PKPU.</a:t>
            </a:r>
          </a:p>
        </p:txBody>
      </p:sp>
    </p:spTree>
    <p:extLst>
      <p:ext uri="{BB962C8B-B14F-4D97-AF65-F5344CB8AC3E}">
        <p14:creationId xmlns:p14="http://schemas.microsoft.com/office/powerpoint/2010/main" val="61175766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6C0A31E-7391-2AAD-02E8-05F6EF56D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7920880" cy="5544616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en-ID" sz="2500" b="1" dirty="0" err="1">
                <a:solidFill>
                  <a:schemeClr val="tx1"/>
                </a:solidFill>
              </a:rPr>
              <a:t>Pengelolaan</a:t>
            </a:r>
            <a:r>
              <a:rPr lang="en-ID" sz="2500" b="1" dirty="0">
                <a:solidFill>
                  <a:schemeClr val="tx1"/>
                </a:solidFill>
              </a:rPr>
              <a:t> </a:t>
            </a:r>
            <a:r>
              <a:rPr lang="en-ID" sz="2500" b="1" dirty="0" err="1">
                <a:solidFill>
                  <a:schemeClr val="tx1"/>
                </a:solidFill>
              </a:rPr>
              <a:t>Harta</a:t>
            </a:r>
            <a:r>
              <a:rPr lang="en-ID" sz="2500" b="1" dirty="0">
                <a:solidFill>
                  <a:schemeClr val="tx1"/>
                </a:solidFill>
              </a:rPr>
              <a:t> </a:t>
            </a:r>
            <a:r>
              <a:rPr lang="en-ID" sz="2500" b="1" dirty="0" err="1">
                <a:solidFill>
                  <a:schemeClr val="tx1"/>
                </a:solidFill>
              </a:rPr>
              <a:t>Debitur</a:t>
            </a:r>
            <a:r>
              <a:rPr lang="en-ID" sz="2500" b="1" dirty="0">
                <a:solidFill>
                  <a:schemeClr val="tx1"/>
                </a:solidFill>
              </a:rPr>
              <a:t> di Bawah </a:t>
            </a:r>
            <a:r>
              <a:rPr lang="en-ID" sz="2500" b="1" dirty="0" err="1">
                <a:solidFill>
                  <a:schemeClr val="tx1"/>
                </a:solidFill>
              </a:rPr>
              <a:t>Pengawasan</a:t>
            </a:r>
            <a:endParaRPr lang="en-ID" sz="2500" b="1" dirty="0">
              <a:solidFill>
                <a:schemeClr val="tx1"/>
              </a:solidFill>
            </a:endParaRPr>
          </a:p>
          <a:p>
            <a:pPr algn="just"/>
            <a:endParaRPr lang="en-ID" sz="2500" dirty="0">
              <a:solidFill>
                <a:schemeClr val="tx1"/>
              </a:solidFill>
            </a:endParaRPr>
          </a:p>
          <a:p>
            <a:pPr marL="989013" indent="-457200" algn="just">
              <a:buFont typeface="Wingdings" panose="05000000000000000000" pitchFamily="2" charset="2"/>
              <a:buChar char="§"/>
            </a:pPr>
            <a:r>
              <a:rPr lang="en-ID" sz="2500" b="1" dirty="0">
                <a:solidFill>
                  <a:schemeClr val="tx1"/>
                </a:solidFill>
              </a:rPr>
              <a:t>Bagi </a:t>
            </a:r>
            <a:r>
              <a:rPr lang="en-ID" sz="2500" b="1" dirty="0" err="1">
                <a:solidFill>
                  <a:schemeClr val="tx1"/>
                </a:solidFill>
              </a:rPr>
              <a:t>Debitur</a:t>
            </a:r>
            <a:r>
              <a:rPr lang="en-ID" sz="2500" b="1" dirty="0">
                <a:solidFill>
                  <a:schemeClr val="tx1"/>
                </a:solidFill>
              </a:rPr>
              <a:t>:</a:t>
            </a:r>
            <a:r>
              <a:rPr lang="en-ID" sz="2500" dirty="0">
                <a:solidFill>
                  <a:schemeClr val="tx1"/>
                </a:solidFill>
              </a:rPr>
              <a:t> Tetap </a:t>
            </a:r>
            <a:r>
              <a:rPr lang="en-ID" sz="2500" dirty="0" err="1">
                <a:solidFill>
                  <a:schemeClr val="tx1"/>
                </a:solidFill>
              </a:rPr>
              <a:t>menguasai</a:t>
            </a:r>
            <a:r>
              <a:rPr lang="en-ID" sz="2500" dirty="0">
                <a:solidFill>
                  <a:schemeClr val="tx1"/>
                </a:solidFill>
              </a:rPr>
              <a:t> dan </a:t>
            </a:r>
            <a:r>
              <a:rPr lang="en-ID" sz="2500" dirty="0" err="1">
                <a:solidFill>
                  <a:schemeClr val="tx1"/>
                </a:solidFill>
              </a:rPr>
              <a:t>mengelola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harta</a:t>
            </a:r>
            <a:r>
              <a:rPr lang="en-ID" sz="2500" dirty="0">
                <a:solidFill>
                  <a:schemeClr val="tx1"/>
                </a:solidFill>
              </a:rPr>
              <a:t>, </a:t>
            </a:r>
            <a:r>
              <a:rPr lang="en-ID" sz="2500" dirty="0" err="1">
                <a:solidFill>
                  <a:schemeClr val="tx1"/>
                </a:solidFill>
              </a:rPr>
              <a:t>namun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tindakan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pengurusan</a:t>
            </a:r>
            <a:r>
              <a:rPr lang="en-ID" sz="2500" dirty="0">
                <a:solidFill>
                  <a:schemeClr val="tx1"/>
                </a:solidFill>
              </a:rPr>
              <a:t>/</a:t>
            </a:r>
            <a:r>
              <a:rPr lang="en-ID" sz="2500" dirty="0" err="1">
                <a:solidFill>
                  <a:schemeClr val="tx1"/>
                </a:solidFill>
              </a:rPr>
              <a:t>kepemilikan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signifikan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wajib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dengan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persetujuan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pengurus</a:t>
            </a:r>
            <a:r>
              <a:rPr lang="en-ID" sz="2500" dirty="0">
                <a:solidFill>
                  <a:schemeClr val="tx1"/>
                </a:solidFill>
              </a:rPr>
              <a:t>. </a:t>
            </a:r>
            <a:r>
              <a:rPr lang="en-ID" sz="2500" dirty="0" err="1">
                <a:solidFill>
                  <a:schemeClr val="tx1"/>
                </a:solidFill>
              </a:rPr>
              <a:t>Tujuannya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mencegah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penyalahgunaan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aset</a:t>
            </a:r>
            <a:r>
              <a:rPr lang="en-ID" sz="2500" dirty="0">
                <a:solidFill>
                  <a:schemeClr val="tx1"/>
                </a:solidFill>
              </a:rPr>
              <a:t>.</a:t>
            </a:r>
          </a:p>
          <a:p>
            <a:pPr marL="989013" indent="-457200" algn="just">
              <a:buFont typeface="Wingdings" panose="05000000000000000000" pitchFamily="2" charset="2"/>
              <a:buChar char="§"/>
            </a:pPr>
            <a:r>
              <a:rPr lang="en-ID" sz="2500" b="1" dirty="0">
                <a:solidFill>
                  <a:schemeClr val="tx1"/>
                </a:solidFill>
              </a:rPr>
              <a:t>Bagi </a:t>
            </a:r>
            <a:r>
              <a:rPr lang="en-ID" sz="2500" b="1" dirty="0" err="1">
                <a:solidFill>
                  <a:schemeClr val="tx1"/>
                </a:solidFill>
              </a:rPr>
              <a:t>Pengurus</a:t>
            </a:r>
            <a:r>
              <a:rPr lang="en-ID" sz="2500" b="1" dirty="0">
                <a:solidFill>
                  <a:schemeClr val="tx1"/>
                </a:solidFill>
              </a:rPr>
              <a:t>: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Mengawasi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pengelolaan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harta</a:t>
            </a:r>
            <a:r>
              <a:rPr lang="en-ID" sz="2500" dirty="0">
                <a:solidFill>
                  <a:schemeClr val="tx1"/>
                </a:solidFill>
              </a:rPr>
              <a:t>, </a:t>
            </a:r>
            <a:r>
              <a:rPr lang="en-ID" sz="2500" dirty="0" err="1">
                <a:solidFill>
                  <a:schemeClr val="tx1"/>
                </a:solidFill>
              </a:rPr>
              <a:t>memverifikasi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tagihan</a:t>
            </a:r>
            <a:r>
              <a:rPr lang="en-ID" sz="2500" dirty="0">
                <a:solidFill>
                  <a:schemeClr val="tx1"/>
                </a:solidFill>
              </a:rPr>
              <a:t>, dan </a:t>
            </a:r>
            <a:r>
              <a:rPr lang="en-ID" sz="2500" dirty="0" err="1">
                <a:solidFill>
                  <a:schemeClr val="tx1"/>
                </a:solidFill>
              </a:rPr>
              <a:t>membantu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debitur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menyusun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rencana</a:t>
            </a:r>
            <a:r>
              <a:rPr lang="en-ID" sz="2500" dirty="0">
                <a:solidFill>
                  <a:schemeClr val="tx1"/>
                </a:solidFill>
              </a:rPr>
              <a:t> </a:t>
            </a:r>
            <a:r>
              <a:rPr lang="en-ID" sz="2500" dirty="0" err="1">
                <a:solidFill>
                  <a:schemeClr val="tx1"/>
                </a:solidFill>
              </a:rPr>
              <a:t>perdamaian</a:t>
            </a:r>
            <a:r>
              <a:rPr lang="en-ID" sz="2500" dirty="0">
                <a:solidFill>
                  <a:schemeClr val="tx1"/>
                </a:solidFill>
              </a:rPr>
              <a:t>.</a:t>
            </a:r>
          </a:p>
          <a:p>
            <a:pPr marL="531813" algn="just"/>
            <a:endParaRPr lang="en-ID" sz="2500" dirty="0">
              <a:solidFill>
                <a:schemeClr val="tx1"/>
              </a:solidFill>
            </a:endParaRPr>
          </a:p>
          <a:p>
            <a:pPr marL="538163" indent="-457200" algn="just">
              <a:buFont typeface="+mj-lt"/>
              <a:buAutoNum type="arabicPeriod" startAt="3"/>
            </a:pPr>
            <a:r>
              <a:rPr lang="en-ID" sz="2400" b="1" dirty="0" err="1">
                <a:solidFill>
                  <a:schemeClr val="tx1"/>
                </a:solidFill>
              </a:rPr>
              <a:t>Kewajiban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Pendaftaran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Piutang</a:t>
            </a:r>
            <a:endParaRPr lang="en-ID" sz="2400" b="1" dirty="0">
              <a:solidFill>
                <a:schemeClr val="tx1"/>
              </a:solidFill>
            </a:endParaRPr>
          </a:p>
          <a:p>
            <a:pPr marL="989013" indent="-342900" algn="just">
              <a:buFont typeface="Wingdings" panose="05000000000000000000" pitchFamily="2" charset="2"/>
              <a:buChar char="§"/>
            </a:pPr>
            <a:r>
              <a:rPr lang="en-ID" sz="2400" b="1" dirty="0">
                <a:solidFill>
                  <a:schemeClr val="tx1"/>
                </a:solidFill>
              </a:rPr>
              <a:t>Bagi </a:t>
            </a:r>
            <a:r>
              <a:rPr lang="en-ID" sz="2400" b="1" dirty="0" err="1">
                <a:solidFill>
                  <a:schemeClr val="tx1"/>
                </a:solidFill>
              </a:rPr>
              <a:t>Kreditur</a:t>
            </a:r>
            <a:r>
              <a:rPr lang="en-ID" sz="2400" b="1" dirty="0">
                <a:solidFill>
                  <a:schemeClr val="tx1"/>
                </a:solidFill>
              </a:rPr>
              <a:t>: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Semua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kreditur</a:t>
            </a:r>
            <a:r>
              <a:rPr lang="en-ID" sz="2400" dirty="0">
                <a:solidFill>
                  <a:schemeClr val="tx1"/>
                </a:solidFill>
              </a:rPr>
              <a:t> (</a:t>
            </a:r>
            <a:r>
              <a:rPr lang="en-ID" sz="2400" dirty="0" err="1">
                <a:solidFill>
                  <a:schemeClr val="tx1"/>
                </a:solidFill>
              </a:rPr>
              <a:t>separatis</a:t>
            </a:r>
            <a:r>
              <a:rPr lang="en-ID" sz="2400" dirty="0">
                <a:solidFill>
                  <a:schemeClr val="tx1"/>
                </a:solidFill>
              </a:rPr>
              <a:t>/</a:t>
            </a:r>
            <a:r>
              <a:rPr lang="en-ID" sz="2400" dirty="0" err="1">
                <a:solidFill>
                  <a:schemeClr val="tx1"/>
                </a:solidFill>
              </a:rPr>
              <a:t>konkuren</a:t>
            </a:r>
            <a:r>
              <a:rPr lang="en-ID" sz="2400" dirty="0">
                <a:solidFill>
                  <a:schemeClr val="tx1"/>
                </a:solidFill>
              </a:rPr>
              <a:t>) </a:t>
            </a:r>
            <a:r>
              <a:rPr lang="en-ID" sz="2400" dirty="0" err="1">
                <a:solidFill>
                  <a:schemeClr val="tx1"/>
                </a:solidFill>
              </a:rPr>
              <a:t>wajib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mendaftarkan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piutangnya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kepada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pengurus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jangka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waktu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ditentukan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989013" indent="-342900" algn="just">
              <a:buFont typeface="Wingdings" panose="05000000000000000000" pitchFamily="2" charset="2"/>
              <a:buChar char="§"/>
            </a:pPr>
            <a:r>
              <a:rPr lang="en-ID" sz="2400" b="1" dirty="0" err="1">
                <a:solidFill>
                  <a:schemeClr val="tx1"/>
                </a:solidFill>
              </a:rPr>
              <a:t>Risiko</a:t>
            </a:r>
            <a:r>
              <a:rPr lang="en-ID" sz="2400" b="1" dirty="0">
                <a:solidFill>
                  <a:schemeClr val="tx1"/>
                </a:solidFill>
              </a:rPr>
              <a:t>: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Kegagalan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mendaftar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dapat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mengakibatkan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hilangnya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menagih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piutang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proses PKPU.</a:t>
            </a:r>
            <a:endParaRPr lang="en-ID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634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83B8870-D8FF-9B62-F8E0-0B164412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8064896" cy="5544616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 startAt="4"/>
            </a:pPr>
            <a:r>
              <a:rPr lang="en-ID" dirty="0" err="1">
                <a:solidFill>
                  <a:schemeClr val="tx1"/>
                </a:solidFill>
              </a:rPr>
              <a:t>Pembatasan</a:t>
            </a:r>
            <a:r>
              <a:rPr lang="en-ID" dirty="0">
                <a:solidFill>
                  <a:schemeClr val="tx1"/>
                </a:solidFill>
              </a:rPr>
              <a:t> Tindakan Hukum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endParaRPr lang="en-ID" dirty="0">
              <a:solidFill>
                <a:schemeClr val="tx1"/>
              </a:solidFill>
            </a:endParaRPr>
          </a:p>
          <a:p>
            <a:pPr marL="1077913" indent="-53975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Selama</a:t>
            </a:r>
            <a:r>
              <a:rPr lang="en-ID" dirty="0">
                <a:solidFill>
                  <a:schemeClr val="tx1"/>
                </a:solidFill>
              </a:rPr>
              <a:t> masa PKPU,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tindakan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tertentu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merugikan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1077913" indent="-539750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Contoh</a:t>
            </a:r>
            <a:r>
              <a:rPr lang="en-ID" b="1" dirty="0">
                <a:solidFill>
                  <a:schemeClr val="tx1"/>
                </a:solidFill>
              </a:rPr>
              <a:t>: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Memindahtangankan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perikatan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memberatkan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538163" indent="-538163" algn="just">
              <a:buFont typeface="+mj-lt"/>
              <a:buAutoNum type="arabicPeriod" startAt="5"/>
            </a:pPr>
            <a:r>
              <a:rPr lang="nb-NO" dirty="0">
                <a:solidFill>
                  <a:schemeClr val="tx1"/>
                </a:solidFill>
              </a:rPr>
              <a:t>Proses Verifikasi Piutang dan Rapat Kreditur</a:t>
            </a:r>
          </a:p>
          <a:p>
            <a:pPr marL="989013" indent="-538163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Verifikasi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Piutang</a:t>
            </a:r>
            <a:r>
              <a:rPr lang="en-ID" b="1" dirty="0">
                <a:solidFill>
                  <a:schemeClr val="tx1"/>
                </a:solidFill>
              </a:rPr>
              <a:t>: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Pengurus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verifikasi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daftar </a:t>
            </a:r>
            <a:r>
              <a:rPr lang="en-ID" dirty="0" err="1">
                <a:solidFill>
                  <a:schemeClr val="tx1"/>
                </a:solidFill>
              </a:rPr>
              <a:t>piutang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kreditur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9013" indent="-538163" algn="just">
              <a:buFont typeface="Wingdings" panose="05000000000000000000" pitchFamily="2" charset="2"/>
              <a:buChar char="§"/>
            </a:pPr>
            <a:r>
              <a:rPr lang="en-ID" b="1" dirty="0" err="1">
                <a:solidFill>
                  <a:schemeClr val="tx1"/>
                </a:solidFill>
              </a:rPr>
              <a:t>Rapat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Kreditur</a:t>
            </a:r>
            <a:r>
              <a:rPr lang="en-ID" b="1" dirty="0">
                <a:solidFill>
                  <a:schemeClr val="tx1"/>
                </a:solidFill>
              </a:rPr>
              <a:t>: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Diselenggarakan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membahas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07684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67325AE-4FA6-1B2D-E8C8-F3C50C504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620688"/>
            <a:ext cx="8280920" cy="5544616"/>
          </a:xfrm>
        </p:spPr>
        <p:txBody>
          <a:bodyPr/>
          <a:lstStyle/>
          <a:p>
            <a:pPr marL="514350" indent="-514350" algn="just">
              <a:buFont typeface="+mj-lt"/>
              <a:buAutoNum type="arabicPeriod" startAt="6"/>
            </a:pPr>
            <a:r>
              <a:rPr lang="en-ID" dirty="0" err="1">
                <a:solidFill>
                  <a:schemeClr val="tx1"/>
                </a:solidFill>
              </a:rPr>
              <a:t>Konsekuensi</a:t>
            </a:r>
            <a:r>
              <a:rPr lang="en-ID" dirty="0">
                <a:solidFill>
                  <a:schemeClr val="tx1"/>
                </a:solidFill>
              </a:rPr>
              <a:t> Jika PKPU </a:t>
            </a:r>
            <a:r>
              <a:rPr lang="en-ID" dirty="0" err="1">
                <a:solidFill>
                  <a:schemeClr val="tx1"/>
                </a:solidFill>
              </a:rPr>
              <a:t>Berhasil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Gagal</a:t>
            </a:r>
            <a:endParaRPr lang="en-ID" dirty="0">
              <a:solidFill>
                <a:schemeClr val="tx1"/>
              </a:solidFill>
            </a:endParaRPr>
          </a:p>
          <a:p>
            <a:pPr marL="989013" indent="-457200" algn="just">
              <a:buFont typeface="Wingdings" panose="05000000000000000000" pitchFamily="2" charset="2"/>
              <a:buChar char="§"/>
            </a:pPr>
            <a:r>
              <a:rPr lang="en-ID" b="1" dirty="0">
                <a:solidFill>
                  <a:schemeClr val="tx1"/>
                </a:solidFill>
              </a:rPr>
              <a:t>PKPU </a:t>
            </a:r>
            <a:r>
              <a:rPr lang="en-ID" b="1" dirty="0" err="1">
                <a:solidFill>
                  <a:schemeClr val="tx1"/>
                </a:solidFill>
              </a:rPr>
              <a:t>Berhasil</a:t>
            </a:r>
            <a:r>
              <a:rPr lang="en-ID" b="1" dirty="0">
                <a:solidFill>
                  <a:schemeClr val="tx1"/>
                </a:solidFill>
              </a:rPr>
              <a:t>:</a:t>
            </a:r>
            <a:r>
              <a:rPr lang="en-ID" dirty="0">
                <a:solidFill>
                  <a:schemeClr val="tx1"/>
                </a:solidFill>
              </a:rPr>
              <a:t> Jika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disetujui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mayoritas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kreditur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disahkan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terikat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dan PKPU </a:t>
            </a:r>
            <a:r>
              <a:rPr lang="en-ID" dirty="0" err="1">
                <a:solidFill>
                  <a:schemeClr val="tx1"/>
                </a:solidFill>
              </a:rPr>
              <a:t>berakhir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melaksanakan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9013" indent="-457200" algn="just">
              <a:buFont typeface="Wingdings" panose="05000000000000000000" pitchFamily="2" charset="2"/>
              <a:buChar char="§"/>
            </a:pPr>
            <a:r>
              <a:rPr lang="en-ID" b="1" dirty="0">
                <a:solidFill>
                  <a:schemeClr val="tx1"/>
                </a:solidFill>
              </a:rPr>
              <a:t>PKPU </a:t>
            </a:r>
            <a:r>
              <a:rPr lang="en-ID" b="1" dirty="0" err="1">
                <a:solidFill>
                  <a:schemeClr val="tx1"/>
                </a:solidFill>
              </a:rPr>
              <a:t>Gagal</a:t>
            </a:r>
            <a:r>
              <a:rPr lang="en-ID" b="1" dirty="0">
                <a:solidFill>
                  <a:schemeClr val="tx1"/>
                </a:solidFill>
              </a:rPr>
              <a:t>:</a:t>
            </a:r>
            <a:r>
              <a:rPr lang="en-ID" dirty="0">
                <a:solidFill>
                  <a:schemeClr val="tx1"/>
                </a:solidFill>
              </a:rPr>
              <a:t> Jika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disetujui</a:t>
            </a:r>
            <a:r>
              <a:rPr lang="en-ID" dirty="0">
                <a:solidFill>
                  <a:schemeClr val="tx1"/>
                </a:solidFill>
              </a:rPr>
              <a:t>/</a:t>
            </a:r>
            <a:r>
              <a:rPr lang="en-ID" dirty="0" err="1">
                <a:solidFill>
                  <a:schemeClr val="tx1"/>
                </a:solidFill>
              </a:rPr>
              <a:t>disahkan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melanggar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maka</a:t>
            </a:r>
            <a:r>
              <a:rPr lang="en-ID" dirty="0">
                <a:solidFill>
                  <a:schemeClr val="tx1"/>
                </a:solidFill>
              </a:rPr>
              <a:t> demi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dinyatakan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488990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A3457BD-4DC4-F3E4-6B01-F35906774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7848872" cy="5018112"/>
          </a:xfrm>
        </p:spPr>
        <p:txBody>
          <a:bodyPr/>
          <a:lstStyle/>
          <a:p>
            <a:r>
              <a:rPr lang="en-ID" sz="3000" b="1" dirty="0">
                <a:solidFill>
                  <a:schemeClr val="tx1"/>
                </a:solidFill>
              </a:rPr>
              <a:t>Kesimpulan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>
                <a:solidFill>
                  <a:schemeClr val="tx1"/>
                </a:solidFill>
              </a:rPr>
              <a:t>PKPU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mekanisme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penting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kesempatan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restrukturisasi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Meskipun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"</a:t>
            </a:r>
            <a:r>
              <a:rPr lang="en-ID" dirty="0" err="1">
                <a:solidFill>
                  <a:schemeClr val="tx1"/>
                </a:solidFill>
              </a:rPr>
              <a:t>nafas</a:t>
            </a:r>
            <a:r>
              <a:rPr lang="en-ID" dirty="0">
                <a:solidFill>
                  <a:schemeClr val="tx1"/>
                </a:solidFill>
              </a:rPr>
              <a:t>", PKPU juga </a:t>
            </a:r>
            <a:r>
              <a:rPr lang="en-ID" dirty="0" err="1">
                <a:solidFill>
                  <a:schemeClr val="tx1"/>
                </a:solidFill>
              </a:rPr>
              <a:t>membatasi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gerak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debitur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Kepentingan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ditempatkan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bawah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pengawasan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mekanisme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terstruktur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21406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8C2EDBD-78FF-EBF6-E4D2-C3233237C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908720"/>
            <a:ext cx="7416824" cy="473008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KUIS</a:t>
            </a:r>
          </a:p>
          <a:p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Apa </a:t>
            </a:r>
            <a:r>
              <a:rPr lang="en-ID" dirty="0" err="1">
                <a:solidFill>
                  <a:schemeClr val="tx1"/>
                </a:solidFill>
              </a:rPr>
              <a:t>konsekuensi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utama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PKPU </a:t>
            </a:r>
            <a:r>
              <a:rPr lang="en-ID" dirty="0" err="1">
                <a:solidFill>
                  <a:schemeClr val="tx1"/>
                </a:solidFill>
              </a:rPr>
              <a:t>berhasil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apa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konsekuensi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PKPU </a:t>
            </a:r>
            <a:r>
              <a:rPr lang="en-ID" dirty="0" err="1">
                <a:solidFill>
                  <a:schemeClr val="tx1"/>
                </a:solidFill>
              </a:rPr>
              <a:t>gagal</a:t>
            </a:r>
            <a:r>
              <a:rPr lang="en-ID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42803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7643</TotalTime>
  <Words>729</Words>
  <Application>Microsoft Office PowerPoint</Application>
  <PresentationFormat>On-screen Show (4:3)</PresentationFormat>
  <Paragraphs>51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Intan Meitasari</cp:lastModifiedBy>
  <cp:revision>584</cp:revision>
  <cp:lastPrinted>2017-08-29T02:54:51Z</cp:lastPrinted>
  <dcterms:created xsi:type="dcterms:W3CDTF">2010-04-18T12:06:30Z</dcterms:created>
  <dcterms:modified xsi:type="dcterms:W3CDTF">2025-06-05T01:56:33Z</dcterms:modified>
</cp:coreProperties>
</file>