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6" r:id="rId3"/>
    <p:sldId id="279" r:id="rId5"/>
    <p:sldId id="345" r:id="rId6"/>
    <p:sldId id="335" r:id="rId7"/>
    <p:sldId id="358" r:id="rId8"/>
    <p:sldId id="357" r:id="rId9"/>
    <p:sldId id="354" r:id="rId10"/>
    <p:sldId id="353" r:id="rId11"/>
    <p:sldId id="356" r:id="rId12"/>
    <p:sldId id="355" r:id="rId13"/>
    <p:sldId id="309" r:id="rId14"/>
    <p:sldId id="344" r:id="rId15"/>
    <p:sldId id="275" r:id="rId16"/>
  </p:sldIdLst>
  <p:sldSz cx="9144000" cy="6858000" type="screen4x3"/>
  <p:notesSz cx="9144000" cy="6858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41"/>
  </p:normalViewPr>
  <p:slideViewPr>
    <p:cSldViewPr showGuides="1">
      <p:cViewPr varScale="1">
        <p:scale>
          <a:sx n="72" d="100"/>
          <a:sy n="72" d="100"/>
        </p:scale>
        <p:origin x="1326" y="54"/>
      </p:cViewPr>
      <p:guideLst>
        <p:guide orient="horz" pos="2160"/>
        <p:guide pos="28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9CFF3-854F-4396-8DA3-74A0D8E286C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85AF5A-07A2-48DD-8D68-73C7F89B54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 indent="-285750"/>
            <a:r>
              <a:rPr lang="en-US" altLang="en-US" dirty="0"/>
              <a:t>Second level</a:t>
            </a:r>
            <a:endParaRPr lang="en-US" altLang="en-US" dirty="0"/>
          </a:p>
          <a:p>
            <a:pPr lvl="2" indent="-228600"/>
            <a:r>
              <a:rPr lang="en-US" altLang="en-US" dirty="0"/>
              <a:t>Third level</a:t>
            </a:r>
            <a:endParaRPr lang="en-US" altLang="en-US" dirty="0"/>
          </a:p>
          <a:p>
            <a:pPr lvl="3" indent="-228600"/>
            <a:r>
              <a:rPr lang="en-US" altLang="en-US" dirty="0"/>
              <a:t>Fourth level</a:t>
            </a:r>
            <a:endParaRPr lang="en-US" altLang="en-US" dirty="0"/>
          </a:p>
          <a:p>
            <a:pPr lvl="4" indent="-228600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 descr="D:\Picture\logo ibi 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0"/>
            <a:ext cx="1577975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187450" y="2827338"/>
            <a:ext cx="7489825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I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Calibri" pitchFamily="34" charset="0"/>
                <a:cs typeface="Times New Roman" panose="02020603050405020304" pitchFamily="18" charset="0"/>
                <a:sym typeface="+mn-ea"/>
              </a:rPr>
              <a:t>PEMROGR</a:t>
            </a:r>
            <a:r>
              <a:rPr kumimoji="0" lang="en-US" altLang="en-I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Calibri" pitchFamily="34" charset="0"/>
                <a:cs typeface="Times New Roman" panose="02020603050405020304" pitchFamily="18" charset="0"/>
                <a:sym typeface="+mn-ea"/>
              </a:rPr>
              <a:t>A</a:t>
            </a:r>
            <a:r>
              <a:rPr kumimoji="0" lang="en-I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Calibri" pitchFamily="34" charset="0"/>
                <a:cs typeface="Times New Roman" panose="02020603050405020304" pitchFamily="18" charset="0"/>
                <a:sym typeface="+mn-ea"/>
              </a:rPr>
              <a:t>MAN TERSTRUKTUR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704020202020204" pitchFamily="34" charset="0"/>
              <a:ea typeface="+mn-ea"/>
              <a:cs typeface="Arial" panose="020B0704020202020204" pitchFamily="34" charset="0"/>
              <a:sym typeface="+mn-ea"/>
            </a:endParaRPr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499225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Struktur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Rectangle 7"/>
          <p:cNvSpPr txBox="1"/>
          <p:nvPr/>
        </p:nvSpPr>
        <p:spPr>
          <a:xfrm>
            <a:off x="1187450" y="1127125"/>
            <a:ext cx="5899150" cy="1146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zh-CN" sz="2000" u="sng" dirty="0">
                <a:solidFill>
                  <a:srgbClr val="0070C0"/>
                </a:solidFill>
                <a:latin typeface="Calibri" pitchFamily="34" charset="0"/>
              </a:rPr>
              <a:t>Materi Pembelajaran</a:t>
            </a:r>
            <a:r>
              <a:rPr lang="en-US" altLang="zh-CN" sz="3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altLang="zh-CN" sz="3200" dirty="0">
              <a:solidFill>
                <a:srgbClr val="0070C0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Matakuliah :</a:t>
            </a:r>
            <a:endParaRPr lang="en-US" sz="32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103" name="Rectangle 7"/>
          <p:cNvSpPr txBox="1"/>
          <p:nvPr/>
        </p:nvSpPr>
        <p:spPr>
          <a:xfrm>
            <a:off x="1222375" y="3387725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Kode Matakuliah : SKO 21411</a:t>
            </a: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4104" name="Rectangle 7"/>
          <p:cNvSpPr txBox="1"/>
          <p:nvPr/>
        </p:nvSpPr>
        <p:spPr>
          <a:xfrm>
            <a:off x="1187450" y="4829175"/>
            <a:ext cx="6302375" cy="944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Dosen Pengampu </a:t>
            </a:r>
            <a:r>
              <a:rPr lang="en-US" altLang="en-ID" sz="1800" dirty="0">
                <a:solidFill>
                  <a:srgbClr val="0D0D0D"/>
                </a:solidFill>
                <a:latin typeface="Calibri" pitchFamily="34" charset="0"/>
              </a:rPr>
              <a:t>Matakuliah</a:t>
            </a: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: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 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Bayu Nugroho, </a:t>
            </a:r>
            <a:r>
              <a:rPr lang="en-US" altLang="en-ID" sz="2400" dirty="0">
                <a:solidFill>
                  <a:srgbClr val="0D0D0D"/>
                </a:solidFill>
                <a:latin typeface="Calibri" pitchFamily="34" charset="0"/>
              </a:rPr>
              <a:t>S.Kom., 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M.Eng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4105" name="Rectangle 7"/>
          <p:cNvSpPr txBox="1"/>
          <p:nvPr/>
        </p:nvSpPr>
        <p:spPr>
          <a:xfrm>
            <a:off x="1187450" y="298450"/>
            <a:ext cx="3062288" cy="384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en-ID" sz="1800" b="1" dirty="0">
                <a:solidFill>
                  <a:srgbClr val="595959"/>
                </a:solidFill>
                <a:latin typeface="Arial Narrow Bold" panose="020B0706020202030204" charset="0"/>
              </a:rPr>
              <a:t>Bahan Ajar</a:t>
            </a:r>
            <a:endParaRPr lang="en-US" altLang="en-ID" sz="1800" b="1" u="sng" dirty="0">
              <a:solidFill>
                <a:srgbClr val="595959"/>
              </a:solidFill>
              <a:latin typeface="Arial Narrow Bold" panose="020B0706020202030204" charset="0"/>
            </a:endParaRPr>
          </a:p>
        </p:txBody>
      </p:sp>
      <p:sp>
        <p:nvSpPr>
          <p:cNvPr id="3" name="Rectangle 7"/>
          <p:cNvSpPr txBox="1"/>
          <p:nvPr/>
        </p:nvSpPr>
        <p:spPr>
          <a:xfrm>
            <a:off x="1222375" y="3981450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None/>
            </a:pPr>
            <a:r>
              <a:rPr kumimoji="0" lang="en-US" sz="2400" b="0" i="0" u="none" strike="noStrike" kern="1200" cap="none" spc="0" normalizeH="0" baseline="0" noProof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704020202020204" pitchFamily="34" charset="0"/>
                <a:sym typeface="+mn-ea"/>
              </a:rPr>
              <a:t>Prodi : SISTEM KOMPUTER</a:t>
            </a:r>
            <a:endParaRPr kumimoji="0" lang="en-US" sz="2400" b="0" i="0" u="none" strike="noStrike" kern="1200" cap="none" spc="0" normalizeH="0" baseline="0" noProof="1" dirty="0">
              <a:solidFill>
                <a:schemeClr val="accent6">
                  <a:lumMod val="75000"/>
                </a:schemeClr>
              </a:solidFill>
              <a:latin typeface="+mn-lt"/>
              <a:ea typeface="Arial" panose="020B0704020202020204" pitchFamily="34" charset="0"/>
              <a:cs typeface="Arial" panose="020B0704020202020204" pitchFamily="34" charset="0"/>
              <a:sym typeface="+mn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925" y="309880"/>
            <a:ext cx="2326640" cy="95821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12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514080" cy="541401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>
                <a:sym typeface="+mn-ea"/>
              </a:rPr>
              <a:t>Pointers to Functions</a:t>
            </a:r>
            <a:endParaRPr lang="en-US" sz="1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Serial.print("After return from function, number = ");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 Serial.println(number);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 Serial.flush();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 exit(0);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}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int DisplayValue(int val)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{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Serial.print("In function, val = ");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Serial.println(val);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return val * val;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}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7784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12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1107440"/>
            <a:ext cx="8500110" cy="500570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(teori):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8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Font typeface="+mj-lt"/>
              <a:buAutoNum type="arabicPeriod"/>
            </a:pPr>
            <a:r>
              <a:rPr lang="en-US" sz="2800" dirty="0"/>
              <a:t>When can you use two pointers in an arithmetic expression?</a:t>
            </a:r>
            <a:endParaRPr lang="en-US" sz="28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Font typeface="+mj-lt"/>
              <a:buAutoNum type="arabicPeriod"/>
            </a:pPr>
            <a:r>
              <a:rPr lang="en-US" sz="2800" dirty="0">
                <a:sym typeface="+mn-ea"/>
              </a:rPr>
              <a:t>If you define a pointer to a function, what is the rvalue of a properly initialized pointer to function?</a:t>
            </a:r>
            <a:endParaRPr lang="en-US" sz="2800" dirty="0">
              <a:sym typeface="+mn-ea"/>
            </a:endParaRPr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Font typeface="+mj-lt"/>
              <a:buAutoNum type="arabicPeriod"/>
            </a:pPr>
            <a:r>
              <a:rPr lang="en-US" sz="2800" dirty="0">
                <a:sym typeface="+mn-ea"/>
              </a:rPr>
              <a:t>What is the purpose of the Right-Left Rule?</a:t>
            </a:r>
            <a:endParaRPr lang="en-US" sz="2800" dirty="0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12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hape 81"/>
          <p:cNvSpPr>
            <a:spLocks noGrp="1"/>
          </p:cNvSpPr>
          <p:nvPr/>
        </p:nvSpPr>
        <p:spPr>
          <a:xfrm>
            <a:off x="268605" y="863600"/>
            <a:ext cx="8500110" cy="223393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(prakt):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ym typeface="+mn-ea"/>
              </a:rPr>
              <a:t>Lakukan perakitan skema rangkaian LED di proteus dengan perintah Array 1 dimensi dan 2 dimensi untuk menghidupkan LED.</a:t>
            </a:r>
            <a:endParaRPr lang="en-US" sz="2800" dirty="0">
              <a:sym typeface="+mn-ea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3500430" y="2629326"/>
            <a:ext cx="2428892" cy="1362075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end</a:t>
            </a: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5pPr>
          </a:lstStyle>
          <a:p>
            <a:pPr lvl="0" indent="0" eaLnBrk="1" hangingPunct="1"/>
            <a:r>
              <a:rPr lang="en-US" altLang="en-US" sz="1200" dirty="0">
                <a:solidFill>
                  <a:srgbClr val="898989"/>
                </a:solidFill>
                <a:latin typeface="Calibri" pitchFamily="34" charset="0"/>
              </a:rPr>
              <a:t>*</a:t>
            </a:r>
            <a:endParaRPr lang="en-US" alt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hape 80"/>
          <p:cNvSpPr>
            <a:spLocks noGrp="1"/>
          </p:cNvSpPr>
          <p:nvPr>
            <p:ph type="title"/>
          </p:nvPr>
        </p:nvSpPr>
        <p:spPr>
          <a:xfrm>
            <a:off x="395288" y="1098550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3200" b="1" u="sng" dirty="0">
                <a:latin typeface="Arial" panose="020B0704020202020204" pitchFamily="34" charset="0"/>
                <a:sym typeface="Arial" panose="020B0704020202020204" pitchFamily="34" charset="0"/>
              </a:rPr>
              <a:t>Tables of Content</a:t>
            </a:r>
            <a:endParaRPr lang="en-US" altLang="en-US" sz="32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8194" name="Shape 81"/>
          <p:cNvSpPr>
            <a:spLocks noGrp="1"/>
          </p:cNvSpPr>
          <p:nvPr>
            <p:ph idx="1"/>
          </p:nvPr>
        </p:nvSpPr>
        <p:spPr>
          <a:xfrm>
            <a:off x="395605" y="2184400"/>
            <a:ext cx="8608695" cy="289242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Pointer Arithmetic</a:t>
            </a:r>
            <a:endParaRPr lang="en-US" sz="3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Array</a:t>
            </a:r>
            <a:endParaRPr lang="en-US" sz="3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Array Multi Dimensional </a:t>
            </a:r>
            <a:endParaRPr lang="en-US" sz="3000">
              <a:cs typeface="+mn-lt"/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>
                <a:cs typeface="+mn-lt"/>
                <a:sym typeface="+mn-ea"/>
              </a:rPr>
              <a:t>Pointers to Functions</a:t>
            </a:r>
            <a:endParaRPr lang="en-US" sz="3000">
              <a:cs typeface="+mn-lt"/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enum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Pointers to Functions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3000">
              <a:cs typeface="+mn-lt"/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1" name="Shape 80"/>
          <p:cNvSpPr>
            <a:spLocks noGrp="1"/>
          </p:cNvSpPr>
          <p:nvPr/>
        </p:nvSpPr>
        <p:spPr>
          <a:xfrm>
            <a:off x="395288" y="313055"/>
            <a:ext cx="8229600" cy="650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12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12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514080" cy="76581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Pointer Arithmetic</a:t>
            </a:r>
            <a:endParaRPr lang="en-US" sz="28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68605" y="1466850"/>
            <a:ext cx="75279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/>
              <a:t>Sample run of pointer to function program.</a:t>
            </a:r>
            <a:endParaRPr lang="en-US" sz="2800"/>
          </a:p>
        </p:txBody>
      </p:sp>
      <p:pic>
        <p:nvPicPr>
          <p:cNvPr id="4" name="Picture 3" descr="Screen Shot 2022-01-28 at 18.53.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8145" y="1988820"/>
            <a:ext cx="5430520" cy="450977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12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514080" cy="541401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>
                <a:sym typeface="+mn-ea"/>
              </a:rPr>
              <a:t>Array</a:t>
            </a:r>
            <a:endParaRPr lang="en-US" sz="28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Screen Shot 2022-01-29 at 10.58.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160" y="1567180"/>
            <a:ext cx="6515735" cy="4483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12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514080" cy="541401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>
                <a:sym typeface="+mn-ea"/>
              </a:rPr>
              <a:t>Array Multidimensional</a:t>
            </a:r>
            <a:endParaRPr lang="en-US" sz="28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Screen Shot 2022-01-29 at 11.00.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020" y="1754505"/>
            <a:ext cx="7176135" cy="3632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12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514080" cy="541401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>
                <a:sym typeface="+mn-ea"/>
              </a:rPr>
              <a:t>enum</a:t>
            </a:r>
            <a:endParaRPr lang="en-US" sz="28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The enum syntax is: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enum NameOfEnum {enumMember List};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tx1"/>
                </a:solidFill>
              </a:rPr>
              <a:t>By default, the list is assigned values starting with 0 and is incremented by 1 for each member. For 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tx1"/>
                </a:solidFill>
              </a:rPr>
              <a:t>example: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enum days {SUNDAY, MONDAY, TUESDAY, WEDNESDAY, THURSDAY, FRIDAY, SATURDAY};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12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791845"/>
            <a:ext cx="8636000" cy="541401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ym typeface="+mn-ea"/>
              </a:rPr>
              <a:t>would associate 0 with SUNDAY, 1 for MONDAY, and 6 for SATURDAY. You can override the default numbering by using explicit assignments, such as:</a:t>
            </a:r>
            <a:endParaRPr lang="en-US" sz="28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8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enum speeds {RESIDENTIAL = 35, STATEROAD = 55, FEDERALHIGHWAY = 70};</a:t>
            </a:r>
            <a:endParaRPr lang="en-US" sz="2800" dirty="0">
              <a:solidFill>
                <a:schemeClr val="accent6">
                  <a:lumMod val="75000"/>
                </a:schemeClr>
              </a:solidFill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800" dirty="0">
              <a:solidFill>
                <a:schemeClr val="accent6">
                  <a:lumMod val="75000"/>
                </a:schemeClr>
              </a:solidFill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tx1"/>
                </a:solidFill>
                <a:sym typeface="+mn-ea"/>
              </a:rPr>
              <a:t>To define an enumerated variable, you may use either of the following syntax forms:</a:t>
            </a:r>
            <a:endParaRPr lang="en-US" sz="2800" dirty="0">
              <a:solidFill>
                <a:schemeClr val="tx1"/>
              </a:solidFill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800" dirty="0">
              <a:solidFill>
                <a:schemeClr val="tx1"/>
              </a:solidFill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enum days myDay;</a:t>
            </a:r>
            <a:endParaRPr lang="en-US" sz="2800" dirty="0">
              <a:solidFill>
                <a:schemeClr val="accent6">
                  <a:lumMod val="75000"/>
                </a:schemeClr>
              </a:solidFill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enum speeds {RESIDENTIAL = 35, STATEROAD = 55, FEDERALHIGHWAY = 70} mySpeed;</a:t>
            </a:r>
            <a:endParaRPr lang="en-US" sz="2800" dirty="0">
              <a:solidFill>
                <a:schemeClr val="accent6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12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514080" cy="541401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>
                <a:sym typeface="+mn-ea"/>
              </a:rPr>
              <a:t>The Right-Left Rule</a:t>
            </a:r>
            <a:endParaRPr lang="en-US" sz="28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Screen Shot 2022-01-28 at 18.57.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2840" y="1773555"/>
            <a:ext cx="4337685" cy="42132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12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514080" cy="541401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>
                <a:sym typeface="+mn-ea"/>
              </a:rPr>
              <a:t>Pointers to Functions</a:t>
            </a:r>
            <a:endParaRPr lang="en-US" sz="28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void setup() {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Serial.begin(9600); // Serial link to PC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}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void loop() {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int number = 50;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int (*funcPtr)(int n); // This defines a pointer to function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funcPtr = DisplayValue; // This copies the lvalue of DisplayValue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number = (*funcPtr)(number);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ut/>
  </p:transition>
</p:sld>
</file>

<file path=ppt/tags/tag1.xml><?xml version="1.0" encoding="utf-8"?>
<p:tagLst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2258</Words>
  <Application>WPS Writer</Application>
  <PresentationFormat>On-screen Show (4:3)</PresentationFormat>
  <Paragraphs>150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Helvetica Neue</vt:lpstr>
      <vt:lpstr>Book Antiqua</vt:lpstr>
      <vt:lpstr>苹方-简</vt:lpstr>
      <vt:lpstr>Times New Roman</vt:lpstr>
      <vt:lpstr>Arial Narrow Bold</vt:lpstr>
      <vt:lpstr>Arial Black</vt:lpstr>
      <vt:lpstr>微软雅黑</vt:lpstr>
      <vt:lpstr>汉仪旗黑</vt:lpstr>
      <vt:lpstr>Arial Unicode MS</vt:lpstr>
      <vt:lpstr>宋体-简</vt:lpstr>
      <vt:lpstr>Office Theme</vt:lpstr>
      <vt:lpstr>PowerPoint 演示文稿</vt:lpstr>
      <vt:lpstr>Tables of Content</vt:lpstr>
      <vt:lpstr>Chapter 12</vt:lpstr>
      <vt:lpstr>Chapter 12</vt:lpstr>
      <vt:lpstr>Chapter 12</vt:lpstr>
      <vt:lpstr>Chapter 12</vt:lpstr>
      <vt:lpstr>Chapter 12</vt:lpstr>
      <vt:lpstr>Chapter 12</vt:lpstr>
      <vt:lpstr>Chapter 12</vt:lpstr>
      <vt:lpstr>Chapter 12</vt:lpstr>
      <vt:lpstr>Chapter 12</vt:lpstr>
      <vt:lpstr>Chapter 12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bayunugroho</cp:lastModifiedBy>
  <cp:revision>368</cp:revision>
  <dcterms:created xsi:type="dcterms:W3CDTF">2023-09-06T04:24:35Z</dcterms:created>
  <dcterms:modified xsi:type="dcterms:W3CDTF">2023-09-06T04:24:35Z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</Properties>
</file>