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7" r:id="rId3"/>
    <p:sldId id="301" r:id="rId4"/>
    <p:sldId id="288" r:id="rId5"/>
    <p:sldId id="303" r:id="rId6"/>
    <p:sldId id="290" r:id="rId7"/>
    <p:sldId id="283" r:id="rId8"/>
    <p:sldId id="298" r:id="rId9"/>
    <p:sldId id="305" r:id="rId10"/>
    <p:sldId id="295" r:id="rId11"/>
    <p:sldId id="296" r:id="rId12"/>
    <p:sldId id="260" r:id="rId13"/>
    <p:sldId id="261" r:id="rId14"/>
    <p:sldId id="299" r:id="rId15"/>
    <p:sldId id="293" r:id="rId16"/>
    <p:sldId id="304" r:id="rId17"/>
  </p:sldIdLst>
  <p:sldSz cx="9144000" cy="6858000" type="screen4x3"/>
  <p:notesSz cx="6858000" cy="9144000"/>
  <p:custDataLst>
    <p:tags r:id="rId2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E26684A-ADE8-495E-BC2C-677E126A4178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5F3224E-91D1-4A65-AF5E-F2414E3899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028021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E62D68-D453-4157-802E-4BBA5495AA3D}" type="datetimeFigureOut">
              <a:rPr lang="en-US"/>
              <a:pPr>
                <a:defRPr/>
              </a:pPr>
              <a:t>9/28/2024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9F50F65-090B-4853-840E-2860EA2CF8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1598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5B002-7DAE-44F6-9202-6E37A3F033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6D2B6-CFD0-46EE-A155-C7FDB4CF68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D80D4-64B6-47BA-B274-C89F743860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0C523-F41B-490A-A536-6D46262EA7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18098-1231-4168-9CBE-B9CECFB192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07424-EAFD-4757-B57C-62CCA0F433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AC995-01D3-43FD-9A76-92A9ACDA73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DBCEC1-2110-494F-9C6E-31A6ACC4BD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96C41-EA2E-4D80-AC76-BDBE4A8275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1CD64-0430-4475-817B-6287EBDAAF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F07C2-F5F1-4398-A6BC-3FD48BB3A4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1DA43FA-E337-46FB-AD3A-36D7971CD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8CABC-47B3-4A22-ABA4-2A58EE12D5CB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71538" y="2428868"/>
            <a:ext cx="7215238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PANCASILA</a:t>
            </a:r>
          </a:p>
          <a:p>
            <a:pPr algn="ctr"/>
            <a:endParaRPr lang="en-US" sz="8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Dosen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: </a:t>
            </a:r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Riyadini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Riyan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Utami</a:t>
            </a:r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S.IP.,M.M</a:t>
            </a:r>
            <a:endParaRPr lang="en-US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1026" name="Picture 2" descr="F:\LAMPUNG\GALERY\POLITIK\31JemPerampok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49505">
            <a:off x="373853" y="581546"/>
            <a:ext cx="4355425" cy="315768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9820740">
            <a:off x="4342006" y="849514"/>
            <a:ext cx="4286250" cy="321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347023">
            <a:off x="1775368" y="2843067"/>
            <a:ext cx="5715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785786" y="428604"/>
            <a:ext cx="664652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Semakin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banyak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penyimpangan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nilai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Pancasila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karena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melemahnya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3200" b="1" cap="none" spc="0" dirty="0" err="1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pendidikan</a:t>
            </a:r>
            <a:r>
              <a:rPr lang="en-US" sz="3200" b="1" cap="none" spc="0" dirty="0" smtClean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moral</a:t>
            </a:r>
            <a:endParaRPr lang="en-US" sz="3200" b="1" cap="none" spc="0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2050" name="Picture 2" descr="F:\LAMPUNG\GALERY\POLITIK\dscn24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31878"/>
            <a:ext cx="5000660" cy="3751514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71810"/>
            <a:ext cx="4752975" cy="356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500166" y="642918"/>
            <a:ext cx="7090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Nilai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luhur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diabaikan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27150" y="214313"/>
            <a:ext cx="76104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Landasan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Pendidikan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Pancasila</a:t>
            </a: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30193-986A-4DEA-B072-CAC53BC3AD20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357158" y="928670"/>
            <a:ext cx="8286808" cy="100013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A.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Historis</a:t>
            </a:r>
            <a:r>
              <a:rPr lang="en-US" sz="2800" b="1" dirty="0">
                <a:latin typeface="Cambria" pitchFamily="18" charset="0"/>
              </a:rPr>
              <a:t>:</a:t>
            </a:r>
            <a:r>
              <a:rPr lang="en-US" sz="2800" b="1" dirty="0">
                <a:solidFill>
                  <a:srgbClr val="FFFF00"/>
                </a:solidFill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Pengalaman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sejarah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bangsa</a:t>
            </a:r>
            <a:r>
              <a:rPr lang="en-US" b="1" dirty="0">
                <a:latin typeface="Cambria" pitchFamily="18" charset="0"/>
              </a:rPr>
              <a:t> Indonesia </a:t>
            </a:r>
            <a:r>
              <a:rPr lang="en-US" b="1" dirty="0" err="1">
                <a:latin typeface="Cambria" pitchFamily="18" charset="0"/>
              </a:rPr>
              <a:t>sejak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jaman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kerajaan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hingga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sekarang</a:t>
            </a:r>
            <a:r>
              <a:rPr lang="en-US" b="1" dirty="0">
                <a:latin typeface="Cambria" pitchFamily="18" charset="0"/>
              </a:rPr>
              <a:t>  --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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Pancasila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tetap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eksis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meski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</a:t>
            </a:r>
            <a:r>
              <a:rPr lang="en-US" b="1" dirty="0" err="1">
                <a:latin typeface="Cambria" pitchFamily="18" charset="0"/>
                <a:sym typeface="Wingdings" pitchFamily="2" charset="2"/>
              </a:rPr>
              <a:t>berbagai</a:t>
            </a:r>
            <a:r>
              <a:rPr lang="en-US" b="1" dirty="0">
                <a:latin typeface="Cambria" pitchFamily="18" charset="0"/>
                <a:sym typeface="Wingdings" pitchFamily="2" charset="2"/>
              </a:rPr>
              <a:t> ATHG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57158" y="2000240"/>
            <a:ext cx="8286808" cy="135732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B.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Sosiologis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 &amp; </a:t>
            </a:r>
            <a:r>
              <a:rPr lang="en-US" sz="2800" b="1" dirty="0" err="1" smtClean="0">
                <a:solidFill>
                  <a:srgbClr val="C00000"/>
                </a:solidFill>
                <a:latin typeface="Cambria" pitchFamily="18" charset="0"/>
              </a:rPr>
              <a:t>Kultural</a:t>
            </a:r>
            <a:r>
              <a:rPr lang="en-US" sz="2800" b="1" dirty="0" smtClean="0">
                <a:solidFill>
                  <a:srgbClr val="C00000"/>
                </a:solidFill>
                <a:latin typeface="Cambria" pitchFamily="18" charset="0"/>
              </a:rPr>
              <a:t>:</a:t>
            </a:r>
            <a:r>
              <a:rPr lang="en-US" sz="2800" b="1" dirty="0" smtClean="0">
                <a:latin typeface="Cambria" pitchFamily="18" charset="0"/>
              </a:rPr>
              <a:t> </a:t>
            </a:r>
            <a:r>
              <a:rPr lang="en-US" b="1" dirty="0" smtClean="0">
                <a:latin typeface="Cambria" pitchFamily="18" charset="0"/>
              </a:rPr>
              <a:t>Indonesia </a:t>
            </a:r>
            <a:r>
              <a:rPr lang="en-US" b="1" dirty="0" err="1" smtClean="0">
                <a:latin typeface="Cambria" pitchFamily="18" charset="0"/>
              </a:rPr>
              <a:t>yg</a:t>
            </a:r>
            <a:r>
              <a:rPr lang="en-US" b="1" dirty="0" smtClean="0">
                <a:latin typeface="Cambria" pitchFamily="18" charset="0"/>
              </a:rPr>
              <a:t> plural </a:t>
            </a:r>
            <a:r>
              <a:rPr lang="en-US" b="1" dirty="0" err="1" smtClean="0">
                <a:latin typeface="Cambria" pitchFamily="18" charset="0"/>
              </a:rPr>
              <a:t>butuh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>
                <a:latin typeface="Cambria" pitchFamily="18" charset="0"/>
              </a:rPr>
              <a:t>yang </a:t>
            </a:r>
            <a:r>
              <a:rPr lang="en-US" b="1" dirty="0" err="1">
                <a:latin typeface="Cambria" pitchFamily="18" charset="0"/>
              </a:rPr>
              <a:t>terkandung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(</a:t>
            </a:r>
            <a:r>
              <a:rPr lang="en-US" b="1" dirty="0" err="1" smtClean="0">
                <a:latin typeface="Cambria" pitchFamily="18" charset="0"/>
              </a:rPr>
              <a:t>kenegaraan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maupun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kemasyarakatan</a:t>
            </a:r>
            <a:r>
              <a:rPr lang="en-US" b="1" dirty="0" smtClean="0">
                <a:latin typeface="Cambria" pitchFamily="18" charset="0"/>
              </a:rPr>
              <a:t>) </a:t>
            </a:r>
            <a:r>
              <a:rPr lang="en-US" b="1" dirty="0" err="1" smtClean="0">
                <a:latin typeface="Cambria" pitchFamily="18" charset="0"/>
              </a:rPr>
              <a:t>adalah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milik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bangsa</a:t>
            </a:r>
            <a:r>
              <a:rPr lang="en-US" b="1" dirty="0" smtClean="0">
                <a:latin typeface="Cambria" pitchFamily="18" charset="0"/>
              </a:rPr>
              <a:t> Indonesia yang </a:t>
            </a:r>
            <a:r>
              <a:rPr lang="en-US" b="1" dirty="0" err="1" smtClean="0">
                <a:latin typeface="Cambria" pitchFamily="18" charset="0"/>
              </a:rPr>
              <a:t>ada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sejak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jaman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dulu</a:t>
            </a:r>
            <a:r>
              <a:rPr lang="en-US" b="1" dirty="0" smtClean="0">
                <a:latin typeface="Cambria" pitchFamily="18" charset="0"/>
              </a:rPr>
              <a:t>. </a:t>
            </a:r>
            <a:r>
              <a:rPr lang="en-US" b="1" dirty="0" err="1" smtClean="0">
                <a:latin typeface="Cambria" pitchFamily="18" charset="0"/>
              </a:rPr>
              <a:t>Nilai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inilah</a:t>
            </a:r>
            <a:r>
              <a:rPr lang="en-US" b="1" dirty="0" smtClean="0">
                <a:latin typeface="Cambria" pitchFamily="18" charset="0"/>
              </a:rPr>
              <a:t> yang </a:t>
            </a:r>
            <a:r>
              <a:rPr lang="en-US" b="1" dirty="0" err="1" smtClean="0">
                <a:latin typeface="Cambria" pitchFamily="18" charset="0"/>
              </a:rPr>
              <a:t>dapat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menjadi</a:t>
            </a:r>
            <a:r>
              <a:rPr lang="en-US" b="1" dirty="0" smtClean="0">
                <a:latin typeface="Cambria" pitchFamily="18" charset="0"/>
              </a:rPr>
              <a:t> </a:t>
            </a:r>
            <a:r>
              <a:rPr lang="en-US" b="1" dirty="0" err="1" smtClean="0">
                <a:latin typeface="Cambria" pitchFamily="18" charset="0"/>
              </a:rPr>
              <a:t>pemersatu</a:t>
            </a:r>
            <a:r>
              <a:rPr lang="en-US" b="1" dirty="0" smtClean="0">
                <a:latin typeface="Cambria" pitchFamily="18" charset="0"/>
              </a:rPr>
              <a:t>.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57158" y="5715016"/>
            <a:ext cx="8286808" cy="107157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D.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Cambria" pitchFamily="18" charset="0"/>
              </a:rPr>
              <a:t>Filosofis</a:t>
            </a:r>
            <a:r>
              <a:rPr lang="en-US" sz="2800" b="1" dirty="0">
                <a:solidFill>
                  <a:srgbClr val="002060"/>
                </a:solidFill>
                <a:latin typeface="Cambria" pitchFamily="18" charset="0"/>
              </a:rPr>
              <a:t>:  </a:t>
            </a:r>
            <a:r>
              <a:rPr lang="en-US" b="1" dirty="0" err="1">
                <a:latin typeface="Cambria" pitchFamily="18" charset="0"/>
              </a:rPr>
              <a:t>Pancasila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telah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menjadi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jiwa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pandangan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hidup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oleh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karena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itu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sudah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seharusnya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direalisasikan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dalam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kehidupan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berbangsa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bernegara</a:t>
            </a:r>
            <a:r>
              <a:rPr lang="en-US" b="1" dirty="0">
                <a:latin typeface="Cambria" pitchFamily="18" charset="0"/>
              </a:rPr>
              <a:t>, </a:t>
            </a:r>
            <a:r>
              <a:rPr lang="en-US" b="1" dirty="0" err="1">
                <a:latin typeface="Cambria" pitchFamily="18" charset="0"/>
              </a:rPr>
              <a:t>dan</a:t>
            </a:r>
            <a:r>
              <a:rPr lang="en-US" b="1" dirty="0">
                <a:latin typeface="Cambria" pitchFamily="18" charset="0"/>
              </a:rPr>
              <a:t> </a:t>
            </a:r>
            <a:r>
              <a:rPr lang="en-US" b="1" dirty="0" err="1">
                <a:latin typeface="Cambria" pitchFamily="18" charset="0"/>
              </a:rPr>
              <a:t>bermasyarakat</a:t>
            </a:r>
            <a:endParaRPr lang="en-US" b="1" dirty="0">
              <a:latin typeface="Cambria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57158" y="3500438"/>
            <a:ext cx="8286808" cy="21431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C.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Landasan</a:t>
            </a:r>
            <a:r>
              <a:rPr lang="en-US" sz="28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Cambria" pitchFamily="18" charset="0"/>
              </a:rPr>
              <a:t>Yuridis</a:t>
            </a:r>
            <a:r>
              <a:rPr lang="en-US" sz="2800" b="1" dirty="0">
                <a:solidFill>
                  <a:srgbClr val="0070C0"/>
                </a:solidFill>
                <a:latin typeface="Cambria" pitchFamily="18" charset="0"/>
              </a:rPr>
              <a:t>: </a:t>
            </a:r>
            <a:r>
              <a:rPr lang="en-US" b="1" dirty="0">
                <a:solidFill>
                  <a:srgbClr val="0070C0"/>
                </a:solidFill>
              </a:rPr>
              <a:t>UU No. 20 </a:t>
            </a:r>
            <a:r>
              <a:rPr lang="en-US" b="1" dirty="0" err="1">
                <a:solidFill>
                  <a:srgbClr val="0070C0"/>
                </a:solidFill>
              </a:rPr>
              <a:t>tahun</a:t>
            </a:r>
            <a:r>
              <a:rPr lang="en-US" b="1" dirty="0">
                <a:solidFill>
                  <a:srgbClr val="0070C0"/>
                </a:solidFill>
              </a:rPr>
              <a:t> 2003 </a:t>
            </a:r>
            <a:r>
              <a:rPr lang="en-US" b="1" dirty="0" err="1">
                <a:solidFill>
                  <a:srgbClr val="0070C0"/>
                </a:solidFill>
              </a:rPr>
              <a:t>tentang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Sisdiknas</a:t>
            </a:r>
            <a:r>
              <a:rPr lang="en-US" b="1" dirty="0">
                <a:solidFill>
                  <a:srgbClr val="0070C0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Kepmendiknas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232/U/2000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2000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Pedoman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Penyusunan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dan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No. 45/U/2003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Th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2003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Kurikulum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Inti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Pendidikan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Cambria" pitchFamily="18" charset="0"/>
              </a:rPr>
              <a:t>Tinggi</a:t>
            </a:r>
            <a:r>
              <a:rPr lang="en-US" b="1" dirty="0">
                <a:solidFill>
                  <a:schemeClr val="tx1"/>
                </a:solidFill>
                <a:latin typeface="Cambria" pitchFamily="18" charset="0"/>
              </a:rPr>
              <a:t>;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Surat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Dirjen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Dikti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Diknas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No. 43/DIKTI/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/2006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Rambu-rambu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pelaksanaan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kelompok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Matakuliah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Pengembangan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Kepribadian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di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Perguruan</a:t>
            </a:r>
            <a:r>
              <a:rPr lang="en-US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 UU no. 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Tahun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2012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tentang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Pendidikan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  <a:latin typeface="Cambria" pitchFamily="18" charset="0"/>
              </a:rPr>
              <a:t>Tinggi</a:t>
            </a:r>
            <a:r>
              <a:rPr lang="en-US" b="1" dirty="0" smtClean="0">
                <a:solidFill>
                  <a:srgbClr val="C00000"/>
                </a:solidFill>
                <a:latin typeface="Cambria" pitchFamily="18" charset="0"/>
              </a:rPr>
              <a:t>.</a:t>
            </a:r>
            <a:endParaRPr lang="en-US" b="1" dirty="0">
              <a:solidFill>
                <a:srgbClr val="C00000"/>
              </a:solidFill>
              <a:latin typeface="Cambria" pitchFamily="18" charset="0"/>
            </a:endParaRPr>
          </a:p>
          <a:p>
            <a:pPr>
              <a:defRPr/>
            </a:pPr>
            <a:endParaRPr lang="en-US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AE4DC-0E7D-4CBC-9E66-EFD40828DC46}" type="slidenum">
              <a:rPr lang="en-US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42938" y="142852"/>
            <a:ext cx="8001000" cy="10772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Tujuan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Pendidikan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Pancasila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di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Perguruan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Tinggi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4282" y="1214422"/>
            <a:ext cx="8472518" cy="5072098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US" sz="2000" b="1" dirty="0" err="1" smtClean="0"/>
              <a:t>Memperkuat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falsafah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ideologi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melalui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revitalisasi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norma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Memberikan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pemahaman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penghayatan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atas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jiwa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dasar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sebagai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warga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negara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Republik</a:t>
            </a:r>
            <a:r>
              <a:rPr lang="en-US" sz="2000" b="1" dirty="0" smtClean="0"/>
              <a:t> Indonesia, </a:t>
            </a:r>
            <a:r>
              <a:rPr lang="en-US" sz="2000" b="1" dirty="0" err="1" smtClean="0"/>
              <a:t>serta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membimbing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dapat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menerapkannya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dalam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Mempersiapkan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agar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menganalisis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mencari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solusi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terhadap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berbagai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persoalan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kehidupan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bermasyarakat</a:t>
            </a:r>
            <a:r>
              <a:rPr lang="en-US" sz="2000" b="1" dirty="0" smtClean="0"/>
              <a:t>,  </a:t>
            </a:r>
            <a:r>
              <a:rPr lang="en-US" sz="2000" b="1" dirty="0" err="1" smtClean="0"/>
              <a:t>berbangsa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bernegara</a:t>
            </a:r>
            <a:r>
              <a:rPr lang="en-US" sz="2000" b="1" dirty="0" smtClean="0"/>
              <a:t>  </a:t>
            </a:r>
            <a:r>
              <a:rPr lang="en-US" sz="2000" b="1" dirty="0" err="1" smtClean="0"/>
              <a:t>melalui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sistem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pemikiran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berdasarkan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UUD NRI </a:t>
            </a:r>
            <a:r>
              <a:rPr lang="en-US" sz="2000" b="1" dirty="0" err="1" smtClean="0"/>
              <a:t>Tahun</a:t>
            </a:r>
            <a:r>
              <a:rPr lang="en-US" sz="2000" b="1" dirty="0" smtClean="0"/>
              <a:t> 1945.</a:t>
            </a:r>
          </a:p>
          <a:p>
            <a:pPr>
              <a:buFont typeface="+mj-lt"/>
              <a:buAutoNum type="arabicPeriod"/>
            </a:pPr>
            <a:r>
              <a:rPr lang="en-US" sz="2000" b="1" dirty="0" err="1" smtClean="0"/>
              <a:t>Membentuk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sikap</a:t>
            </a:r>
            <a:r>
              <a:rPr lang="en-US" sz="2000" b="1" dirty="0" smtClean="0"/>
              <a:t>   mental   </a:t>
            </a:r>
            <a:r>
              <a:rPr lang="en-US" sz="2000" b="1" dirty="0" err="1" smtClean="0"/>
              <a:t>mahasiswa</a:t>
            </a:r>
            <a:r>
              <a:rPr lang="en-US" sz="2000" b="1" dirty="0" smtClean="0"/>
              <a:t>   yang  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mengapresiasi</a:t>
            </a:r>
            <a:r>
              <a:rPr lang="en-US" sz="2000" b="1" dirty="0" smtClean="0"/>
              <a:t>   </a:t>
            </a:r>
            <a:r>
              <a:rPr lang="en-US" sz="2000" b="1" dirty="0" err="1" smtClean="0"/>
              <a:t>nilai-nilai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ketuhanan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kemanusiaan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kecintaan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tanah</a:t>
            </a:r>
            <a:r>
              <a:rPr lang="en-US" sz="2000" b="1" dirty="0" smtClean="0"/>
              <a:t> air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kesatuan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serta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penguatan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madani</a:t>
            </a:r>
            <a:r>
              <a:rPr lang="en-US" sz="2000" b="1" dirty="0" smtClean="0"/>
              <a:t> yang </a:t>
            </a:r>
            <a:r>
              <a:rPr lang="en-US" sz="2000" b="1" dirty="0" err="1" smtClean="0"/>
              <a:t>demokratis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berkeadilan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bermartabat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berlandaskan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Pancasila</a:t>
            </a:r>
            <a:r>
              <a:rPr lang="en-US" sz="2000" b="1" dirty="0" smtClean="0"/>
              <a:t>,  </a:t>
            </a:r>
            <a:r>
              <a:rPr lang="en-US" sz="2000" b="1" dirty="0" err="1" smtClean="0"/>
              <a:t>untuk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mampu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berinteraksi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dengan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dinamika</a:t>
            </a:r>
            <a:r>
              <a:rPr lang="en-US" sz="2000" b="1" dirty="0" smtClean="0"/>
              <a:t>  internal </a:t>
            </a:r>
            <a:r>
              <a:rPr lang="en-US" sz="2000" b="1" dirty="0" err="1" smtClean="0"/>
              <a:t>dan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eksternal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masyarakat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bangsa</a:t>
            </a:r>
            <a:r>
              <a:rPr lang="en-US" sz="2000" b="1" dirty="0" smtClean="0"/>
              <a:t> Indonesia.</a:t>
            </a:r>
          </a:p>
          <a:p>
            <a:endParaRPr lang="en-US" sz="2000" b="1" dirty="0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Capaian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Pembelajaran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Memiliki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kemampuan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analisis</a:t>
            </a:r>
            <a:r>
              <a:rPr lang="en-US" sz="2600" b="1" dirty="0" smtClean="0"/>
              <a:t>,  </a:t>
            </a:r>
            <a:r>
              <a:rPr lang="en-US" sz="2600" b="1" dirty="0" err="1" smtClean="0"/>
              <a:t>berfikir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rasional</a:t>
            </a:r>
            <a:r>
              <a:rPr lang="en-US" sz="2600" b="1" dirty="0" smtClean="0"/>
              <a:t>,  </a:t>
            </a:r>
            <a:r>
              <a:rPr lang="en-US" sz="2600" b="1" dirty="0" err="1" smtClean="0"/>
              <a:t>bersikap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kritis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menghadapi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persoalan-persoalan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kehidupan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bermasyarakat</a:t>
            </a:r>
            <a:r>
              <a:rPr lang="en-US" sz="2600" b="1" dirty="0" smtClean="0"/>
              <a:t>, </a:t>
            </a:r>
            <a:r>
              <a:rPr lang="en-US" sz="2600" b="1" dirty="0" err="1" smtClean="0"/>
              <a:t>berbangsa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bernegara</a:t>
            </a:r>
            <a:r>
              <a:rPr lang="en-US" sz="2600" b="1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Memiliki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kemampuan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tanggung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jawab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intelektual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dalam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mengenali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masalah</a:t>
            </a:r>
            <a:r>
              <a:rPr lang="en-US" sz="2600" b="1" dirty="0" smtClean="0"/>
              <a:t>- </a:t>
            </a:r>
            <a:r>
              <a:rPr lang="en-US" sz="2600" b="1" dirty="0" err="1" smtClean="0"/>
              <a:t>masalah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memberi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solusi</a:t>
            </a:r>
            <a:r>
              <a:rPr lang="en-US" sz="2600" b="1" dirty="0" smtClean="0"/>
              <a:t>  </a:t>
            </a:r>
            <a:r>
              <a:rPr lang="en-US" sz="2600" b="1" dirty="0" err="1" smtClean="0"/>
              <a:t>berdasarkan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nilai-nilai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Pancasila</a:t>
            </a:r>
            <a:endParaRPr lang="en-US" sz="2600" b="1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600" b="1" dirty="0" err="1" smtClean="0"/>
              <a:t>Mampu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menjelaskan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dasar-dasar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kebenaran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bahwa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Pancasila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adalah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ideologi</a:t>
            </a:r>
            <a:r>
              <a:rPr lang="en-US" sz="2600" b="1" dirty="0" smtClean="0"/>
              <a:t> yang </a:t>
            </a:r>
            <a:r>
              <a:rPr lang="en-US" sz="2600" b="1" dirty="0" err="1" smtClean="0"/>
              <a:t>sesuai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bagi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bangsa</a:t>
            </a:r>
            <a:r>
              <a:rPr lang="en-US" sz="2600" b="1" dirty="0" smtClean="0"/>
              <a:t> Indonesia yang </a:t>
            </a:r>
            <a:r>
              <a:rPr lang="en-US" sz="2600" b="1" dirty="0" err="1" smtClean="0"/>
              <a:t>majemuk</a:t>
            </a:r>
            <a:r>
              <a:rPr lang="en-US" sz="2600" b="1" dirty="0" smtClean="0"/>
              <a:t> (</a:t>
            </a:r>
            <a:r>
              <a:rPr lang="en-US" sz="2600" b="1" dirty="0" err="1" smtClean="0"/>
              <a:t>Bhinneka</a:t>
            </a:r>
            <a:r>
              <a:rPr lang="en-US" sz="2600" b="1" dirty="0" smtClean="0"/>
              <a:t> Tunggal </a:t>
            </a:r>
            <a:r>
              <a:rPr lang="en-US" sz="2600" b="1" dirty="0" err="1" smtClean="0"/>
              <a:t>Ika</a:t>
            </a:r>
            <a:r>
              <a:rPr lang="en-US" sz="2600" b="1" dirty="0" smtClean="0"/>
              <a:t>).</a:t>
            </a:r>
          </a:p>
          <a:p>
            <a:endParaRPr lang="en-US" sz="26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90C523-F41B-490A-A536-6D46262EA71C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6" name="Cloud Callout 5"/>
          <p:cNvSpPr/>
          <p:nvPr/>
        </p:nvSpPr>
        <p:spPr>
          <a:xfrm>
            <a:off x="2714612" y="571480"/>
            <a:ext cx="5929354" cy="3286148"/>
          </a:xfrm>
          <a:prstGeom prst="cloudCallout">
            <a:avLst>
              <a:gd name="adj1" fmla="val -56295"/>
              <a:gd name="adj2" fmla="val 561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Minggu</a:t>
            </a:r>
            <a:r>
              <a:rPr lang="en-US" sz="3600" dirty="0" smtClean="0"/>
              <a:t> </a:t>
            </a:r>
            <a:r>
              <a:rPr lang="en-US" sz="3600" dirty="0" err="1" smtClean="0"/>
              <a:t>depn</a:t>
            </a:r>
            <a:r>
              <a:rPr lang="en-US" sz="3600" dirty="0" smtClean="0"/>
              <a:t> </a:t>
            </a:r>
            <a:r>
              <a:rPr lang="en-US" sz="3600" dirty="0" err="1" smtClean="0"/>
              <a:t>kita</a:t>
            </a:r>
            <a:r>
              <a:rPr lang="en-US" sz="3600" dirty="0" smtClean="0"/>
              <a:t> </a:t>
            </a:r>
            <a:r>
              <a:rPr lang="en-US" sz="3600" dirty="0" err="1" smtClean="0"/>
              <a:t>membahas</a:t>
            </a:r>
            <a:r>
              <a:rPr lang="en-US" sz="3600" dirty="0" smtClean="0"/>
              <a:t> </a:t>
            </a:r>
            <a:r>
              <a:rPr lang="en-US" sz="3600" dirty="0" err="1" smtClean="0"/>
              <a:t>Pancasila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sejarah</a:t>
            </a:r>
            <a:r>
              <a:rPr lang="en-US" sz="3600" dirty="0" smtClean="0"/>
              <a:t> </a:t>
            </a:r>
            <a:r>
              <a:rPr lang="en-US" sz="3600" dirty="0" err="1" smtClean="0"/>
              <a:t>bangsa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pic>
        <p:nvPicPr>
          <p:cNvPr id="7" name="Picture 19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3357562"/>
            <a:ext cx="2143125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368940"/>
          </a:xfrm>
        </p:spPr>
        <p:txBody>
          <a:bodyPr/>
          <a:lstStyle/>
          <a:p>
            <a:r>
              <a:rPr lang="en-US" sz="4800" b="1" dirty="0" smtClean="0">
                <a:latin typeface="Adobe Caslon Pro Bold" pitchFamily="18" charset="0"/>
                <a:ea typeface="Adobe Fan Heiti Std B" pitchFamily="34" charset="-128"/>
              </a:rPr>
              <a:t>THANK YOU</a:t>
            </a:r>
            <a:endParaRPr lang="en-US" sz="4800" b="1" dirty="0">
              <a:latin typeface="Adobe Caslon Pro Bold" pitchFamily="18" charset="0"/>
              <a:ea typeface="Adobe Fan Heiti Std B" pitchFamily="34" charset="-128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Rectangle 4"/>
          <p:cNvSpPr/>
          <p:nvPr>
            <p:custDataLst>
              <p:tags r:id="rId1"/>
            </p:custDataLst>
          </p:nvPr>
        </p:nvSpPr>
        <p:spPr>
          <a:xfrm>
            <a:off x="0" y="2092325"/>
            <a:ext cx="8786813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ke-1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PENDAHULUAN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0125" y="357188"/>
            <a:ext cx="7772400" cy="1362075"/>
          </a:xfrm>
        </p:spPr>
        <p:txBody>
          <a:bodyPr rtlCol="0">
            <a:noAutofit/>
          </a:bodyPr>
          <a:lstStyle>
            <a:extLst/>
          </a:lstStyle>
          <a:p>
            <a:pPr algn="r" fontAlgn="auto">
              <a:spcAft>
                <a:spcPts val="0"/>
              </a:spcAft>
              <a:defRPr/>
            </a:pP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Posisi</a:t>
            </a:r>
            <a:r>
              <a:rPr lang="en-US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dan</a:t>
            </a:r>
            <a:r>
              <a:rPr lang="en-US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Arti</a:t>
            </a:r>
            <a:r>
              <a:rPr lang="en-US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Penting</a:t>
            </a:r>
            <a:r>
              <a:rPr lang="en-US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dirty="0" err="1" smtClean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body" idx="1"/>
          </p:nvPr>
        </p:nvSpPr>
        <p:spPr>
          <a:xfrm>
            <a:off x="928688" y="1928802"/>
            <a:ext cx="7772400" cy="307183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t">
            <a:noAutofit/>
          </a:bodyPr>
          <a:lstStyle>
            <a:extLst/>
          </a:lstStyle>
          <a:p>
            <a:pPr indent="-287338" eaLnBrk="1" fontAlgn="auto" hangingPunct="1">
              <a:spcBef>
                <a:spcPts val="1200"/>
              </a:spcBef>
              <a:spcAft>
                <a:spcPts val="0"/>
              </a:spcAft>
              <a:defRPr/>
            </a:pP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Pertemuan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pertama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ini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membimbing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mahasiswa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untuk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memahami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landasan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dan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tujuan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Pendidikan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Pancasila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di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perguruan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tinggi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.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Dengan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pemahaman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tersebut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mahasiswa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akan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lebih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siap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melakukan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kajian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Pancasila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selama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satu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smester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perkuliahan</a:t>
            </a:r>
            <a:r>
              <a:rPr lang="en-US" sz="2800" b="1" dirty="0" smtClean="0">
                <a:solidFill>
                  <a:schemeClr val="tx1"/>
                </a:solidFill>
                <a:latin typeface="Cambria" pitchFamily="18" charset="0"/>
                <a:cs typeface="Arial" charset="0"/>
              </a:rPr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ABFECD-9D4C-49DA-A8E2-57C5A49D2CB0}" type="slidenum">
              <a:rPr lang="en-US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PANCASILA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928670"/>
            <a:ext cx="7929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MODEL PERKULIAHAN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1785926"/>
            <a:ext cx="85725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Metode</a:t>
            </a:r>
            <a:r>
              <a:rPr lang="en-US" sz="2400" b="1" dirty="0" smtClean="0">
                <a:solidFill>
                  <a:srgbClr val="002060"/>
                </a:solidFill>
              </a:rPr>
              <a:t>: </a:t>
            </a:r>
            <a:r>
              <a:rPr lang="en-US" sz="2400" b="1" dirty="0" err="1" smtClean="0">
                <a:solidFill>
                  <a:srgbClr val="002060"/>
                </a:solidFill>
              </a:rPr>
              <a:t>mimbar</a:t>
            </a:r>
            <a:r>
              <a:rPr lang="en-US" sz="2400" b="1" dirty="0" smtClean="0">
                <a:solidFill>
                  <a:srgbClr val="002060"/>
                </a:solidFill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</a:rPr>
              <a:t>ceramah</a:t>
            </a:r>
            <a:r>
              <a:rPr lang="en-US" sz="2400" b="1" dirty="0" smtClean="0">
                <a:solidFill>
                  <a:srgbClr val="002060"/>
                </a:solidFill>
              </a:rPr>
              <a:t>), </a:t>
            </a:r>
            <a:r>
              <a:rPr lang="en-US" sz="2400" b="1" dirty="0" err="1" smtClean="0">
                <a:solidFill>
                  <a:srgbClr val="002060"/>
                </a:solidFill>
              </a:rPr>
              <a:t>diskusi</a:t>
            </a:r>
            <a:r>
              <a:rPr lang="en-US" sz="2400" b="1" dirty="0" smtClean="0">
                <a:solidFill>
                  <a:srgbClr val="002060"/>
                </a:solidFill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tugas</a:t>
            </a:r>
            <a:r>
              <a:rPr lang="en-US" sz="2400" b="1" dirty="0" smtClean="0">
                <a:solidFill>
                  <a:srgbClr val="002060"/>
                </a:solidFill>
              </a:rPr>
              <a:t> (</a:t>
            </a:r>
            <a:r>
              <a:rPr lang="en-US" sz="2400" b="1" dirty="0" err="1" smtClean="0">
                <a:solidFill>
                  <a:srgbClr val="002060"/>
                </a:solidFill>
              </a:rPr>
              <a:t>kontekstual</a:t>
            </a:r>
            <a:r>
              <a:rPr lang="en-US" sz="2400" b="1" dirty="0" smtClean="0">
                <a:solidFill>
                  <a:srgbClr val="002060"/>
                </a:solidFill>
              </a:rPr>
              <a:t>)</a:t>
            </a:r>
          </a:p>
          <a:p>
            <a:r>
              <a:rPr lang="en-US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Rambu</a:t>
            </a:r>
            <a:r>
              <a:rPr lang="en-US" sz="2400" b="1" dirty="0" smtClean="0">
                <a:solidFill>
                  <a:srgbClr val="002060"/>
                </a:solidFill>
              </a:rPr>
              <a:t>: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</a:rPr>
              <a:t>Materi</a:t>
            </a:r>
            <a:r>
              <a:rPr lang="en-US" sz="2400" b="1" dirty="0" smtClean="0">
                <a:solidFill>
                  <a:srgbClr val="002060"/>
                </a:solidFill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</a:rPr>
              <a:t>akan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dibahas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harus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sudah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dibaca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oleh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sebelum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dilaksanakan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</a:rPr>
              <a:t>Panduan</a:t>
            </a:r>
            <a:r>
              <a:rPr lang="en-US" sz="2400" b="1" dirty="0" smtClean="0">
                <a:solidFill>
                  <a:srgbClr val="002060"/>
                </a:solidFill>
              </a:rPr>
              <a:t>  (</a:t>
            </a:r>
            <a:r>
              <a:rPr lang="en-US" sz="2400" b="1" dirty="0" err="1" smtClean="0">
                <a:solidFill>
                  <a:srgbClr val="002060"/>
                </a:solidFill>
              </a:rPr>
              <a:t>PPt</a:t>
            </a:r>
            <a:r>
              <a:rPr lang="en-US" sz="2400" b="1" dirty="0" smtClean="0">
                <a:solidFill>
                  <a:srgbClr val="002060"/>
                </a:solidFill>
              </a:rPr>
              <a:t>) </a:t>
            </a:r>
            <a:r>
              <a:rPr lang="en-US" sz="2400" b="1" dirty="0" err="1" smtClean="0">
                <a:solidFill>
                  <a:srgbClr val="002060"/>
                </a:solidFill>
              </a:rPr>
              <a:t>materi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bisa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dikopi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dari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dosen</a:t>
            </a:r>
            <a:r>
              <a:rPr lang="en-US" sz="2400" b="1" dirty="0" smtClean="0">
                <a:solidFill>
                  <a:srgbClr val="002060"/>
                </a:solidFill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mengembangkan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kuliah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scr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mandiri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en-US" sz="2400" b="1" dirty="0" err="1" smtClean="0">
                <a:solidFill>
                  <a:srgbClr val="002060"/>
                </a:solidFill>
              </a:rPr>
              <a:t>Selama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pelaksanaan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bebas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mengajukan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pertanyaan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mengusulkan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bahasan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2400" b="1" dirty="0" smtClean="0">
                <a:solidFill>
                  <a:srgbClr val="002060"/>
                </a:solidFill>
              </a:rPr>
              <a:t>Di </a:t>
            </a:r>
            <a:r>
              <a:rPr lang="en-US" sz="2400" b="1" dirty="0" err="1" smtClean="0">
                <a:solidFill>
                  <a:srgbClr val="002060"/>
                </a:solidFill>
              </a:rPr>
              <a:t>awal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perkuliahan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mahasiswa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membentuk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kelompok</a:t>
            </a:r>
            <a:r>
              <a:rPr lang="en-US" sz="2400" b="1" dirty="0" smtClean="0">
                <a:solidFill>
                  <a:srgbClr val="002060"/>
                </a:solidFill>
              </a:rPr>
              <a:t> yang </a:t>
            </a:r>
            <a:r>
              <a:rPr lang="en-US" sz="2400" b="1" dirty="0" err="1" smtClean="0">
                <a:solidFill>
                  <a:srgbClr val="002060"/>
                </a:solidFill>
              </a:rPr>
              <a:t>bersifat</a:t>
            </a:r>
            <a:r>
              <a:rPr lang="en-US" sz="2400" b="1" dirty="0" smtClean="0">
                <a:solidFill>
                  <a:srgbClr val="002060"/>
                </a:solidFill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</a:rPr>
              <a:t>permanen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endParaRPr lang="en-US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1761DB-2A6E-4057-A321-5A9EA93AECF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214438" y="642938"/>
            <a:ext cx="7215187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KOMPONEN PENILAIAN</a:t>
            </a:r>
            <a:endParaRPr lang="en-US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85786" y="1785926"/>
            <a:ext cx="7858180" cy="310854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+mj-lt"/>
              </a:rPr>
              <a:t>Kehadiran</a:t>
            </a:r>
            <a:r>
              <a:rPr lang="en-US" sz="2800" dirty="0">
                <a:latin typeface="+mj-lt"/>
              </a:rPr>
              <a:t>  </a:t>
            </a:r>
            <a:r>
              <a:rPr lang="en-US" sz="2800" dirty="0" smtClean="0">
                <a:latin typeface="+mj-lt"/>
              </a:rPr>
              <a:t>……………………………………………………20 </a:t>
            </a:r>
            <a:r>
              <a:rPr lang="en-US" sz="2800" dirty="0">
                <a:latin typeface="+mj-lt"/>
              </a:rPr>
              <a:t>%</a:t>
            </a:r>
          </a:p>
          <a:p>
            <a:pPr>
              <a:defRPr/>
            </a:pPr>
            <a:r>
              <a:rPr lang="en-US" sz="2800" dirty="0" err="1">
                <a:latin typeface="+mj-lt"/>
              </a:rPr>
              <a:t>Tugas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……………………………………………………………20 </a:t>
            </a:r>
            <a:r>
              <a:rPr lang="en-US" sz="2800" dirty="0">
                <a:latin typeface="+mj-lt"/>
              </a:rPr>
              <a:t>%</a:t>
            </a:r>
          </a:p>
          <a:p>
            <a:pPr>
              <a:defRPr/>
            </a:pPr>
            <a:r>
              <a:rPr lang="en-US" sz="2800" dirty="0">
                <a:latin typeface="+mj-lt"/>
              </a:rPr>
              <a:t>UTS </a:t>
            </a:r>
            <a:r>
              <a:rPr lang="en-US" sz="2800" dirty="0" smtClean="0">
                <a:latin typeface="+mj-lt"/>
              </a:rPr>
              <a:t>………………………………………………………………20 </a:t>
            </a:r>
            <a:r>
              <a:rPr lang="en-US" sz="2800" dirty="0">
                <a:latin typeface="+mj-lt"/>
              </a:rPr>
              <a:t>%</a:t>
            </a:r>
          </a:p>
          <a:p>
            <a:pPr>
              <a:defRPr/>
            </a:pPr>
            <a:r>
              <a:rPr lang="en-US" sz="2800" dirty="0">
                <a:latin typeface="+mj-lt"/>
              </a:rPr>
              <a:t>UAS </a:t>
            </a:r>
            <a:r>
              <a:rPr lang="en-US" sz="2800" dirty="0" smtClean="0">
                <a:latin typeface="+mj-lt"/>
              </a:rPr>
              <a:t>………………………………………………………………20 %</a:t>
            </a:r>
          </a:p>
          <a:p>
            <a:pPr>
              <a:defRPr/>
            </a:pPr>
            <a:r>
              <a:rPr lang="en-US" sz="2800" dirty="0" err="1" smtClean="0">
                <a:latin typeface="+mj-lt"/>
              </a:rPr>
              <a:t>Etika</a:t>
            </a:r>
            <a:r>
              <a:rPr lang="en-US" sz="2800" dirty="0" smtClean="0">
                <a:latin typeface="+mj-lt"/>
              </a:rPr>
              <a:t> ……………………………………………………………..20 %</a:t>
            </a:r>
          </a:p>
          <a:p>
            <a:pPr>
              <a:defRPr/>
            </a:pPr>
            <a:r>
              <a:rPr lang="en-US" sz="2800" dirty="0" smtClean="0">
                <a:latin typeface="+mj-lt"/>
              </a:rPr>
              <a:t>Total……………………………………………………………..100 %</a:t>
            </a:r>
            <a:endParaRPr lang="en-US" sz="2800" dirty="0">
              <a:latin typeface="+mj-lt"/>
            </a:endParaRPr>
          </a:p>
          <a:p>
            <a:pPr>
              <a:defRPr/>
            </a:pPr>
            <a:endParaRPr lang="en-US" sz="2800" dirty="0">
              <a:latin typeface="+mj-lt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SUMBER BELAJAR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DBCEC1-2110-494F-9C6E-31A6ACC4BD4B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85786" y="1785926"/>
            <a:ext cx="77867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+mn-lt"/>
              </a:rPr>
              <a:t>Mahasiswa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bebas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menggunakan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sumber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belajar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asal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dapat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memenuhi</a:t>
            </a:r>
            <a:r>
              <a:rPr lang="en-US" sz="3200" b="1" dirty="0" smtClean="0">
                <a:latin typeface="+mn-lt"/>
              </a:rPr>
              <a:t> target </a:t>
            </a:r>
            <a:r>
              <a:rPr lang="en-US" sz="3200" b="1" dirty="0" err="1" smtClean="0">
                <a:latin typeface="+mn-lt"/>
              </a:rPr>
              <a:t>pembelajaran</a:t>
            </a:r>
            <a:endParaRPr lang="en-US" sz="3200" b="1" dirty="0">
              <a:latin typeface="+mn-lt"/>
            </a:endParaRPr>
          </a:p>
        </p:txBody>
      </p:sp>
      <p:pic>
        <p:nvPicPr>
          <p:cNvPr id="1026" name="Picture 2" descr="F:\LAMPUNG\GALERY\KARIKATUR\research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000372"/>
            <a:ext cx="4643438" cy="325187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D094A4-0408-440B-88B5-367BD93DBB1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50" y="3143250"/>
            <a:ext cx="295592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428596" y="2000240"/>
            <a:ext cx="2071702" cy="1285884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Negatif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57158" y="4214818"/>
            <a:ext cx="1571636" cy="10001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Pengaruh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Lingkungan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Positif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9" name="Isosceles Triangle 8"/>
          <p:cNvSpPr/>
          <p:nvPr/>
        </p:nvSpPr>
        <p:spPr>
          <a:xfrm>
            <a:off x="3214678" y="1142984"/>
            <a:ext cx="2928958" cy="1214446"/>
          </a:xfrm>
          <a:prstGeom prst="triangl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en-US" dirty="0" err="1">
                <a:latin typeface="Cambria" pitchFamily="18" charset="0"/>
              </a:rPr>
              <a:t>Pendidikan</a:t>
            </a:r>
            <a:r>
              <a:rPr lang="en-US" dirty="0">
                <a:latin typeface="Cambria" pitchFamily="18" charset="0"/>
              </a:rPr>
              <a:t> </a:t>
            </a:r>
            <a:r>
              <a:rPr lang="en-US" dirty="0" err="1">
                <a:latin typeface="Cambria" pitchFamily="18" charset="0"/>
              </a:rPr>
              <a:t>Pancasila</a:t>
            </a:r>
            <a:endParaRPr lang="en-US" dirty="0">
              <a:latin typeface="Cambria" pitchFamily="18" charset="0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>
            <a:off x="1357313" y="3286125"/>
            <a:ext cx="785812" cy="500063"/>
          </a:xfrm>
          <a:prstGeom prst="curvedConnector3">
            <a:avLst>
              <a:gd name="adj1" fmla="val 28843"/>
            </a:avLst>
          </a:prstGeom>
          <a:ln w="76200"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0" name="Curved Up Arrow 19"/>
          <p:cNvSpPr/>
          <p:nvPr/>
        </p:nvSpPr>
        <p:spPr>
          <a:xfrm>
            <a:off x="1500166" y="5143512"/>
            <a:ext cx="1285884" cy="642942"/>
          </a:xfrm>
          <a:prstGeom prst="curved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Left Arrow 21"/>
          <p:cNvSpPr/>
          <p:nvPr/>
        </p:nvSpPr>
        <p:spPr>
          <a:xfrm rot="17407651">
            <a:off x="3760122" y="2639879"/>
            <a:ext cx="980816" cy="477467"/>
          </a:xfrm>
          <a:prstGeom prst="lef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23" name="Picture 7" descr="bd06662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64806" y="3000372"/>
            <a:ext cx="2650598" cy="185578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</p:pic>
      <p:sp>
        <p:nvSpPr>
          <p:cNvPr id="24" name="Right Arrow 23"/>
          <p:cNvSpPr/>
          <p:nvPr/>
        </p:nvSpPr>
        <p:spPr>
          <a:xfrm>
            <a:off x="5000628" y="3929066"/>
            <a:ext cx="1143008" cy="714380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072198" y="4814840"/>
            <a:ext cx="2643206" cy="40011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2000" dirty="0" err="1">
                <a:latin typeface="Cambria" pitchFamily="18" charset="0"/>
              </a:rPr>
              <a:t>Kondisi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yg</a:t>
            </a:r>
            <a:r>
              <a:rPr lang="en-US" sz="2000" dirty="0">
                <a:latin typeface="Cambria" pitchFamily="18" charset="0"/>
              </a:rPr>
              <a:t> </a:t>
            </a:r>
            <a:r>
              <a:rPr lang="en-US" sz="2000" dirty="0" err="1">
                <a:latin typeface="Cambria" pitchFamily="18" charset="0"/>
              </a:rPr>
              <a:t>diinginkan</a:t>
            </a:r>
            <a:endParaRPr lang="en-US" sz="2000" dirty="0">
              <a:latin typeface="Cambria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500" y="357188"/>
            <a:ext cx="80724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POSISI PENDIDIKAN PANCASILA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1472" y="1285860"/>
            <a:ext cx="7910459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LATAR BELAKANG, LANDASAN, DAN TUJUAN</a:t>
            </a:r>
          </a:p>
          <a:p>
            <a:pPr algn="ctr"/>
            <a:r>
              <a:rPr lang="en-US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PERKULIAHAN PANCASILA</a:t>
            </a:r>
            <a:endParaRPr lang="en-US" sz="4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096C41-EA2E-4D80-AC76-BDBE4A82754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66276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</TotalTime>
  <Words>616</Words>
  <Application>Microsoft Office PowerPoint</Application>
  <PresentationFormat>On-screen Show (4:3)</PresentationFormat>
  <Paragraphs>96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Posisi dan Arti Penting Pembelajaran</vt:lpstr>
      <vt:lpstr>PowerPoint Presentation</vt:lpstr>
      <vt:lpstr>PowerPoint Presentation</vt:lpstr>
      <vt:lpstr>SUMBER BELAJAR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Capaian Pembelajaran</vt:lpstr>
      <vt:lpstr>PowerPoint Presentation</vt:lpstr>
      <vt:lpstr>THANK YOU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135</cp:revision>
  <dcterms:created xsi:type="dcterms:W3CDTF">2010-04-18T12:06:30Z</dcterms:created>
  <dcterms:modified xsi:type="dcterms:W3CDTF">2024-09-28T04:40:17Z</dcterms:modified>
</cp:coreProperties>
</file>