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95" r:id="rId2"/>
    <p:sldId id="305" r:id="rId3"/>
    <p:sldId id="392" r:id="rId4"/>
    <p:sldId id="405" r:id="rId5"/>
    <p:sldId id="393" r:id="rId6"/>
    <p:sldId id="398" r:id="rId7"/>
    <p:sldId id="399" r:id="rId8"/>
    <p:sldId id="400" r:id="rId9"/>
    <p:sldId id="402" r:id="rId10"/>
    <p:sldId id="403" r:id="rId11"/>
    <p:sldId id="406" r:id="rId12"/>
    <p:sldId id="404" r:id="rId13"/>
    <p:sldId id="391" r:id="rId14"/>
  </p:sldIdLst>
  <p:sldSz cx="9144000" cy="6858000" type="screen4x3"/>
  <p:notesSz cx="7315200" cy="96012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B8B082"/>
    <a:srgbClr val="990000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3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E609F934-D067-47B7-B48A-7663D59606E7}" type="datetimeFigureOut">
              <a:rPr lang="en-US"/>
              <a:pPr>
                <a:defRPr/>
              </a:pPr>
              <a:t>2/1/2016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A94A8440-30BC-43CB-AFB2-AF9C3659C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175BEF6C-7ABB-4AB2-ABDD-E6E29510A87A}" type="datetimeFigureOut">
              <a:rPr lang="en-US"/>
              <a:pPr>
                <a:defRPr/>
              </a:pPr>
              <a:t>2/1/2016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9012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60EF0BE6-05C2-4AB3-88A9-926AAA0BB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62C6D-0EB4-476F-B429-46FFB7D62C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4200D-C2ED-431F-93C1-F649835D17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2C7D8-4FA3-43EB-ABED-6D887BEB5C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BA897-C322-4475-8A30-8BDF85944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D82A9-E1F8-41E5-AA36-6D4CECD90B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C7007-CE93-410D-AA6D-E4EEF9D8E5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5A023-A869-4C6D-B90C-10B1BC4537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20970-1EA3-4A00-9928-5AB8D155C0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22FA6-CB49-4F78-BF3F-66AE6A1281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B437F-7890-42E9-9F27-673AC50AB6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51EB9-BF68-4963-ADA4-0D909C543B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F63CAF-20C7-4343-92B1-8C6A477F01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>
          <a:xfrm>
            <a:off x="285720" y="2819400"/>
            <a:ext cx="8572560" cy="1752600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57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cs typeface="+mn-cs"/>
              </a:rPr>
              <a:t>TATA KELOLA 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57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cs typeface="+mn-cs"/>
              </a:rPr>
              <a:t>SISTEM &amp; TEKNOLOGI INFORMASI</a:t>
            </a:r>
            <a:endParaRPr kumimoji="0" lang="en-US" sz="5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cs typeface="+mn-cs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cs typeface="+mn-cs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51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cs typeface="+mn-cs"/>
              </a:rPr>
              <a:t>PERTEMUAN 11</a:t>
            </a:r>
            <a:endParaRPr kumimoji="0" lang="en-US" sz="51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Georgia" pitchFamily="18" charset="0"/>
              <a:cs typeface="+mn-cs"/>
            </a:endParaRPr>
          </a:p>
        </p:txBody>
      </p:sp>
      <p:pic>
        <p:nvPicPr>
          <p:cNvPr id="4" name="Picture 2" descr="OK-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214290"/>
            <a:ext cx="1409683" cy="1409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285720" y="2071678"/>
            <a:ext cx="8534400" cy="428628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Wawancara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dilakukan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terhadap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pihak-pihak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terlibat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ddalam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eksekusi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 yang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terbagi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menjadi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4 (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empat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kelompok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yaitu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Pihak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bertanggung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jawab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terhadap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kesuksesan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aktifitas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(responsible);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Pihak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penanggung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jawab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menyetujui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pelaksanaan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sebuah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aktifitas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(accountable);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Pihak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mengerti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aktifitas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(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consulted);</a:t>
            </a: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Pihak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senantiasa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diinformasikan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perihal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perkembangan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aktifitas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(informed);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1752" y="1142984"/>
            <a:ext cx="8534400" cy="557194"/>
          </a:xfrm>
          <a:prstGeom prst="rect">
            <a:avLst/>
          </a:prstGeom>
        </p:spPr>
        <p:txBody>
          <a:bodyPr/>
          <a:lstStyle/>
          <a:p>
            <a:pPr lvl="0" algn="r" eaLnBrk="0" hangingPunct="0">
              <a:defRPr/>
            </a:pPr>
            <a:r>
              <a:rPr lang="en-US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Wawancara</a:t>
            </a:r>
            <a:r>
              <a:rPr lang="en-US" sz="3200" b="1" dirty="0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Personel</a:t>
            </a:r>
            <a:r>
              <a:rPr lang="en-US" sz="3200" b="1" dirty="0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 yang </a:t>
            </a:r>
            <a:r>
              <a:rPr lang="en-US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tepat</a:t>
            </a:r>
            <a:endParaRPr lang="en-US" sz="3200" b="1" dirty="0">
              <a:ln w="10541" cmpd="sng"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52442" y="142852"/>
            <a:ext cx="8534400" cy="62863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PENGUMPULAN BUKTI</a:t>
            </a:r>
            <a:endParaRPr kumimoji="0" lang="en-US" sz="3600" b="1" i="1" u="sng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23880" y="1857364"/>
            <a:ext cx="8534400" cy="500063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Catatan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history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pengubahan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program;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Manual program;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Manual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operasional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Dokumen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keamanan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(plan risk,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assesment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risk);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Laporan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jaminan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kualitas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1752" y="1142984"/>
            <a:ext cx="8534400" cy="557194"/>
          </a:xfrm>
          <a:prstGeom prst="rect">
            <a:avLst/>
          </a:prstGeom>
        </p:spPr>
        <p:txBody>
          <a:bodyPr/>
          <a:lstStyle/>
          <a:p>
            <a:pPr lvl="0" algn="r" eaLnBrk="0" hangingPunct="0">
              <a:defRPr/>
            </a:pPr>
            <a:r>
              <a:rPr lang="en-US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Peninjauan</a:t>
            </a:r>
            <a:r>
              <a:rPr lang="en-US" sz="3200" b="1" dirty="0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Dokumentasi</a:t>
            </a:r>
            <a:r>
              <a:rPr lang="en-US" sz="3200" b="1" dirty="0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Pengelolaan</a:t>
            </a:r>
            <a:r>
              <a:rPr lang="en-US" sz="3200" b="1" dirty="0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 SI/TI</a:t>
            </a:r>
            <a:endParaRPr lang="en-US" sz="3200" b="1" dirty="0">
              <a:ln w="10541" cmpd="sng"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52442" y="142852"/>
            <a:ext cx="8534400" cy="62863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PENGUMPULAN BUKTI</a:t>
            </a:r>
            <a:endParaRPr kumimoji="0" lang="en-US" sz="3600" b="1" i="1" u="sng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285720" y="2214554"/>
            <a:ext cx="8534400" cy="414340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“Auditor SI/TI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melakukan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peninjaua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n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terhadap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pengelolaan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memfokuskan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pada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penemuan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dokumen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menginisiasikan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atau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melaporkan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pelaksanaan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terkait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termasuk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pihak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terlibat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dalam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pengeksekusian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tersebut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”.</a:t>
            </a: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1752" y="1142984"/>
            <a:ext cx="8534400" cy="557194"/>
          </a:xfrm>
          <a:prstGeom prst="rect">
            <a:avLst/>
          </a:prstGeom>
        </p:spPr>
        <p:txBody>
          <a:bodyPr/>
          <a:lstStyle/>
          <a:p>
            <a:pPr lvl="0" algn="r" eaLnBrk="0" hangingPunct="0">
              <a:defRPr/>
            </a:pPr>
            <a:r>
              <a:rPr lang="en-US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Observasi</a:t>
            </a:r>
            <a:r>
              <a:rPr lang="en-US" sz="3200" b="1" dirty="0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Proses</a:t>
            </a:r>
            <a:r>
              <a:rPr lang="en-US" sz="3200" b="1" dirty="0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dan</a:t>
            </a:r>
            <a:r>
              <a:rPr lang="en-US" sz="3200" b="1" dirty="0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Kinerja</a:t>
            </a:r>
            <a:r>
              <a:rPr lang="en-US" sz="3200" b="1" dirty="0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Karyawan</a:t>
            </a:r>
            <a:endParaRPr lang="en-US" sz="3200" b="1" dirty="0">
              <a:ln w="10541" cmpd="sng"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52442" y="142852"/>
            <a:ext cx="8534400" cy="62863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PENGUMPULAN BUKTI</a:t>
            </a:r>
            <a:endParaRPr kumimoji="0" lang="en-US" sz="3600" b="1" i="1" u="sng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7" name="Rectangle 3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2285984" y="4429132"/>
            <a:ext cx="435771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47500" lnSpcReduction="20000"/>
          </a:bodyPr>
          <a:lstStyle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Selamat</a:t>
            </a: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 </a:t>
            </a: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belajar</a:t>
            </a:r>
            <a:endParaRPr lang="en-US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610A7F7-7C04-4765-A1E5-48FA9576D75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228600"/>
            <a:ext cx="91440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eorgia" pitchFamily="18" charset="0"/>
                <a:ea typeface="+mj-ea"/>
                <a:cs typeface="+mj-cs"/>
              </a:rPr>
              <a:t>PELAKSANAAN AUDIT SI/TI</a:t>
            </a:r>
            <a:endParaRPr kumimoji="0" lang="en-US" sz="44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2442" y="1527040"/>
            <a:ext cx="8534400" cy="4616604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3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Materi</a:t>
            </a:r>
            <a:r>
              <a:rPr kumimoji="0" lang="en-US" sz="33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3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Pokok</a:t>
            </a:r>
            <a:r>
              <a:rPr kumimoji="0" lang="en-US" sz="33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:</a:t>
            </a:r>
            <a:endParaRPr kumimoji="0" lang="en-US" sz="33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300" dirty="0" err="1" smtClean="0">
                <a:latin typeface="+mj-lt"/>
                <a:ea typeface="+mj-ea"/>
                <a:cs typeface="+mj-cs"/>
              </a:rPr>
              <a:t>Penentuan</a:t>
            </a:r>
            <a:r>
              <a:rPr lang="en-US" sz="33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300" dirty="0" err="1" smtClean="0">
                <a:latin typeface="+mj-lt"/>
                <a:ea typeface="+mj-ea"/>
                <a:cs typeface="+mj-cs"/>
              </a:rPr>
              <a:t>Ruang</a:t>
            </a:r>
            <a:r>
              <a:rPr lang="en-US" sz="33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300" dirty="0" err="1" smtClean="0">
                <a:latin typeface="+mj-lt"/>
                <a:ea typeface="+mj-ea"/>
                <a:cs typeface="+mj-cs"/>
              </a:rPr>
              <a:t>Lingkup</a:t>
            </a:r>
            <a:r>
              <a:rPr lang="en-US" sz="33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300" dirty="0" err="1" smtClean="0">
                <a:latin typeface="+mj-lt"/>
                <a:ea typeface="+mj-ea"/>
                <a:cs typeface="+mj-cs"/>
              </a:rPr>
              <a:t>dan</a:t>
            </a:r>
            <a:r>
              <a:rPr lang="en-US" sz="33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300" dirty="0" err="1" smtClean="0">
                <a:latin typeface="+mj-lt"/>
                <a:ea typeface="+mj-ea"/>
                <a:cs typeface="+mj-cs"/>
              </a:rPr>
              <a:t>Tujuan</a:t>
            </a:r>
            <a:r>
              <a:rPr lang="en-US" sz="3300" dirty="0" smtClean="0">
                <a:latin typeface="+mj-lt"/>
                <a:ea typeface="+mj-ea"/>
                <a:cs typeface="+mj-cs"/>
              </a:rPr>
              <a:t> Audit SI/TI;</a:t>
            </a:r>
            <a:endParaRPr kumimoji="0" lang="en-US" sz="33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300" dirty="0" err="1" smtClean="0">
                <a:latin typeface="+mj-lt"/>
                <a:ea typeface="+mj-ea"/>
                <a:cs typeface="+mj-cs"/>
              </a:rPr>
              <a:t>Pengumpulan</a:t>
            </a:r>
            <a:r>
              <a:rPr lang="en-US" sz="33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300" dirty="0" err="1" smtClean="0">
                <a:latin typeface="+mj-lt"/>
                <a:ea typeface="+mj-ea"/>
                <a:cs typeface="+mj-cs"/>
              </a:rPr>
              <a:t>Bukti</a:t>
            </a:r>
            <a:r>
              <a:rPr lang="en-US" sz="3300" dirty="0" smtClean="0">
                <a:latin typeface="+mj-lt"/>
                <a:ea typeface="+mj-ea"/>
                <a:cs typeface="+mj-cs"/>
              </a:rPr>
              <a:t>;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300" dirty="0" err="1" smtClean="0">
                <a:latin typeface="+mj-lt"/>
                <a:ea typeface="+mj-ea"/>
                <a:cs typeface="+mj-cs"/>
              </a:rPr>
              <a:t>Pelaksanaan</a:t>
            </a:r>
            <a:r>
              <a:rPr lang="en-US" sz="33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300" dirty="0" err="1" smtClean="0">
                <a:latin typeface="+mj-lt"/>
                <a:ea typeface="+mj-ea"/>
                <a:cs typeface="+mj-cs"/>
              </a:rPr>
              <a:t>Uji</a:t>
            </a:r>
            <a:r>
              <a:rPr lang="en-US" sz="33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300" dirty="0" err="1" smtClean="0">
                <a:latin typeface="+mj-lt"/>
                <a:ea typeface="+mj-ea"/>
                <a:cs typeface="+mj-cs"/>
              </a:rPr>
              <a:t>Kepatutan</a:t>
            </a:r>
            <a:r>
              <a:rPr lang="en-US" sz="3300" dirty="0" smtClean="0">
                <a:latin typeface="+mj-lt"/>
                <a:ea typeface="+mj-ea"/>
                <a:cs typeface="+mj-cs"/>
              </a:rPr>
              <a:t>;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300" dirty="0" err="1" smtClean="0">
                <a:latin typeface="+mj-lt"/>
                <a:ea typeface="+mj-ea"/>
                <a:cs typeface="+mj-cs"/>
              </a:rPr>
              <a:t>Penentuan</a:t>
            </a:r>
            <a:r>
              <a:rPr lang="en-US" sz="3300" dirty="0" smtClean="0">
                <a:latin typeface="+mj-lt"/>
                <a:ea typeface="+mj-ea"/>
                <a:cs typeface="+mj-cs"/>
              </a:rPr>
              <a:t> Tingkat </a:t>
            </a:r>
            <a:r>
              <a:rPr lang="en-US" sz="3300" dirty="0" err="1" smtClean="0">
                <a:latin typeface="+mj-lt"/>
                <a:ea typeface="+mj-ea"/>
                <a:cs typeface="+mj-cs"/>
              </a:rPr>
              <a:t>Kedewasaan</a:t>
            </a:r>
            <a:r>
              <a:rPr lang="en-US" sz="3300" dirty="0" smtClean="0">
                <a:latin typeface="+mj-lt"/>
                <a:ea typeface="+mj-ea"/>
                <a:cs typeface="+mj-cs"/>
              </a:rPr>
              <a:t>;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3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33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ea typeface="+mj-ea"/>
                <a:cs typeface="+mj-cs"/>
              </a:rPr>
              <a:t>PENENTUAN</a:t>
            </a:r>
            <a:r>
              <a:rPr kumimoji="0" lang="en-US" sz="28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ea typeface="+mj-ea"/>
                <a:cs typeface="+mj-cs"/>
              </a:rPr>
              <a:t> RUANG LINGKUP DAN TUJUAN SI/TI</a:t>
            </a:r>
            <a:endParaRPr kumimoji="0" lang="en-US" sz="28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9132" y="1500174"/>
            <a:ext cx="8534400" cy="478634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457200" lvl="0" indent="-457200" algn="just" fontAlgn="auto">
              <a:spcAft>
                <a:spcPts val="0"/>
              </a:spcAft>
              <a:defRPr/>
            </a:pPr>
            <a:endParaRPr lang="en-US" sz="2400" dirty="0" smtClean="0">
              <a:latin typeface="Georgia" pitchFamily="18" charset="0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Georgia" pitchFamily="18" charset="0"/>
              </a:rPr>
              <a:t>Penentuan</a:t>
            </a:r>
            <a:r>
              <a:rPr lang="en-US" sz="2400" dirty="0" smtClean="0">
                <a:latin typeface="Georgia" pitchFamily="18" charset="0"/>
              </a:rPr>
              <a:t> </a:t>
            </a:r>
            <a:r>
              <a:rPr lang="en-US" sz="2400" dirty="0" err="1" smtClean="0">
                <a:latin typeface="Georgia" pitchFamily="18" charset="0"/>
              </a:rPr>
              <a:t>ruang</a:t>
            </a:r>
            <a:r>
              <a:rPr lang="en-US" sz="2400" dirty="0" smtClean="0">
                <a:latin typeface="Georgia" pitchFamily="18" charset="0"/>
              </a:rPr>
              <a:t> </a:t>
            </a:r>
            <a:r>
              <a:rPr lang="en-US" sz="2400" dirty="0" err="1" smtClean="0">
                <a:latin typeface="Georgia" pitchFamily="18" charset="0"/>
              </a:rPr>
              <a:t>lingkup</a:t>
            </a:r>
            <a:r>
              <a:rPr lang="en-US" sz="2400" dirty="0" smtClean="0">
                <a:latin typeface="Georgia" pitchFamily="18" charset="0"/>
              </a:rPr>
              <a:t> </a:t>
            </a:r>
            <a:r>
              <a:rPr lang="en-US" sz="2400" dirty="0" err="1" smtClean="0">
                <a:latin typeface="Georgia" pitchFamily="18" charset="0"/>
              </a:rPr>
              <a:t>dan</a:t>
            </a:r>
            <a:r>
              <a:rPr lang="en-US" sz="2400" dirty="0" smtClean="0">
                <a:latin typeface="Georgia" pitchFamily="18" charset="0"/>
              </a:rPr>
              <a:t> </a:t>
            </a:r>
            <a:r>
              <a:rPr lang="en-US" sz="2400" dirty="0" err="1" smtClean="0">
                <a:latin typeface="Georgia" pitchFamily="18" charset="0"/>
              </a:rPr>
              <a:t>tujuan</a:t>
            </a:r>
            <a:r>
              <a:rPr lang="en-US" sz="2400" dirty="0" smtClean="0">
                <a:latin typeface="Georgia" pitchFamily="18" charset="0"/>
              </a:rPr>
              <a:t> audit SI/TI </a:t>
            </a:r>
            <a:r>
              <a:rPr lang="en-US" sz="2400" dirty="0" err="1" smtClean="0">
                <a:latin typeface="Georgia" pitchFamily="18" charset="0"/>
              </a:rPr>
              <a:t>dilakukan</a:t>
            </a:r>
            <a:r>
              <a:rPr lang="en-US" sz="2400" dirty="0" smtClean="0">
                <a:latin typeface="Georgia" pitchFamily="18" charset="0"/>
              </a:rPr>
              <a:t> </a:t>
            </a:r>
            <a:r>
              <a:rPr lang="en-US" sz="2400" dirty="0" err="1" smtClean="0">
                <a:latin typeface="Georgia" pitchFamily="18" charset="0"/>
              </a:rPr>
              <a:t>dengan</a:t>
            </a:r>
            <a:r>
              <a:rPr lang="en-US" sz="2400" dirty="0" smtClean="0">
                <a:latin typeface="Georgia" pitchFamily="18" charset="0"/>
              </a:rPr>
              <a:t> </a:t>
            </a:r>
            <a:r>
              <a:rPr lang="en-US" sz="2400" dirty="0" err="1" smtClean="0">
                <a:latin typeface="Georgia" pitchFamily="18" charset="0"/>
              </a:rPr>
              <a:t>mengacu</a:t>
            </a:r>
            <a:r>
              <a:rPr lang="en-US" sz="2400" dirty="0" smtClean="0">
                <a:latin typeface="Georgia" pitchFamily="18" charset="0"/>
              </a:rPr>
              <a:t>  </a:t>
            </a:r>
            <a:r>
              <a:rPr lang="en-US" sz="2400" dirty="0" err="1" smtClean="0">
                <a:latin typeface="Georgia" pitchFamily="18" charset="0"/>
              </a:rPr>
              <a:t>pada</a:t>
            </a:r>
            <a:r>
              <a:rPr lang="en-US" sz="2400" dirty="0" smtClean="0">
                <a:latin typeface="Georgia" pitchFamily="18" charset="0"/>
              </a:rPr>
              <a:t> </a:t>
            </a:r>
            <a:r>
              <a:rPr lang="en-US" sz="2400" dirty="0" err="1" smtClean="0">
                <a:latin typeface="Georgia" pitchFamily="18" charset="0"/>
              </a:rPr>
              <a:t>hasil</a:t>
            </a:r>
            <a:r>
              <a:rPr lang="en-US" sz="2400" dirty="0" smtClean="0">
                <a:latin typeface="Georgia" pitchFamily="18" charset="0"/>
              </a:rPr>
              <a:t> </a:t>
            </a:r>
            <a:r>
              <a:rPr lang="en-US" sz="2400" dirty="0" err="1" smtClean="0">
                <a:latin typeface="Georgia" pitchFamily="18" charset="0"/>
              </a:rPr>
              <a:t>analisis</a:t>
            </a:r>
            <a:r>
              <a:rPr lang="en-US" sz="2400" dirty="0" smtClean="0">
                <a:latin typeface="Georgia" pitchFamily="18" charset="0"/>
              </a:rPr>
              <a:t> </a:t>
            </a:r>
            <a:r>
              <a:rPr lang="en-US" sz="2400" dirty="0" err="1" smtClean="0">
                <a:latin typeface="Georgia" pitchFamily="18" charset="0"/>
              </a:rPr>
              <a:t>resiko</a:t>
            </a:r>
            <a:r>
              <a:rPr lang="en-US" sz="2400" dirty="0" smtClean="0">
                <a:latin typeface="Georgia" pitchFamily="18" charset="0"/>
              </a:rPr>
              <a:t> yang </a:t>
            </a:r>
            <a:r>
              <a:rPr lang="en-US" sz="2400" dirty="0" err="1" smtClean="0">
                <a:latin typeface="Georgia" pitchFamily="18" charset="0"/>
              </a:rPr>
              <a:t>dilakukan</a:t>
            </a:r>
            <a:r>
              <a:rPr lang="en-US" sz="2400" dirty="0" smtClean="0">
                <a:latin typeface="Georgia" pitchFamily="18" charset="0"/>
              </a:rPr>
              <a:t> </a:t>
            </a:r>
            <a:r>
              <a:rPr lang="en-US" sz="2400" dirty="0" err="1" smtClean="0">
                <a:latin typeface="Georgia" pitchFamily="18" charset="0"/>
              </a:rPr>
              <a:t>pada</a:t>
            </a:r>
            <a:r>
              <a:rPr lang="en-US" sz="2400" dirty="0" smtClean="0">
                <a:latin typeface="Georgia" pitchFamily="18" charset="0"/>
              </a:rPr>
              <a:t> </a:t>
            </a:r>
            <a:r>
              <a:rPr lang="en-US" sz="2400" dirty="0" err="1" smtClean="0">
                <a:latin typeface="Georgia" pitchFamily="18" charset="0"/>
              </a:rPr>
              <a:t>tahapan</a:t>
            </a:r>
            <a:r>
              <a:rPr lang="en-US" sz="2400" dirty="0" smtClean="0">
                <a:latin typeface="Georgia" pitchFamily="18" charset="0"/>
              </a:rPr>
              <a:t> </a:t>
            </a:r>
            <a:r>
              <a:rPr lang="en-US" sz="2400" dirty="0" err="1" smtClean="0">
                <a:latin typeface="Georgia" pitchFamily="18" charset="0"/>
              </a:rPr>
              <a:t>sebelumnya</a:t>
            </a:r>
            <a:r>
              <a:rPr lang="en-US" sz="2400" dirty="0" smtClean="0">
                <a:latin typeface="Georgia" pitchFamily="18" charset="0"/>
              </a:rPr>
              <a:t>.</a:t>
            </a: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Georgia" pitchFamily="18" charset="0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Georgia" pitchFamily="18" charset="0"/>
              </a:rPr>
              <a:t>Ruang</a:t>
            </a:r>
            <a:r>
              <a:rPr lang="en-US" sz="2400" dirty="0" smtClean="0">
                <a:latin typeface="Georgia" pitchFamily="18" charset="0"/>
              </a:rPr>
              <a:t> </a:t>
            </a:r>
            <a:r>
              <a:rPr lang="en-US" sz="2400" dirty="0" err="1" smtClean="0">
                <a:latin typeface="Georgia" pitchFamily="18" charset="0"/>
              </a:rPr>
              <a:t>lingkup</a:t>
            </a:r>
            <a:r>
              <a:rPr lang="en-US" sz="2400" dirty="0" smtClean="0">
                <a:latin typeface="Georgia" pitchFamily="18" charset="0"/>
              </a:rPr>
              <a:t> 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 Area yang </a:t>
            </a: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akan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diaudit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; </a:t>
            </a: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Cakupannya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 : </a:t>
            </a: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sistem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secara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spesifik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, </a:t>
            </a: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fungsi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dan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 unit </a:t>
            </a: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organisasi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 yang </a:t>
            </a: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masuk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tinjauan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.</a:t>
            </a: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Georgia" pitchFamily="18" charset="0"/>
              <a:sym typeface="Wingdings" pitchFamily="2" charset="2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ea typeface="+mj-ea"/>
                <a:cs typeface="+mj-cs"/>
              </a:rPr>
              <a:t>PENENTUAN</a:t>
            </a:r>
            <a:r>
              <a:rPr kumimoji="0" lang="en-US" sz="28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ea typeface="+mj-ea"/>
                <a:cs typeface="+mj-cs"/>
              </a:rPr>
              <a:t> RUANG LINGKUP DAN TUJUAN SI/TI</a:t>
            </a:r>
            <a:endParaRPr kumimoji="0" lang="en-US" sz="28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9132" y="1500174"/>
            <a:ext cx="8534400" cy="478634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Georgia" pitchFamily="18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 startAt="3"/>
              <a:defRPr/>
            </a:pP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Penentuan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 area </a:t>
            </a: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akan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menentukan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fokus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dari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proses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 audit yang </a:t>
            </a: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diterjemahkan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kedalam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tujuan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 audit.</a:t>
            </a: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 startAt="3"/>
              <a:defRPr/>
            </a:pPr>
            <a:endParaRPr lang="en-US" sz="2400" dirty="0" smtClean="0">
              <a:latin typeface="Georgia" pitchFamily="18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 startAt="3"/>
              <a:defRPr/>
            </a:pP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Garis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besar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tujuan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 audit </a:t>
            </a: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adalah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penilaian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Georgia" pitchFamily="18" charset="0"/>
                <a:sym typeface="Wingdings" pitchFamily="2" charset="2"/>
              </a:rPr>
              <a:t>tehadap</a:t>
            </a:r>
            <a:r>
              <a:rPr lang="en-US" sz="2400" dirty="0" smtClean="0">
                <a:latin typeface="Georgia" pitchFamily="18" charset="0"/>
                <a:sym typeface="Wingdings" pitchFamily="2" charset="2"/>
              </a:rPr>
              <a:t> </a:t>
            </a:r>
            <a:r>
              <a:rPr lang="en-US" sz="2400" i="1" dirty="0" smtClean="0">
                <a:latin typeface="Georgia" pitchFamily="18" charset="0"/>
                <a:sym typeface="Wingdings" pitchFamily="2" charset="2"/>
              </a:rPr>
              <a:t>governance, effectiveness, efficiency, accountability, conformance, asset safeguard.</a:t>
            </a:r>
            <a:endParaRPr lang="en-US" sz="2400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85720" y="228600"/>
            <a:ext cx="8534400" cy="62863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PENGUMPULAN BUKTI</a:t>
            </a:r>
            <a:endParaRPr kumimoji="0" lang="en-US" sz="3600" b="1" i="1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9132" y="1285860"/>
            <a:ext cx="8534400" cy="128588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Bukti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(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evidence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) “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merupakan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informasi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apapun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digunakan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untuk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menentukan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apakah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data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diaudit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sesuai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kriteria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atau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audit”.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216584" y="4436542"/>
            <a:ext cx="1583077" cy="633230"/>
            <a:chOff x="4255" y="1715384"/>
            <a:chExt cx="1583077" cy="633230"/>
          </a:xfrm>
        </p:grpSpPr>
        <p:sp>
          <p:nvSpPr>
            <p:cNvPr id="65" name="Chevron 64"/>
            <p:cNvSpPr/>
            <p:nvPr/>
          </p:nvSpPr>
          <p:spPr>
            <a:xfrm>
              <a:off x="4255" y="1715384"/>
              <a:ext cx="1583077" cy="633230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6" name="Chevron 4"/>
            <p:cNvSpPr/>
            <p:nvPr/>
          </p:nvSpPr>
          <p:spPr>
            <a:xfrm>
              <a:off x="320870" y="1715384"/>
              <a:ext cx="949847" cy="6332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006" tIns="16002" rIns="16002" bIns="1600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100" b="1" kern="1200" dirty="0" err="1" smtClean="0">
                  <a:latin typeface="Arial" pitchFamily="34" charset="0"/>
                  <a:cs typeface="Arial" pitchFamily="34" charset="0"/>
                </a:rPr>
                <a:t>Struktur</a:t>
              </a:r>
              <a:r>
                <a:rPr lang="en-US" sz="1100" b="1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100" b="1" kern="1200" dirty="0" err="1" smtClean="0">
                  <a:latin typeface="Arial" pitchFamily="34" charset="0"/>
                  <a:cs typeface="Arial" pitchFamily="34" charset="0"/>
                </a:rPr>
                <a:t>Organisasi</a:t>
              </a:r>
              <a:r>
                <a:rPr lang="en-US" sz="1100" b="1" kern="1200" dirty="0" smtClean="0">
                  <a:latin typeface="Arial" pitchFamily="34" charset="0"/>
                  <a:cs typeface="Arial" pitchFamily="34" charset="0"/>
                </a:rPr>
                <a:t> TI</a:t>
              </a:r>
              <a:endParaRPr lang="en-US" sz="1100" b="1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1641354" y="4438844"/>
            <a:ext cx="1583077" cy="633230"/>
            <a:chOff x="1429025" y="1715384"/>
            <a:chExt cx="1583077" cy="633230"/>
          </a:xfrm>
        </p:grpSpPr>
        <p:sp>
          <p:nvSpPr>
            <p:cNvPr id="63" name="Chevron 62"/>
            <p:cNvSpPr/>
            <p:nvPr/>
          </p:nvSpPr>
          <p:spPr>
            <a:xfrm>
              <a:off x="1429025" y="1715384"/>
              <a:ext cx="1583077" cy="633230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4" name="Chevron 6"/>
            <p:cNvSpPr/>
            <p:nvPr/>
          </p:nvSpPr>
          <p:spPr>
            <a:xfrm>
              <a:off x="1745640" y="1715384"/>
              <a:ext cx="949847" cy="6332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006" tIns="16002" rIns="16002" bIns="1600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100" b="1" kern="1200" dirty="0" err="1" smtClean="0">
                  <a:latin typeface="Arial" pitchFamily="34" charset="0"/>
                  <a:cs typeface="Arial" pitchFamily="34" charset="0"/>
                </a:rPr>
                <a:t>Kebijakan</a:t>
              </a:r>
              <a:r>
                <a:rPr lang="en-US" sz="1100" b="1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100" b="1" kern="1200" dirty="0" err="1" smtClean="0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100" b="1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100" b="1" kern="1200" dirty="0" err="1" smtClean="0">
                  <a:latin typeface="Arial" pitchFamily="34" charset="0"/>
                  <a:cs typeface="Arial" pitchFamily="34" charset="0"/>
                </a:rPr>
                <a:t>prosedur</a:t>
              </a:r>
              <a:r>
                <a:rPr lang="en-US" sz="1100" b="1" kern="1200" dirty="0" smtClean="0">
                  <a:latin typeface="Arial" pitchFamily="34" charset="0"/>
                  <a:cs typeface="Arial" pitchFamily="34" charset="0"/>
                </a:rPr>
                <a:t> TI</a:t>
              </a:r>
              <a:endParaRPr lang="en-US" sz="1100" b="1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3066123" y="4436542"/>
            <a:ext cx="1583077" cy="633230"/>
            <a:chOff x="2853794" y="1715384"/>
            <a:chExt cx="1583077" cy="633230"/>
          </a:xfrm>
        </p:grpSpPr>
        <p:sp>
          <p:nvSpPr>
            <p:cNvPr id="61" name="Chevron 60"/>
            <p:cNvSpPr/>
            <p:nvPr/>
          </p:nvSpPr>
          <p:spPr>
            <a:xfrm>
              <a:off x="2853794" y="1715384"/>
              <a:ext cx="1583077" cy="633230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2" name="Chevron 8"/>
            <p:cNvSpPr/>
            <p:nvPr/>
          </p:nvSpPr>
          <p:spPr>
            <a:xfrm>
              <a:off x="3170409" y="1715384"/>
              <a:ext cx="949847" cy="6332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006" tIns="16002" rIns="16002" bIns="1600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100" b="1" kern="1200" dirty="0" err="1" smtClean="0">
                  <a:latin typeface="Arial" pitchFamily="34" charset="0"/>
                  <a:cs typeface="Arial" pitchFamily="34" charset="0"/>
                </a:rPr>
                <a:t>Standar</a:t>
              </a:r>
              <a:r>
                <a:rPr lang="en-US" sz="1100" b="1" kern="1200" dirty="0" smtClean="0">
                  <a:latin typeface="Arial" pitchFamily="34" charset="0"/>
                  <a:cs typeface="Arial" pitchFamily="34" charset="0"/>
                </a:rPr>
                <a:t> TI</a:t>
              </a:r>
              <a:endParaRPr lang="en-US" sz="1100" b="1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4490893" y="4438844"/>
            <a:ext cx="1583077" cy="633230"/>
            <a:chOff x="4278564" y="1715384"/>
            <a:chExt cx="1583077" cy="633230"/>
          </a:xfrm>
        </p:grpSpPr>
        <p:sp>
          <p:nvSpPr>
            <p:cNvPr id="59" name="Chevron 58"/>
            <p:cNvSpPr/>
            <p:nvPr/>
          </p:nvSpPr>
          <p:spPr>
            <a:xfrm>
              <a:off x="4278564" y="1715384"/>
              <a:ext cx="1583077" cy="633230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0" name="Chevron 10"/>
            <p:cNvSpPr/>
            <p:nvPr/>
          </p:nvSpPr>
          <p:spPr>
            <a:xfrm>
              <a:off x="4595179" y="1715384"/>
              <a:ext cx="949847" cy="6332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006" tIns="16002" rIns="16002" bIns="1600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100" b="1" kern="1200" dirty="0" err="1" smtClean="0">
                  <a:latin typeface="Arial" pitchFamily="34" charset="0"/>
                  <a:cs typeface="Arial" pitchFamily="34" charset="0"/>
                </a:rPr>
                <a:t>Dokumentasi</a:t>
              </a:r>
              <a:r>
                <a:rPr lang="en-US" sz="1100" b="1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100" b="1" kern="1200" dirty="0" err="1" smtClean="0">
                  <a:latin typeface="Arial" pitchFamily="34" charset="0"/>
                  <a:cs typeface="Arial" pitchFamily="34" charset="0"/>
                </a:rPr>
                <a:t>Pengelolaan</a:t>
              </a:r>
              <a:r>
                <a:rPr lang="en-US" sz="1100" b="1" kern="1200" dirty="0" smtClean="0">
                  <a:latin typeface="Arial" pitchFamily="34" charset="0"/>
                  <a:cs typeface="Arial" pitchFamily="34" charset="0"/>
                </a:rPr>
                <a:t> SI/TI</a:t>
              </a:r>
              <a:endParaRPr lang="en-US" sz="1100" b="1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5915662" y="4436542"/>
            <a:ext cx="1583077" cy="633230"/>
            <a:chOff x="5703333" y="1715384"/>
            <a:chExt cx="1583077" cy="633230"/>
          </a:xfrm>
        </p:grpSpPr>
        <p:sp>
          <p:nvSpPr>
            <p:cNvPr id="57" name="Chevron 56"/>
            <p:cNvSpPr/>
            <p:nvPr/>
          </p:nvSpPr>
          <p:spPr>
            <a:xfrm>
              <a:off x="5703333" y="1715384"/>
              <a:ext cx="1583077" cy="633230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8" name="Chevron 12"/>
            <p:cNvSpPr/>
            <p:nvPr/>
          </p:nvSpPr>
          <p:spPr>
            <a:xfrm>
              <a:off x="6019948" y="1715384"/>
              <a:ext cx="949847" cy="6332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006" tIns="16002" rIns="16002" bIns="1600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100" b="1" kern="1200" dirty="0" err="1" smtClean="0">
                  <a:latin typeface="Arial" pitchFamily="34" charset="0"/>
                  <a:cs typeface="Arial" pitchFamily="34" charset="0"/>
                </a:rPr>
                <a:t>Wawancara</a:t>
              </a:r>
              <a:r>
                <a:rPr lang="en-US" sz="1100" b="1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100" b="1" kern="1200" dirty="0" err="1" smtClean="0">
                  <a:latin typeface="Arial" pitchFamily="34" charset="0"/>
                  <a:cs typeface="Arial" pitchFamily="34" charset="0"/>
                </a:rPr>
                <a:t>Personel</a:t>
              </a:r>
              <a:r>
                <a:rPr lang="en-US" sz="1100" b="1" kern="1200" dirty="0" smtClean="0"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1100" b="1" kern="1200" dirty="0" err="1" smtClean="0">
                  <a:latin typeface="Arial" pitchFamily="34" charset="0"/>
                  <a:cs typeface="Arial" pitchFamily="34" charset="0"/>
                </a:rPr>
                <a:t>tepat</a:t>
              </a:r>
              <a:endParaRPr lang="en-US" sz="1100" b="1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7340432" y="4436542"/>
            <a:ext cx="1583077" cy="633230"/>
            <a:chOff x="7128103" y="1715384"/>
            <a:chExt cx="1583077" cy="633230"/>
          </a:xfrm>
        </p:grpSpPr>
        <p:sp>
          <p:nvSpPr>
            <p:cNvPr id="55" name="Chevron 54"/>
            <p:cNvSpPr/>
            <p:nvPr/>
          </p:nvSpPr>
          <p:spPr>
            <a:xfrm>
              <a:off x="7128103" y="1715384"/>
              <a:ext cx="1583077" cy="633230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Chevron 14"/>
            <p:cNvSpPr/>
            <p:nvPr/>
          </p:nvSpPr>
          <p:spPr>
            <a:xfrm>
              <a:off x="7444718" y="1715384"/>
              <a:ext cx="949847" cy="6332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006" tIns="16002" rIns="16002" bIns="1600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100" b="1" kern="1200" dirty="0" err="1" smtClean="0">
                  <a:latin typeface="Arial" pitchFamily="34" charset="0"/>
                  <a:cs typeface="Arial" pitchFamily="34" charset="0"/>
                </a:rPr>
                <a:t>Observasi</a:t>
              </a:r>
              <a:r>
                <a:rPr lang="en-US" sz="1100" b="1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100" b="1" kern="1200" dirty="0" err="1" smtClean="0">
                  <a:latin typeface="Arial" pitchFamily="34" charset="0"/>
                  <a:cs typeface="Arial" pitchFamily="34" charset="0"/>
                </a:rPr>
                <a:t>Kinerja</a:t>
              </a:r>
              <a:r>
                <a:rPr lang="en-US" sz="1100" b="1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100" b="1" kern="1200" smtClean="0">
                  <a:latin typeface="Arial" pitchFamily="34" charset="0"/>
                  <a:cs typeface="Arial" pitchFamily="34" charset="0"/>
                </a:rPr>
                <a:t>Karyawan</a:t>
              </a:r>
              <a:endParaRPr lang="en-US" sz="1100" b="1" kern="12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7" name="Title 1"/>
          <p:cNvSpPr txBox="1">
            <a:spLocks/>
          </p:cNvSpPr>
          <p:nvPr/>
        </p:nvSpPr>
        <p:spPr>
          <a:xfrm>
            <a:off x="229030" y="3443310"/>
            <a:ext cx="8534400" cy="62863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 smtClean="0">
                <a:ln w="10541" cmpd="sng">
                  <a:solidFill>
                    <a:schemeClr val="tx1"/>
                  </a:solidFill>
                  <a:prstDash val="solid"/>
                </a:ln>
                <a:latin typeface="Arial" pitchFamily="34" charset="0"/>
                <a:ea typeface="+mj-ea"/>
                <a:cs typeface="Arial" pitchFamily="34" charset="0"/>
              </a:rPr>
              <a:t>Teknik</a:t>
            </a:r>
            <a:r>
              <a:rPr lang="en-US" sz="2800" b="1" dirty="0" smtClean="0">
                <a:ln w="10541" cmpd="sng">
                  <a:solidFill>
                    <a:schemeClr val="tx1"/>
                  </a:solidFill>
                  <a:prstDash val="solid"/>
                </a:ln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800" b="1" dirty="0" err="1" smtClean="0">
                <a:ln w="10541" cmpd="sng">
                  <a:solidFill>
                    <a:schemeClr val="tx1"/>
                  </a:solidFill>
                  <a:prstDash val="solid"/>
                </a:ln>
                <a:latin typeface="Arial" pitchFamily="34" charset="0"/>
                <a:ea typeface="+mj-ea"/>
                <a:cs typeface="Arial" pitchFamily="34" charset="0"/>
              </a:rPr>
              <a:t>Pengumpulan</a:t>
            </a:r>
            <a:r>
              <a:rPr lang="en-US" sz="2800" b="1" dirty="0" smtClean="0">
                <a:ln w="10541" cmpd="sng">
                  <a:solidFill>
                    <a:schemeClr val="tx1"/>
                  </a:solidFill>
                  <a:prstDash val="solid"/>
                </a:ln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800" b="1" dirty="0" err="1" smtClean="0">
                <a:ln w="10541" cmpd="sng">
                  <a:solidFill>
                    <a:schemeClr val="tx1"/>
                  </a:solidFill>
                  <a:prstDash val="solid"/>
                </a:ln>
                <a:latin typeface="Arial" pitchFamily="34" charset="0"/>
                <a:ea typeface="+mj-ea"/>
                <a:cs typeface="Arial" pitchFamily="34" charset="0"/>
              </a:rPr>
              <a:t>Bukti</a:t>
            </a:r>
            <a:r>
              <a:rPr lang="en-US" sz="2800" b="1" dirty="0" smtClean="0">
                <a:ln w="10541" cmpd="sng">
                  <a:solidFill>
                    <a:schemeClr val="tx1"/>
                  </a:solidFill>
                  <a:prstDash val="solid"/>
                </a:ln>
                <a:latin typeface="Arial" pitchFamily="34" charset="0"/>
                <a:ea typeface="+mj-ea"/>
                <a:cs typeface="Arial" pitchFamily="34" charset="0"/>
              </a:rPr>
              <a:t> :</a:t>
            </a:r>
            <a:endParaRPr kumimoji="0" lang="en-US" sz="2800" b="1" i="1" u="none" strike="noStrike" kern="1200" normalizeH="0" baseline="0" noProof="0" dirty="0">
              <a:ln w="10541" cmpd="sng">
                <a:solidFill>
                  <a:schemeClr val="tx1"/>
                </a:solidFill>
                <a:prstDash val="solid"/>
              </a:ln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1752" y="1157294"/>
            <a:ext cx="8534400" cy="557194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  <a:latin typeface="+mj-lt"/>
                <a:ea typeface="+mj-ea"/>
                <a:cs typeface="+mj-cs"/>
              </a:rPr>
              <a:t>Peninjauan</a:t>
            </a:r>
            <a:r>
              <a:rPr lang="en-US" sz="3200" b="1" dirty="0" smtClean="0">
                <a:ln w="10541" cmpd="sng">
                  <a:solidFill>
                    <a:schemeClr val="tx1"/>
                  </a:solidFill>
                  <a:prstDash val="solid"/>
                </a:ln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  <a:latin typeface="+mj-lt"/>
                <a:ea typeface="+mj-ea"/>
                <a:cs typeface="+mj-cs"/>
              </a:rPr>
              <a:t>Struktur</a:t>
            </a:r>
            <a:r>
              <a:rPr lang="en-US" sz="3200" b="1" dirty="0" smtClean="0">
                <a:ln w="10541" cmpd="sng">
                  <a:solidFill>
                    <a:schemeClr val="tx1"/>
                  </a:solidFill>
                  <a:prstDash val="solid"/>
                </a:ln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  <a:latin typeface="+mj-lt"/>
                <a:ea typeface="+mj-ea"/>
                <a:cs typeface="+mj-cs"/>
              </a:rPr>
              <a:t>Organisasi</a:t>
            </a:r>
            <a:r>
              <a:rPr lang="en-US" sz="3200" b="1" dirty="0" smtClean="0">
                <a:ln w="10541" cmpd="sng">
                  <a:solidFill>
                    <a:schemeClr val="tx1"/>
                  </a:solidFill>
                  <a:prstDash val="solid"/>
                </a:ln>
                <a:latin typeface="+mj-lt"/>
                <a:ea typeface="+mj-ea"/>
                <a:cs typeface="+mj-cs"/>
              </a:rPr>
              <a:t> TI</a:t>
            </a:r>
            <a:endParaRPr kumimoji="0" lang="en-US" sz="3200" b="1" i="0" u="none" strike="noStrike" kern="1200" normalizeH="0" baseline="0" noProof="0" dirty="0">
              <a:ln w="10541" cmpd="sng">
                <a:solidFill>
                  <a:schemeClr val="tx1"/>
                </a:solidFill>
                <a:prstDash val="solid"/>
              </a:ln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23880" y="2214554"/>
            <a:ext cx="8534400" cy="414340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“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Organisasi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menyediakan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pembagia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n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kerja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yang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cukup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sebagai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kontrol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utama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dalam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lingkungan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sistem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informasi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”.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 smtClean="0">
              <a:latin typeface="+mj-lt"/>
              <a:ea typeface="+mj-ea"/>
              <a:cs typeface="+mj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dirty="0" smtClean="0">
                <a:latin typeface="+mj-lt"/>
                <a:ea typeface="+mj-ea"/>
                <a:cs typeface="+mj-cs"/>
              </a:rPr>
              <a:t>“Auditor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seharusnya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memahami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struktur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dan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pembagian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kerja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dan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mampu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mengevaluasi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pengimplementasian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tugas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dan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wewenang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sesuai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dengan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deskripsi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tugas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masing-masing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”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52442" y="142852"/>
            <a:ext cx="8534400" cy="62863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PENGUMPULAN BUKTI</a:t>
            </a:r>
            <a:endParaRPr kumimoji="0" lang="en-US" sz="3600" b="1" i="1" u="sng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23880" y="2428868"/>
            <a:ext cx="8534400" cy="392909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dirty="0" smtClean="0">
                <a:latin typeface="+mj-lt"/>
                <a:ea typeface="+mj-ea"/>
                <a:cs typeface="+mj-cs"/>
              </a:rPr>
              <a:t>“Auditor SI/TI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seharusnya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meninjau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apakah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kebijakan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dan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prosedur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telah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diimplementasikan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;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penentuan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apakah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pihak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yang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terkait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memahami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bagaimana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cara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memenuhinya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;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serta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kepastian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bahwa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aturan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telah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dilaksanakan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sesuai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dengan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 smtClean="0">
                <a:latin typeface="+mj-lt"/>
                <a:ea typeface="+mj-ea"/>
                <a:cs typeface="+mj-cs"/>
              </a:rPr>
              <a:t>fungsinya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”;</a:t>
            </a:r>
            <a:endParaRPr kumimoji="0" lang="en-US" sz="32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1752" y="1357298"/>
            <a:ext cx="8534400" cy="557194"/>
          </a:xfrm>
          <a:prstGeom prst="rect">
            <a:avLst/>
          </a:prstGeom>
        </p:spPr>
        <p:txBody>
          <a:bodyPr/>
          <a:lstStyle/>
          <a:p>
            <a:pPr lvl="0" algn="r" eaLnBrk="0" hangingPunct="0">
              <a:defRPr/>
            </a:pPr>
            <a:r>
              <a:rPr lang="en-US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Peninjauan</a:t>
            </a:r>
            <a:r>
              <a:rPr lang="en-US" sz="3200" b="1" dirty="0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Kebijakan</a:t>
            </a:r>
            <a:r>
              <a:rPr lang="en-US" sz="3200" b="1" dirty="0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dan</a:t>
            </a:r>
            <a:r>
              <a:rPr lang="en-US" sz="3200" b="1" dirty="0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Prosedur</a:t>
            </a:r>
            <a:r>
              <a:rPr lang="en-US" sz="3200" b="1" dirty="0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 TI</a:t>
            </a:r>
            <a:endParaRPr lang="en-US" sz="3200" b="1" dirty="0">
              <a:ln w="10541" cmpd="sng"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52442" y="142852"/>
            <a:ext cx="8534400" cy="62863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PENGUMPULAN BUKTI</a:t>
            </a:r>
            <a:endParaRPr kumimoji="0" lang="en-US" sz="3600" b="1" i="1" u="sng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23880" y="2857496"/>
            <a:ext cx="8534400" cy="250033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“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Standar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dapat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mencakup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kerangka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kerja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pengelolaan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 yang </a:t>
            </a:r>
            <a:r>
              <a:rPr lang="en-US" sz="2800" dirty="0" err="1" smtClean="0">
                <a:latin typeface="Arial" pitchFamily="34" charset="0"/>
                <a:ea typeface="+mj-ea"/>
                <a:cs typeface="Arial" pitchFamily="34" charset="0"/>
              </a:rPr>
              <a:t>umum</a:t>
            </a:r>
            <a:r>
              <a:rPr lang="en-US" sz="28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8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ea typeface="+mj-ea"/>
                <a:cs typeface="Arial" pitchFamily="34" charset="0"/>
              </a:rPr>
              <a:t>relevan</a:t>
            </a:r>
            <a:r>
              <a:rPr lang="en-US" sz="28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ea typeface="+mj-ea"/>
                <a:cs typeface="Arial" pitchFamily="34" charset="0"/>
              </a:rPr>
              <a:t>mendukung</a:t>
            </a:r>
            <a:r>
              <a:rPr lang="en-US" sz="28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lang="en-US" sz="28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ea typeface="+mj-ea"/>
                <a:cs typeface="Arial" pitchFamily="34" charset="0"/>
              </a:rPr>
              <a:t>binis</a:t>
            </a:r>
            <a:r>
              <a:rPr lang="en-US" sz="28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800" dirty="0" err="1" smtClean="0">
                <a:latin typeface="Arial" pitchFamily="34" charset="0"/>
                <a:ea typeface="+mj-ea"/>
                <a:cs typeface="Arial" pitchFamily="34" charset="0"/>
              </a:rPr>
              <a:t>berlangsung</a:t>
            </a:r>
            <a:r>
              <a:rPr lang="en-US" sz="28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ea typeface="+mj-ea"/>
                <a:cs typeface="Arial" pitchFamily="34" charset="0"/>
              </a:rPr>
              <a:t>di</a:t>
            </a:r>
            <a:r>
              <a:rPr lang="en-US" sz="28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ea typeface="+mj-ea"/>
                <a:cs typeface="Arial" pitchFamily="34" charset="0"/>
              </a:rPr>
              <a:t>perusahaan</a:t>
            </a:r>
            <a:r>
              <a:rPr lang="en-US" sz="2800" dirty="0" smtClean="0">
                <a:latin typeface="Arial" pitchFamily="34" charset="0"/>
                <a:ea typeface="+mj-ea"/>
                <a:cs typeface="Arial" pitchFamily="34" charset="0"/>
              </a:rPr>
              <a:t>”.</a:t>
            </a:r>
            <a:endParaRPr kumimoji="0" lang="en-US" sz="28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1752" y="1357298"/>
            <a:ext cx="8534400" cy="557194"/>
          </a:xfrm>
          <a:prstGeom prst="rect">
            <a:avLst/>
          </a:prstGeom>
        </p:spPr>
        <p:txBody>
          <a:bodyPr/>
          <a:lstStyle/>
          <a:p>
            <a:pPr lvl="0" algn="r" eaLnBrk="0" hangingPunct="0">
              <a:defRPr/>
            </a:pPr>
            <a:r>
              <a:rPr lang="en-US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Peninjauan</a:t>
            </a:r>
            <a:r>
              <a:rPr lang="en-US" sz="3200" b="1" dirty="0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Standar</a:t>
            </a:r>
            <a:r>
              <a:rPr lang="en-US" sz="3200" b="1" dirty="0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 TI</a:t>
            </a:r>
            <a:endParaRPr lang="en-US" sz="3200" b="1" dirty="0">
              <a:ln w="10541" cmpd="sng"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52442" y="142852"/>
            <a:ext cx="8534400" cy="62863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PENGUMPULAN BUKTI</a:t>
            </a:r>
            <a:endParaRPr kumimoji="0" lang="en-US" sz="3600" b="1" i="1" u="sng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23880" y="1857364"/>
            <a:ext cx="8534400" cy="500063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“Auditor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seharusnya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melihat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kebutuhan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minimum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dari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dokumentasi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pengelolaan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SI/TI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perusahaan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”.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Dokumentasi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meliputi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: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Dokumentasi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awal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inisiasi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pengembangan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sistem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+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infastruktur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pendukung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Kebutuhan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fungsional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spesifikasi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desain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Rencana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laporan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pengetesan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Dokumen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program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operasional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1752" y="1142984"/>
            <a:ext cx="8534400" cy="557194"/>
          </a:xfrm>
          <a:prstGeom prst="rect">
            <a:avLst/>
          </a:prstGeom>
        </p:spPr>
        <p:txBody>
          <a:bodyPr/>
          <a:lstStyle/>
          <a:p>
            <a:pPr lvl="0" algn="r" eaLnBrk="0" hangingPunct="0">
              <a:defRPr/>
            </a:pPr>
            <a:r>
              <a:rPr lang="en-US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Peninjauan</a:t>
            </a:r>
            <a:r>
              <a:rPr lang="en-US" sz="3200" b="1" dirty="0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Dokumentasi</a:t>
            </a:r>
            <a:r>
              <a:rPr lang="en-US" sz="3200" b="1" dirty="0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Pengelolaan</a:t>
            </a:r>
            <a:r>
              <a:rPr lang="en-US" sz="3200" b="1" dirty="0" smtClean="0">
                <a:ln w="10541" cmpd="sng">
                  <a:solidFill>
                    <a:schemeClr val="tx1"/>
                  </a:solidFill>
                  <a:prstDash val="solid"/>
                </a:ln>
              </a:rPr>
              <a:t> SI/TI</a:t>
            </a:r>
            <a:endParaRPr lang="en-US" sz="3200" b="1" dirty="0">
              <a:ln w="10541" cmpd="sng"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52442" y="142852"/>
            <a:ext cx="8534400" cy="62863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PENGUMPULAN BUKTI</a:t>
            </a:r>
            <a:endParaRPr kumimoji="0" lang="en-US" sz="3600" b="1" i="1" u="sng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3&quot;&gt;&lt;property id=&quot;20148&quot; value=&quot;5&quot;/&gt;&lt;property id=&quot;20300&quot; value=&quot;Slide 1 - &amp;quot;Chapter 9&amp;#x0D;&amp;#x0A;B2B (Business-to-Business)&amp;quot;&quot;/&gt;&lt;property id=&quot;20307&quot; value=&quot;258&quot;/&gt;&lt;property id=&quot;20309&quot; value=&quot;-1&quot;/&gt;&lt;/object&gt;&lt;object type=&quot;3&quot; unique_id=&quot;11578&quot;&gt;&lt;property id=&quot;20148&quot; value=&quot;5&quot;/&gt;&lt;property id=&quot;20300&quot; value=&quot;Slide 10&quot;/&gt;&lt;property id=&quot;20307&quot; value=&quot;275&quot;/&gt;&lt;property id=&quot;20309&quot; value=&quot;-1&quot;/&gt;&lt;/object&gt;&lt;object type=&quot;3&quot; unique_id=&quot;11666&quot;&gt;&lt;property id=&quot;20148&quot; value=&quot;5&quot;/&gt;&lt;property id=&quot;20300&quot; value=&quot;Slide 2 - &amp;quot;1. Definisi B2B&amp;quot;&quot;/&gt;&lt;property id=&quot;20307&quot; value=&quot;295&quot;/&gt;&lt;/object&gt;&lt;object type=&quot;3&quot; unique_id=&quot;11667&quot;&gt;&lt;property id=&quot;20148&quot; value=&quot;5&quot;/&gt;&lt;property id=&quot;20300&quot; value=&quot;Slide 3 - &amp;quot;2. Konsep B2B&amp;quot;&quot;/&gt;&lt;property id=&quot;20307&quot; value=&quot;296&quot;/&gt;&lt;/object&gt;&lt;object type=&quot;3&quot; unique_id=&quot;11668&quot;&gt;&lt;property id=&quot;20148&quot; value=&quot;5&quot;/&gt;&lt;property id=&quot;20300&quot; value=&quot;Slide 4 - &amp;quot;3. Karateristik B2B&amp;quot;&quot;/&gt;&lt;property id=&quot;20307&quot; value=&quot;297&quot;/&gt;&lt;/object&gt;&lt;object type=&quot;3&quot; unique_id=&quot;11669&quot;&gt;&lt;property id=&quot;20148&quot; value=&quot;5&quot;/&gt;&lt;property id=&quot;20300&quot; value=&quot;Slide 5 - &amp;quot;3. Karateristik B2B&amp;quot;&quot;/&gt;&lt;property id=&quot;20307&quot; value=&quot;298&quot;/&gt;&lt;/object&gt;&lt;object type=&quot;3&quot; unique_id=&quot;11670&quot;&gt;&lt;property id=&quot;20148&quot; value=&quot;5&quot;/&gt;&lt;property id=&quot;20300&quot; value=&quot;Slide 6 - &amp;quot;4. Model B2B &amp;quot;&quot;/&gt;&lt;property id=&quot;20307&quot; value=&quot;299&quot;/&gt;&lt;/object&gt;&lt;object type=&quot;3&quot; unique_id=&quot;11671&quot;&gt;&lt;property id=&quot;20148&quot; value=&quot;5&quot;/&gt;&lt;property id=&quot;20300&quot; value=&quot;Slide 7 - &amp;quot;4. B2C Exchange&amp;quot;&quot;/&gt;&lt;property id=&quot;20307&quot; value=&quot;300&quot;/&gt;&lt;/object&gt;&lt;object type=&quot;3&quot; unique_id=&quot;11672&quot;&gt;&lt;property id=&quot;20148&quot; value=&quot;5&quot;/&gt;&lt;property id=&quot;20300&quot; value=&quot;Slide 8 - &amp;quot;5. Klasifikasi B2C Exchange&amp;quot;&quot;/&gt;&lt;property id=&quot;20307&quot; value=&quot;301&quot;/&gt;&lt;/object&gt;&lt;object type=&quot;3&quot; unique_id=&quot;11673&quot;&gt;&lt;property id=&quot;20148&quot; value=&quot;5&quot;/&gt;&lt;property id=&quot;20300&quot; value=&quot;Slide 9 - &amp;quot;5. Klasifikasi B2C Exchange&amp;quot;&quot;/&gt;&lt;property id=&quot;20307&quot; value=&quot;303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1356</TotalTime>
  <Words>461</Words>
  <Application>Microsoft Office PowerPoint</Application>
  <PresentationFormat>On-screen Show (4:3)</PresentationFormat>
  <Paragraphs>70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</cp:lastModifiedBy>
  <cp:revision>186</cp:revision>
  <dcterms:created xsi:type="dcterms:W3CDTF">2010-04-18T12:06:30Z</dcterms:created>
  <dcterms:modified xsi:type="dcterms:W3CDTF">2016-02-01T00:28:46Z</dcterms:modified>
</cp:coreProperties>
</file>