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League Spartan" charset="1" panose="00000800000000000000"/>
      <p:regular r:id="rId19"/>
    </p:embeddedFont>
    <p:embeddedFont>
      <p:font typeface="Poppins Bold" charset="1" panose="00000800000000000000"/>
      <p:regular r:id="rId20"/>
    </p:embeddedFont>
    <p:embeddedFont>
      <p:font typeface="Poppins"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 Id="rId7" Target="../media/image54.pn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16" Target="../media/image18.png" Type="http://schemas.openxmlformats.org/officeDocument/2006/relationships/image"/><Relationship Id="rId17" Target="../media/image19.svg" Type="http://schemas.openxmlformats.org/officeDocument/2006/relationships/image"/><Relationship Id="rId18" Target="../media/image20.png" Type="http://schemas.openxmlformats.org/officeDocument/2006/relationships/image"/><Relationship Id="rId19" Target="../media/image21.svg" Type="http://schemas.openxmlformats.org/officeDocument/2006/relationships/image"/><Relationship Id="rId2" Target="../media/image1.jpeg" Type="http://schemas.openxmlformats.org/officeDocument/2006/relationships/image"/><Relationship Id="rId20" Target="../media/image22.png" Type="http://schemas.openxmlformats.org/officeDocument/2006/relationships/image"/><Relationship Id="rId21" Target="../media/image23.sv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png" Type="http://schemas.openxmlformats.org/officeDocument/2006/relationships/image"/><Relationship Id="rId12" Target="../media/image27.svg" Type="http://schemas.openxmlformats.org/officeDocument/2006/relationships/image"/><Relationship Id="rId2" Target="../media/image24.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33.png" Type="http://schemas.openxmlformats.org/officeDocument/2006/relationships/image"/><Relationship Id="rId16" Target="../media/image34.svg" Type="http://schemas.openxmlformats.org/officeDocument/2006/relationships/image"/><Relationship Id="rId2" Target="../media/image1.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11.pn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1.jpeg" Type="http://schemas.openxmlformats.org/officeDocument/2006/relationships/image"/><Relationship Id="rId3" Target="../media/image8.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2" Target="../media/image39.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44.png" Type="http://schemas.openxmlformats.org/officeDocument/2006/relationships/image"/><Relationship Id="rId13" Target="../media/image45.svg" Type="http://schemas.openxmlformats.org/officeDocument/2006/relationships/image"/><Relationship Id="rId2" Target="../media/image39.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 Id="rId3" Target="../media/image47.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jpeg" Type="http://schemas.openxmlformats.org/officeDocument/2006/relationships/image"/><Relationship Id="rId3" Target="../media/image47.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sp>
        <p:nvSpPr>
          <p:cNvPr name="TextBox 6" id="6"/>
          <p:cNvSpPr txBox="true"/>
          <p:nvPr/>
        </p:nvSpPr>
        <p:spPr>
          <a:xfrm rot="0">
            <a:off x="1191638" y="4003439"/>
            <a:ext cx="16230600" cy="2798480"/>
          </a:xfrm>
          <a:prstGeom prst="rect">
            <a:avLst/>
          </a:prstGeom>
        </p:spPr>
        <p:txBody>
          <a:bodyPr anchor="t" rtlCol="false" tIns="0" lIns="0" bIns="0" rIns="0">
            <a:spAutoFit/>
          </a:bodyPr>
          <a:lstStyle/>
          <a:p>
            <a:pPr algn="ctr">
              <a:lnSpc>
                <a:spcPts val="7453"/>
              </a:lnSpc>
            </a:pPr>
            <a:r>
              <a:rPr lang="en-US" sz="5323">
                <a:solidFill>
                  <a:srgbClr val="CB6CE6"/>
                </a:solidFill>
                <a:latin typeface="League Spartan"/>
                <a:ea typeface="League Spartan"/>
                <a:cs typeface="League Spartan"/>
                <a:sym typeface="League Spartan"/>
              </a:rPr>
              <a:t> </a:t>
            </a:r>
            <a:r>
              <a:rPr lang="en-US" sz="5323">
                <a:solidFill>
                  <a:srgbClr val="000000"/>
                </a:solidFill>
                <a:latin typeface="League Spartan"/>
                <a:ea typeface="League Spartan"/>
                <a:cs typeface="League Spartan"/>
                <a:sym typeface="League Spartan"/>
              </a:rPr>
              <a:t>  DEFINISI DAN PENTINGNYA IDENTIFIKASI MINAT BAKAT</a:t>
            </a:r>
          </a:p>
          <a:p>
            <a:pPr algn="ctr">
              <a:lnSpc>
                <a:spcPts val="7453"/>
              </a:lnSpc>
              <a:spcBef>
                <a:spcPct val="0"/>
              </a:spcBef>
            </a:pPr>
          </a:p>
        </p:txBody>
      </p:sp>
      <p:grpSp>
        <p:nvGrpSpPr>
          <p:cNvPr name="Group 7" id="7"/>
          <p:cNvGrpSpPr/>
          <p:nvPr/>
        </p:nvGrpSpPr>
        <p:grpSpPr>
          <a:xfrm rot="0">
            <a:off x="-2789623" y="2341232"/>
            <a:ext cx="26221422" cy="536386"/>
            <a:chOff x="0" y="0"/>
            <a:chExt cx="34961896" cy="715182"/>
          </a:xfrm>
        </p:grpSpPr>
        <p:sp>
          <p:nvSpPr>
            <p:cNvPr name="Freeform 8" id="8"/>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9" id="9"/>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10" id="10"/>
          <p:cNvGrpSpPr/>
          <p:nvPr/>
        </p:nvGrpSpPr>
        <p:grpSpPr>
          <a:xfrm rot="-10800000">
            <a:off x="-325876" y="8032516"/>
            <a:ext cx="18613876" cy="3443106"/>
            <a:chOff x="0" y="0"/>
            <a:chExt cx="24818502" cy="4590807"/>
          </a:xfrm>
        </p:grpSpPr>
        <p:grpSp>
          <p:nvGrpSpPr>
            <p:cNvPr name="Group 11" id="11"/>
            <p:cNvGrpSpPr/>
            <p:nvPr/>
          </p:nvGrpSpPr>
          <p:grpSpPr>
            <a:xfrm rot="0">
              <a:off x="0" y="0"/>
              <a:ext cx="24680862" cy="4565407"/>
              <a:chOff x="0" y="0"/>
              <a:chExt cx="4419725" cy="817550"/>
            </a:xfrm>
          </p:grpSpPr>
          <p:sp>
            <p:nvSpPr>
              <p:cNvPr name="Freeform 12" id="12"/>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13" id="13"/>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4" id="14"/>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17" id="17"/>
          <p:cNvSpPr/>
          <p:nvPr/>
        </p:nvSpPr>
        <p:spPr>
          <a:xfrm flipH="false" flipV="false" rot="0">
            <a:off x="8436967" y="-15716"/>
            <a:ext cx="1414067" cy="1866768"/>
          </a:xfrm>
          <a:custGeom>
            <a:avLst/>
            <a:gdLst/>
            <a:ahLst/>
            <a:cxnLst/>
            <a:rect r="r" b="b" t="t" l="l"/>
            <a:pathLst>
              <a:path h="1866768" w="1414067">
                <a:moveTo>
                  <a:pt x="0" y="0"/>
                </a:moveTo>
                <a:lnTo>
                  <a:pt x="1414066" y="0"/>
                </a:lnTo>
                <a:lnTo>
                  <a:pt x="1414066" y="1866768"/>
                </a:lnTo>
                <a:lnTo>
                  <a:pt x="0" y="1866768"/>
                </a:lnTo>
                <a:lnTo>
                  <a:pt x="0" y="0"/>
                </a:lnTo>
                <a:close/>
              </a:path>
            </a:pathLst>
          </a:custGeom>
          <a:blipFill>
            <a:blip r:embed="rId7"/>
            <a:stretch>
              <a:fillRect l="-17867" t="-3725" r="-318342" b="-3725"/>
            </a:stretch>
          </a:blipFill>
          <a:ln cap="sq">
            <a:noFill/>
            <a:prstDash val="solid"/>
            <a:miter/>
          </a:ln>
        </p:spPr>
      </p:sp>
      <p:sp>
        <p:nvSpPr>
          <p:cNvPr name="Freeform 18" id="18"/>
          <p:cNvSpPr/>
          <p:nvPr/>
        </p:nvSpPr>
        <p:spPr>
          <a:xfrm flipH="false" flipV="false" rot="0">
            <a:off x="7945399" y="1294198"/>
            <a:ext cx="2723078" cy="1113709"/>
          </a:xfrm>
          <a:custGeom>
            <a:avLst/>
            <a:gdLst/>
            <a:ahLst/>
            <a:cxnLst/>
            <a:rect r="r" b="b" t="t" l="l"/>
            <a:pathLst>
              <a:path h="1113709" w="2723078">
                <a:moveTo>
                  <a:pt x="0" y="0"/>
                </a:moveTo>
                <a:lnTo>
                  <a:pt x="2723078" y="0"/>
                </a:lnTo>
                <a:lnTo>
                  <a:pt x="2723078" y="1113709"/>
                </a:lnTo>
                <a:lnTo>
                  <a:pt x="0" y="1113709"/>
                </a:lnTo>
                <a:lnTo>
                  <a:pt x="0" y="0"/>
                </a:lnTo>
                <a:close/>
              </a:path>
            </a:pathLst>
          </a:custGeom>
          <a:blipFill>
            <a:blip r:embed="rId8"/>
            <a:stretch>
              <a:fillRect l="-35141" t="-3725" r="0" b="-3725"/>
            </a:stretch>
          </a:blipFill>
          <a:ln cap="sq">
            <a:noFill/>
            <a:prstDash val="solid"/>
            <a:miter/>
          </a:ln>
        </p:spPr>
      </p:sp>
      <p:grpSp>
        <p:nvGrpSpPr>
          <p:cNvPr name="Group 19" id="19"/>
          <p:cNvGrpSpPr/>
          <p:nvPr/>
        </p:nvGrpSpPr>
        <p:grpSpPr>
          <a:xfrm rot="0">
            <a:off x="-162938" y="-1035199"/>
            <a:ext cx="18613876" cy="3443106"/>
            <a:chOff x="0" y="0"/>
            <a:chExt cx="24818502" cy="4590807"/>
          </a:xfrm>
        </p:grpSpPr>
        <p:grpSp>
          <p:nvGrpSpPr>
            <p:cNvPr name="Group 20" id="20"/>
            <p:cNvGrpSpPr/>
            <p:nvPr/>
          </p:nvGrpSpPr>
          <p:grpSpPr>
            <a:xfrm rot="0">
              <a:off x="0" y="0"/>
              <a:ext cx="24680862" cy="4565407"/>
              <a:chOff x="0" y="0"/>
              <a:chExt cx="4419725" cy="817550"/>
            </a:xfrm>
          </p:grpSpPr>
          <p:sp>
            <p:nvSpPr>
              <p:cNvPr name="Freeform 21" id="2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22" id="2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3" id="2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49458" y="3400615"/>
            <a:ext cx="26221422" cy="536386"/>
            <a:chOff x="0" y="0"/>
            <a:chExt cx="34961896" cy="715182"/>
          </a:xfrm>
        </p:grpSpPr>
        <p:sp>
          <p:nvSpPr>
            <p:cNvPr name="Freeform 3" id="3"/>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2"/>
              <a:stretch>
                <a:fillRect l="0" t="-1434267" r="-6687" b="0"/>
              </a:stretch>
            </a:blipFill>
          </p:spPr>
        </p:sp>
        <p:sp>
          <p:nvSpPr>
            <p:cNvPr name="Freeform 4" id="4"/>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2"/>
              <a:stretch>
                <a:fillRect l="0" t="-1434267" r="-6687" b="0"/>
              </a:stretch>
            </a:blipFill>
          </p:spPr>
        </p:sp>
      </p:grpSp>
      <p:grpSp>
        <p:nvGrpSpPr>
          <p:cNvPr name="Group 5" id="5"/>
          <p:cNvGrpSpPr/>
          <p:nvPr/>
        </p:nvGrpSpPr>
        <p:grpSpPr>
          <a:xfrm rot="0">
            <a:off x="-111323" y="8378"/>
            <a:ext cx="18510646" cy="3424056"/>
            <a:chOff x="0" y="0"/>
            <a:chExt cx="24680862" cy="4565407"/>
          </a:xfrm>
        </p:grpSpPr>
        <p:grpSp>
          <p:nvGrpSpPr>
            <p:cNvPr name="Group 6" id="6"/>
            <p:cNvGrpSpPr/>
            <p:nvPr/>
          </p:nvGrpSpPr>
          <p:grpSpPr>
            <a:xfrm rot="0">
              <a:off x="0" y="0"/>
              <a:ext cx="24680862" cy="4565407"/>
              <a:chOff x="0" y="0"/>
              <a:chExt cx="4419725" cy="817550"/>
            </a:xfrm>
          </p:grpSpPr>
          <p:sp>
            <p:nvSpPr>
              <p:cNvPr name="Freeform 7" id="7"/>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8" id="8"/>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9" id="9"/>
            <p:cNvSpPr/>
            <p:nvPr/>
          </p:nvSpPr>
          <p:spPr>
            <a:xfrm flipH="false" flipV="true" rot="-10800000">
              <a:off x="0"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true" rot="-10800000">
              <a:off x="8195057"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true" rot="-10800000">
              <a:off x="16390114"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grpSp>
      <p:sp>
        <p:nvSpPr>
          <p:cNvPr name="AutoShape 12" id="12"/>
          <p:cNvSpPr/>
          <p:nvPr/>
        </p:nvSpPr>
        <p:spPr>
          <a:xfrm>
            <a:off x="1678164" y="1939480"/>
            <a:ext cx="15017398" cy="0"/>
          </a:xfrm>
          <a:prstGeom prst="line">
            <a:avLst/>
          </a:prstGeom>
          <a:ln cap="flat" w="38100">
            <a:solidFill>
              <a:srgbClr val="CB6CE6"/>
            </a:solidFill>
            <a:prstDash val="solid"/>
            <a:headEnd type="none" len="sm" w="sm"/>
            <a:tailEnd type="none" len="sm" w="sm"/>
          </a:ln>
        </p:spPr>
      </p:sp>
      <p:sp>
        <p:nvSpPr>
          <p:cNvPr name="TextBox 13" id="13"/>
          <p:cNvSpPr txBox="true"/>
          <p:nvPr/>
        </p:nvSpPr>
        <p:spPr>
          <a:xfrm rot="0">
            <a:off x="3740118" y="406678"/>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TextBox 14" id="14"/>
          <p:cNvSpPr txBox="true"/>
          <p:nvPr/>
        </p:nvSpPr>
        <p:spPr>
          <a:xfrm rot="0">
            <a:off x="1028700" y="3602133"/>
            <a:ext cx="16230600" cy="4822999"/>
          </a:xfrm>
          <a:prstGeom prst="rect">
            <a:avLst/>
          </a:prstGeom>
        </p:spPr>
        <p:txBody>
          <a:bodyPr anchor="t" rtlCol="false" tIns="0" lIns="0" bIns="0" rIns="0">
            <a:spAutoFit/>
          </a:bodyPr>
          <a:lstStyle/>
          <a:p>
            <a:pPr algn="just">
              <a:lnSpc>
                <a:spcPts val="3490"/>
              </a:lnSpc>
            </a:pPr>
            <a:r>
              <a:rPr lang="en-US" b="true" sz="2493">
                <a:solidFill>
                  <a:srgbClr val="000000"/>
                </a:solidFill>
                <a:latin typeface="Poppins Bold"/>
                <a:ea typeface="Poppins Bold"/>
                <a:cs typeface="Poppins Bold"/>
                <a:sym typeface="Poppins Bold"/>
              </a:rPr>
              <a:t>PROGRAM DAN KEGIATAN PENDUKUNG :</a:t>
            </a:r>
          </a:p>
          <a:p>
            <a:pPr algn="just">
              <a:lnSpc>
                <a:spcPts val="3490"/>
              </a:lnSpc>
            </a:pPr>
          </a:p>
          <a:p>
            <a:pPr algn="just">
              <a:lnSpc>
                <a:spcPts val="3490"/>
              </a:lnSpc>
            </a:pPr>
            <a:r>
              <a:rPr lang="en-US" b="true" sz="2493">
                <a:solidFill>
                  <a:srgbClr val="000000"/>
                </a:solidFill>
                <a:latin typeface="Poppins Bold"/>
                <a:ea typeface="Poppins Bold"/>
                <a:cs typeface="Poppins Bold"/>
                <a:sym typeface="Poppins Bold"/>
              </a:rPr>
              <a:t>C.PESTA MINAT BAKAT / INAGURASI</a:t>
            </a:r>
          </a:p>
          <a:p>
            <a:pPr algn="just">
              <a:lnSpc>
                <a:spcPts val="3490"/>
              </a:lnSpc>
            </a:pPr>
            <a:r>
              <a:rPr lang="en-US" sz="2493">
                <a:solidFill>
                  <a:srgbClr val="000000"/>
                </a:solidFill>
                <a:latin typeface="Poppins"/>
                <a:ea typeface="Poppins"/>
                <a:cs typeface="Poppins"/>
                <a:sym typeface="Poppins"/>
              </a:rPr>
              <a:t>PESTA MINAT BAKAT MERUPAKAN KEGIATAN PUNCAK YANG MENANDAI AKHIR DARI RANGKAIAN KEGIATAN MINAT BAKAT YANG TELAH DILAKSANAKAN. DALAM PESTA INI, PARA PESERTAMEMILIKI KESEMPATAN UNTUK MENAMPILKAN KETERAMPILAN DAN BAKAT YANG TELAH MEREKA KEMBANGKAN SELAMA RANGKAIAN KEGIATAN TERSEBUT. </a:t>
            </a:r>
          </a:p>
          <a:p>
            <a:pPr algn="just">
              <a:lnSpc>
                <a:spcPts val="3490"/>
              </a:lnSpc>
            </a:pPr>
          </a:p>
          <a:p>
            <a:pPr algn="just">
              <a:lnSpc>
                <a:spcPts val="3490"/>
              </a:lnSpc>
            </a:pPr>
          </a:p>
          <a:p>
            <a:pPr algn="just">
              <a:lnSpc>
                <a:spcPts val="3490"/>
              </a:lnSpc>
            </a:pPr>
          </a:p>
          <a:p>
            <a:pPr algn="just">
              <a:lnSpc>
                <a:spcPts val="3490"/>
              </a:lnSpc>
            </a:pPr>
          </a:p>
        </p:txBody>
      </p:sp>
      <p:sp>
        <p:nvSpPr>
          <p:cNvPr name="TextBox 15" id="15"/>
          <p:cNvSpPr txBox="true"/>
          <p:nvPr/>
        </p:nvSpPr>
        <p:spPr>
          <a:xfrm rot="0">
            <a:off x="1028700" y="7120156"/>
            <a:ext cx="16230600" cy="3508549"/>
          </a:xfrm>
          <a:prstGeom prst="rect">
            <a:avLst/>
          </a:prstGeom>
        </p:spPr>
        <p:txBody>
          <a:bodyPr anchor="t" rtlCol="false" tIns="0" lIns="0" bIns="0" rIns="0">
            <a:spAutoFit/>
          </a:bodyPr>
          <a:lstStyle/>
          <a:p>
            <a:pPr algn="just">
              <a:lnSpc>
                <a:spcPts val="3490"/>
              </a:lnSpc>
            </a:pPr>
            <a:r>
              <a:rPr lang="en-US" b="true" sz="2493">
                <a:solidFill>
                  <a:srgbClr val="000000"/>
                </a:solidFill>
                <a:latin typeface="Poppins Bold"/>
                <a:ea typeface="Poppins Bold"/>
                <a:cs typeface="Poppins Bold"/>
                <a:sym typeface="Poppins Bold"/>
              </a:rPr>
              <a:t>TUJUAN DARI PESTA MINAT BAKAT ADALAH:</a:t>
            </a:r>
          </a:p>
          <a:p>
            <a:pPr algn="just">
              <a:lnSpc>
                <a:spcPts val="3490"/>
              </a:lnSpc>
            </a:pPr>
            <a:r>
              <a:rPr lang="en-US" sz="2493">
                <a:solidFill>
                  <a:srgbClr val="000000"/>
                </a:solidFill>
                <a:latin typeface="Poppins"/>
                <a:ea typeface="Poppins"/>
                <a:cs typeface="Poppins"/>
                <a:sym typeface="Poppins"/>
              </a:rPr>
              <a:t>1. Menampilkan Hasil Pembinaan: Peserta dapat menunjukkan hasil dari latihan dan pembinaan yang mereka jalani selama kegiatan minat bakat berlangsung.</a:t>
            </a:r>
          </a:p>
          <a:p>
            <a:pPr algn="just">
              <a:lnSpc>
                <a:spcPts val="3490"/>
              </a:lnSpc>
            </a:pPr>
          </a:p>
          <a:p>
            <a:pPr algn="just">
              <a:lnSpc>
                <a:spcPts val="3490"/>
              </a:lnSpc>
            </a:pPr>
            <a:r>
              <a:rPr lang="en-US" sz="2493">
                <a:solidFill>
                  <a:srgbClr val="000000"/>
                </a:solidFill>
                <a:latin typeface="Poppins"/>
                <a:ea typeface="Poppins"/>
                <a:cs typeface="Poppins"/>
                <a:sym typeface="Poppins"/>
              </a:rPr>
              <a:t>2. Memberikan Penghargaan: Pesta ini sering kali menjadi momen untuk memberikan penghargaan atau apresiasi kepada peserta yang telah menunjukkan prestasi atau kemajuan signifikan.</a:t>
            </a:r>
          </a:p>
          <a:p>
            <a:pPr algn="just">
              <a:lnSpc>
                <a:spcPts val="3490"/>
              </a:lnSpc>
            </a:pPr>
          </a:p>
          <a:p>
            <a:pPr algn="just">
              <a:lnSpc>
                <a:spcPts val="349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49458" y="3400615"/>
            <a:ext cx="26221422" cy="536386"/>
            <a:chOff x="0" y="0"/>
            <a:chExt cx="34961896" cy="715182"/>
          </a:xfrm>
        </p:grpSpPr>
        <p:sp>
          <p:nvSpPr>
            <p:cNvPr name="Freeform 3" id="3"/>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2"/>
              <a:stretch>
                <a:fillRect l="0" t="-1434267" r="-6687" b="0"/>
              </a:stretch>
            </a:blipFill>
          </p:spPr>
        </p:sp>
        <p:sp>
          <p:nvSpPr>
            <p:cNvPr name="Freeform 4" id="4"/>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2"/>
              <a:stretch>
                <a:fillRect l="0" t="-1434267" r="-6687" b="0"/>
              </a:stretch>
            </a:blipFill>
          </p:spPr>
        </p:sp>
      </p:grpSp>
      <p:grpSp>
        <p:nvGrpSpPr>
          <p:cNvPr name="Group 5" id="5"/>
          <p:cNvGrpSpPr/>
          <p:nvPr/>
        </p:nvGrpSpPr>
        <p:grpSpPr>
          <a:xfrm rot="0">
            <a:off x="-111323" y="8378"/>
            <a:ext cx="18510646" cy="3424056"/>
            <a:chOff x="0" y="0"/>
            <a:chExt cx="24680862" cy="4565407"/>
          </a:xfrm>
        </p:grpSpPr>
        <p:grpSp>
          <p:nvGrpSpPr>
            <p:cNvPr name="Group 6" id="6"/>
            <p:cNvGrpSpPr/>
            <p:nvPr/>
          </p:nvGrpSpPr>
          <p:grpSpPr>
            <a:xfrm rot="0">
              <a:off x="0" y="0"/>
              <a:ext cx="24680862" cy="4565407"/>
              <a:chOff x="0" y="0"/>
              <a:chExt cx="4419725" cy="817550"/>
            </a:xfrm>
          </p:grpSpPr>
          <p:sp>
            <p:nvSpPr>
              <p:cNvPr name="Freeform 7" id="7"/>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8" id="8"/>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9" id="9"/>
            <p:cNvSpPr/>
            <p:nvPr/>
          </p:nvSpPr>
          <p:spPr>
            <a:xfrm flipH="false" flipV="true" rot="-10800000">
              <a:off x="0"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true" rot="-10800000">
              <a:off x="8195057"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true" rot="-10800000">
              <a:off x="16390114"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grpSp>
      <p:sp>
        <p:nvSpPr>
          <p:cNvPr name="AutoShape 12" id="12"/>
          <p:cNvSpPr/>
          <p:nvPr/>
        </p:nvSpPr>
        <p:spPr>
          <a:xfrm>
            <a:off x="1678164" y="1939480"/>
            <a:ext cx="15017398" cy="0"/>
          </a:xfrm>
          <a:prstGeom prst="line">
            <a:avLst/>
          </a:prstGeom>
          <a:ln cap="flat" w="38100">
            <a:solidFill>
              <a:srgbClr val="CB6CE6"/>
            </a:solidFill>
            <a:prstDash val="solid"/>
            <a:headEnd type="none" len="sm" w="sm"/>
            <a:tailEnd type="none" len="sm" w="sm"/>
          </a:ln>
        </p:spPr>
      </p:sp>
      <p:sp>
        <p:nvSpPr>
          <p:cNvPr name="TextBox 13" id="13"/>
          <p:cNvSpPr txBox="true"/>
          <p:nvPr/>
        </p:nvSpPr>
        <p:spPr>
          <a:xfrm rot="0">
            <a:off x="3740118" y="406678"/>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TextBox 14" id="14"/>
          <p:cNvSpPr txBox="true"/>
          <p:nvPr/>
        </p:nvSpPr>
        <p:spPr>
          <a:xfrm rot="0">
            <a:off x="1028700" y="3602133"/>
            <a:ext cx="16230600" cy="5261149"/>
          </a:xfrm>
          <a:prstGeom prst="rect">
            <a:avLst/>
          </a:prstGeom>
        </p:spPr>
        <p:txBody>
          <a:bodyPr anchor="t" rtlCol="false" tIns="0" lIns="0" bIns="0" rIns="0">
            <a:spAutoFit/>
          </a:bodyPr>
          <a:lstStyle/>
          <a:p>
            <a:pPr algn="just">
              <a:lnSpc>
                <a:spcPts val="3490"/>
              </a:lnSpc>
            </a:pPr>
            <a:r>
              <a:rPr lang="en-US" sz="2493">
                <a:solidFill>
                  <a:srgbClr val="000000"/>
                </a:solidFill>
                <a:latin typeface="Poppins"/>
                <a:ea typeface="Poppins"/>
                <a:cs typeface="Poppins"/>
                <a:sym typeface="Poppins"/>
              </a:rPr>
              <a:t>3. Meningkatkan Semangat dan Motivasi: Melalui pesta ini, diharapkan para peserta semakin termotivasi untuk terus mengembangkan bakat dan minat mereka.</a:t>
            </a:r>
          </a:p>
          <a:p>
            <a:pPr algn="just">
              <a:lnSpc>
                <a:spcPts val="3490"/>
              </a:lnSpc>
            </a:pPr>
          </a:p>
          <a:p>
            <a:pPr algn="just">
              <a:lnSpc>
                <a:spcPts val="3490"/>
              </a:lnSpc>
            </a:pPr>
            <a:r>
              <a:rPr lang="en-US" sz="2493">
                <a:solidFill>
                  <a:srgbClr val="000000"/>
                </a:solidFill>
                <a:latin typeface="Poppins"/>
                <a:ea typeface="Poppins"/>
                <a:cs typeface="Poppins"/>
                <a:sym typeface="Poppins"/>
              </a:rPr>
              <a:t>4.Merayakan Kebersamaan: Pesta minat bakat juga berfungsi sebagai ajang perayaan kebersamaan, memperkuat ikatan antar peserta, panitia, dan semua pihak yang terlibat.</a:t>
            </a:r>
          </a:p>
          <a:p>
            <a:pPr algn="just">
              <a:lnSpc>
                <a:spcPts val="3490"/>
              </a:lnSpc>
            </a:pPr>
          </a:p>
          <a:p>
            <a:pPr algn="just">
              <a:lnSpc>
                <a:spcPts val="3490"/>
              </a:lnSpc>
            </a:pPr>
            <a:r>
              <a:rPr lang="en-US" sz="2493">
                <a:solidFill>
                  <a:srgbClr val="000000"/>
                </a:solidFill>
                <a:latin typeface="Poppins"/>
                <a:ea typeface="Poppins"/>
                <a:cs typeface="Poppins"/>
                <a:sym typeface="Poppins"/>
              </a:rPr>
              <a:t>5. Memupuk Kreativitas: Acara ini memberikan ruang bagi peserta untuk mengekspresikan diri secara kreatif, baik melalui penampilan, pameran karya, atau bentuk ekspresi lainnya.</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Pesta minat bakat menjadi penutup yang meriah dan bermakna dari seluruh kegiatan, sekaligus menjadi ajang evaluasi dan refleksi bagi semua pihak yang terlibat.</a:t>
            </a:r>
          </a:p>
          <a:p>
            <a:pPr algn="just">
              <a:lnSpc>
                <a:spcPts val="349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49458" y="3400615"/>
            <a:ext cx="26221422" cy="536386"/>
            <a:chOff x="0" y="0"/>
            <a:chExt cx="34961896" cy="715182"/>
          </a:xfrm>
        </p:grpSpPr>
        <p:sp>
          <p:nvSpPr>
            <p:cNvPr name="Freeform 3" id="3"/>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2"/>
              <a:stretch>
                <a:fillRect l="0" t="-1434267" r="-6687" b="0"/>
              </a:stretch>
            </a:blipFill>
          </p:spPr>
        </p:sp>
        <p:sp>
          <p:nvSpPr>
            <p:cNvPr name="Freeform 4" id="4"/>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2"/>
              <a:stretch>
                <a:fillRect l="0" t="-1434267" r="-6687" b="0"/>
              </a:stretch>
            </a:blipFill>
          </p:spPr>
        </p:sp>
      </p:grpSp>
      <p:grpSp>
        <p:nvGrpSpPr>
          <p:cNvPr name="Group 5" id="5"/>
          <p:cNvGrpSpPr/>
          <p:nvPr/>
        </p:nvGrpSpPr>
        <p:grpSpPr>
          <a:xfrm rot="0">
            <a:off x="-111323" y="8378"/>
            <a:ext cx="18510646" cy="3424056"/>
            <a:chOff x="0" y="0"/>
            <a:chExt cx="24680862" cy="4565407"/>
          </a:xfrm>
        </p:grpSpPr>
        <p:grpSp>
          <p:nvGrpSpPr>
            <p:cNvPr name="Group 6" id="6"/>
            <p:cNvGrpSpPr/>
            <p:nvPr/>
          </p:nvGrpSpPr>
          <p:grpSpPr>
            <a:xfrm rot="0">
              <a:off x="0" y="0"/>
              <a:ext cx="24680862" cy="4565407"/>
              <a:chOff x="0" y="0"/>
              <a:chExt cx="4419725" cy="817550"/>
            </a:xfrm>
          </p:grpSpPr>
          <p:sp>
            <p:nvSpPr>
              <p:cNvPr name="Freeform 7" id="7"/>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8" id="8"/>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9" id="9"/>
            <p:cNvSpPr/>
            <p:nvPr/>
          </p:nvSpPr>
          <p:spPr>
            <a:xfrm flipH="false" flipV="true" rot="-10800000">
              <a:off x="0"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true" rot="-10800000">
              <a:off x="8195057"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true" rot="-10800000">
              <a:off x="16390114"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grpSp>
      <p:sp>
        <p:nvSpPr>
          <p:cNvPr name="AutoShape 12" id="12"/>
          <p:cNvSpPr/>
          <p:nvPr/>
        </p:nvSpPr>
        <p:spPr>
          <a:xfrm>
            <a:off x="1678164" y="1939480"/>
            <a:ext cx="15017398" cy="0"/>
          </a:xfrm>
          <a:prstGeom prst="line">
            <a:avLst/>
          </a:prstGeom>
          <a:ln cap="flat" w="38100">
            <a:solidFill>
              <a:srgbClr val="CB6CE6"/>
            </a:solidFill>
            <a:prstDash val="solid"/>
            <a:headEnd type="none" len="sm" w="sm"/>
            <a:tailEnd type="none" len="sm" w="sm"/>
          </a:ln>
        </p:spPr>
      </p:sp>
      <p:sp>
        <p:nvSpPr>
          <p:cNvPr name="TextBox 13" id="13"/>
          <p:cNvSpPr txBox="true"/>
          <p:nvPr/>
        </p:nvSpPr>
        <p:spPr>
          <a:xfrm rot="0">
            <a:off x="3740118" y="3870326"/>
            <a:ext cx="10807763" cy="75112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MOTIVATION :</a:t>
            </a:r>
          </a:p>
          <a:p>
            <a:pPr algn="ctr">
              <a:lnSpc>
                <a:spcPts val="5470"/>
              </a:lnSpc>
            </a:pPr>
          </a:p>
          <a:p>
            <a:pPr algn="ctr">
              <a:lnSpc>
                <a:spcPts val="5470"/>
              </a:lnSpc>
            </a:pPr>
            <a:r>
              <a:rPr lang="en-US" sz="3907">
                <a:solidFill>
                  <a:srgbClr val="000000"/>
                </a:solidFill>
                <a:latin typeface="League Spartan"/>
                <a:ea typeface="League Spartan"/>
                <a:cs typeface="League Spartan"/>
                <a:sym typeface="League Spartan"/>
              </a:rPr>
              <a:t>"YANG MEMBEDAKAN ANTARA ORANG YANG SUKSES DAN ORANG YANG GAGAL BIASANYA ADALAH TINGKAT KEMAUAN. UNTUK ITU, KITA HARUS MENINGKATKAN KEMAUAN DAN TENTUNYA DISERTAI DENGAN USAHA DAN DOA."</a:t>
            </a:r>
          </a:p>
          <a:p>
            <a:pPr algn="ctr">
              <a:lnSpc>
                <a:spcPts val="5470"/>
              </a:lnSpc>
            </a:pPr>
          </a:p>
          <a:p>
            <a:pPr algn="ctr">
              <a:lnSpc>
                <a:spcPts val="5470"/>
              </a:lnSpc>
              <a:spcBef>
                <a:spcPct val="0"/>
              </a:spcBef>
            </a:pPr>
          </a:p>
        </p:txBody>
      </p:sp>
      <p:sp>
        <p:nvSpPr>
          <p:cNvPr name="Freeform 14" id="14"/>
          <p:cNvSpPr/>
          <p:nvPr/>
        </p:nvSpPr>
        <p:spPr>
          <a:xfrm flipH="false" flipV="false" rot="0">
            <a:off x="5486400" y="4476559"/>
            <a:ext cx="7315200" cy="420624"/>
          </a:xfrm>
          <a:custGeom>
            <a:avLst/>
            <a:gdLst/>
            <a:ahLst/>
            <a:cxnLst/>
            <a:rect r="r" b="b" t="t" l="l"/>
            <a:pathLst>
              <a:path h="420624" w="7315200">
                <a:moveTo>
                  <a:pt x="0" y="0"/>
                </a:moveTo>
                <a:lnTo>
                  <a:pt x="7315200" y="0"/>
                </a:lnTo>
                <a:lnTo>
                  <a:pt x="7315200" y="420624"/>
                </a:lnTo>
                <a:lnTo>
                  <a:pt x="0" y="4206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0" y="6187878"/>
            <a:ext cx="3604036" cy="3302198"/>
          </a:xfrm>
          <a:custGeom>
            <a:avLst/>
            <a:gdLst/>
            <a:ahLst/>
            <a:cxnLst/>
            <a:rect r="r" b="b" t="t" l="l"/>
            <a:pathLst>
              <a:path h="3302198" w="3604036">
                <a:moveTo>
                  <a:pt x="0" y="0"/>
                </a:moveTo>
                <a:lnTo>
                  <a:pt x="3604036" y="0"/>
                </a:lnTo>
                <a:lnTo>
                  <a:pt x="3604036" y="3302198"/>
                </a:lnTo>
                <a:lnTo>
                  <a:pt x="0" y="3302198"/>
                </a:lnTo>
                <a:lnTo>
                  <a:pt x="0" y="0"/>
                </a:lnTo>
                <a:close/>
              </a:path>
            </a:pathLst>
          </a:custGeom>
          <a:blipFill>
            <a:blip r:embed="rId7"/>
            <a:stretch>
              <a:fillRect l="0" t="0" r="0" b="0"/>
            </a:stretch>
          </a:blipFill>
        </p:spPr>
      </p:sp>
      <p:sp>
        <p:nvSpPr>
          <p:cNvPr name="Freeform 16" id="16"/>
          <p:cNvSpPr/>
          <p:nvPr/>
        </p:nvSpPr>
        <p:spPr>
          <a:xfrm flipH="false" flipV="false" rot="0">
            <a:off x="14547882" y="5375276"/>
            <a:ext cx="3657028" cy="4114800"/>
          </a:xfrm>
          <a:custGeom>
            <a:avLst/>
            <a:gdLst/>
            <a:ahLst/>
            <a:cxnLst/>
            <a:rect r="r" b="b" t="t" l="l"/>
            <a:pathLst>
              <a:path h="4114800" w="3657028">
                <a:moveTo>
                  <a:pt x="0" y="0"/>
                </a:moveTo>
                <a:lnTo>
                  <a:pt x="3657028" y="0"/>
                </a:lnTo>
                <a:lnTo>
                  <a:pt x="36570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3740118" y="406678"/>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9" id="9"/>
          <p:cNvGrpSpPr/>
          <p:nvPr/>
        </p:nvGrpSpPr>
        <p:grpSpPr>
          <a:xfrm rot="-10800000">
            <a:off x="-325876" y="8032516"/>
            <a:ext cx="18613876" cy="3443106"/>
            <a:chOff x="0" y="0"/>
            <a:chExt cx="24818502" cy="4590807"/>
          </a:xfrm>
        </p:grpSpPr>
        <p:grpSp>
          <p:nvGrpSpPr>
            <p:cNvPr name="Group 10" id="10"/>
            <p:cNvGrpSpPr/>
            <p:nvPr/>
          </p:nvGrpSpPr>
          <p:grpSpPr>
            <a:xfrm rot="0">
              <a:off x="0" y="0"/>
              <a:ext cx="24680862" cy="4565407"/>
              <a:chOff x="0" y="0"/>
              <a:chExt cx="4419725" cy="817550"/>
            </a:xfrm>
          </p:grpSpPr>
          <p:sp>
            <p:nvSpPr>
              <p:cNvPr name="Freeform 11" id="1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12" id="1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3" id="1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grpSp>
        <p:nvGrpSpPr>
          <p:cNvPr name="Group 16" id="16"/>
          <p:cNvGrpSpPr/>
          <p:nvPr/>
        </p:nvGrpSpPr>
        <p:grpSpPr>
          <a:xfrm rot="0">
            <a:off x="0" y="-1035199"/>
            <a:ext cx="18613876" cy="3443106"/>
            <a:chOff x="0" y="0"/>
            <a:chExt cx="24818502" cy="4590807"/>
          </a:xfrm>
        </p:grpSpPr>
        <p:grpSp>
          <p:nvGrpSpPr>
            <p:cNvPr name="Group 17" id="17"/>
            <p:cNvGrpSpPr/>
            <p:nvPr/>
          </p:nvGrpSpPr>
          <p:grpSpPr>
            <a:xfrm rot="0">
              <a:off x="0" y="0"/>
              <a:ext cx="24680862" cy="4565407"/>
              <a:chOff x="0" y="0"/>
              <a:chExt cx="4419725" cy="817550"/>
            </a:xfrm>
          </p:grpSpPr>
          <p:sp>
            <p:nvSpPr>
              <p:cNvPr name="Freeform 18" id="1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19" id="1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0" id="20"/>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23" id="23"/>
          <p:cNvSpPr/>
          <p:nvPr/>
        </p:nvSpPr>
        <p:spPr>
          <a:xfrm flipH="false" flipV="false" rot="0">
            <a:off x="7239987" y="6172200"/>
            <a:ext cx="3482150" cy="4114800"/>
          </a:xfrm>
          <a:custGeom>
            <a:avLst/>
            <a:gdLst/>
            <a:ahLst/>
            <a:cxnLst/>
            <a:rect r="r" b="b" t="t" l="l"/>
            <a:pathLst>
              <a:path h="4114800" w="3482150">
                <a:moveTo>
                  <a:pt x="0" y="0"/>
                </a:moveTo>
                <a:lnTo>
                  <a:pt x="3482150" y="0"/>
                </a:lnTo>
                <a:lnTo>
                  <a:pt x="348215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46112" y="3626650"/>
            <a:ext cx="18380223" cy="2728899"/>
          </a:xfrm>
          <a:prstGeom prst="rect">
            <a:avLst/>
          </a:prstGeom>
        </p:spPr>
        <p:txBody>
          <a:bodyPr anchor="t" rtlCol="false" tIns="0" lIns="0" bIns="0" rIns="0">
            <a:spAutoFit/>
          </a:bodyPr>
          <a:lstStyle/>
          <a:p>
            <a:pPr algn="ctr">
              <a:lnSpc>
                <a:spcPts val="22313"/>
              </a:lnSpc>
              <a:spcBef>
                <a:spcPct val="0"/>
              </a:spcBef>
            </a:pPr>
            <a:r>
              <a:rPr lang="en-US" sz="15938">
                <a:solidFill>
                  <a:srgbClr val="000000"/>
                </a:solidFill>
                <a:latin typeface="League Spartan"/>
                <a:ea typeface="League Spartan"/>
                <a:cs typeface="League Spartan"/>
                <a:sym typeface="League Spartan"/>
              </a:rPr>
              <a:t>TERIMAKASIH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CC0DF">
                    <a:alpha val="100000"/>
                  </a:srgbClr>
                </a:gs>
                <a:gs pos="100000">
                  <a:srgbClr val="FFDE59">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Freeform 13" id="13"/>
          <p:cNvSpPr/>
          <p:nvPr/>
        </p:nvSpPr>
        <p:spPr>
          <a:xfrm flipH="false" flipV="false" rot="0">
            <a:off x="438124" y="2180116"/>
            <a:ext cx="4042791" cy="4114800"/>
          </a:xfrm>
          <a:custGeom>
            <a:avLst/>
            <a:gdLst/>
            <a:ahLst/>
            <a:cxnLst/>
            <a:rect r="r" b="b" t="t" l="l"/>
            <a:pathLst>
              <a:path h="4114800" w="4042791">
                <a:moveTo>
                  <a:pt x="0" y="0"/>
                </a:moveTo>
                <a:lnTo>
                  <a:pt x="4042791" y="0"/>
                </a:lnTo>
                <a:lnTo>
                  <a:pt x="404279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0" y="6504386"/>
            <a:ext cx="1775854" cy="2280390"/>
          </a:xfrm>
          <a:custGeom>
            <a:avLst/>
            <a:gdLst/>
            <a:ahLst/>
            <a:cxnLst/>
            <a:rect r="r" b="b" t="t" l="l"/>
            <a:pathLst>
              <a:path h="2280390" w="1775854">
                <a:moveTo>
                  <a:pt x="0" y="0"/>
                </a:moveTo>
                <a:lnTo>
                  <a:pt x="1775854" y="0"/>
                </a:lnTo>
                <a:lnTo>
                  <a:pt x="1775854" y="2280389"/>
                </a:lnTo>
                <a:lnTo>
                  <a:pt x="0" y="22803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615630" y="7007990"/>
            <a:ext cx="1533562" cy="2280390"/>
          </a:xfrm>
          <a:custGeom>
            <a:avLst/>
            <a:gdLst/>
            <a:ahLst/>
            <a:cxnLst/>
            <a:rect r="r" b="b" t="t" l="l"/>
            <a:pathLst>
              <a:path h="2280390" w="1533562">
                <a:moveTo>
                  <a:pt x="0" y="0"/>
                </a:moveTo>
                <a:lnTo>
                  <a:pt x="1533562" y="0"/>
                </a:lnTo>
                <a:lnTo>
                  <a:pt x="1533562" y="2280390"/>
                </a:lnTo>
                <a:lnTo>
                  <a:pt x="0" y="228039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3149192" y="6504386"/>
            <a:ext cx="1604824" cy="2280390"/>
          </a:xfrm>
          <a:custGeom>
            <a:avLst/>
            <a:gdLst/>
            <a:ahLst/>
            <a:cxnLst/>
            <a:rect r="r" b="b" t="t" l="l"/>
            <a:pathLst>
              <a:path h="2280390" w="1604824">
                <a:moveTo>
                  <a:pt x="0" y="0"/>
                </a:moveTo>
                <a:lnTo>
                  <a:pt x="1604824" y="0"/>
                </a:lnTo>
                <a:lnTo>
                  <a:pt x="1604824" y="2280389"/>
                </a:lnTo>
                <a:lnTo>
                  <a:pt x="0" y="228038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7" id="17"/>
          <p:cNvSpPr txBox="true"/>
          <p:nvPr/>
        </p:nvSpPr>
        <p:spPr>
          <a:xfrm rot="0">
            <a:off x="5709884" y="2605224"/>
            <a:ext cx="11995510" cy="56992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MINAT</a:t>
            </a:r>
            <a:r>
              <a:rPr lang="en-US" sz="2493">
                <a:solidFill>
                  <a:srgbClr val="000000"/>
                </a:solidFill>
                <a:latin typeface="Poppins"/>
                <a:ea typeface="Poppins"/>
                <a:cs typeface="Poppins"/>
                <a:sym typeface="Poppins"/>
              </a:rPr>
              <a:t>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Minat </a:t>
            </a:r>
            <a:r>
              <a:rPr lang="en-US" sz="2493">
                <a:solidFill>
                  <a:srgbClr val="000000"/>
                </a:solidFill>
                <a:latin typeface="Poppins"/>
                <a:ea typeface="Poppins"/>
                <a:cs typeface="Poppins"/>
                <a:sym typeface="Poppins"/>
              </a:rPr>
              <a:t>adalah kecenderungan terhadap sesuatu, atau dorongan kuat dalam diri seseorang untuk melakukan segala sesuatu yang diinginkan. Menurut Sandjaja, minat merupakan suatu kecenderungan yang menyebabkan seseorang berusaha untuk mencari ataupun mencoba aktivitas-aktivitas dalam bidang tertentu. Minat juga diartikan sebagai sikap positif terhadap aspek-aspek lingkungan. Selain itu, minat juga merupakan kecenderungan yang tetap untuk memperhatikan dan menikmati suatu aktivitas disertai dengan rasa senang. Hal ini berarti minat berkaitan dengan proses seseorang menunjukkan perhatian dan fokus pada hal yang diminati, yang dilakukan secara terus menerus disertai perasaan senang dan memunculkan rasa puas.</a:t>
            </a:r>
          </a:p>
        </p:txBody>
      </p:sp>
      <p:sp>
        <p:nvSpPr>
          <p:cNvPr name="AutoShape 18" id="18"/>
          <p:cNvSpPr/>
          <p:nvPr/>
        </p:nvSpPr>
        <p:spPr>
          <a:xfrm>
            <a:off x="5767074" y="8609323"/>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Freeform 19" id="19"/>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1" id="21"/>
          <p:cNvSpPr txBox="true"/>
          <p:nvPr/>
        </p:nvSpPr>
        <p:spPr>
          <a:xfrm rot="0">
            <a:off x="6303758" y="908782"/>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CC0DF">
                    <a:alpha val="100000"/>
                  </a:srgbClr>
                </a:gs>
                <a:gs pos="100000">
                  <a:srgbClr val="FFDE59">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Freeform 9" id="9"/>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Freeform 13" id="13"/>
          <p:cNvSpPr/>
          <p:nvPr/>
        </p:nvSpPr>
        <p:spPr>
          <a:xfrm flipH="true" flipV="false" rot="0">
            <a:off x="14505294" y="6594989"/>
            <a:ext cx="2754006" cy="3429385"/>
          </a:xfrm>
          <a:custGeom>
            <a:avLst/>
            <a:gdLst/>
            <a:ahLst/>
            <a:cxnLst/>
            <a:rect r="r" b="b" t="t" l="l"/>
            <a:pathLst>
              <a:path h="3429385" w="2754006">
                <a:moveTo>
                  <a:pt x="2754006" y="0"/>
                </a:moveTo>
                <a:lnTo>
                  <a:pt x="0" y="0"/>
                </a:lnTo>
                <a:lnTo>
                  <a:pt x="0" y="3429385"/>
                </a:lnTo>
                <a:lnTo>
                  <a:pt x="2754006" y="3429385"/>
                </a:lnTo>
                <a:lnTo>
                  <a:pt x="2754006" y="0"/>
                </a:lnTo>
                <a:close/>
              </a:path>
            </a:pathLst>
          </a:custGeom>
          <a:blipFill>
            <a:blip r:embed="rId10"/>
            <a:stretch>
              <a:fillRect l="0" t="0" r="0" b="-4633"/>
            </a:stretch>
          </a:blipFill>
        </p:spPr>
      </p:sp>
      <p:sp>
        <p:nvSpPr>
          <p:cNvPr name="TextBox 14" id="14"/>
          <p:cNvSpPr txBox="true"/>
          <p:nvPr/>
        </p:nvSpPr>
        <p:spPr>
          <a:xfrm rot="0">
            <a:off x="5709884" y="2614749"/>
            <a:ext cx="5997755" cy="7804010"/>
          </a:xfrm>
          <a:prstGeom prst="rect">
            <a:avLst/>
          </a:prstGeom>
        </p:spPr>
        <p:txBody>
          <a:bodyPr anchor="t" rtlCol="false" tIns="0" lIns="0" bIns="0" rIns="0">
            <a:spAutoFit/>
          </a:bodyPr>
          <a:lstStyle/>
          <a:p>
            <a:pPr algn="just">
              <a:lnSpc>
                <a:spcPts val="2982"/>
              </a:lnSpc>
            </a:pPr>
            <a:r>
              <a:rPr lang="en-US" sz="2130" b="true">
                <a:solidFill>
                  <a:srgbClr val="000000"/>
                </a:solidFill>
                <a:latin typeface="Poppins Bold"/>
                <a:ea typeface="Poppins Bold"/>
                <a:cs typeface="Poppins Bold"/>
                <a:sym typeface="Poppins Bold"/>
              </a:rPr>
              <a:t>Jenis-Jenis Minat Meliputi :</a:t>
            </a:r>
          </a:p>
          <a:p>
            <a:pPr algn="just">
              <a:lnSpc>
                <a:spcPts val="2982"/>
              </a:lnSpc>
            </a:pPr>
          </a:p>
          <a:p>
            <a:pPr algn="just">
              <a:lnSpc>
                <a:spcPts val="2982"/>
              </a:lnSpc>
            </a:pPr>
            <a:r>
              <a:rPr lang="en-US" sz="2130" b="true">
                <a:solidFill>
                  <a:srgbClr val="000000"/>
                </a:solidFill>
                <a:latin typeface="Poppins Bold"/>
                <a:ea typeface="Poppins Bold"/>
                <a:cs typeface="Poppins Bold"/>
                <a:sym typeface="Poppins Bold"/>
              </a:rPr>
              <a:t>1.</a:t>
            </a:r>
            <a:r>
              <a:rPr lang="en-US" sz="2130">
                <a:solidFill>
                  <a:srgbClr val="000000"/>
                </a:solidFill>
                <a:latin typeface="Poppins"/>
                <a:ea typeface="Poppins"/>
                <a:cs typeface="Poppins"/>
                <a:sym typeface="Poppins"/>
              </a:rPr>
              <a:t>Minat vokasional, yang berkaitan dengan bidang-bidang pekerjaan, seperti :</a:t>
            </a:r>
          </a:p>
          <a:p>
            <a:pPr algn="just">
              <a:lnSpc>
                <a:spcPts val="2982"/>
              </a:lnSpc>
            </a:pPr>
          </a:p>
          <a:p>
            <a:pPr algn="just">
              <a:lnSpc>
                <a:spcPts val="2982"/>
              </a:lnSpc>
            </a:pPr>
            <a:r>
              <a:rPr lang="en-US" sz="2130" b="true">
                <a:solidFill>
                  <a:srgbClr val="000000"/>
                </a:solidFill>
                <a:latin typeface="Poppins Bold"/>
                <a:ea typeface="Poppins Bold"/>
                <a:cs typeface="Poppins Bold"/>
                <a:sym typeface="Poppins Bold"/>
              </a:rPr>
              <a:t>a)</a:t>
            </a:r>
            <a:r>
              <a:rPr lang="en-US" sz="2130">
                <a:solidFill>
                  <a:srgbClr val="000000"/>
                </a:solidFill>
                <a:latin typeface="Poppins"/>
                <a:ea typeface="Poppins"/>
                <a:cs typeface="Poppins"/>
                <a:sym typeface="Poppins"/>
              </a:rPr>
              <a:t>Minat profesional, seperti : minat di bidang keilmuan, bidang kesenian, atau bidang yang berhubungan dengan bidang kesejahteraan sosial.</a:t>
            </a:r>
          </a:p>
          <a:p>
            <a:pPr algn="just">
              <a:lnSpc>
                <a:spcPts val="2982"/>
              </a:lnSpc>
            </a:pPr>
          </a:p>
          <a:p>
            <a:pPr algn="just">
              <a:lnSpc>
                <a:spcPts val="2982"/>
              </a:lnSpc>
            </a:pPr>
            <a:r>
              <a:rPr lang="en-US" sz="2130" b="true">
                <a:solidFill>
                  <a:srgbClr val="000000"/>
                </a:solidFill>
                <a:latin typeface="Poppins Bold"/>
                <a:ea typeface="Poppins Bold"/>
                <a:cs typeface="Poppins Bold"/>
                <a:sym typeface="Poppins Bold"/>
              </a:rPr>
              <a:t>b) </a:t>
            </a:r>
            <a:r>
              <a:rPr lang="en-US" sz="2130">
                <a:solidFill>
                  <a:srgbClr val="000000"/>
                </a:solidFill>
                <a:latin typeface="Poppins"/>
                <a:ea typeface="Poppins"/>
                <a:cs typeface="Poppins"/>
                <a:sym typeface="Poppins"/>
              </a:rPr>
              <a:t>Minat komersial, seperti : minat di bidang usaha(wirausaha),bidang pekerjaan yang berurusan dengan jual-beli, pekerjaan di bidang periklanan, pekerjaan yang berhubungan dengan akuntansi, atau bidang kesekretariatan, dan lain-lain.</a:t>
            </a:r>
          </a:p>
          <a:p>
            <a:pPr algn="just">
              <a:lnSpc>
                <a:spcPts val="2982"/>
              </a:lnSpc>
            </a:pPr>
          </a:p>
          <a:p>
            <a:pPr algn="just">
              <a:lnSpc>
                <a:spcPts val="2982"/>
              </a:lnSpc>
            </a:pPr>
            <a:r>
              <a:rPr lang="en-US" sz="2130" b="true">
                <a:solidFill>
                  <a:srgbClr val="000000"/>
                </a:solidFill>
                <a:latin typeface="Poppins Bold"/>
                <a:ea typeface="Poppins Bold"/>
                <a:cs typeface="Poppins Bold"/>
                <a:sym typeface="Poppins Bold"/>
              </a:rPr>
              <a:t>c)</a:t>
            </a:r>
            <a:r>
              <a:rPr lang="en-US" sz="2130">
                <a:solidFill>
                  <a:srgbClr val="000000"/>
                </a:solidFill>
                <a:latin typeface="Poppins"/>
                <a:ea typeface="Poppins"/>
                <a:cs typeface="Poppins"/>
                <a:sym typeface="Poppins"/>
              </a:rPr>
              <a:t>Minat di bidang yang berhubungan dengan kegiatan fisik, mekanik, kegiatan luar, dan lain-lain.</a:t>
            </a:r>
          </a:p>
          <a:p>
            <a:pPr algn="just">
              <a:lnSpc>
                <a:spcPts val="2982"/>
              </a:lnSpc>
            </a:pPr>
          </a:p>
        </p:txBody>
      </p:sp>
      <p:sp>
        <p:nvSpPr>
          <p:cNvPr name="Freeform 15" id="15"/>
          <p:cNvSpPr/>
          <p:nvPr/>
        </p:nvSpPr>
        <p:spPr>
          <a:xfrm flipH="false" flipV="false" rot="0">
            <a:off x="-9525" y="3332679"/>
            <a:ext cx="4919039" cy="3621642"/>
          </a:xfrm>
          <a:custGeom>
            <a:avLst/>
            <a:gdLst/>
            <a:ahLst/>
            <a:cxnLst/>
            <a:rect r="r" b="b" t="t" l="l"/>
            <a:pathLst>
              <a:path h="3621642" w="4919039">
                <a:moveTo>
                  <a:pt x="0" y="0"/>
                </a:moveTo>
                <a:lnTo>
                  <a:pt x="4919039" y="0"/>
                </a:lnTo>
                <a:lnTo>
                  <a:pt x="4919039" y="3621642"/>
                </a:lnTo>
                <a:lnTo>
                  <a:pt x="0" y="36216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6303758" y="908782"/>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TextBox 17" id="17"/>
          <p:cNvSpPr txBox="true"/>
          <p:nvPr/>
        </p:nvSpPr>
        <p:spPr>
          <a:xfrm rot="0">
            <a:off x="12367062" y="3269354"/>
            <a:ext cx="4775760" cy="2603360"/>
          </a:xfrm>
          <a:prstGeom prst="rect">
            <a:avLst/>
          </a:prstGeom>
        </p:spPr>
        <p:txBody>
          <a:bodyPr anchor="t" rtlCol="false" tIns="0" lIns="0" bIns="0" rIns="0">
            <a:spAutoFit/>
          </a:bodyPr>
          <a:lstStyle/>
          <a:p>
            <a:pPr algn="just">
              <a:lnSpc>
                <a:spcPts val="2982"/>
              </a:lnSpc>
            </a:pPr>
            <a:r>
              <a:rPr lang="en-US" sz="2130" b="true">
                <a:solidFill>
                  <a:srgbClr val="000000"/>
                </a:solidFill>
                <a:latin typeface="Poppins Bold"/>
                <a:ea typeface="Poppins Bold"/>
                <a:cs typeface="Poppins Bold"/>
                <a:sym typeface="Poppins Bold"/>
              </a:rPr>
              <a:t>2</a:t>
            </a:r>
            <a:r>
              <a:rPr lang="en-US" sz="2130">
                <a:solidFill>
                  <a:srgbClr val="000000"/>
                </a:solidFill>
                <a:latin typeface="Poppins"/>
                <a:ea typeface="Poppins"/>
                <a:cs typeface="Poppins"/>
                <a:sym typeface="Poppins"/>
              </a:rPr>
              <a:t>.Minat avokasional, berupa minat untuk memperoleh ke-puasan atau melakukan aktivitas sesuai hobi, misalnya: kegiatan berpetualang, hiburan, apresiasi, atau minat pada pekerjaan yang membutuhkan ketelitian.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CC0DF">
                    <a:alpha val="100000"/>
                  </a:srgbClr>
                </a:gs>
                <a:gs pos="100000">
                  <a:srgbClr val="FFDE59">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1" id="11"/>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2" id="12"/>
          <p:cNvSpPr txBox="true"/>
          <p:nvPr/>
        </p:nvSpPr>
        <p:spPr>
          <a:xfrm rot="0">
            <a:off x="5709884" y="2516388"/>
            <a:ext cx="11716592" cy="52611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BAKAT</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Bakat</a:t>
            </a:r>
            <a:r>
              <a:rPr lang="en-US" sz="2493">
                <a:solidFill>
                  <a:srgbClr val="000000"/>
                </a:solidFill>
                <a:latin typeface="Poppins"/>
                <a:ea typeface="Poppins"/>
                <a:cs typeface="Poppins"/>
                <a:sym typeface="Poppins"/>
              </a:rPr>
              <a:t> merupakan kemampuan yang memang sudah dimiliki oleh setiap orang yang digunakan untuk mempelajari sesuatu dengan cepat, bahkan beberapa diantaranya dalam waktu yang singkat serta memiliki hasil yang sangat baik pula. Bakat memang sudah dimiliki setiap manusia saat dia lahir ke dunia ini. Dalam arti luas, bakat adalah suatu kapasitas yang dimiliki seseorang untuk mengetahui dan menguasai suatu pengetahuan khusus (dengan latihan), ketrampilan atau serangkaian respon yang terorganisisir. Dengan demikian, bakat atau aptitude dapat diartikan sebagai sebuah kemampuan bawaan dari seseorang. </a:t>
            </a:r>
          </a:p>
        </p:txBody>
      </p:sp>
      <p:sp>
        <p:nvSpPr>
          <p:cNvPr name="TextBox 13" id="13"/>
          <p:cNvSpPr txBox="true"/>
          <p:nvPr/>
        </p:nvSpPr>
        <p:spPr>
          <a:xfrm rot="0">
            <a:off x="6199194" y="908782"/>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AutoShape 14" id="14"/>
          <p:cNvSpPr/>
          <p:nvPr/>
        </p:nvSpPr>
        <p:spPr>
          <a:xfrm>
            <a:off x="5779674" y="2319474"/>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Freeform 15" id="15"/>
          <p:cNvSpPr/>
          <p:nvPr/>
        </p:nvSpPr>
        <p:spPr>
          <a:xfrm flipH="false" flipV="false" rot="0">
            <a:off x="9525" y="3283760"/>
            <a:ext cx="4919039" cy="1647878"/>
          </a:xfrm>
          <a:custGeom>
            <a:avLst/>
            <a:gdLst/>
            <a:ahLst/>
            <a:cxnLst/>
            <a:rect r="r" b="b" t="t" l="l"/>
            <a:pathLst>
              <a:path h="1647878" w="4919039">
                <a:moveTo>
                  <a:pt x="0" y="0"/>
                </a:moveTo>
                <a:lnTo>
                  <a:pt x="4919039" y="0"/>
                </a:lnTo>
                <a:lnTo>
                  <a:pt x="4919039" y="1647878"/>
                </a:lnTo>
                <a:lnTo>
                  <a:pt x="0" y="1647878"/>
                </a:lnTo>
                <a:lnTo>
                  <a:pt x="0" y="0"/>
                </a:lnTo>
                <a:close/>
              </a:path>
            </a:pathLst>
          </a:custGeom>
          <a:blipFill>
            <a:blip r:embed="rId10"/>
            <a:stretch>
              <a:fillRect l="0" t="0" r="0" b="0"/>
            </a:stretch>
          </a:blipFill>
        </p:spPr>
      </p:sp>
      <p:sp>
        <p:nvSpPr>
          <p:cNvPr name="Freeform 16" id="16"/>
          <p:cNvSpPr/>
          <p:nvPr/>
        </p:nvSpPr>
        <p:spPr>
          <a:xfrm flipH="false" flipV="false" rot="0">
            <a:off x="307374" y="5486184"/>
            <a:ext cx="4323342" cy="3772116"/>
          </a:xfrm>
          <a:custGeom>
            <a:avLst/>
            <a:gdLst/>
            <a:ahLst/>
            <a:cxnLst/>
            <a:rect r="r" b="b" t="t" l="l"/>
            <a:pathLst>
              <a:path h="3772116" w="4323342">
                <a:moveTo>
                  <a:pt x="0" y="0"/>
                </a:moveTo>
                <a:lnTo>
                  <a:pt x="4323341" y="0"/>
                </a:lnTo>
                <a:lnTo>
                  <a:pt x="4323341" y="3772116"/>
                </a:lnTo>
                <a:lnTo>
                  <a:pt x="0" y="377211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15523492" y="8481544"/>
            <a:ext cx="1902984" cy="1805456"/>
          </a:xfrm>
          <a:custGeom>
            <a:avLst/>
            <a:gdLst/>
            <a:ahLst/>
            <a:cxnLst/>
            <a:rect r="r" b="b" t="t" l="l"/>
            <a:pathLst>
              <a:path h="1805456" w="1902984">
                <a:moveTo>
                  <a:pt x="0" y="0"/>
                </a:moveTo>
                <a:lnTo>
                  <a:pt x="1902984" y="0"/>
                </a:lnTo>
                <a:lnTo>
                  <a:pt x="1902984" y="1805456"/>
                </a:lnTo>
                <a:lnTo>
                  <a:pt x="0" y="180545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false" flipV="false" rot="0">
            <a:off x="5709884" y="8481544"/>
            <a:ext cx="1698633" cy="1805456"/>
          </a:xfrm>
          <a:custGeom>
            <a:avLst/>
            <a:gdLst/>
            <a:ahLst/>
            <a:cxnLst/>
            <a:rect r="r" b="b" t="t" l="l"/>
            <a:pathLst>
              <a:path h="1805456" w="1698633">
                <a:moveTo>
                  <a:pt x="0" y="0"/>
                </a:moveTo>
                <a:lnTo>
                  <a:pt x="1698633" y="0"/>
                </a:lnTo>
                <a:lnTo>
                  <a:pt x="1698633" y="1805456"/>
                </a:lnTo>
                <a:lnTo>
                  <a:pt x="0" y="180545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AutoShape 19" id="19"/>
          <p:cNvSpPr/>
          <p:nvPr/>
        </p:nvSpPr>
        <p:spPr>
          <a:xfrm>
            <a:off x="5779674" y="8310515"/>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CC0DF">
                    <a:alpha val="100000"/>
                  </a:srgbClr>
                </a:gs>
                <a:gs pos="100000">
                  <a:srgbClr val="FFDE59">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517848" y="6172200"/>
            <a:ext cx="3883342" cy="4114800"/>
          </a:xfrm>
          <a:custGeom>
            <a:avLst/>
            <a:gdLst/>
            <a:ahLst/>
            <a:cxnLst/>
            <a:rect r="r" b="b" t="t" l="l"/>
            <a:pathLst>
              <a:path h="4114800" w="3883342">
                <a:moveTo>
                  <a:pt x="0" y="0"/>
                </a:moveTo>
                <a:lnTo>
                  <a:pt x="3883343" y="0"/>
                </a:lnTo>
                <a:lnTo>
                  <a:pt x="3883343" y="4114800"/>
                </a:lnTo>
                <a:lnTo>
                  <a:pt x="0" y="4114800"/>
                </a:lnTo>
                <a:lnTo>
                  <a:pt x="0" y="0"/>
                </a:lnTo>
                <a:close/>
              </a:path>
            </a:pathLst>
          </a:custGeom>
          <a:blipFill>
            <a:blip r:embed="rId6">
              <a:alphaModFix amt="75000"/>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8">
              <a:alphaModFix amt="37000"/>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10"/>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11"/>
            <a:stretch>
              <a:fillRect l="-35141" t="-3725" r="0" b="-3725"/>
            </a:stretch>
          </a:blipFill>
          <a:ln cap="sq">
            <a:noFill/>
            <a:prstDash val="solid"/>
            <a:miter/>
          </a:ln>
        </p:spPr>
      </p:sp>
      <p:sp>
        <p:nvSpPr>
          <p:cNvPr name="TextBox 13" id="13"/>
          <p:cNvSpPr txBox="true"/>
          <p:nvPr/>
        </p:nvSpPr>
        <p:spPr>
          <a:xfrm rot="0">
            <a:off x="5709884" y="2516388"/>
            <a:ext cx="11716592" cy="7890049"/>
          </a:xfrm>
          <a:prstGeom prst="rect">
            <a:avLst/>
          </a:prstGeom>
        </p:spPr>
        <p:txBody>
          <a:bodyPr anchor="t" rtlCol="false" tIns="0" lIns="0" bIns="0" rIns="0">
            <a:spAutoFit/>
          </a:bodyPr>
          <a:lstStyle/>
          <a:p>
            <a:pPr algn="just">
              <a:lnSpc>
                <a:spcPts val="3490"/>
              </a:lnSpc>
            </a:pPr>
            <a:r>
              <a:rPr lang="en-US" b="true" sz="2493">
                <a:solidFill>
                  <a:srgbClr val="000000"/>
                </a:solidFill>
                <a:latin typeface="Poppins Bold"/>
                <a:ea typeface="Poppins Bold"/>
                <a:cs typeface="Poppins Bold"/>
                <a:sym typeface="Poppins Bold"/>
              </a:rPr>
              <a:t>2 JENIS BAKAT YAITU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1. Bakat umum</a:t>
            </a:r>
          </a:p>
          <a:p>
            <a:pPr algn="just">
              <a:lnSpc>
                <a:spcPts val="3490"/>
              </a:lnSpc>
            </a:pPr>
            <a:r>
              <a:rPr lang="en-US" sz="2493">
                <a:solidFill>
                  <a:srgbClr val="000000"/>
                </a:solidFill>
                <a:latin typeface="Poppins"/>
                <a:ea typeface="Poppins"/>
                <a:cs typeface="Poppins"/>
                <a:sym typeface="Poppins"/>
              </a:rPr>
              <a:t>Potensi dasar yang sifatnya umum. Hal ini bisa berarti, semua orang memang memiliki kemampuan-kemampuan itu. Kemampuan pada bidang khusus (talent), misalnya bakat musik, melukis, dll.</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2. Bakat khusus</a:t>
            </a:r>
          </a:p>
          <a:p>
            <a:pPr algn="just">
              <a:lnSpc>
                <a:spcPts val="3490"/>
              </a:lnSpc>
            </a:pPr>
            <a:r>
              <a:rPr lang="en-US" sz="2493">
                <a:solidFill>
                  <a:srgbClr val="000000"/>
                </a:solidFill>
                <a:latin typeface="Poppins"/>
                <a:ea typeface="Poppins"/>
                <a:cs typeface="Poppins"/>
                <a:sym typeface="Poppins"/>
              </a:rPr>
              <a:t>Kemampuan yang dibutuhkan sebagai perantara untuk merealisir kemampuan khusus misalnya bakat melihat ruang 3 dimensi dibutuhkan untuk merealisasi kemampuan di bidang teknik arsitek. Bakat baru akan muncul bila ada kesempatan untuk berkembang atau dikembangkan, sehingga mungkin saja terjadi seseorang tidak mengetahui dan tidak mengembangkan bakatnya, sehingga tetap merupakan kemampuan yang latent. Bakat yang mungkin dimiliki seseorang sangat banyak, seperti :</a:t>
            </a:r>
          </a:p>
          <a:p>
            <a:pPr algn="just">
              <a:lnSpc>
                <a:spcPts val="3490"/>
              </a:lnSpc>
            </a:pPr>
          </a:p>
          <a:p>
            <a:pPr algn="just">
              <a:lnSpc>
                <a:spcPts val="3490"/>
              </a:lnSpc>
            </a:pPr>
          </a:p>
        </p:txBody>
      </p:sp>
      <p:sp>
        <p:nvSpPr>
          <p:cNvPr name="TextBox 14" id="14"/>
          <p:cNvSpPr txBox="true"/>
          <p:nvPr/>
        </p:nvSpPr>
        <p:spPr>
          <a:xfrm rot="0">
            <a:off x="6199194" y="908782"/>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AutoShape 15" id="15"/>
          <p:cNvSpPr/>
          <p:nvPr/>
        </p:nvSpPr>
        <p:spPr>
          <a:xfrm>
            <a:off x="5779674" y="2319474"/>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AutoShape 16" id="16"/>
          <p:cNvSpPr/>
          <p:nvPr/>
        </p:nvSpPr>
        <p:spPr>
          <a:xfrm>
            <a:off x="5779674" y="10005324"/>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Freeform 17" id="17"/>
          <p:cNvSpPr/>
          <p:nvPr/>
        </p:nvSpPr>
        <p:spPr>
          <a:xfrm flipH="false" flipV="false" rot="0">
            <a:off x="467399" y="3492594"/>
            <a:ext cx="3984241" cy="4508335"/>
          </a:xfrm>
          <a:custGeom>
            <a:avLst/>
            <a:gdLst/>
            <a:ahLst/>
            <a:cxnLst/>
            <a:rect r="r" b="b" t="t" l="l"/>
            <a:pathLst>
              <a:path h="4508335" w="3984241">
                <a:moveTo>
                  <a:pt x="0" y="0"/>
                </a:moveTo>
                <a:lnTo>
                  <a:pt x="3984241" y="0"/>
                </a:lnTo>
                <a:lnTo>
                  <a:pt x="3984241" y="4508335"/>
                </a:lnTo>
                <a:lnTo>
                  <a:pt x="0" y="45083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CC0DF">
                    <a:alpha val="100000"/>
                  </a:srgbClr>
                </a:gs>
                <a:gs pos="100000">
                  <a:srgbClr val="FFDE59">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1" id="11"/>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2" id="12"/>
          <p:cNvSpPr txBox="true"/>
          <p:nvPr/>
        </p:nvSpPr>
        <p:spPr>
          <a:xfrm rot="0">
            <a:off x="5709884" y="2516388"/>
            <a:ext cx="5678968" cy="7507986"/>
          </a:xfrm>
          <a:prstGeom prst="rect">
            <a:avLst/>
          </a:prstGeom>
        </p:spPr>
        <p:txBody>
          <a:bodyPr anchor="t" rtlCol="false" tIns="0" lIns="0" bIns="0" rIns="0">
            <a:spAutoFit/>
          </a:bodyPr>
          <a:lstStyle/>
          <a:p>
            <a:pPr algn="just">
              <a:lnSpc>
                <a:spcPts val="3143"/>
              </a:lnSpc>
            </a:pPr>
            <a:r>
              <a:rPr lang="en-US" sz="2245">
                <a:solidFill>
                  <a:srgbClr val="000000"/>
                </a:solidFill>
                <a:latin typeface="Poppins"/>
                <a:ea typeface="Poppins"/>
                <a:cs typeface="Poppins"/>
                <a:sym typeface="Poppins"/>
              </a:rPr>
              <a:t>Mahasiswa memiliki peran aktif dalam pembinaan prestasi di kampus melalui :</a:t>
            </a:r>
          </a:p>
          <a:p>
            <a:pPr algn="just">
              <a:lnSpc>
                <a:spcPts val="3143"/>
              </a:lnSpc>
            </a:pP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verbal reasoning (pemahaman)</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numerikal (angka) </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Spatial (ruang bidang)</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Perceptual </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Reasoning (penalaran) </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mekanik </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memori </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Kemampuan klerikal (administrasi)</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Kreatifitas</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Kecepatan kerja</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Ketelitian kerja </a:t>
            </a:r>
          </a:p>
          <a:p>
            <a:pPr algn="just" marL="484834" indent="-242417" lvl="1">
              <a:lnSpc>
                <a:spcPts val="3143"/>
              </a:lnSpc>
              <a:buFont typeface="Arial"/>
              <a:buChar char="•"/>
            </a:pPr>
            <a:r>
              <a:rPr lang="en-US" sz="2245">
                <a:solidFill>
                  <a:srgbClr val="000000"/>
                </a:solidFill>
                <a:latin typeface="Poppins"/>
                <a:ea typeface="Poppins"/>
                <a:cs typeface="Poppins"/>
                <a:sym typeface="Poppins"/>
              </a:rPr>
              <a:t>Ketahanan kerja </a:t>
            </a:r>
          </a:p>
        </p:txBody>
      </p:sp>
      <p:sp>
        <p:nvSpPr>
          <p:cNvPr name="TextBox 13" id="13"/>
          <p:cNvSpPr txBox="true"/>
          <p:nvPr/>
        </p:nvSpPr>
        <p:spPr>
          <a:xfrm rot="0">
            <a:off x="6199194" y="908782"/>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AutoShape 14" id="14"/>
          <p:cNvSpPr/>
          <p:nvPr/>
        </p:nvSpPr>
        <p:spPr>
          <a:xfrm>
            <a:off x="5779674" y="2319474"/>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Freeform 15" id="15"/>
          <p:cNvSpPr/>
          <p:nvPr/>
        </p:nvSpPr>
        <p:spPr>
          <a:xfrm flipH="false" flipV="false" rot="0">
            <a:off x="394375" y="3649673"/>
            <a:ext cx="4130289" cy="4114800"/>
          </a:xfrm>
          <a:custGeom>
            <a:avLst/>
            <a:gdLst/>
            <a:ahLst/>
            <a:cxnLst/>
            <a:rect r="r" b="b" t="t" l="l"/>
            <a:pathLst>
              <a:path h="4114800" w="4130289">
                <a:moveTo>
                  <a:pt x="0" y="0"/>
                </a:moveTo>
                <a:lnTo>
                  <a:pt x="4130289" y="0"/>
                </a:lnTo>
                <a:lnTo>
                  <a:pt x="413028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12322302" y="2516388"/>
            <a:ext cx="5678968" cy="5476986"/>
          </a:xfrm>
          <a:prstGeom prst="rect">
            <a:avLst/>
          </a:prstGeom>
        </p:spPr>
        <p:txBody>
          <a:bodyPr anchor="t" rtlCol="false" tIns="0" lIns="0" bIns="0" rIns="0">
            <a:spAutoFit/>
          </a:bodyPr>
          <a:lstStyle/>
          <a:p>
            <a:pPr algn="just">
              <a:lnSpc>
                <a:spcPts val="3143"/>
              </a:lnSpc>
            </a:pPr>
            <a:r>
              <a:rPr lang="en-US" sz="2245">
                <a:solidFill>
                  <a:srgbClr val="000000"/>
                </a:solidFill>
                <a:latin typeface="Poppins"/>
                <a:ea typeface="Poppins"/>
                <a:cs typeface="Poppins"/>
                <a:sym typeface="Poppins"/>
              </a:rPr>
              <a:t>Secara spesifik ada 2 tujuan mengapa kita harus mengetahui dan memahami bakat seseorang :</a:t>
            </a:r>
          </a:p>
          <a:p>
            <a:pPr algn="just" marL="484834" indent="-242417" lvl="1">
              <a:lnSpc>
                <a:spcPts val="3143"/>
              </a:lnSpc>
              <a:buAutoNum type="arabicPeriod" startAt="1"/>
            </a:pPr>
            <a:r>
              <a:rPr lang="en-US" sz="2245">
                <a:solidFill>
                  <a:srgbClr val="000000"/>
                </a:solidFill>
                <a:latin typeface="Poppins"/>
                <a:ea typeface="Poppins"/>
                <a:cs typeface="Poppins"/>
                <a:sym typeface="Poppins"/>
              </a:rPr>
              <a:t>Untuk keperluan diagnosis. Dengan mengetahui bakat seseorang, kita bisa mengetahui dan memahami potensi apa yang dalam diri seseorang.</a:t>
            </a:r>
          </a:p>
          <a:p>
            <a:pPr algn="just" marL="484834" indent="-242417" lvl="1">
              <a:lnSpc>
                <a:spcPts val="3143"/>
              </a:lnSpc>
              <a:buAutoNum type="arabicPeriod" startAt="1"/>
            </a:pPr>
            <a:r>
              <a:rPr lang="en-US" sz="2245">
                <a:solidFill>
                  <a:srgbClr val="000000"/>
                </a:solidFill>
                <a:latin typeface="Poppins"/>
                <a:ea typeface="Poppins"/>
                <a:cs typeface="Poppins"/>
                <a:sym typeface="Poppins"/>
              </a:rPr>
              <a:t>Untuk keperluan prediksi. Dengan mengetahui bakat seseorang, kita bisa memprediksi apakah seseorang akan bisa sukses atau akan mengalami kegagalan dalam bidang tertentu di masa depan.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CC0DF">
                    <a:alpha val="100000"/>
                  </a:srgbClr>
                </a:gs>
                <a:gs pos="100000">
                  <a:srgbClr val="FFDE59">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1" id="11"/>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2" id="12"/>
          <p:cNvSpPr txBox="true"/>
          <p:nvPr/>
        </p:nvSpPr>
        <p:spPr>
          <a:xfrm rot="0">
            <a:off x="5709884" y="2516388"/>
            <a:ext cx="11716592" cy="6575599"/>
          </a:xfrm>
          <a:prstGeom prst="rect">
            <a:avLst/>
          </a:prstGeom>
        </p:spPr>
        <p:txBody>
          <a:bodyPr anchor="t" rtlCol="false" tIns="0" lIns="0" bIns="0" rIns="0">
            <a:spAutoFit/>
          </a:bodyPr>
          <a:lstStyle/>
          <a:p>
            <a:pPr algn="just">
              <a:lnSpc>
                <a:spcPts val="3490"/>
              </a:lnSpc>
            </a:pPr>
            <a:r>
              <a:rPr lang="en-US" b="true" sz="2493">
                <a:solidFill>
                  <a:srgbClr val="000000"/>
                </a:solidFill>
                <a:latin typeface="Poppins Bold"/>
                <a:ea typeface="Poppins Bold"/>
                <a:cs typeface="Poppins Bold"/>
                <a:sym typeface="Poppins Bold"/>
              </a:rPr>
              <a:t>METODE DAN TEKNIK IDENTIFIKASI BAKAT</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Tes Bakat </a:t>
            </a:r>
            <a:r>
              <a:rPr lang="en-US" sz="2493">
                <a:solidFill>
                  <a:srgbClr val="000000"/>
                </a:solidFill>
                <a:latin typeface="Poppins"/>
                <a:ea typeface="Poppins"/>
                <a:cs typeface="Poppins"/>
                <a:sym typeface="Poppins"/>
              </a:rPr>
              <a:t>adalah tes yang dirancang untuk mengukur kecenderungan kemampuan potensial yang dimiliki seseorang dalam satu jenis aktivitas khusus. Tes bakat kelompok, atau multiple battery test, adalah tes yang dirancang untuk mengukur kemampuan siswa dan siswa sekolah menengah dan atas untuk belajar atau berhasil di bidang-bidang tertentu. </a:t>
            </a:r>
          </a:p>
          <a:p>
            <a:pPr algn="just">
              <a:lnSpc>
                <a:spcPts val="3490"/>
              </a:lnSpc>
            </a:pPr>
          </a:p>
          <a:p>
            <a:pPr algn="just">
              <a:lnSpc>
                <a:spcPts val="3490"/>
              </a:lnSpc>
            </a:pPr>
            <a:r>
              <a:rPr lang="en-US" sz="2493">
                <a:solidFill>
                  <a:srgbClr val="000000"/>
                </a:solidFill>
                <a:latin typeface="Poppins"/>
                <a:ea typeface="Poppins"/>
                <a:cs typeface="Poppins"/>
                <a:sym typeface="Poppins"/>
              </a:rPr>
              <a:t>Beberapa tes yang termasuk ini adalah : DAT. GATB, FACT, ASVAB, SAT.</a:t>
            </a:r>
          </a:p>
          <a:p>
            <a:pPr algn="just">
              <a:lnSpc>
                <a:spcPts val="3490"/>
              </a:lnSpc>
            </a:pPr>
          </a:p>
          <a:p>
            <a:pPr algn="just" marL="538274" indent="-269137" lvl="1">
              <a:lnSpc>
                <a:spcPts val="3490"/>
              </a:lnSpc>
              <a:buAutoNum type="arabicPeriod" startAt="1"/>
            </a:pPr>
            <a:r>
              <a:rPr lang="en-US" sz="2493">
                <a:solidFill>
                  <a:srgbClr val="000000"/>
                </a:solidFill>
                <a:latin typeface="Poppins"/>
                <a:ea typeface="Poppins"/>
                <a:cs typeface="Poppins"/>
                <a:sym typeface="Poppins"/>
              </a:rPr>
              <a:t>DAT (Differential Aptitude Tests), terdiri dari : Verbal Reasoning , Tes Berhitung, Tes Penalaran, Tes Pola, Tes Pengertian Mekanik, Tes Cepat dan Teliti .</a:t>
            </a:r>
          </a:p>
          <a:p>
            <a:pPr algn="just">
              <a:lnSpc>
                <a:spcPts val="3490"/>
              </a:lnSpc>
            </a:pPr>
          </a:p>
        </p:txBody>
      </p:sp>
      <p:sp>
        <p:nvSpPr>
          <p:cNvPr name="TextBox 13" id="13"/>
          <p:cNvSpPr txBox="true"/>
          <p:nvPr/>
        </p:nvSpPr>
        <p:spPr>
          <a:xfrm rot="0">
            <a:off x="6199194" y="908782"/>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AutoShape 14" id="14"/>
          <p:cNvSpPr/>
          <p:nvPr/>
        </p:nvSpPr>
        <p:spPr>
          <a:xfrm>
            <a:off x="5779674" y="2319474"/>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Freeform 15" id="15"/>
          <p:cNvSpPr/>
          <p:nvPr/>
        </p:nvSpPr>
        <p:spPr>
          <a:xfrm flipH="false" flipV="false" rot="0">
            <a:off x="325419" y="2937712"/>
            <a:ext cx="4268200" cy="4411577"/>
          </a:xfrm>
          <a:custGeom>
            <a:avLst/>
            <a:gdLst/>
            <a:ahLst/>
            <a:cxnLst/>
            <a:rect r="r" b="b" t="t" l="l"/>
            <a:pathLst>
              <a:path h="4411577" w="4268200">
                <a:moveTo>
                  <a:pt x="0" y="0"/>
                </a:moveTo>
                <a:lnTo>
                  <a:pt x="4268201" y="0"/>
                </a:lnTo>
                <a:lnTo>
                  <a:pt x="4268201" y="4411576"/>
                </a:lnTo>
                <a:lnTo>
                  <a:pt x="0" y="44115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15614357" y="8492247"/>
            <a:ext cx="1812119" cy="1794753"/>
          </a:xfrm>
          <a:custGeom>
            <a:avLst/>
            <a:gdLst/>
            <a:ahLst/>
            <a:cxnLst/>
            <a:rect r="r" b="b" t="t" l="l"/>
            <a:pathLst>
              <a:path h="1794753" w="1812119">
                <a:moveTo>
                  <a:pt x="0" y="0"/>
                </a:moveTo>
                <a:lnTo>
                  <a:pt x="1812119" y="0"/>
                </a:lnTo>
                <a:lnTo>
                  <a:pt x="1812119" y="1794753"/>
                </a:lnTo>
                <a:lnTo>
                  <a:pt x="0" y="17947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0">
            <a:off x="-2649458" y="340061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111323" y="8378"/>
            <a:ext cx="18510646" cy="3424056"/>
            <a:chOff x="0" y="0"/>
            <a:chExt cx="24680862" cy="4565407"/>
          </a:xfrm>
        </p:grpSpPr>
        <p:grpSp>
          <p:nvGrpSpPr>
            <p:cNvPr name="Group 7" id="7"/>
            <p:cNvGrpSpPr/>
            <p:nvPr/>
          </p:nvGrpSpPr>
          <p:grpSpPr>
            <a:xfrm rot="0">
              <a:off x="0" y="0"/>
              <a:ext cx="24680862" cy="4565407"/>
              <a:chOff x="0" y="0"/>
              <a:chExt cx="4419725" cy="817550"/>
            </a:xfrm>
          </p:grpSpPr>
          <p:sp>
            <p:nvSpPr>
              <p:cNvPr name="Freeform 8" id="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9" id="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0" id="10"/>
            <p:cNvSpPr/>
            <p:nvPr/>
          </p:nvSpPr>
          <p:spPr>
            <a:xfrm flipH="false" flipV="true" rot="-10800000">
              <a:off x="0"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10800000">
              <a:off x="8195057"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true" rot="-10800000">
              <a:off x="16390114"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grpSp>
      <p:sp>
        <p:nvSpPr>
          <p:cNvPr name="AutoShape 13" id="13"/>
          <p:cNvSpPr/>
          <p:nvPr/>
        </p:nvSpPr>
        <p:spPr>
          <a:xfrm>
            <a:off x="1678164" y="1939480"/>
            <a:ext cx="15017398" cy="0"/>
          </a:xfrm>
          <a:prstGeom prst="line">
            <a:avLst/>
          </a:prstGeom>
          <a:ln cap="flat" w="38100">
            <a:solidFill>
              <a:srgbClr val="CB6CE6"/>
            </a:solidFill>
            <a:prstDash val="solid"/>
            <a:headEnd type="none" len="sm" w="sm"/>
            <a:tailEnd type="none" len="sm" w="sm"/>
          </a:ln>
        </p:spPr>
      </p:sp>
      <p:sp>
        <p:nvSpPr>
          <p:cNvPr name="TextBox 14" id="14"/>
          <p:cNvSpPr txBox="true"/>
          <p:nvPr/>
        </p:nvSpPr>
        <p:spPr>
          <a:xfrm rot="0">
            <a:off x="1028700" y="3870326"/>
            <a:ext cx="16230600" cy="3946699"/>
          </a:xfrm>
          <a:prstGeom prst="rect">
            <a:avLst/>
          </a:prstGeom>
        </p:spPr>
        <p:txBody>
          <a:bodyPr anchor="t" rtlCol="false" tIns="0" lIns="0" bIns="0" rIns="0">
            <a:spAutoFit/>
          </a:bodyPr>
          <a:lstStyle/>
          <a:p>
            <a:pPr algn="just">
              <a:lnSpc>
                <a:spcPts val="3490"/>
              </a:lnSpc>
            </a:pPr>
            <a:r>
              <a:rPr lang="en-US" sz="2493">
                <a:solidFill>
                  <a:srgbClr val="000000"/>
                </a:solidFill>
                <a:latin typeface="Poppins"/>
                <a:ea typeface="Poppins"/>
                <a:cs typeface="Poppins"/>
                <a:sym typeface="Poppins"/>
              </a:rPr>
              <a:t>2. GATB (General Aptitude Tests Battery), terdiri dari sub tes yang digunakan untuk mengukur  kemampuan dasar atau bakat, yaitu General Learning Ability, Verbal Aptitude , Numerical Aptitude , Tes Ruang Bidang, Tes mempersamakan Perkakas  ,Tes Kecepatan Jemari .</a:t>
            </a:r>
          </a:p>
          <a:p>
            <a:pPr algn="just">
              <a:lnSpc>
                <a:spcPts val="3490"/>
              </a:lnSpc>
            </a:pPr>
          </a:p>
          <a:p>
            <a:pPr algn="just">
              <a:lnSpc>
                <a:spcPts val="3490"/>
              </a:lnSpc>
            </a:pPr>
            <a:r>
              <a:rPr lang="en-US" sz="2493">
                <a:solidFill>
                  <a:srgbClr val="000000"/>
                </a:solidFill>
                <a:latin typeface="Poppins"/>
                <a:ea typeface="Poppins"/>
                <a:cs typeface="Poppins"/>
                <a:sym typeface="Poppins"/>
              </a:rPr>
              <a:t>3. FACT (Flanagan Aptitude Classification Tests), terdiri dari : Tes Kode dan Ingatan , Merakit Obyek , Tes Skala dan Grafik , Coordination , Tes Pemahaman, Arithmatic , Tes Mengutip ,Tes Komponen ,Tes Tabel , Mechanics ,Tes Ungkapan ,Tes bakat tunggal adalah tes bakat yang terdiri dari satu jenis tes. Tes bakat tunggal pada umumnya mengungkap kemampuan khusus yang dimiliki seseorang, seperti : tes Kraepelin, Tes Kreativitas, dsb.</a:t>
            </a:r>
          </a:p>
        </p:txBody>
      </p:sp>
      <p:sp>
        <p:nvSpPr>
          <p:cNvPr name="Freeform 15" id="15"/>
          <p:cNvSpPr/>
          <p:nvPr/>
        </p:nvSpPr>
        <p:spPr>
          <a:xfrm flipH="false" flipV="false" rot="0">
            <a:off x="14789325" y="7817025"/>
            <a:ext cx="2469975" cy="2469975"/>
          </a:xfrm>
          <a:custGeom>
            <a:avLst/>
            <a:gdLst/>
            <a:ahLst/>
            <a:cxnLst/>
            <a:rect r="r" b="b" t="t" l="l"/>
            <a:pathLst>
              <a:path h="2469975" w="2469975">
                <a:moveTo>
                  <a:pt x="0" y="0"/>
                </a:moveTo>
                <a:lnTo>
                  <a:pt x="2469975" y="0"/>
                </a:lnTo>
                <a:lnTo>
                  <a:pt x="2469975" y="2469975"/>
                </a:lnTo>
                <a:lnTo>
                  <a:pt x="0" y="24699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028700" y="8066405"/>
            <a:ext cx="2142874" cy="2220595"/>
          </a:xfrm>
          <a:custGeom>
            <a:avLst/>
            <a:gdLst/>
            <a:ahLst/>
            <a:cxnLst/>
            <a:rect r="r" b="b" t="t" l="l"/>
            <a:pathLst>
              <a:path h="2220595" w="2142874">
                <a:moveTo>
                  <a:pt x="0" y="0"/>
                </a:moveTo>
                <a:lnTo>
                  <a:pt x="2142874" y="0"/>
                </a:lnTo>
                <a:lnTo>
                  <a:pt x="2142874" y="2220595"/>
                </a:lnTo>
                <a:lnTo>
                  <a:pt x="0" y="22205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3740118" y="406678"/>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0">
            <a:off x="-2649458" y="340061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111323" y="8378"/>
            <a:ext cx="18510646" cy="3424056"/>
            <a:chOff x="0" y="0"/>
            <a:chExt cx="24680862" cy="4565407"/>
          </a:xfrm>
        </p:grpSpPr>
        <p:grpSp>
          <p:nvGrpSpPr>
            <p:cNvPr name="Group 7" id="7"/>
            <p:cNvGrpSpPr/>
            <p:nvPr/>
          </p:nvGrpSpPr>
          <p:grpSpPr>
            <a:xfrm rot="0">
              <a:off x="0" y="0"/>
              <a:ext cx="24680862" cy="4565407"/>
              <a:chOff x="0" y="0"/>
              <a:chExt cx="4419725" cy="817550"/>
            </a:xfrm>
          </p:grpSpPr>
          <p:sp>
            <p:nvSpPr>
              <p:cNvPr name="Freeform 8" id="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CC0DF">
                      <a:alpha val="100000"/>
                    </a:srgbClr>
                  </a:gs>
                  <a:gs pos="100000">
                    <a:srgbClr val="FFDE59">
                      <a:alpha val="100000"/>
                    </a:srgbClr>
                  </a:gs>
                </a:gsLst>
                <a:lin ang="0"/>
              </a:gradFill>
            </p:spPr>
          </p:sp>
          <p:sp>
            <p:nvSpPr>
              <p:cNvPr name="TextBox 9" id="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0" id="10"/>
            <p:cNvSpPr/>
            <p:nvPr/>
          </p:nvSpPr>
          <p:spPr>
            <a:xfrm flipH="false" flipV="true" rot="-10800000">
              <a:off x="0"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10800000">
              <a:off x="8195057"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true" rot="-10800000">
              <a:off x="16390114"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grpSp>
      <p:sp>
        <p:nvSpPr>
          <p:cNvPr name="AutoShape 13" id="13"/>
          <p:cNvSpPr/>
          <p:nvPr/>
        </p:nvSpPr>
        <p:spPr>
          <a:xfrm>
            <a:off x="1678164" y="1939480"/>
            <a:ext cx="15017398" cy="0"/>
          </a:xfrm>
          <a:prstGeom prst="line">
            <a:avLst/>
          </a:prstGeom>
          <a:ln cap="flat" w="38100">
            <a:solidFill>
              <a:srgbClr val="CB6CE6"/>
            </a:solidFill>
            <a:prstDash val="solid"/>
            <a:headEnd type="none" len="sm" w="sm"/>
            <a:tailEnd type="none" len="sm" w="sm"/>
          </a:ln>
        </p:spPr>
      </p:sp>
      <p:sp>
        <p:nvSpPr>
          <p:cNvPr name="TextBox 14" id="14"/>
          <p:cNvSpPr txBox="true"/>
          <p:nvPr/>
        </p:nvSpPr>
        <p:spPr>
          <a:xfrm rot="0">
            <a:off x="3740118" y="406678"/>
            <a:ext cx="10807763" cy="2024818"/>
          </a:xfrm>
          <a:prstGeom prst="rect">
            <a:avLst/>
          </a:prstGeom>
        </p:spPr>
        <p:txBody>
          <a:bodyPr anchor="t" rtlCol="false" tIns="0" lIns="0" bIns="0" rIns="0">
            <a:spAutoFit/>
          </a:bodyPr>
          <a:lstStyle/>
          <a:p>
            <a:pPr algn="ctr">
              <a:lnSpc>
                <a:spcPts val="5470"/>
              </a:lnSpc>
            </a:pPr>
            <a:r>
              <a:rPr lang="en-US" sz="3907">
                <a:solidFill>
                  <a:srgbClr val="000000"/>
                </a:solidFill>
                <a:latin typeface="League Spartan"/>
                <a:ea typeface="League Spartan"/>
                <a:cs typeface="League Spartan"/>
                <a:sym typeface="League Spartan"/>
              </a:rPr>
              <a:t>   DEFINISI DAN PENTINGNYA IDENTIFIKASI MINAT BAKAT</a:t>
            </a:r>
          </a:p>
          <a:p>
            <a:pPr algn="ctr">
              <a:lnSpc>
                <a:spcPts val="5470"/>
              </a:lnSpc>
              <a:spcBef>
                <a:spcPct val="0"/>
              </a:spcBef>
            </a:pPr>
          </a:p>
        </p:txBody>
      </p:sp>
      <p:sp>
        <p:nvSpPr>
          <p:cNvPr name="TextBox 15" id="15"/>
          <p:cNvSpPr txBox="true"/>
          <p:nvPr/>
        </p:nvSpPr>
        <p:spPr>
          <a:xfrm rot="0">
            <a:off x="1028700" y="3602133"/>
            <a:ext cx="16230600" cy="7890049"/>
          </a:xfrm>
          <a:prstGeom prst="rect">
            <a:avLst/>
          </a:prstGeom>
        </p:spPr>
        <p:txBody>
          <a:bodyPr anchor="t" rtlCol="false" tIns="0" lIns="0" bIns="0" rIns="0">
            <a:spAutoFit/>
          </a:bodyPr>
          <a:lstStyle/>
          <a:p>
            <a:pPr algn="just">
              <a:lnSpc>
                <a:spcPts val="3490"/>
              </a:lnSpc>
            </a:pPr>
            <a:r>
              <a:rPr lang="en-US" b="true" sz="2493">
                <a:solidFill>
                  <a:srgbClr val="000000"/>
                </a:solidFill>
                <a:latin typeface="Poppins Bold"/>
                <a:ea typeface="Poppins Bold"/>
                <a:cs typeface="Poppins Bold"/>
                <a:sym typeface="Poppins Bold"/>
              </a:rPr>
              <a:t>PROGRAM DAN KEGIATAN PENDUKUNG :</a:t>
            </a:r>
          </a:p>
          <a:p>
            <a:pPr algn="just">
              <a:lnSpc>
                <a:spcPts val="3490"/>
              </a:lnSpc>
            </a:pPr>
          </a:p>
          <a:p>
            <a:pPr algn="just">
              <a:lnSpc>
                <a:spcPts val="3490"/>
              </a:lnSpc>
            </a:pPr>
            <a:r>
              <a:rPr lang="en-US" sz="2493">
                <a:solidFill>
                  <a:srgbClr val="000000"/>
                </a:solidFill>
                <a:latin typeface="Poppins"/>
                <a:ea typeface="Poppins"/>
                <a:cs typeface="Poppins"/>
                <a:sym typeface="Poppins"/>
              </a:rPr>
              <a:t>PROGRAM MINAT BAKAT IIB DARMAJAYA JUGA MEMPUNYAI BEBERAPA KEGIATAN PENDUKUNG YANG DILAKSANAKAN SETAP TAHUNNYA. KEGIATAN TERSEBUT ANTARA LAIN :</a:t>
            </a:r>
          </a:p>
          <a:p>
            <a:pPr algn="just">
              <a:lnSpc>
                <a:spcPts val="3490"/>
              </a:lnSpc>
            </a:pPr>
            <a:r>
              <a:rPr lang="en-US" sz="2493" b="true">
                <a:solidFill>
                  <a:srgbClr val="000000"/>
                </a:solidFill>
                <a:latin typeface="Poppins Bold"/>
                <a:ea typeface="Poppins Bold"/>
                <a:cs typeface="Poppins Bold"/>
                <a:sym typeface="Poppins Bold"/>
              </a:rPr>
              <a:t>A.FOSTER ( Festival Organisasi dan Entrepreneur)</a:t>
            </a:r>
          </a:p>
          <a:p>
            <a:pPr algn="just">
              <a:lnSpc>
                <a:spcPts val="3490"/>
              </a:lnSpc>
            </a:pPr>
          </a:p>
          <a:p>
            <a:pPr algn="just">
              <a:lnSpc>
                <a:spcPts val="3490"/>
              </a:lnSpc>
            </a:pPr>
            <a:r>
              <a:rPr lang="en-US" sz="2493">
                <a:solidFill>
                  <a:srgbClr val="000000"/>
                </a:solidFill>
                <a:latin typeface="Poppins"/>
                <a:ea typeface="Poppins"/>
                <a:cs typeface="Poppins"/>
                <a:sym typeface="Poppins"/>
              </a:rPr>
              <a:t>FOSTER merupakan kegiatan yang diperuntukan bagi mahasiswa/i kelas minat bakat agar aktif dalam berorganisasi khususnya pada organisasi kemahasiswaan IIB Darmajaya dan juga bertujuan untuk membangun solidaritas dan tanggung jawab didalam kelas.</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B.Stadium General / Webinar </a:t>
            </a:r>
          </a:p>
          <a:p>
            <a:pPr algn="just">
              <a:lnSpc>
                <a:spcPts val="3490"/>
              </a:lnSpc>
            </a:pPr>
            <a:r>
              <a:rPr lang="en-US" sz="2493">
                <a:solidFill>
                  <a:srgbClr val="000000"/>
                </a:solidFill>
                <a:latin typeface="Poppins"/>
                <a:ea typeface="Poppins"/>
                <a:cs typeface="Poppins"/>
                <a:sym typeface="Poppins"/>
              </a:rPr>
              <a:t>Stadium General / Webinar merupakan event kedua yang dilaksanakan oleh minat bakat yang memiliki tujuan untuk memberikan wawasan kepada mahasiswa/i kelas minat bakat melalui kegiatan Seminar atau Talk Show sehingga mahasiswa/i mendapatkan pengetahuan baru pada kegiatan tersebut.</a:t>
            </a:r>
          </a:p>
          <a:p>
            <a:pPr algn="just">
              <a:lnSpc>
                <a:spcPts val="3490"/>
              </a:lnSpc>
            </a:pPr>
          </a:p>
          <a:p>
            <a:pPr algn="just">
              <a:lnSpc>
                <a:spcPts val="3490"/>
              </a:lnSpc>
            </a:pPr>
          </a:p>
          <a:p>
            <a:pPr algn="just">
              <a:lnSpc>
                <a:spcPts val="349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DAGVG8RBBUs</dc:identifier>
  <dcterms:modified xsi:type="dcterms:W3CDTF">2011-08-01T06:04:30Z</dcterms:modified>
  <cp:revision>1</cp:revision>
  <dc:title>PERTEMUAN 5</dc:title>
</cp:coreProperties>
</file>