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tags/tag2.xml" ContentType="application/vnd.openxmlformats-officedocument.presentationml.tags+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commentAuthors.xml" ContentType="application/vnd.openxmlformats-officedocument.presentationml.commentAuthors+xml"/>
  <Override PartName="/ppt/comments/comment1.xml" ContentType="application/vnd.openxmlformats-officedocument.presentationml.comment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6" r:id="rId2"/>
    <p:sldId id="309" r:id="rId3"/>
    <p:sldId id="316" r:id="rId4"/>
    <p:sldId id="310" r:id="rId5"/>
    <p:sldId id="314" r:id="rId6"/>
    <p:sldId id="315" r:id="rId7"/>
    <p:sldId id="313" r:id="rId8"/>
    <p:sldId id="318" r:id="rId9"/>
    <p:sldId id="300" r:id="rId10"/>
  </p:sldIdLst>
  <p:sldSz cx="9144000" cy="6858000" type="screen4x3"/>
  <p:notesSz cx="7045325" cy="9345613"/>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 xmlns:p15="http://schemas.microsoft.com/office/powerpoint/2012/main" userId="Ray" providerId="None"/>
      </p:ext>
    </p:extLst>
  </p:cmAuthor>
  <p:cmAuthor id="2" name="user" initials="u" lastIdx="1" clrIdx="1">
    <p:extLst>
      <p:ext uri="{19B8F6BF-5375-455C-9EA6-DF929625EA0E}">
        <p15:presenceInfo xmlns="" xmlns:p15="http://schemas.microsoft.com/office/powerpoint/2012/main" userId="user" providerId="None"/>
      </p:ext>
    </p:extLst>
  </p:cmAuthor>
  <p:cmAuthor id="3" name="A C E R" initials="ACER" lastIdx="0" clrIdx="2"/>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172" autoAdjust="0"/>
    <p:restoredTop sz="94580" autoAdjust="0"/>
  </p:normalViewPr>
  <p:slideViewPr>
    <p:cSldViewPr>
      <p:cViewPr varScale="1">
        <p:scale>
          <a:sx n="68" d="100"/>
          <a:sy n="68" d="100"/>
        </p:scale>
        <p:origin x="-1422"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 xmlns:p15="http://schemas.microsoft.com/office/powerpoint/2012/main"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 xmlns:p14="http://schemas.microsoft.com/office/powerpoint/2010/main" val="22511951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Date Placeholder 3"/>
          <p:cNvSpPr>
            <a:spLocks noGrp="1"/>
          </p:cNvSpPr>
          <p:nvPr>
            <p:ph type="dt" idx="10"/>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Rectangle 1">
            <a:extLst>
              <a:ext uri="{FF2B5EF4-FFF2-40B4-BE49-F238E27FC236}">
                <a16:creationId xmlns=""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comments" Target="../comments/comment1.xml"/><Relationship Id="rId5" Type="http://schemas.openxmlformats.org/officeDocument/2006/relationships/image" Target="../media/image3.pn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en-US" sz="4000" b="1" dirty="0" smtClean="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ASKING FOR REPEATS</a:t>
            </a:r>
            <a:endPar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a:t>
            </a:r>
            <a:r>
              <a:rPr lang="en-US" sz="3600" b="1" dirty="0" smtClean="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K</a:t>
            </a:r>
            <a:r>
              <a:rPr lang="id-ID" sz="3600" b="1" dirty="0" smtClean="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E </a:t>
            </a:r>
            <a:r>
              <a:rPr lang="en-US" sz="3600" b="1" dirty="0" smtClean="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7</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 xmlns:a14="http://schemas.microsoft.com/office/drawing/2010/main" val="0"/>
              </a:ext>
            </a:extLst>
          </a:blip>
          <a:srcRect l="4669" t="15303" r="72530" b="16026"/>
          <a:stretch>
            <a:fillRect/>
          </a:stretch>
        </p:blipFill>
        <p:spPr bwMode="auto">
          <a:xfrm>
            <a:off x="7867650" y="0"/>
            <a:ext cx="1276350" cy="1280160"/>
          </a:xfrm>
          <a:prstGeom prst="rect">
            <a:avLst/>
          </a:prstGeom>
          <a:noFill/>
          <a:ln>
            <a:noFill/>
          </a:ln>
        </p:spPr>
      </p:pic>
    </p:spTree>
  </p:cSld>
  <p:clrMapOvr>
    <a:masterClrMapping/>
  </p:clrMapOvr>
  <p:transition spd="slow">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0" y="228600"/>
            <a:ext cx="9144000" cy="1600200"/>
          </a:xfrm>
        </p:spPr>
        <p:txBody>
          <a:bodyPr>
            <a:noAutofit/>
          </a:bodyPr>
          <a:lstStyle/>
          <a:p>
            <a:pPr algn="just"/>
            <a:r>
              <a:rPr lang="en-US" dirty="0" smtClean="0">
                <a:solidFill>
                  <a:schemeClr val="tx1"/>
                </a:solidFill>
                <a:latin typeface="Cambria" pitchFamily="18" charset="0"/>
                <a:ea typeface="Cambria" pitchFamily="18" charset="0"/>
              </a:rPr>
              <a:t>In any normal conversation between people, there will be times when one person will not hear and understand what the others has said. The probability that this will happen increases greatly when taking an order in a crowded restaurant or checking in a group of boisterous chattering travelers. Of course, there are other things that hinder communication besides not hearing someone. Examples include unknown vocabulary words, or idiomatic expressions that the listener does not understand, or the speaker is just talking way too fast for the listener to comprehend. Fortunately there are expressions that can be used to cover these situations as well.</a:t>
            </a:r>
            <a:endParaRPr lang="en-US" dirty="0">
              <a:solidFill>
                <a:schemeClr val="tx1"/>
              </a:solidFill>
              <a:latin typeface="Cambria" pitchFamily="18" charset="0"/>
              <a:ea typeface="Cambria" pitchFamily="18" charset="0"/>
            </a:endParaRPr>
          </a:p>
        </p:txBody>
      </p:sp>
    </p:spTree>
  </p:cSld>
  <p:clrMapOvr>
    <a:masterClrMapping/>
  </p:clrMapOvr>
  <p:transition spd="slow">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457200" y="381000"/>
            <a:ext cx="8686800" cy="1752600"/>
          </a:xfrm>
        </p:spPr>
        <p:txBody>
          <a:bodyPr>
            <a:noAutofit/>
          </a:bodyPr>
          <a:lstStyle/>
          <a:p>
            <a:pPr algn="l" fontAlgn="base"/>
            <a:r>
              <a:rPr lang="en-US" sz="3600" b="1" dirty="0" smtClean="0">
                <a:solidFill>
                  <a:schemeClr val="tx1"/>
                </a:solidFill>
                <a:latin typeface="Cambria" pitchFamily="18" charset="0"/>
                <a:ea typeface="Cambria" pitchFamily="18" charset="0"/>
              </a:rPr>
              <a:t>EXAMPLE EXPRESSIONS ASKING REPEATS</a:t>
            </a:r>
          </a:p>
          <a:p>
            <a:pPr algn="l" fontAlgn="base"/>
            <a:endParaRPr lang="en-US" b="1" dirty="0" smtClean="0">
              <a:solidFill>
                <a:schemeClr val="tx1"/>
              </a:solidFill>
              <a:latin typeface="Cambria" pitchFamily="18" charset="0"/>
              <a:ea typeface="Cambria" pitchFamily="18" charset="0"/>
            </a:endParaRPr>
          </a:p>
          <a:p>
            <a:pPr algn="l"/>
            <a:r>
              <a:rPr lang="en-US" dirty="0" smtClean="0">
                <a:solidFill>
                  <a:schemeClr val="tx1"/>
                </a:solidFill>
                <a:latin typeface="Cambria" pitchFamily="18" charset="0"/>
                <a:ea typeface="Cambria" pitchFamily="18" charset="0"/>
              </a:rPr>
              <a:t>- Excuse me</a:t>
            </a:r>
          </a:p>
          <a:p>
            <a:pPr algn="l"/>
            <a:r>
              <a:rPr lang="en-US" dirty="0" smtClean="0">
                <a:solidFill>
                  <a:schemeClr val="tx1"/>
                </a:solidFill>
                <a:latin typeface="Cambria" pitchFamily="18" charset="0"/>
                <a:ea typeface="Cambria" pitchFamily="18" charset="0"/>
              </a:rPr>
              <a:t>- Pardon me</a:t>
            </a:r>
          </a:p>
          <a:p>
            <a:pPr algn="l"/>
            <a:r>
              <a:rPr lang="en-US" dirty="0" smtClean="0">
                <a:solidFill>
                  <a:schemeClr val="tx1"/>
                </a:solidFill>
                <a:latin typeface="Cambria" pitchFamily="18" charset="0"/>
                <a:ea typeface="Cambria" pitchFamily="18" charset="0"/>
              </a:rPr>
              <a:t>- Please say that again</a:t>
            </a:r>
          </a:p>
          <a:p>
            <a:pPr algn="l"/>
            <a:r>
              <a:rPr lang="en-US" dirty="0" smtClean="0">
                <a:solidFill>
                  <a:schemeClr val="tx1"/>
                </a:solidFill>
                <a:latin typeface="Cambria" pitchFamily="18" charset="0"/>
                <a:ea typeface="Cambria" pitchFamily="18" charset="0"/>
              </a:rPr>
              <a:t>- Can you repeat that please?</a:t>
            </a:r>
          </a:p>
          <a:p>
            <a:pPr algn="l"/>
            <a:r>
              <a:rPr lang="en-US" dirty="0" smtClean="0">
                <a:solidFill>
                  <a:schemeClr val="tx1"/>
                </a:solidFill>
                <a:latin typeface="Cambria" pitchFamily="18" charset="0"/>
                <a:ea typeface="Cambria" pitchFamily="18" charset="0"/>
              </a:rPr>
              <a:t>- I’m sorry</a:t>
            </a:r>
          </a:p>
          <a:p>
            <a:pPr algn="l"/>
            <a:r>
              <a:rPr lang="en-US" dirty="0" smtClean="0">
                <a:solidFill>
                  <a:schemeClr val="tx1"/>
                </a:solidFill>
                <a:latin typeface="Cambria" pitchFamily="18" charset="0"/>
                <a:ea typeface="Cambria" pitchFamily="18" charset="0"/>
              </a:rPr>
              <a:t>- I’m sorry, I didn’t catch that</a:t>
            </a:r>
            <a:endParaRPr lang="en-US" dirty="0">
              <a:solidFill>
                <a:schemeClr val="tx1"/>
              </a:solidFill>
              <a:latin typeface="Cambria" pitchFamily="18" charset="0"/>
              <a:ea typeface="Cambria" pitchFamily="18" charset="0"/>
            </a:endParaRPr>
          </a:p>
        </p:txBody>
      </p:sp>
    </p:spTree>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0" y="0"/>
            <a:ext cx="9144000" cy="6172200"/>
          </a:xfrm>
        </p:spPr>
        <p:txBody>
          <a:bodyPr>
            <a:noAutofit/>
          </a:bodyPr>
          <a:lstStyle/>
          <a:p>
            <a:pPr algn="l" fontAlgn="base"/>
            <a:r>
              <a:rPr lang="en-US" sz="4400" b="1" dirty="0" smtClean="0">
                <a:solidFill>
                  <a:schemeClr val="tx1"/>
                </a:solidFill>
                <a:latin typeface="Cambria" pitchFamily="18" charset="0"/>
                <a:ea typeface="Cambria" pitchFamily="18" charset="0"/>
              </a:rPr>
              <a:t>EXAMPLE EXPRESSIONS ASKING REPEATS</a:t>
            </a:r>
          </a:p>
          <a:p>
            <a:pPr algn="l" fontAlgn="base"/>
            <a:r>
              <a:rPr lang="en-US" sz="2000" dirty="0" smtClean="0">
                <a:solidFill>
                  <a:schemeClr val="tx1"/>
                </a:solidFill>
              </a:rPr>
              <a:t>- </a:t>
            </a:r>
            <a:r>
              <a:rPr lang="en-US" sz="2100" dirty="0" smtClean="0">
                <a:solidFill>
                  <a:schemeClr val="tx1"/>
                </a:solidFill>
              </a:rPr>
              <a:t>Sorry, I can’t hear you</a:t>
            </a:r>
          </a:p>
          <a:p>
            <a:pPr algn="l" fontAlgn="base"/>
            <a:r>
              <a:rPr lang="en-US" sz="2100" dirty="0" smtClean="0">
                <a:solidFill>
                  <a:schemeClr val="tx1"/>
                </a:solidFill>
              </a:rPr>
              <a:t>- Please speak louder</a:t>
            </a:r>
          </a:p>
          <a:p>
            <a:pPr algn="l" fontAlgn="base"/>
            <a:r>
              <a:rPr lang="en-US" sz="2100" dirty="0" smtClean="0">
                <a:solidFill>
                  <a:schemeClr val="tx1"/>
                </a:solidFill>
              </a:rPr>
              <a:t>- Would you mind repeating that?</a:t>
            </a:r>
          </a:p>
          <a:p>
            <a:pPr algn="l" fontAlgn="base"/>
            <a:r>
              <a:rPr lang="en-US" sz="2100" dirty="0" smtClean="0">
                <a:solidFill>
                  <a:schemeClr val="tx1"/>
                </a:solidFill>
              </a:rPr>
              <a:t>- Would you mind saying that again?</a:t>
            </a:r>
          </a:p>
          <a:p>
            <a:pPr algn="l" fontAlgn="base"/>
            <a:r>
              <a:rPr lang="en-US" sz="2100" dirty="0" smtClean="0">
                <a:solidFill>
                  <a:schemeClr val="tx1"/>
                </a:solidFill>
              </a:rPr>
              <a:t>- I am sorry, but what did you say about…?</a:t>
            </a:r>
          </a:p>
          <a:p>
            <a:pPr algn="l" fontAlgn="base"/>
            <a:r>
              <a:rPr lang="en-US" sz="2100" dirty="0" smtClean="0">
                <a:solidFill>
                  <a:schemeClr val="tx1"/>
                </a:solidFill>
              </a:rPr>
              <a:t>- Do you think you could repeat the part about……once again please?</a:t>
            </a:r>
          </a:p>
          <a:p>
            <a:pPr algn="l" fontAlgn="base"/>
            <a:r>
              <a:rPr lang="en-US" sz="2100" dirty="0" smtClean="0">
                <a:solidFill>
                  <a:schemeClr val="tx1"/>
                </a:solidFill>
              </a:rPr>
              <a:t>- Can you give me an example?</a:t>
            </a:r>
          </a:p>
          <a:p>
            <a:pPr algn="l" fontAlgn="base"/>
            <a:r>
              <a:rPr lang="en-US" sz="2100" dirty="0" smtClean="0">
                <a:solidFill>
                  <a:schemeClr val="tx1"/>
                </a:solidFill>
              </a:rPr>
              <a:t>- I wonder if you could say that in a different way?</a:t>
            </a:r>
          </a:p>
          <a:p>
            <a:pPr algn="l" fontAlgn="base"/>
            <a:r>
              <a:rPr lang="en-US" sz="2100" dirty="0" smtClean="0">
                <a:solidFill>
                  <a:schemeClr val="tx1"/>
                </a:solidFill>
              </a:rPr>
              <a:t>- I’m sorry, I don’t know what you mean</a:t>
            </a:r>
          </a:p>
          <a:p>
            <a:pPr algn="l" fontAlgn="base">
              <a:buFontTx/>
              <a:buChar char="-"/>
            </a:pPr>
            <a:r>
              <a:rPr lang="en-US" sz="2100" dirty="0" smtClean="0">
                <a:solidFill>
                  <a:schemeClr val="tx1"/>
                </a:solidFill>
              </a:rPr>
              <a:t>Please speak more slowly</a:t>
            </a:r>
          </a:p>
          <a:p>
            <a:pPr algn="l" fontAlgn="base"/>
            <a:r>
              <a:rPr lang="en-US" sz="2100" dirty="0" smtClean="0">
                <a:solidFill>
                  <a:schemeClr val="tx1"/>
                </a:solidFill>
              </a:rPr>
              <a:t>- I’m sorry, I don’t know what you mean</a:t>
            </a:r>
          </a:p>
          <a:p>
            <a:pPr algn="l"/>
            <a:endParaRPr lang="en-US" sz="2100" dirty="0">
              <a:solidFill>
                <a:schemeClr val="tx1"/>
              </a:solidFill>
              <a:latin typeface="Cambria" pitchFamily="18" charset="0"/>
              <a:ea typeface="Cambria" pitchFamily="18" charset="0"/>
            </a:endParaRPr>
          </a:p>
        </p:txBody>
      </p:sp>
    </p:spTree>
  </p:cSld>
  <p:clrMapOvr>
    <a:masterClrMapping/>
  </p:clrMapOvr>
  <p:transition spd="slow">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0" y="304800"/>
            <a:ext cx="9144000" cy="1752600"/>
          </a:xfrm>
        </p:spPr>
        <p:txBody>
          <a:bodyPr>
            <a:noAutofit/>
          </a:bodyPr>
          <a:lstStyle/>
          <a:p>
            <a:pPr algn="l"/>
            <a:r>
              <a:rPr lang="en-US" sz="3200" b="1" u="sng" dirty="0" smtClean="0">
                <a:solidFill>
                  <a:schemeClr val="tx1"/>
                </a:solidFill>
                <a:latin typeface="Cambria" pitchFamily="18" charset="0"/>
                <a:ea typeface="Cambria" pitchFamily="18" charset="0"/>
              </a:rPr>
              <a:t>Conversation</a:t>
            </a:r>
          </a:p>
          <a:p>
            <a:pPr algn="l"/>
            <a:r>
              <a:rPr lang="en-US" sz="3200" dirty="0" smtClean="0">
                <a:solidFill>
                  <a:schemeClr val="tx1"/>
                </a:solidFill>
                <a:latin typeface="Cambria" pitchFamily="18" charset="0"/>
                <a:ea typeface="Cambria" pitchFamily="18" charset="0"/>
              </a:rPr>
              <a:t>Guest: Could I have more soap in the bathroom?</a:t>
            </a:r>
          </a:p>
          <a:p>
            <a:pPr algn="l"/>
            <a:r>
              <a:rPr lang="en-US" sz="3200" dirty="0" smtClean="0">
                <a:solidFill>
                  <a:schemeClr val="tx1"/>
                </a:solidFill>
                <a:latin typeface="Cambria" pitchFamily="18" charset="0"/>
                <a:ea typeface="Cambria" pitchFamily="18" charset="0"/>
              </a:rPr>
              <a:t>Staff: I’m sorry could you repeat that, please?</a:t>
            </a:r>
          </a:p>
          <a:p>
            <a:pPr algn="l"/>
            <a:r>
              <a:rPr lang="en-US" sz="3200" dirty="0" smtClean="0">
                <a:solidFill>
                  <a:schemeClr val="tx1"/>
                </a:solidFill>
                <a:latin typeface="Cambria" pitchFamily="18" charset="0"/>
                <a:ea typeface="Cambria" pitchFamily="18" charset="0"/>
              </a:rPr>
              <a:t>Guest: I need  more soap</a:t>
            </a:r>
          </a:p>
          <a:p>
            <a:pPr algn="l"/>
            <a:endParaRPr lang="en-US" sz="3200" dirty="0" smtClean="0">
              <a:solidFill>
                <a:schemeClr val="tx1"/>
              </a:solidFill>
              <a:latin typeface="Cambria" pitchFamily="18" charset="0"/>
              <a:ea typeface="Cambria" pitchFamily="18" charset="0"/>
            </a:endParaRPr>
          </a:p>
          <a:p>
            <a:pPr algn="l"/>
            <a:r>
              <a:rPr lang="en-US" sz="3200" dirty="0" smtClean="0">
                <a:solidFill>
                  <a:schemeClr val="tx1"/>
                </a:solidFill>
                <a:latin typeface="Cambria" pitchFamily="18" charset="0"/>
                <a:ea typeface="Cambria" pitchFamily="18" charset="0"/>
              </a:rPr>
              <a:t>Guest: Which way to the gym?</a:t>
            </a:r>
          </a:p>
          <a:p>
            <a:pPr algn="l"/>
            <a:r>
              <a:rPr lang="en-US" sz="3200" dirty="0" smtClean="0">
                <a:solidFill>
                  <a:schemeClr val="tx1"/>
                </a:solidFill>
                <a:latin typeface="Cambria" pitchFamily="18" charset="0"/>
                <a:ea typeface="Cambria" pitchFamily="18" charset="0"/>
              </a:rPr>
              <a:t>Staff: Pardon me</a:t>
            </a:r>
          </a:p>
          <a:p>
            <a:pPr algn="l"/>
            <a:r>
              <a:rPr lang="en-US" sz="3200" dirty="0" smtClean="0">
                <a:solidFill>
                  <a:schemeClr val="tx1"/>
                </a:solidFill>
                <a:latin typeface="Cambria" pitchFamily="18" charset="0"/>
                <a:ea typeface="Cambria" pitchFamily="18" charset="0"/>
              </a:rPr>
              <a:t>Guest: How do I get to the gym?</a:t>
            </a:r>
          </a:p>
          <a:p>
            <a:pPr algn="l"/>
            <a:endParaRPr lang="en-US" sz="3200" dirty="0" smtClean="0">
              <a:solidFill>
                <a:schemeClr val="tx1"/>
              </a:solidFill>
              <a:latin typeface="Cambria" pitchFamily="18" charset="0"/>
              <a:ea typeface="Cambria" pitchFamily="18" charset="0"/>
            </a:endParaRPr>
          </a:p>
          <a:p>
            <a:pPr algn="l"/>
            <a:endParaRPr lang="en-US" sz="1600" dirty="0">
              <a:solidFill>
                <a:schemeClr val="tx1"/>
              </a:solidFill>
              <a:latin typeface="Cambria" pitchFamily="18" charset="0"/>
              <a:ea typeface="Cambria" pitchFamily="18" charset="0"/>
            </a:endParaRPr>
          </a:p>
        </p:txBody>
      </p:sp>
    </p:spTree>
  </p:cSld>
  <p:clrMapOvr>
    <a:masterClrMapping/>
  </p:clrMapOvr>
  <p:transition spd="slow">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0" y="304800"/>
            <a:ext cx="8839200" cy="1752600"/>
          </a:xfrm>
        </p:spPr>
        <p:txBody>
          <a:bodyPr>
            <a:noAutofit/>
          </a:bodyPr>
          <a:lstStyle/>
          <a:p>
            <a:pPr algn="l"/>
            <a:r>
              <a:rPr lang="en-US" dirty="0" smtClean="0">
                <a:solidFill>
                  <a:schemeClr val="tx1"/>
                </a:solidFill>
                <a:latin typeface="Cambria" pitchFamily="18" charset="0"/>
                <a:ea typeface="Cambria" pitchFamily="18" charset="0"/>
              </a:rPr>
              <a:t>Guest: I’d like to schedule a tennis game</a:t>
            </a:r>
          </a:p>
          <a:p>
            <a:pPr algn="l"/>
            <a:r>
              <a:rPr lang="en-US" dirty="0" smtClean="0">
                <a:solidFill>
                  <a:schemeClr val="tx1"/>
                </a:solidFill>
                <a:latin typeface="Cambria" pitchFamily="18" charset="0"/>
                <a:ea typeface="Cambria" pitchFamily="18" charset="0"/>
              </a:rPr>
              <a:t>Staff: I’m sorry sir, could you say that again</a:t>
            </a:r>
          </a:p>
          <a:p>
            <a:pPr algn="l"/>
            <a:r>
              <a:rPr lang="en-US" dirty="0" smtClean="0">
                <a:solidFill>
                  <a:schemeClr val="tx1"/>
                </a:solidFill>
                <a:latin typeface="Cambria" pitchFamily="18" charset="0"/>
                <a:ea typeface="Cambria" pitchFamily="18" charset="0"/>
              </a:rPr>
              <a:t>Guest:  I want to reserve a tennis court</a:t>
            </a:r>
          </a:p>
          <a:p>
            <a:pPr algn="l"/>
            <a:endParaRPr lang="en-US" dirty="0" smtClean="0">
              <a:solidFill>
                <a:schemeClr val="tx1"/>
              </a:solidFill>
              <a:latin typeface="Cambria" pitchFamily="18" charset="0"/>
              <a:ea typeface="Cambria" pitchFamily="18" charset="0"/>
            </a:endParaRPr>
          </a:p>
          <a:p>
            <a:pPr algn="l"/>
            <a:r>
              <a:rPr lang="en-US" dirty="0" smtClean="0">
                <a:solidFill>
                  <a:schemeClr val="tx1"/>
                </a:solidFill>
                <a:latin typeface="Cambria" pitchFamily="18" charset="0"/>
                <a:ea typeface="Cambria" pitchFamily="18" charset="0"/>
              </a:rPr>
              <a:t>Guest:  Does the dish have any shrimp in it?</a:t>
            </a:r>
          </a:p>
          <a:p>
            <a:pPr algn="l"/>
            <a:r>
              <a:rPr lang="en-US" dirty="0" smtClean="0">
                <a:solidFill>
                  <a:schemeClr val="tx1"/>
                </a:solidFill>
                <a:latin typeface="Cambria" pitchFamily="18" charset="0"/>
                <a:ea typeface="Cambria" pitchFamily="18" charset="0"/>
              </a:rPr>
              <a:t>Staff: Excuse me, I didn’t understand that. Could you speak </a:t>
            </a:r>
            <a:r>
              <a:rPr lang="en-US" smtClean="0">
                <a:solidFill>
                  <a:schemeClr val="tx1"/>
                </a:solidFill>
                <a:latin typeface="Cambria" pitchFamily="18" charset="0"/>
                <a:ea typeface="Cambria" pitchFamily="18" charset="0"/>
              </a:rPr>
              <a:t>more </a:t>
            </a:r>
            <a:r>
              <a:rPr lang="en-US" smtClean="0">
                <a:solidFill>
                  <a:schemeClr val="tx1"/>
                </a:solidFill>
                <a:latin typeface="Cambria" pitchFamily="18" charset="0"/>
                <a:ea typeface="Cambria" pitchFamily="18" charset="0"/>
              </a:rPr>
              <a:t>slowly</a:t>
            </a:r>
            <a:r>
              <a:rPr lang="en-US" dirty="0" smtClean="0">
                <a:solidFill>
                  <a:schemeClr val="tx1"/>
                </a:solidFill>
                <a:latin typeface="Cambria" pitchFamily="18" charset="0"/>
                <a:ea typeface="Cambria" pitchFamily="18" charset="0"/>
              </a:rPr>
              <a:t>?</a:t>
            </a:r>
          </a:p>
          <a:p>
            <a:pPr algn="l"/>
            <a:r>
              <a:rPr lang="en-US" dirty="0" smtClean="0">
                <a:solidFill>
                  <a:schemeClr val="tx1"/>
                </a:solidFill>
                <a:latin typeface="Cambria" pitchFamily="18" charset="0"/>
                <a:ea typeface="Cambria" pitchFamily="18" charset="0"/>
              </a:rPr>
              <a:t>Guest: This dish, is there shrimp in it?</a:t>
            </a:r>
          </a:p>
          <a:p>
            <a:pPr algn="l"/>
            <a:endParaRPr lang="en-US" dirty="0" smtClean="0">
              <a:solidFill>
                <a:schemeClr val="tx1"/>
              </a:solidFill>
              <a:latin typeface="Cambria" pitchFamily="18" charset="0"/>
              <a:ea typeface="Cambria" pitchFamily="18" charset="0"/>
            </a:endParaRPr>
          </a:p>
        </p:txBody>
      </p:sp>
    </p:spTree>
  </p:cSld>
  <p:clrMapOvr>
    <a:masterClrMapping/>
  </p:clrMapOvr>
  <p:transition spd="slow">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0" y="457200"/>
            <a:ext cx="9372600" cy="2209800"/>
          </a:xfrm>
        </p:spPr>
        <p:txBody>
          <a:bodyPr>
            <a:noAutofit/>
          </a:bodyPr>
          <a:lstStyle/>
          <a:p>
            <a:pPr algn="l"/>
            <a:r>
              <a:rPr lang="en-US" b="1" dirty="0" smtClean="0">
                <a:solidFill>
                  <a:schemeClr val="tx1"/>
                </a:solidFill>
                <a:latin typeface="Cambria" pitchFamily="18" charset="0"/>
                <a:ea typeface="Cambria" pitchFamily="18" charset="0"/>
              </a:rPr>
              <a:t>Conversation in Hotel</a:t>
            </a:r>
          </a:p>
          <a:p>
            <a:pPr algn="l"/>
            <a:endParaRPr lang="en-US" b="1" dirty="0" smtClean="0">
              <a:solidFill>
                <a:schemeClr val="tx1"/>
              </a:solidFill>
              <a:latin typeface="Cambria" pitchFamily="18" charset="0"/>
              <a:ea typeface="Cambria" pitchFamily="18" charset="0"/>
            </a:endParaRPr>
          </a:p>
          <a:p>
            <a:pPr algn="l"/>
            <a:r>
              <a:rPr lang="en-US" dirty="0" smtClean="0">
                <a:solidFill>
                  <a:schemeClr val="tx1"/>
                </a:solidFill>
                <a:latin typeface="Cambria" pitchFamily="18" charset="0"/>
                <a:ea typeface="Cambria" pitchFamily="18" charset="0"/>
              </a:rPr>
              <a:t>Guest: Hello, I’m looking for the pool. Where can I find it?</a:t>
            </a:r>
          </a:p>
          <a:p>
            <a:pPr algn="l"/>
            <a:r>
              <a:rPr lang="en-US" dirty="0" smtClean="0">
                <a:solidFill>
                  <a:schemeClr val="tx1"/>
                </a:solidFill>
                <a:latin typeface="Cambria" pitchFamily="18" charset="0"/>
                <a:ea typeface="Cambria" pitchFamily="18" charset="0"/>
              </a:rPr>
              <a:t>Staff: The pool is just down this hallway.</a:t>
            </a:r>
          </a:p>
          <a:p>
            <a:pPr algn="l"/>
            <a:r>
              <a:rPr lang="en-US" dirty="0" smtClean="0">
                <a:solidFill>
                  <a:schemeClr val="tx1"/>
                </a:solidFill>
                <a:latin typeface="Cambria" pitchFamily="18" charset="0"/>
                <a:ea typeface="Cambria" pitchFamily="18" charset="0"/>
              </a:rPr>
              <a:t>Guest: Oh great, and what are the hours?</a:t>
            </a:r>
          </a:p>
          <a:p>
            <a:pPr algn="l"/>
            <a:r>
              <a:rPr lang="en-US" dirty="0" smtClean="0">
                <a:solidFill>
                  <a:schemeClr val="tx1"/>
                </a:solidFill>
                <a:latin typeface="Cambria" pitchFamily="18" charset="0"/>
                <a:ea typeface="Cambria" pitchFamily="18" charset="0"/>
              </a:rPr>
              <a:t>Staff: I'm sorry. I didn’t catch that.</a:t>
            </a:r>
          </a:p>
          <a:p>
            <a:pPr algn="l"/>
            <a:r>
              <a:rPr lang="en-US" dirty="0" smtClean="0">
                <a:solidFill>
                  <a:schemeClr val="tx1"/>
                </a:solidFill>
                <a:latin typeface="Cambria" pitchFamily="18" charset="0"/>
                <a:ea typeface="Cambria" pitchFamily="18" charset="0"/>
              </a:rPr>
              <a:t>Guest: What are the hours?</a:t>
            </a:r>
          </a:p>
          <a:p>
            <a:pPr algn="l"/>
            <a:r>
              <a:rPr lang="en-US" dirty="0" smtClean="0">
                <a:solidFill>
                  <a:schemeClr val="tx1"/>
                </a:solidFill>
                <a:latin typeface="Cambria" pitchFamily="18" charset="0"/>
                <a:ea typeface="Cambria" pitchFamily="18" charset="0"/>
              </a:rPr>
              <a:t>Staff: Oh, the pool is open from 8</a:t>
            </a:r>
          </a:p>
          <a:p>
            <a:pPr algn="l"/>
            <a:r>
              <a:rPr lang="en-US" dirty="0" smtClean="0">
                <a:solidFill>
                  <a:schemeClr val="tx1"/>
                </a:solidFill>
                <a:latin typeface="Cambria" pitchFamily="18" charset="0"/>
                <a:ea typeface="Cambria" pitchFamily="18" charset="0"/>
              </a:rPr>
              <a:t>Guest: Thank you.</a:t>
            </a:r>
          </a:p>
        </p:txBody>
      </p:sp>
    </p:spTree>
  </p:cSld>
  <p:clrMapOvr>
    <a:masterClrMapping/>
  </p:clrMapOvr>
  <p:transition spd="slow">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0" y="457200"/>
            <a:ext cx="9372600" cy="2209800"/>
          </a:xfrm>
        </p:spPr>
        <p:txBody>
          <a:bodyPr>
            <a:noAutofit/>
          </a:bodyPr>
          <a:lstStyle/>
          <a:p>
            <a:pPr algn="l"/>
            <a:r>
              <a:rPr lang="en-US" b="1" dirty="0" smtClean="0">
                <a:solidFill>
                  <a:schemeClr val="tx1"/>
                </a:solidFill>
                <a:latin typeface="Cambria" pitchFamily="18" charset="0"/>
                <a:ea typeface="Cambria" pitchFamily="18" charset="0"/>
              </a:rPr>
              <a:t>Conversation</a:t>
            </a:r>
            <a:endParaRPr lang="en-US" b="1" dirty="0" smtClean="0">
              <a:solidFill>
                <a:schemeClr val="tx1"/>
              </a:solidFill>
              <a:latin typeface="Cambria" pitchFamily="18" charset="0"/>
              <a:ea typeface="Cambria" pitchFamily="18" charset="0"/>
            </a:endParaRPr>
          </a:p>
          <a:p>
            <a:pPr algn="l"/>
            <a:endParaRPr lang="en-US" b="1" dirty="0" smtClean="0">
              <a:solidFill>
                <a:schemeClr val="tx1"/>
              </a:solidFill>
              <a:latin typeface="Cambria" pitchFamily="18" charset="0"/>
              <a:ea typeface="Cambria" pitchFamily="18" charset="0"/>
            </a:endParaRPr>
          </a:p>
          <a:p>
            <a:pPr algn="l"/>
            <a:r>
              <a:rPr lang="en-US" dirty="0" smtClean="0">
                <a:solidFill>
                  <a:schemeClr val="tx1"/>
                </a:solidFill>
                <a:latin typeface="Cambria" pitchFamily="18" charset="0"/>
                <a:ea typeface="Cambria" pitchFamily="18" charset="0"/>
              </a:rPr>
              <a:t>Guest: Hello, I’m looking for the pool. Where can I find it?</a:t>
            </a:r>
          </a:p>
          <a:p>
            <a:pPr algn="l"/>
            <a:r>
              <a:rPr lang="en-US" dirty="0" smtClean="0">
                <a:solidFill>
                  <a:schemeClr val="tx1"/>
                </a:solidFill>
                <a:latin typeface="Cambria" pitchFamily="18" charset="0"/>
                <a:ea typeface="Cambria" pitchFamily="18" charset="0"/>
              </a:rPr>
              <a:t>Staff: The pool is just down this hallway.</a:t>
            </a:r>
          </a:p>
          <a:p>
            <a:pPr algn="l"/>
            <a:r>
              <a:rPr lang="en-US" dirty="0" smtClean="0">
                <a:solidFill>
                  <a:schemeClr val="tx1"/>
                </a:solidFill>
                <a:latin typeface="Cambria" pitchFamily="18" charset="0"/>
                <a:ea typeface="Cambria" pitchFamily="18" charset="0"/>
              </a:rPr>
              <a:t>Guest: Oh great, and what are the hours?</a:t>
            </a:r>
          </a:p>
          <a:p>
            <a:pPr algn="l"/>
            <a:r>
              <a:rPr lang="en-US" dirty="0" smtClean="0">
                <a:solidFill>
                  <a:schemeClr val="tx1"/>
                </a:solidFill>
                <a:latin typeface="Cambria" pitchFamily="18" charset="0"/>
                <a:ea typeface="Cambria" pitchFamily="18" charset="0"/>
              </a:rPr>
              <a:t>Staff: I'm sorry. I didn’t catch that.</a:t>
            </a:r>
          </a:p>
          <a:p>
            <a:pPr algn="l"/>
            <a:r>
              <a:rPr lang="en-US" dirty="0" smtClean="0">
                <a:solidFill>
                  <a:schemeClr val="tx1"/>
                </a:solidFill>
                <a:latin typeface="Cambria" pitchFamily="18" charset="0"/>
                <a:ea typeface="Cambria" pitchFamily="18" charset="0"/>
              </a:rPr>
              <a:t>Guest: What are the hours?</a:t>
            </a:r>
          </a:p>
          <a:p>
            <a:pPr algn="l"/>
            <a:r>
              <a:rPr lang="en-US" dirty="0" smtClean="0">
                <a:solidFill>
                  <a:schemeClr val="tx1"/>
                </a:solidFill>
                <a:latin typeface="Cambria" pitchFamily="18" charset="0"/>
                <a:ea typeface="Cambria" pitchFamily="18" charset="0"/>
              </a:rPr>
              <a:t>Staff: Oh, the pool is open from 8</a:t>
            </a:r>
          </a:p>
          <a:p>
            <a:pPr algn="l"/>
            <a:r>
              <a:rPr lang="en-US" dirty="0" smtClean="0">
                <a:solidFill>
                  <a:schemeClr val="tx1"/>
                </a:solidFill>
                <a:latin typeface="Cambria" pitchFamily="18" charset="0"/>
                <a:ea typeface="Cambria" pitchFamily="18" charset="0"/>
              </a:rPr>
              <a:t>Guest: Thank you.</a:t>
            </a:r>
          </a:p>
        </p:txBody>
      </p:sp>
    </p:spTree>
  </p:cSld>
  <p:clrMapOvr>
    <a:masterClrMapping/>
  </p:clrMapOvr>
  <p:transition spd="slow">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7620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dirty="0"/>
              <a:t>	</a:t>
            </a:r>
          </a:p>
          <a:p>
            <a:endParaRPr lang="en-US" sz="4000" b="1" dirty="0"/>
          </a:p>
          <a:p>
            <a:endParaRPr lang="id-ID" sz="2400" b="1" dirty="0">
              <a:sym typeface="Wingdings" panose="05000000000000000000" pitchFamily="2" charset="2"/>
            </a:endParaRPr>
          </a:p>
          <a:p>
            <a:r>
              <a:rPr lang="id-ID" sz="4000" b="1" dirty="0">
                <a:sym typeface="Wingdings" panose="05000000000000000000" pitchFamily="2" charset="2"/>
              </a:rPr>
              <a:t> </a:t>
            </a:r>
            <a:r>
              <a:rPr lang="en-US" sz="4000" b="1" dirty="0"/>
              <a:t>END</a:t>
            </a:r>
            <a:r>
              <a:rPr lang="id-ID" sz="4000" b="1" dirty="0"/>
              <a:t> </a:t>
            </a:r>
            <a:r>
              <a:rPr lang="id-ID" sz="4000" b="1" dirty="0">
                <a:sym typeface="Wingdings" panose="05000000000000000000" pitchFamily="2" charset="2"/>
              </a:rPr>
              <a:t></a:t>
            </a:r>
            <a:endParaRPr lang="en-US" sz="4000" b="1" dirty="0"/>
          </a:p>
        </p:txBody>
      </p:sp>
    </p:spTree>
    <p:extLst>
      <p:ext uri="{BB962C8B-B14F-4D97-AF65-F5344CB8AC3E}">
        <p14:creationId xmlns="" xmlns:p14="http://schemas.microsoft.com/office/powerpoint/2010/main" val="383296963"/>
      </p:ext>
    </p:extLst>
  </p:cSld>
  <p:clrMapOvr>
    <a:masterClrMapping/>
  </p:clrMapOvr>
  <p:transition spd="slow">
    <p:fade thruBlk="1"/>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4407</TotalTime>
  <Words>514</Words>
  <Application>Microsoft Office PowerPoint</Application>
  <PresentationFormat>On-screen Show (4:3)</PresentationFormat>
  <Paragraphs>60</Paragraphs>
  <Slides>9</Slides>
  <Notes>3</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Slide 1</vt:lpstr>
      <vt:lpstr>Slide 2</vt:lpstr>
      <vt:lpstr>Slide 3</vt:lpstr>
      <vt:lpstr>Slide 4</vt:lpstr>
      <vt:lpstr>Slide 5</vt:lpstr>
      <vt:lpstr>Slide 6</vt:lpstr>
      <vt:lpstr>Slide 7</vt:lpstr>
      <vt:lpstr>Slide 8</vt:lpstr>
      <vt:lpstr>Slide 9</vt:lpstr>
    </vt:vector>
  </TitlesOfParts>
  <Company>IBI Darmajaya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A C E R</cp:lastModifiedBy>
  <cp:revision>585</cp:revision>
  <cp:lastPrinted>2017-08-29T02:54:51Z</cp:lastPrinted>
  <dcterms:created xsi:type="dcterms:W3CDTF">2010-04-18T12:06:30Z</dcterms:created>
  <dcterms:modified xsi:type="dcterms:W3CDTF">2024-04-23T03:15:38Z</dcterms:modified>
</cp:coreProperties>
</file>