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74EABC-2A45-4016-9B5B-6C6BCA44CF57}">
  <a:tblStyle styleId="{B574EABC-2A45-4016-9B5B-6C6BCA44CF57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Picture\logo ibi small.gif" id="88" name="Google Shape;8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55650" y="3244850"/>
            <a:ext cx="7272337" cy="708025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 Penelitian Bisnis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2916237" y="4076700"/>
            <a:ext cx="324008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PERTEMUAN 1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2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6.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Objectivity</a:t>
            </a:r>
            <a:b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Menggunakan data yang aktual dan benar , penarikan  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kesimpulan berdasarkan data – fakta yang digunakan. 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7.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Generalizability</a:t>
            </a:r>
            <a:b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Kemampuan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sebuah penelitian menghasilkan lingkup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aplikasi yg luas dari suatu organisasi ke organisasi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yang lain.   </a:t>
            </a:r>
            <a:b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Aplikabel pada organisasi atau situasi A , aplikabel pada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organisasi B dst.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Parsimony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berhubungandg derajad kerumitan sebuah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penelitian yang meliputi variabel-variabel penelitian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dan interrelasinya.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endParaRPr/>
          </a:p>
        </p:txBody>
      </p:sp>
      <p:sp>
        <p:nvSpPr>
          <p:cNvPr id="162" name="Google Shape;162;p22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63" name="Google Shape;16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2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Parsimony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berhubungandg derajad kerumitan sebuah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penelitian yang meliputi variabel-variabel penelitian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dan interrelasinya.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Banyak menjelaskan sedikit , banyak menjelaskan banyak,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Sedikit menjelaskan banyak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endParaRPr/>
          </a:p>
        </p:txBody>
      </p:sp>
      <p:sp>
        <p:nvSpPr>
          <p:cNvPr id="170" name="Google Shape;170;p23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71" name="Google Shape;17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3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"/>
          <p:cNvSpPr txBox="1"/>
          <p:nvPr>
            <p:ph idx="4294967295" type="title"/>
          </p:nvPr>
        </p:nvSpPr>
        <p:spPr>
          <a:xfrm>
            <a:off x="323850" y="404812"/>
            <a:ext cx="8605837" cy="590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Proses Penelitian</a:t>
            </a:r>
            <a:endParaRPr/>
          </a:p>
        </p:txBody>
      </p:sp>
      <p:sp>
        <p:nvSpPr>
          <p:cNvPr id="178" name="Google Shape;178;p24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79" name="Google Shape;17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4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  <p:pic>
        <p:nvPicPr>
          <p:cNvPr descr="METODE PENELITIAN (Bahan Ajar) Yenik Pujo W. S.AP.,M.AP - ppt download" id="181" name="Google Shape;181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4212" y="1430337"/>
            <a:ext cx="7920037" cy="4735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5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  <p:sp>
        <p:nvSpPr>
          <p:cNvPr id="187" name="Google Shape;187;p25"/>
          <p:cNvSpPr txBox="1"/>
          <p:nvPr/>
        </p:nvSpPr>
        <p:spPr>
          <a:xfrm>
            <a:off x="971550" y="1773237"/>
            <a:ext cx="7129462" cy="258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5400"/>
              <a:buFont typeface="Arial"/>
              <a:buNone/>
            </a:pPr>
            <a:r>
              <a:rPr b="0" i="0" lang="en-US" sz="54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TERIMA KASIH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Stay at home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Stay safe</a:t>
            </a:r>
            <a:endParaRPr/>
          </a:p>
        </p:txBody>
      </p:sp>
      <p:pic>
        <p:nvPicPr>
          <p:cNvPr id="188" name="Google Shape;188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idx="4294967295" type="title"/>
          </p:nvPr>
        </p:nvSpPr>
        <p:spPr>
          <a:xfrm>
            <a:off x="214312" y="1700212"/>
            <a:ext cx="8715375" cy="4105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Kaidah Dasar Ilmu Pengetahuan  dan Penelitian Bisnis </a:t>
            </a:r>
            <a:r>
              <a:rPr b="1" i="0" lang="en-US" sz="4000" u="none" cap="none" strike="noStrike">
                <a:solidFill>
                  <a:srgbClr val="99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98" name="Google Shape;9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4387" y="4048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Kegiatan penelitian menghasilkan penjelasan ilmiah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Penjelasan ilmiah memiliki sifat khusus yang sistematis, dapat diuji kebenarannya, dapat digeneralisasi dan mempunyai kemampuan meramal atau memprediksi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Konsep Dasar Ilmu Pengetahuan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Hakekat pengetahuan :</a:t>
            </a:r>
            <a:b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Tidak Tahu menjadi Tahu ,karena itu orang yang Tidak Tahu disebut orang yang tidak berpengetahuan dan orang yang Tahu disebut orang yang berpengetahuan obyeknya disebut pengetahuan (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Pengetahuan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adalah jawaban terhadap rasa keingintahuan manusia tentang kejadian atau gejala yang terjadi di alam semesta, baik dalam bentuk fakta atau prinsip.</a:t>
            </a:r>
            <a:b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Hakekat Ilmu pengetahuan:</a:t>
            </a:r>
            <a:b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Ilmu pengetahuan (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science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adalah pengetahuan yang diperoleh dengan cara tertentu, yaitu cara atau metode ilmiah.Kata kunci yang penting adalah cara atau metode ilmiah.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Ilmu pengetahuan adalah produk atau hasil dari suatu pencarian dengan cara atau metode ilmiah.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Ilmu pengetahuan sebagai suatu sistem ; ilmu pengetahuan mempunyai norma-norma  yi orisinalitas, universalitas dan skeptis dan terbuka </a:t>
            </a:r>
            <a:r>
              <a:rPr b="1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bukan berdasarkan kepercayaan</a:t>
            </a: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14" name="Google Shape;11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Noto Sans Symbols"/>
              <a:buChar char="⮚"/>
            </a:pPr>
            <a:r>
              <a:rPr b="1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Jenis-jenis Penelitian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Penelitian Kualitatif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hypothesis generating research</a:t>
            </a:r>
            <a:b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Merupakan penelitian kepustakaan yang dilakukan dengan menelaah berbagai bahan pustaka teori dan hasil penelitian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Menghasilkan sebuah pendekatan baru atau konsep baru.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askah yang disajikan merupakan sebuah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hypothesis generating research yang menghasilkan sebuah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model konseptual yang dibangun dari dan menghasilkan berbagai proposisi dan hipotesis, yang pengujian empiriknya dapat dilakukan oleh orang lain.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22" name="Google Shape;12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7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Jenis – Jenis penelitian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Penelitian kuantitatif,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hypothesis testing research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ini membangun hipotesis dan menguji secara empirik dari hipotesis yang dibangun.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Faktor kunci dalam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hypothesis testing research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adalah </a:t>
            </a:r>
            <a:r>
              <a:rPr b="1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kedalaman telaah pustaka yang dilakukan untuk menghasilkan hipotesis baru.</a:t>
            </a:r>
            <a:endParaRPr/>
          </a:p>
        </p:txBody>
      </p:sp>
      <p:sp>
        <p:nvSpPr>
          <p:cNvPr id="129" name="Google Shape;129;p18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30" name="Google Shape;13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8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>
            <p:ph idx="4294967295" type="title"/>
          </p:nvPr>
        </p:nvSpPr>
        <p:spPr>
          <a:xfrm>
            <a:off x="214312" y="692150"/>
            <a:ext cx="8715375" cy="5618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Perbedaan Metode Ilmiah dan Non Ilmiah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37" name="Google Shape;137;p19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38" name="Google Shape;13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9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  <p:graphicFrame>
        <p:nvGraphicFramePr>
          <p:cNvPr id="140" name="Google Shape;140;p19"/>
          <p:cNvGraphicFramePr/>
          <p:nvPr/>
        </p:nvGraphicFramePr>
        <p:xfrm>
          <a:off x="755650" y="141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{B574EABC-2A45-4016-9B5B-6C6BCA44CF57}</a:tableStyleId>
              </a:tblPr>
              <a:tblGrid>
                <a:gridCol w="3887775"/>
                <a:gridCol w="4105275"/>
              </a:tblGrid>
              <a:tr h="371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Metode Ilmiah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Metode Non Ilmiah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Permasalahan harus dirumuskan secara jelas, spesifik, dan nampak variabel-variabel yang akan diteliti.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Permasalahan sering tidak jelas, tetapi bersifat umum dan sumir (bias/rancu).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Jawaban yang diberikan terhadap permasalahan harus didukung dengan data.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2.Jawaban apapun tidak perlu didukung dengan data.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Proses pengumpulan data,analisis data dan penyimpulan harus dilakukan secara logis dan benar.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Tidak ada proses pengumpulan data, dan analisis data meskipun mungkin ditutup dengan suatu kesimpulan.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Kesimpulan siap diuji oleh siapa pun yang meragukan validitasnya.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Pengujian terhadap kesimpulan boleh dilakukan atau tidak tanpa membawa akibat berarti bagi kesimpulan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 Hanya digunakan untuk mengkaji hal-hal yang dapat diamati, dapat diukur, empirik.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 Boleh saja digunakan mengkaji hal apapun termasuk yang paling misterius, supranatural dan dogmatis.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>
            <p:ph idx="4294967295" type="title"/>
          </p:nvPr>
        </p:nvSpPr>
        <p:spPr>
          <a:xfrm>
            <a:off x="250825" y="1044575"/>
            <a:ext cx="8715375" cy="544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Noto Sans Symbols"/>
              <a:buChar char="⮚"/>
            </a:pPr>
            <a:r>
              <a:rPr b="1" i="0" lang="en-US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Ciri Khas Penelitian Ilmiah </a:t>
            </a:r>
            <a:br>
              <a:rPr b="1" i="0" lang="en-US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Purposiveness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Fokus tujuan, relevan dengan masalah dan justifikasi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penting.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Rigor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Hati- hati,  Akurasi dan derajat pasti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.Testability</a:t>
            </a:r>
            <a:b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Uji kesesuaian instrumen, uji akseptasi model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uji kebenaran hipotesis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.Replicability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Kesimpulan yang sama pada situasi, penerimaan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hipotesis bukan karena kebetulan tetapi karena </a:t>
            </a: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 true </a:t>
            </a:r>
            <a:br>
              <a:rPr b="1" i="1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state of affair”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kesimpulan yang sama dengan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metode yang sama.</a:t>
            </a:r>
            <a:b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46" name="Google Shape;146;p20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47" name="Google Shape;14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0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1"/>
          <p:cNvSpPr txBox="1"/>
          <p:nvPr>
            <p:ph idx="4294967295" type="title"/>
          </p:nvPr>
        </p:nvSpPr>
        <p:spPr>
          <a:xfrm>
            <a:off x="214312" y="1268412"/>
            <a:ext cx="87153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Precision &amp; Confidence </a:t>
            </a:r>
            <a:b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Hasilnya mendekati realitas, tinggi kemungkinan benar ,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rendah kemungkinan salah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Presis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adalah konsep yang menjelaskan kedekatan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temuan penelitian dengan realitas atas dasar sampel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yang digunakan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Konfidens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adalah perobabilitas bahwa estimasi yang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dilakukan adalah benar. Biasanya dalam penelitian dikenal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dengan sebutan derajat kepercayaan (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confidence level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  </a:t>
            </a:r>
            <a:endParaRPr/>
          </a:p>
        </p:txBody>
      </p:sp>
      <p:sp>
        <p:nvSpPr>
          <p:cNvPr id="154" name="Google Shape;154;p21"/>
          <p:cNvSpPr txBox="1"/>
          <p:nvPr/>
        </p:nvSpPr>
        <p:spPr>
          <a:xfrm>
            <a:off x="6553200" y="61277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pic>
        <p:nvPicPr>
          <p:cNvPr id="155" name="Google Shape;15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4425" y="188912"/>
            <a:ext cx="1243012" cy="124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1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IBI20218-Metodologi Penelitian Bisnis</a:t>
            </a:r>
            <a:endParaRPr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