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C1619-DE74-4E02-824B-C2EC371071DB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77CBE-6E3E-4A61-A3F2-62F90E718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4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 marL="1714500" indent="-3429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48400" y="6381750"/>
            <a:ext cx="2895600" cy="476250"/>
          </a:xfrm>
        </p:spPr>
        <p:txBody>
          <a:bodyPr/>
          <a:lstStyle>
            <a:lvl1pPr algn="l" eaLnBrk="0" hangingPunct="0">
              <a:defRPr sz="1000"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066800" cy="476250"/>
          </a:xfrm>
        </p:spPr>
        <p:txBody>
          <a:bodyPr/>
          <a:lstStyle>
            <a:lvl1pPr eaLnBrk="0" hangingPunct="0">
              <a:defRPr sz="1000"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25455474-B86E-48AB-8C1A-AED91F11E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7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4DA1A11A-D225-4088-A9A6-66B459ACE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53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9A4CB5EB-F50F-4F6C-9F46-5DB0A9EA6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101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7B739B-1D12-4A8C-A96C-B3430D7AF09D}" type="datetimeFigureOut">
              <a:rPr lang="en-IN" smtClean="0"/>
              <a:t>02-06-2016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129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solidFill>
            <a:srgbClr val="005B8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A5002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59436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Learning objective 1:  Explain why managers analyze financial statements</a:t>
            </a: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019800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Slide 14-</a:t>
            </a:r>
            <a:fld id="{4C986A13-A00D-47C9-BC99-4762D576A6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04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3000" b="1">
          <a:solidFill>
            <a:schemeClr val="tx1"/>
          </a:solidFill>
          <a:latin typeface="Liberation Sans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800" b="1">
          <a:solidFill>
            <a:schemeClr val="tx1"/>
          </a:solidFill>
          <a:latin typeface="Liberation Sans" panose="020B0604020202020204" pitchFamily="34" charset="0"/>
        </a:defRPr>
      </a:lvl2pPr>
      <a:lvl3pPr marL="11430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600" b="1">
          <a:solidFill>
            <a:schemeClr val="tx1"/>
          </a:solidFill>
          <a:latin typeface="Liberation Sans" panose="020B0604020202020204" pitchFamily="34" charset="0"/>
        </a:defRPr>
      </a:lvl3pPr>
      <a:lvl4pPr marL="16002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–"/>
        <a:defRPr sz="2400" b="1">
          <a:solidFill>
            <a:schemeClr val="tx1"/>
          </a:solidFill>
          <a:latin typeface="Liberation Sans" panose="020B0604020202020204" pitchFamily="34" charset="0"/>
        </a:defRPr>
      </a:lvl4pPr>
      <a:lvl5pPr marL="20574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Liberation Sans" panose="020B0604020202020204" pitchFamily="34" charset="0"/>
        </a:defRPr>
      </a:lvl5pPr>
      <a:lvl6pPr marL="25146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01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6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Chapter 14</a:t>
            </a:r>
          </a:p>
        </p:txBody>
      </p:sp>
      <p:sp>
        <p:nvSpPr>
          <p:cNvPr id="176132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en-US" altLang="en-US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en-US" alt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Liberation Sans" panose="020B0604020202020204" pitchFamily="34" charset="0"/>
                <a:cs typeface="Liberation Sans" panose="020B0604020202020204" pitchFamily="34" charset="0"/>
              </a:rPr>
              <a:t>Quantitative Data Analysis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14-</a:t>
            </a:r>
            <a:fld id="{25455474-B86E-48AB-8C1A-AED91F11EEB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76741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6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Getting the Data Ready for Analysis</a:t>
            </a:r>
          </a:p>
        </p:txBody>
      </p:sp>
      <p:sp>
        <p:nvSpPr>
          <p:cNvPr id="180227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smtClean="0">
              <a:cs typeface="Liberation Sans" pitchFamily="34" charset="0"/>
            </a:endParaRPr>
          </a:p>
          <a:p>
            <a:pPr eaLnBrk="1" hangingPunct="1"/>
            <a:r>
              <a:rPr lang="en-GB" altLang="en-US" smtClean="0">
                <a:cs typeface="Liberation Sans" pitchFamily="34" charset="0"/>
              </a:rPr>
              <a:t>Data coding: assigning a number to the participants’ responses so they can be entered into a database. </a:t>
            </a:r>
          </a:p>
          <a:p>
            <a:pPr eaLnBrk="1" hangingPunct="1"/>
            <a:endParaRPr lang="en-GB" altLang="en-US" smtClean="0">
              <a:cs typeface="Liberation Sans" pitchFamily="34" charset="0"/>
            </a:endParaRPr>
          </a:p>
          <a:p>
            <a:pPr eaLnBrk="1" hangingPunct="1"/>
            <a:r>
              <a:rPr lang="en-GB" altLang="en-US" smtClean="0">
                <a:cs typeface="Liberation Sans" pitchFamily="34" charset="0"/>
              </a:rPr>
              <a:t>Data Entry: after responses have been coded, they can be entered into a database. Raw data can be entered through any software program (e.g., SPSS) </a:t>
            </a:r>
            <a:r>
              <a:rPr lang="en-US" altLang="en-US" smtClean="0">
                <a:cs typeface="Liberation Sans" pitchFamily="34" charset="0"/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14-</a:t>
            </a:r>
            <a:fld id="{25455474-B86E-48AB-8C1A-AED91F11EEB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97938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Editing Data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181251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371600"/>
            <a:ext cx="8229600" cy="5297488"/>
          </a:xfrm>
        </p:spPr>
        <p:txBody>
          <a:bodyPr/>
          <a:lstStyle/>
          <a:p>
            <a:pPr eaLnBrk="1" hangingPunct="1"/>
            <a:r>
              <a:rPr lang="en-US" altLang="en-US" smtClean="0">
                <a:cs typeface="Liberation Sans" pitchFamily="34" charset="0"/>
              </a:rPr>
              <a:t>An example of an </a:t>
            </a:r>
            <a:r>
              <a:rPr lang="en-US" altLang="en-US" i="1" smtClean="0">
                <a:cs typeface="Liberation Sans" pitchFamily="34" charset="0"/>
              </a:rPr>
              <a:t>illogical response </a:t>
            </a:r>
            <a:r>
              <a:rPr lang="en-US" altLang="en-US" smtClean="0">
                <a:cs typeface="Liberation Sans" pitchFamily="34" charset="0"/>
              </a:rPr>
              <a:t>is an outlier response. An outlier is an observation that is substantially different from the other observations. </a:t>
            </a:r>
          </a:p>
          <a:p>
            <a:pPr eaLnBrk="1" hangingPunct="1"/>
            <a:endParaRPr lang="en-GB" altLang="en-US" i="1" smtClean="0">
              <a:cs typeface="Liberation Sans" pitchFamily="34" charset="0"/>
            </a:endParaRPr>
          </a:p>
          <a:p>
            <a:pPr eaLnBrk="1" hangingPunct="1"/>
            <a:r>
              <a:rPr lang="en-GB" altLang="en-US" i="1" smtClean="0">
                <a:cs typeface="Liberation Sans" pitchFamily="34" charset="0"/>
              </a:rPr>
              <a:t>Inconsistent responses </a:t>
            </a:r>
            <a:r>
              <a:rPr lang="en-GB" altLang="en-US" smtClean="0">
                <a:cs typeface="Liberation Sans" pitchFamily="34" charset="0"/>
              </a:rPr>
              <a:t>are responses that are not in harmony with other information. </a:t>
            </a:r>
          </a:p>
          <a:p>
            <a:pPr eaLnBrk="1" hangingPunct="1"/>
            <a:endParaRPr lang="en-US" altLang="en-US" i="1" smtClean="0">
              <a:cs typeface="Liberation Sans" pitchFamily="34" charset="0"/>
            </a:endParaRPr>
          </a:p>
          <a:p>
            <a:pPr eaLnBrk="1" hangingPunct="1"/>
            <a:r>
              <a:rPr lang="en-US" altLang="en-US" i="1" smtClean="0">
                <a:cs typeface="Liberation Sans" pitchFamily="34" charset="0"/>
              </a:rPr>
              <a:t>Illegal codes</a:t>
            </a:r>
            <a:r>
              <a:rPr lang="en-US" altLang="en-US" smtClean="0">
                <a:cs typeface="Liberation Sans" pitchFamily="34" charset="0"/>
              </a:rPr>
              <a:t> are values that are not specified in the coding instructions. </a:t>
            </a:r>
          </a:p>
          <a:p>
            <a:pPr eaLnBrk="1" hangingPunct="1"/>
            <a:endParaRPr lang="en-GB" altLang="en-US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0" y="6457950"/>
            <a:ext cx="1066800" cy="4762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Slide 14-</a:t>
            </a:r>
            <a:fld id="{25455474-B86E-48AB-8C1A-AED91F11EEB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984284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Transforming Data</a:t>
            </a:r>
          </a:p>
        </p:txBody>
      </p:sp>
      <p:pic>
        <p:nvPicPr>
          <p:cNvPr id="18227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43" y="1295400"/>
            <a:ext cx="6953663" cy="5562600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14-</a:t>
            </a:r>
            <a:fld id="{25455474-B86E-48AB-8C1A-AED91F11EEB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08954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Getting a Feel for the Data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18329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5038" y="1497013"/>
            <a:ext cx="7308850" cy="4884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14-</a:t>
            </a:r>
            <a:fld id="{25455474-B86E-48AB-8C1A-AED91F11EEB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30640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Frequencies</a:t>
            </a:r>
          </a:p>
        </p:txBody>
      </p:sp>
      <p:pic>
        <p:nvPicPr>
          <p:cNvPr id="18432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1" y="1296661"/>
            <a:ext cx="6934200" cy="5547712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14-</a:t>
            </a:r>
            <a:fld id="{25455474-B86E-48AB-8C1A-AED91F11EEB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30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Descriptive Statistics: Central Tendencies and Dispersions </a:t>
            </a:r>
            <a:endParaRPr lang="en-US" altLang="en-US" sz="32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18534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8922" y="1295400"/>
            <a:ext cx="7418007" cy="5562600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14-</a:t>
            </a:r>
            <a:fld id="{25455474-B86E-48AB-8C1A-AED91F11EEB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8868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Reliability Analysis</a:t>
            </a:r>
          </a:p>
        </p:txBody>
      </p:sp>
      <p:pic>
        <p:nvPicPr>
          <p:cNvPr id="18637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6774" y="1295400"/>
            <a:ext cx="7415645" cy="5562600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14-</a:t>
            </a:r>
            <a:fld id="{25455474-B86E-48AB-8C1A-AED91F11EEB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11128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149</Words>
  <Application>Microsoft Office PowerPoint</Application>
  <PresentationFormat>On-screen Show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Chapter 14</vt:lpstr>
      <vt:lpstr>Getting the Data Ready for Analysis</vt:lpstr>
      <vt:lpstr>Editing Data</vt:lpstr>
      <vt:lpstr>Transforming Data</vt:lpstr>
      <vt:lpstr>Getting a Feel for the Data</vt:lpstr>
      <vt:lpstr>Frequencies</vt:lpstr>
      <vt:lpstr>Descriptive Statistics: Central Tendencies and Dispersions </vt:lpstr>
      <vt:lpstr>Reliability Analysis</vt:lpstr>
    </vt:vector>
  </TitlesOfParts>
  <Company>John Wiley and Sons,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14</dc:title>
  <dc:creator>Farrar, Alden - Hoboken</dc:creator>
  <cp:lastModifiedBy>Farrar, Alden - Hoboken</cp:lastModifiedBy>
  <cp:revision>2</cp:revision>
  <dcterms:created xsi:type="dcterms:W3CDTF">2016-05-29T18:05:56Z</dcterms:created>
  <dcterms:modified xsi:type="dcterms:W3CDTF">2016-06-02T13:58:25Z</dcterms:modified>
</cp:coreProperties>
</file>