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1"/>
  </p:notesMasterIdLst>
  <p:sldIdLst>
    <p:sldId id="256" r:id="rId4"/>
    <p:sldId id="368" r:id="rId5"/>
    <p:sldId id="363" r:id="rId6"/>
    <p:sldId id="367" r:id="rId7"/>
    <p:sldId id="372" r:id="rId8"/>
    <p:sldId id="373" r:id="rId9"/>
    <p:sldId id="374" r:id="rId10"/>
    <p:sldId id="375" r:id="rId11"/>
    <p:sldId id="262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6215" autoAdjust="0"/>
  </p:normalViewPr>
  <p:slideViewPr>
    <p:cSldViewPr snapToGrid="0">
      <p:cViewPr varScale="1">
        <p:scale>
          <a:sx n="58" d="100"/>
          <a:sy n="58" d="100"/>
        </p:scale>
        <p:origin x="1088" y="5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2022-08-30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8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8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7"/>
            <a:ext cx="3304050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8" y="1552597"/>
            <a:ext cx="3304050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52C85F4-B1C7-4195-ABF4-E5FA52DD3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A2738B4-CC35-4E1E-8FF3-1F2A9128E90F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FE06515-967C-4CE5-8FA8-5A62E97330F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6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79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30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37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  <p:sldLayoutId id="2147483712" r:id="rId4"/>
    <p:sldLayoutId id="2147483714" r:id="rId5"/>
    <p:sldLayoutId id="2147483718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9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14171" y="2619905"/>
            <a:ext cx="9218330" cy="1586307"/>
          </a:xfrm>
        </p:spPr>
        <p:txBody>
          <a:bodyPr/>
          <a:lstStyle/>
          <a:p>
            <a:pPr lvl="0"/>
            <a:r>
              <a:rPr lang="en-US" sz="3600" b="1" dirty="0">
                <a:solidFill>
                  <a:schemeClr val="tx1"/>
                </a:solidFill>
              </a:rPr>
              <a:t>A Conditional Single Index Model with Local Covariates for Detecting and Evaluating Active </a:t>
            </a:r>
            <a:r>
              <a:rPr lang="en-US" sz="3600" b="1" dirty="0" err="1">
                <a:solidFill>
                  <a:schemeClr val="tx1"/>
                </a:solidFill>
              </a:rPr>
              <a:t>Portofolio</a:t>
            </a:r>
            <a:r>
              <a:rPr lang="en-US" sz="3600" b="1" dirty="0">
                <a:solidFill>
                  <a:schemeClr val="tx1"/>
                </a:solidFill>
              </a:rPr>
              <a:t> Management</a:t>
            </a:r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9301" y="4091580"/>
            <a:ext cx="782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North American Journal of Economic and Finance </a:t>
            </a:r>
            <a:r>
              <a:rPr lang="en-US" i="1" dirty="0" err="1"/>
              <a:t>vol</a:t>
            </a:r>
            <a:r>
              <a:rPr lang="en-US" i="1" dirty="0"/>
              <a:t> 26 (2013) 236-249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7E2D1C-6758-B3EE-4740-54EA2FBF0E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Dian Mustika	(15290522/0225019501)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49829" y="640842"/>
            <a:ext cx="10391824" cy="872074"/>
          </a:xfrm>
        </p:spPr>
        <p:txBody>
          <a:bodyPr/>
          <a:lstStyle/>
          <a:p>
            <a:pPr algn="ctr"/>
            <a:r>
              <a:rPr lang="id-ID" sz="3000" b="1" i="1" dirty="0"/>
              <a:t>Model Parameters &amp; Portofolio Management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097" y="1845423"/>
            <a:ext cx="3291840" cy="424731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8" marR="0" lvl="0" indent="-10953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𝛽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𝛿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𝛿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1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):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menguraikan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efek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jangka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panjang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terhadap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benchmark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dari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deviasi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jangka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pendek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berhubungan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strategi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aktif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109538" marR="0" lvl="0" indent="-10953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𝛿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&gt;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strategi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agresif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terhadap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benchmark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109538" marR="0" lvl="0" indent="-10953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𝛿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&lt;1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strategi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defensif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terhadap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benchmark.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109538" marR="0" lvl="0" indent="-10953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109538" marR="0" lvl="0" indent="-10953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𝛿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diharapkan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selalu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positif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tetapi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bukan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6912" y="1845423"/>
            <a:ext cx="2964216" cy="20313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Peneliti mengasosiasikan signifikansi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𝛿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dengan:</a:t>
            </a:r>
          </a:p>
          <a:p>
            <a:pPr marL="400050" marR="0" lvl="0" indent="-4000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keberadaan alokasi taktis dan strategi waktu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400050" marR="0" lvl="0" indent="-4000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relevansi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proses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seleksi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sekuritas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.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6103" y="1845423"/>
            <a:ext cx="3574473" cy="397031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𝛿1 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signifikan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dikaitkan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adanya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strategi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taktis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pengaturan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waktu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asumsi 𝛿1 signifikan dan positif : mengidentifikasi dampak standar alokasi taktis, waktu, dan selektivitas pada keseluruhan reksa dana benchmark,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memungkinkan perbedaan antara komponen beta jangka panjang dan jangka pendek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7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996" y="1662545"/>
            <a:ext cx="3308466" cy="287894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𝛼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𝛾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𝛾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1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𝛾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menginterpretasikan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kemampuan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manajer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mencapai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target portfolio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Jika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𝛾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𝛾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signifikan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maka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diinterpretasikan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bahwa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portfolio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memiliki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kinerja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luar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 Math"/>
                <a:cs typeface="+mn-cs"/>
              </a:rPr>
              <a:t>biasa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 Math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8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2D79E60C-A4DE-4AB4-AFA1-B217E0BB48F1}"/>
              </a:ext>
            </a:extLst>
          </p:cNvPr>
          <p:cNvGrpSpPr/>
          <p:nvPr/>
        </p:nvGrpSpPr>
        <p:grpSpPr>
          <a:xfrm>
            <a:off x="1252722" y="1995061"/>
            <a:ext cx="2408548" cy="2865852"/>
            <a:chOff x="1009210" y="3901406"/>
            <a:chExt cx="2600144" cy="4411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32574D-AC1A-4B83-91B7-0E86017381E0}"/>
                </a:ext>
              </a:extLst>
            </p:cNvPr>
            <p:cNvSpPr txBox="1"/>
            <p:nvPr/>
          </p:nvSpPr>
          <p:spPr>
            <a:xfrm>
              <a:off x="1009210" y="3901406"/>
              <a:ext cx="2416702" cy="99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Statistic Management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889021-E5FB-4679-88CF-2DD53218281F}"/>
                </a:ext>
              </a:extLst>
            </p:cNvPr>
            <p:cNvSpPr txBox="1"/>
            <p:nvPr/>
          </p:nvSpPr>
          <p:spPr>
            <a:xfrm>
              <a:off x="1009210" y="4299956"/>
              <a:ext cx="2600144" cy="4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.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8372E00-8F41-4F3E-AECF-762A6B6D8E1A}"/>
              </a:ext>
            </a:extLst>
          </p:cNvPr>
          <p:cNvGrpSpPr/>
          <p:nvPr/>
        </p:nvGrpSpPr>
        <p:grpSpPr>
          <a:xfrm>
            <a:off x="4745013" y="2026958"/>
            <a:ext cx="2566664" cy="1091645"/>
            <a:chOff x="4712913" y="3901406"/>
            <a:chExt cx="2600145" cy="5374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0EAE6C-7F05-4B0C-9F85-93D990D95872}"/>
                </a:ext>
              </a:extLst>
            </p:cNvPr>
            <p:cNvSpPr txBox="1"/>
            <p:nvPr/>
          </p:nvSpPr>
          <p:spPr>
            <a:xfrm>
              <a:off x="4712913" y="3901406"/>
              <a:ext cx="2600145" cy="31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Persistent Dynamic Management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121C67-F0E9-4F16-B007-E53E57A5C1EF}"/>
                </a:ext>
              </a:extLst>
            </p:cNvPr>
            <p:cNvSpPr txBox="1"/>
            <p:nvPr/>
          </p:nvSpPr>
          <p:spPr>
            <a:xfrm>
              <a:off x="4738351" y="4302491"/>
              <a:ext cx="2574706" cy="136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B2E9E4D-2F57-4B3B-BC1B-DCA90B302C77}"/>
              </a:ext>
            </a:extLst>
          </p:cNvPr>
          <p:cNvGrpSpPr/>
          <p:nvPr/>
        </p:nvGrpSpPr>
        <p:grpSpPr>
          <a:xfrm>
            <a:off x="8360879" y="1975752"/>
            <a:ext cx="2600145" cy="4291397"/>
            <a:chOff x="8416617" y="3768406"/>
            <a:chExt cx="2600145" cy="42913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9678A5-C2E8-4820-819B-3AE74D147DDE}"/>
                </a:ext>
              </a:extLst>
            </p:cNvPr>
            <p:cNvSpPr txBox="1"/>
            <p:nvPr/>
          </p:nvSpPr>
          <p:spPr>
            <a:xfrm>
              <a:off x="8416617" y="3768406"/>
              <a:ext cx="26001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Non-persistent Dynamic Management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9C30B7-1455-43EA-ABE8-772FF3A5F40A}"/>
                </a:ext>
              </a:extLst>
            </p:cNvPr>
            <p:cNvSpPr txBox="1"/>
            <p:nvPr/>
          </p:nvSpPr>
          <p:spPr>
            <a:xfrm>
              <a:off x="8416617" y="4366484"/>
              <a:ext cx="260014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manajemen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hanya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menghasilkan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penyimpangan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sementara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dari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benchmark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,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tanpa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penyimpangan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yang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signifikan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dalam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jangka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panjang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. </a:t>
              </a:r>
              <a:endParaRPr kumimoji="0" lang="id-ID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Maka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𝛾</a:t>
              </a:r>
              <a:r>
                <a:rPr kumimoji="0" lang="en-US" altLang="ko-KR" sz="1800" b="0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0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tidak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signifikan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secara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statistik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tapi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𝛾</a:t>
              </a:r>
              <a:r>
                <a:rPr kumimoji="0" lang="en-US" altLang="ko-KR" sz="1800" b="0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1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dan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/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atau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𝛿</a:t>
              </a:r>
              <a:r>
                <a:rPr kumimoji="0" lang="en-US" altLang="ko-KR" sz="1800" b="0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1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signifikan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secara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statistik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..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DAD2CB6-C069-42C6-A56D-6CD51D97E38E}"/>
              </a:ext>
            </a:extLst>
          </p:cNvPr>
          <p:cNvGrpSpPr/>
          <p:nvPr/>
        </p:nvGrpSpPr>
        <p:grpSpPr>
          <a:xfrm>
            <a:off x="4059290" y="5217133"/>
            <a:ext cx="1315589" cy="1477846"/>
            <a:chOff x="4245465" y="3027398"/>
            <a:chExt cx="1315589" cy="1477846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231FE94A-E739-4CE8-86E7-EEF57FA7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465" y="3027398"/>
              <a:ext cx="1315589" cy="1477846"/>
            </a:xfrm>
            <a:prstGeom prst="rect">
              <a:avLst/>
            </a:prstGeom>
          </p:spPr>
        </p:pic>
        <p:grpSp>
          <p:nvGrpSpPr>
            <p:cNvPr id="43" name="Group 21">
              <a:extLst>
                <a:ext uri="{FF2B5EF4-FFF2-40B4-BE49-F238E27FC236}">
                  <a16:creationId xmlns:a16="http://schemas.microsoft.com/office/drawing/2014/main" id="{6A631B21-23AF-4336-AB4B-C2A348556FF3}"/>
                </a:ext>
              </a:extLst>
            </p:cNvPr>
            <p:cNvGrpSpPr/>
            <p:nvPr/>
          </p:nvGrpSpPr>
          <p:grpSpPr>
            <a:xfrm>
              <a:off x="4594677" y="3442484"/>
              <a:ext cx="504000" cy="504000"/>
              <a:chOff x="495109" y="3060205"/>
              <a:chExt cx="684000" cy="684000"/>
            </a:xfrm>
          </p:grpSpPr>
          <p:sp>
            <p:nvSpPr>
              <p:cNvPr id="44" name="Oval 4">
                <a:extLst>
                  <a:ext uri="{FF2B5EF4-FFF2-40B4-BE49-F238E27FC236}">
                    <a16:creationId xmlns:a16="http://schemas.microsoft.com/office/drawing/2014/main" id="{75CD4BF6-5C60-43BC-8C26-CFA927D7239B}"/>
                  </a:ext>
                </a:extLst>
              </p:cNvPr>
              <p:cNvSpPr/>
              <p:nvPr/>
            </p:nvSpPr>
            <p:spPr>
              <a:xfrm>
                <a:off x="495109" y="3060205"/>
                <a:ext cx="684000" cy="684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타원 3">
                <a:extLst>
                  <a:ext uri="{FF2B5EF4-FFF2-40B4-BE49-F238E27FC236}">
                    <a16:creationId xmlns:a16="http://schemas.microsoft.com/office/drawing/2014/main" id="{8CDDB056-3419-4578-8E58-39428456046E}"/>
                  </a:ext>
                </a:extLst>
              </p:cNvPr>
              <p:cNvSpPr/>
              <p:nvPr/>
            </p:nvSpPr>
            <p:spPr>
              <a:xfrm>
                <a:off x="558602" y="3114173"/>
                <a:ext cx="576064" cy="57606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4340648-8799-40F4-A42C-3519DDCF5273}"/>
              </a:ext>
            </a:extLst>
          </p:cNvPr>
          <p:cNvGrpSpPr/>
          <p:nvPr/>
        </p:nvGrpSpPr>
        <p:grpSpPr>
          <a:xfrm>
            <a:off x="10596803" y="1266550"/>
            <a:ext cx="1288885" cy="1447847"/>
            <a:chOff x="7886289" y="3027398"/>
            <a:chExt cx="1288885" cy="1447847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21348507-76F7-4673-AF77-493C0C68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289" y="3027398"/>
              <a:ext cx="1288885" cy="1447847"/>
            </a:xfrm>
            <a:prstGeom prst="rect">
              <a:avLst/>
            </a:prstGeom>
          </p:spPr>
        </p:pic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F63A2D2C-3EA9-4785-9766-942BAC9E4B32}"/>
                </a:ext>
              </a:extLst>
            </p:cNvPr>
            <p:cNvGrpSpPr/>
            <p:nvPr/>
          </p:nvGrpSpPr>
          <p:grpSpPr>
            <a:xfrm>
              <a:off x="8203726" y="3457083"/>
              <a:ext cx="504000" cy="504000"/>
              <a:chOff x="495109" y="3060205"/>
              <a:chExt cx="684000" cy="684000"/>
            </a:xfrm>
          </p:grpSpPr>
          <p:sp>
            <p:nvSpPr>
              <p:cNvPr id="47" name="Oval 4">
                <a:extLst>
                  <a:ext uri="{FF2B5EF4-FFF2-40B4-BE49-F238E27FC236}">
                    <a16:creationId xmlns:a16="http://schemas.microsoft.com/office/drawing/2014/main" id="{0C4F5800-EAD3-4B8A-A37C-0AEBA4EF2170}"/>
                  </a:ext>
                </a:extLst>
              </p:cNvPr>
              <p:cNvSpPr/>
              <p:nvPr/>
            </p:nvSpPr>
            <p:spPr>
              <a:xfrm>
                <a:off x="495109" y="3060205"/>
                <a:ext cx="684000" cy="684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타원 3">
                <a:extLst>
                  <a:ext uri="{FF2B5EF4-FFF2-40B4-BE49-F238E27FC236}">
                    <a16:creationId xmlns:a16="http://schemas.microsoft.com/office/drawing/2014/main" id="{96AA824F-ABD0-4F54-A7F7-C8F874EB4570}"/>
                  </a:ext>
                </a:extLst>
              </p:cNvPr>
              <p:cNvSpPr/>
              <p:nvPr/>
            </p:nvSpPr>
            <p:spPr>
              <a:xfrm>
                <a:off x="558602" y="3114173"/>
                <a:ext cx="576064" cy="5760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49" name="Round Same Side Corner Rectangle 11">
            <a:extLst>
              <a:ext uri="{FF2B5EF4-FFF2-40B4-BE49-F238E27FC236}">
                <a16:creationId xmlns:a16="http://schemas.microsoft.com/office/drawing/2014/main" id="{46F7274A-05E6-4E48-80C3-934121098441}"/>
              </a:ext>
            </a:extLst>
          </p:cNvPr>
          <p:cNvSpPr>
            <a:spLocks noChangeAspect="1"/>
          </p:cNvSpPr>
          <p:nvPr/>
        </p:nvSpPr>
        <p:spPr>
          <a:xfrm rot="9900000">
            <a:off x="4533339" y="5848056"/>
            <a:ext cx="254324" cy="21600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ound Same Side Corner Rectangle 36">
            <a:extLst>
              <a:ext uri="{FF2B5EF4-FFF2-40B4-BE49-F238E27FC236}">
                <a16:creationId xmlns:a16="http://schemas.microsoft.com/office/drawing/2014/main" id="{DAFA15B6-12FA-4979-9C1F-9D53EE39D89D}"/>
              </a:ext>
            </a:extLst>
          </p:cNvPr>
          <p:cNvSpPr>
            <a:spLocks noChangeAspect="1"/>
          </p:cNvSpPr>
          <p:nvPr/>
        </p:nvSpPr>
        <p:spPr>
          <a:xfrm>
            <a:off x="11036656" y="1805283"/>
            <a:ext cx="273204" cy="21600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2B5439-9E48-47EB-814B-B4AB5ACC8E19}"/>
              </a:ext>
            </a:extLst>
          </p:cNvPr>
          <p:cNvGrpSpPr/>
          <p:nvPr/>
        </p:nvGrpSpPr>
        <p:grpSpPr>
          <a:xfrm>
            <a:off x="173766" y="1297360"/>
            <a:ext cx="1288885" cy="1447847"/>
            <a:chOff x="529332" y="3027398"/>
            <a:chExt cx="1288885" cy="1447847"/>
          </a:xfrm>
        </p:grpSpPr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15E6AB38-1AE4-4880-BAEC-AD01E887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32" y="3027398"/>
              <a:ext cx="1288885" cy="1447847"/>
            </a:xfrm>
            <a:prstGeom prst="rect">
              <a:avLst/>
            </a:prstGeom>
          </p:spPr>
        </p:pic>
        <p:grpSp>
          <p:nvGrpSpPr>
            <p:cNvPr id="40" name="Group 20">
              <a:extLst>
                <a:ext uri="{FF2B5EF4-FFF2-40B4-BE49-F238E27FC236}">
                  <a16:creationId xmlns:a16="http://schemas.microsoft.com/office/drawing/2014/main" id="{9A7583D5-0A95-409F-9F35-C8963AE7ECA6}"/>
                </a:ext>
              </a:extLst>
            </p:cNvPr>
            <p:cNvGrpSpPr/>
            <p:nvPr/>
          </p:nvGrpSpPr>
          <p:grpSpPr>
            <a:xfrm>
              <a:off x="853525" y="3468512"/>
              <a:ext cx="504000" cy="504000"/>
              <a:chOff x="495109" y="3060205"/>
              <a:chExt cx="684000" cy="684000"/>
            </a:xfrm>
          </p:grpSpPr>
          <p:sp>
            <p:nvSpPr>
              <p:cNvPr id="41" name="Oval 4">
                <a:extLst>
                  <a:ext uri="{FF2B5EF4-FFF2-40B4-BE49-F238E27FC236}">
                    <a16:creationId xmlns:a16="http://schemas.microsoft.com/office/drawing/2014/main" id="{BC9A6696-97BF-4E16-845E-58A84157ECF2}"/>
                  </a:ext>
                </a:extLst>
              </p:cNvPr>
              <p:cNvSpPr/>
              <p:nvPr/>
            </p:nvSpPr>
            <p:spPr>
              <a:xfrm>
                <a:off x="495109" y="3060205"/>
                <a:ext cx="684000" cy="684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84AE1A4D-7DFD-4747-880D-2B4881BE0164}"/>
                  </a:ext>
                </a:extLst>
              </p:cNvPr>
              <p:cNvSpPr/>
              <p:nvPr/>
            </p:nvSpPr>
            <p:spPr>
              <a:xfrm>
                <a:off x="558602" y="3114173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0C2B2F23-3AA4-4CE8-A3BB-B19794C90CD8}"/>
              </a:ext>
            </a:extLst>
          </p:cNvPr>
          <p:cNvSpPr>
            <a:spLocks noChangeAspect="1"/>
          </p:cNvSpPr>
          <p:nvPr/>
        </p:nvSpPr>
        <p:spPr>
          <a:xfrm flipH="1">
            <a:off x="627894" y="1892752"/>
            <a:ext cx="261837" cy="2160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6526" y="2991078"/>
            <a:ext cx="2347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Pilihan manajer pada dasarnya statis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Maka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𝛾1 dan 𝛿1 tidak signifikan.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2093" y="2815856"/>
            <a:ext cx="28524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dynamic management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memberikan kinerja ekstra jangka panjang yang signifikan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Maka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Dalam kelompok ini 𝛾</a:t>
            </a:r>
            <a:r>
              <a:rPr kumimoji="0" lang="id-ID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0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, 𝛿</a:t>
            </a:r>
            <a:r>
              <a:rPr kumimoji="0" lang="id-ID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0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 dan paling tidak satu antara 𝛾</a:t>
            </a:r>
            <a:r>
              <a:rPr kumimoji="0" lang="id-ID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1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dan 𝛿</a:t>
            </a:r>
            <a:r>
              <a:rPr kumimoji="0" lang="id-ID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1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 signifikan secara statistik</a:t>
            </a:r>
          </a:p>
        </p:txBody>
      </p:sp>
      <p:sp>
        <p:nvSpPr>
          <p:cNvPr id="50" name="Text Placeholder 1"/>
          <p:cNvSpPr txBox="1">
            <a:spLocks/>
          </p:cNvSpPr>
          <p:nvPr/>
        </p:nvSpPr>
        <p:spPr>
          <a:xfrm>
            <a:off x="756977" y="241093"/>
            <a:ext cx="10435098" cy="872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altLang="en-US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n-cs"/>
              </a:rPr>
              <a:t>Portofolio Management Styles</a:t>
            </a:r>
          </a:p>
        </p:txBody>
      </p:sp>
    </p:spTree>
    <p:extLst>
      <p:ext uri="{BB962C8B-B14F-4D97-AF65-F5344CB8AC3E}">
        <p14:creationId xmlns:p14="http://schemas.microsoft.com/office/powerpoint/2010/main" val="108881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5BD337C0-3A63-4C7B-9064-95EB41F3143E}"/>
              </a:ext>
            </a:extLst>
          </p:cNvPr>
          <p:cNvSpPr/>
          <p:nvPr/>
        </p:nvSpPr>
        <p:spPr>
          <a:xfrm>
            <a:off x="91842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63552E8C-5AEC-4658-842E-0083EA682BC5}"/>
              </a:ext>
            </a:extLst>
          </p:cNvPr>
          <p:cNvSpPr/>
          <p:nvPr/>
        </p:nvSpPr>
        <p:spPr>
          <a:xfrm>
            <a:off x="362710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757A0D88-4F89-4C04-81E8-CAF2A1819EE4}"/>
              </a:ext>
            </a:extLst>
          </p:cNvPr>
          <p:cNvSpPr/>
          <p:nvPr/>
        </p:nvSpPr>
        <p:spPr>
          <a:xfrm>
            <a:off x="633578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45CA819F-B098-4C64-88BA-3632FA820D66}"/>
              </a:ext>
            </a:extLst>
          </p:cNvPr>
          <p:cNvSpPr/>
          <p:nvPr/>
        </p:nvSpPr>
        <p:spPr>
          <a:xfrm>
            <a:off x="904446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F52A869E-962A-4D9A-ABF0-5914DD40D987}"/>
              </a:ext>
            </a:extLst>
          </p:cNvPr>
          <p:cNvGraphicFramePr>
            <a:graphicFrameLocks noGrp="1"/>
          </p:cNvGraphicFramePr>
          <p:nvPr/>
        </p:nvGraphicFramePr>
        <p:xfrm>
          <a:off x="3749266" y="2122790"/>
          <a:ext cx="2332304" cy="4242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Klasifikasi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Mutual Fund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Large</a:t>
                      </a:r>
                      <a:r>
                        <a:rPr lang="id-ID" altLang="ko-KR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Growth: 482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altLang="ko-KR" sz="16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Large</a:t>
                      </a:r>
                      <a:r>
                        <a:rPr lang="id-ID" altLang="ko-KR" sz="16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Blend: 205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Large Value: 293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Large</a:t>
                      </a:r>
                      <a:r>
                        <a:rPr lang="id-ID" altLang="ko-KR" sz="16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Not Reported:320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34C0F995-14B1-4BE1-A733-181F04119642}"/>
              </a:ext>
            </a:extLst>
          </p:cNvPr>
          <p:cNvGraphicFramePr>
            <a:graphicFrameLocks noGrp="1"/>
          </p:cNvGraphicFramePr>
          <p:nvPr/>
        </p:nvGraphicFramePr>
        <p:xfrm>
          <a:off x="6457946" y="1956540"/>
          <a:ext cx="2332304" cy="4947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Kriteria Pengambilan Sampel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Mutual</a:t>
                      </a:r>
                      <a:r>
                        <a:rPr lang="id-ID" altLang="ko-KR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Fund yang tidak aktif dalam 1 periode dibuang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altLang="ko-KR" sz="1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Umur Mutual Fund lebih dari 1 tahun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Mutual</a:t>
                      </a:r>
                      <a:r>
                        <a:rPr lang="id-ID" altLang="ko-KR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Fund yang aktif s.d September 2011 digolongkan  </a:t>
                      </a:r>
                      <a:r>
                        <a:rPr lang="id-ID" altLang="ko-KR" sz="1400" b="0" i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Alive, </a:t>
                      </a:r>
                      <a:r>
                        <a:rPr lang="id-ID" altLang="ko-KR" sz="1400" b="0" i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selain itu </a:t>
                      </a:r>
                      <a:r>
                        <a:rPr lang="id-ID" altLang="ko-KR" sz="1400" b="0" i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Dead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5803EB29-D32A-4F7E-A470-3D5F14D63E9F}"/>
              </a:ext>
            </a:extLst>
          </p:cNvPr>
          <p:cNvGraphicFramePr>
            <a:graphicFrameLocks noGrp="1"/>
          </p:cNvGraphicFramePr>
          <p:nvPr/>
        </p:nvGraphicFramePr>
        <p:xfrm>
          <a:off x="9166626" y="2122790"/>
          <a:ext cx="2332304" cy="5177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Periode Pengambilan Data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Return</a:t>
                      </a:r>
                      <a:r>
                        <a:rPr lang="id-ID" altLang="ko-KR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Harian yang diambil sejak 1 Januari 2000- 30 September 2011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6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B795D8-FC56-4C4D-BC30-18C59FBF7BB3}"/>
              </a:ext>
            </a:extLst>
          </p:cNvPr>
          <p:cNvGraphicFramePr>
            <a:graphicFrameLocks noGrp="1"/>
          </p:cNvGraphicFramePr>
          <p:nvPr/>
        </p:nvGraphicFramePr>
        <p:xfrm>
          <a:off x="1040586" y="2122790"/>
          <a:ext cx="2332304" cy="4527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Data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altLang="ko-KR" sz="16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1300</a:t>
                      </a:r>
                      <a:r>
                        <a:rPr lang="id-ID" altLang="ko-KR" sz="16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US Mutual Fund (Reksadana), Data di-</a:t>
                      </a:r>
                      <a:r>
                        <a:rPr lang="id-ID" altLang="ko-KR" sz="1600" i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download </a:t>
                      </a:r>
                      <a:r>
                        <a:rPr lang="id-ID" altLang="ko-KR" sz="1600" i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dari bloomberg</a:t>
                      </a:r>
                      <a:endParaRPr lang="ko-KR" altLang="en-US" sz="1600" i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1" name="그룹 30">
            <a:extLst>
              <a:ext uri="{FF2B5EF4-FFF2-40B4-BE49-F238E27FC236}">
                <a16:creationId xmlns:a16="http://schemas.microsoft.com/office/drawing/2014/main" id="{A4D52A82-0321-43A6-B25E-7EAD71EC0C4F}"/>
              </a:ext>
            </a:extLst>
          </p:cNvPr>
          <p:cNvGrpSpPr>
            <a:grpSpLocks noChangeAspect="1"/>
          </p:cNvGrpSpPr>
          <p:nvPr/>
        </p:nvGrpSpPr>
        <p:grpSpPr>
          <a:xfrm rot="1801412">
            <a:off x="3175237" y="1663958"/>
            <a:ext cx="639630" cy="336045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DCBB9F15-621C-48FE-B813-371FAC4B4F40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04B006-12CF-423A-AAFB-1FEF5ED104A2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6B68F65-D524-4184-84DC-4F18470E8B7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5875254" y="1663880"/>
            <a:ext cx="639631" cy="33604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133B1AB-5C79-41EE-8274-A5DB4520284B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86587B0-9847-4308-AEEE-4BB9EA752C2A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6594156-D60F-4FB4-A444-F43DB15E742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8575272" y="1663879"/>
            <a:ext cx="639630" cy="336045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BE9BBC4-F181-4D3B-9C69-8BB2953109E8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7D4EB3A-F48B-4705-A804-F23B59B93A33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CF5713A-D215-479F-B2BB-6FD21FFB6F18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11275289" y="1663879"/>
            <a:ext cx="639630" cy="336045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D236082-AF55-4F54-94E8-E78C59F9169E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7AF86D6-278D-42B6-A1D6-784E28850B31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0986" y="498208"/>
            <a:ext cx="10435098" cy="872074"/>
          </a:xfrm>
        </p:spPr>
        <p:txBody>
          <a:bodyPr/>
          <a:lstStyle/>
          <a:p>
            <a:r>
              <a:rPr lang="id-ID" sz="3000" b="1" i="1" dirty="0"/>
              <a:t>An Analysis of U.S. Mutual Fund</a:t>
            </a:r>
          </a:p>
        </p:txBody>
      </p:sp>
    </p:spTree>
    <p:extLst>
      <p:ext uri="{BB962C8B-B14F-4D97-AF65-F5344CB8AC3E}">
        <p14:creationId xmlns:p14="http://schemas.microsoft.com/office/powerpoint/2010/main" val="143014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6555" y="640842"/>
            <a:ext cx="10435098" cy="872074"/>
          </a:xfrm>
        </p:spPr>
        <p:txBody>
          <a:bodyPr/>
          <a:lstStyle/>
          <a:p>
            <a:r>
              <a:rPr lang="id-ID" sz="3000" b="1" i="1" dirty="0"/>
              <a:t>Result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6" y="1379912"/>
            <a:ext cx="10771717" cy="482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7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22" y="1364314"/>
            <a:ext cx="9760531" cy="516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7655" y="492240"/>
            <a:ext cx="10435098" cy="872074"/>
          </a:xfrm>
        </p:spPr>
        <p:txBody>
          <a:bodyPr/>
          <a:lstStyle/>
          <a:p>
            <a:r>
              <a:rPr lang="id-ID" sz="3000" b="1" i="1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95594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3600" b="1" i="1" dirty="0"/>
              <a:t>Conclusion</a:t>
            </a:r>
            <a:endParaRPr lang="en-US" sz="3600" b="1" i="1" dirty="0"/>
          </a:p>
        </p:txBody>
      </p:sp>
      <p:grpSp>
        <p:nvGrpSpPr>
          <p:cNvPr id="98" name="Group 9">
            <a:extLst>
              <a:ext uri="{FF2B5EF4-FFF2-40B4-BE49-F238E27FC236}">
                <a16:creationId xmlns:a16="http://schemas.microsoft.com/office/drawing/2014/main" id="{769F382E-6F87-4CC7-A381-031C4E2A5DB2}"/>
              </a:ext>
            </a:extLst>
          </p:cNvPr>
          <p:cNvGrpSpPr/>
          <p:nvPr/>
        </p:nvGrpSpPr>
        <p:grpSpPr>
          <a:xfrm>
            <a:off x="3934126" y="2429581"/>
            <a:ext cx="4722144" cy="3828337"/>
            <a:chOff x="2532986" y="2187804"/>
            <a:chExt cx="4071507" cy="3300853"/>
          </a:xfrm>
        </p:grpSpPr>
        <p:grpSp>
          <p:nvGrpSpPr>
            <p:cNvPr id="99" name="Group 7">
              <a:extLst>
                <a:ext uri="{FF2B5EF4-FFF2-40B4-BE49-F238E27FC236}">
                  <a16:creationId xmlns:a16="http://schemas.microsoft.com/office/drawing/2014/main" id="{1DE2ACE8-CA61-4D92-BBDB-DB5DEF9F8855}"/>
                </a:ext>
              </a:extLst>
            </p:cNvPr>
            <p:cNvGrpSpPr/>
            <p:nvPr/>
          </p:nvGrpSpPr>
          <p:grpSpPr>
            <a:xfrm>
              <a:off x="2532986" y="2187804"/>
              <a:ext cx="4071507" cy="2861459"/>
              <a:chOff x="2532986" y="2187804"/>
              <a:chExt cx="4071507" cy="2861459"/>
            </a:xfrm>
          </p:grpSpPr>
          <p:sp>
            <p:nvSpPr>
              <p:cNvPr id="101" name="Teardrop 3">
                <a:extLst>
                  <a:ext uri="{FF2B5EF4-FFF2-40B4-BE49-F238E27FC236}">
                    <a16:creationId xmlns:a16="http://schemas.microsoft.com/office/drawing/2014/main" id="{82382236-9376-42CE-992B-1C9E155EE11F}"/>
                  </a:ext>
                </a:extLst>
              </p:cNvPr>
              <p:cNvSpPr/>
              <p:nvPr/>
            </p:nvSpPr>
            <p:spPr>
              <a:xfrm rot="18876898">
                <a:off x="3735337" y="2187805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Teardrop 3">
                <a:extLst>
                  <a:ext uri="{FF2B5EF4-FFF2-40B4-BE49-F238E27FC236}">
                    <a16:creationId xmlns:a16="http://schemas.microsoft.com/office/drawing/2014/main" id="{D7900B95-1018-4F4A-B7FF-2F842AD076A2}"/>
                  </a:ext>
                </a:extLst>
              </p:cNvPr>
              <p:cNvSpPr/>
              <p:nvPr/>
            </p:nvSpPr>
            <p:spPr>
              <a:xfrm rot="2700000">
                <a:off x="4948308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Teardrop 3">
                <a:extLst>
                  <a:ext uri="{FF2B5EF4-FFF2-40B4-BE49-F238E27FC236}">
                    <a16:creationId xmlns:a16="http://schemas.microsoft.com/office/drawing/2014/main" id="{26C3A57E-114C-44A9-9F90-29BEDDACD809}"/>
                  </a:ext>
                </a:extLst>
              </p:cNvPr>
              <p:cNvSpPr/>
              <p:nvPr/>
            </p:nvSpPr>
            <p:spPr>
              <a:xfrm rot="2700000">
                <a:off x="2532985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00" name="Round Same Side Corner Rectangle 8">
              <a:extLst>
                <a:ext uri="{FF2B5EF4-FFF2-40B4-BE49-F238E27FC236}">
                  <a16:creationId xmlns:a16="http://schemas.microsoft.com/office/drawing/2014/main" id="{57CBC508-D6A3-4D3B-BF2D-4CEC7900A1FA}"/>
                </a:ext>
              </a:extLst>
            </p:cNvPr>
            <p:cNvSpPr/>
            <p:nvPr/>
          </p:nvSpPr>
          <p:spPr>
            <a:xfrm>
              <a:off x="4494446" y="4264521"/>
              <a:ext cx="144016" cy="122413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602DA31-95C6-459B-B703-2AB6CE37D0BD}"/>
              </a:ext>
            </a:extLst>
          </p:cNvPr>
          <p:cNvSpPr txBox="1"/>
          <p:nvPr/>
        </p:nvSpPr>
        <p:spPr>
          <a:xfrm>
            <a:off x="5575117" y="262752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7AC8726-0824-4C41-A406-DA21D2ED815E}"/>
              </a:ext>
            </a:extLst>
          </p:cNvPr>
          <p:cNvSpPr txBox="1"/>
          <p:nvPr/>
        </p:nvSpPr>
        <p:spPr>
          <a:xfrm>
            <a:off x="3873731" y="4272742"/>
            <a:ext cx="140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07" name="Elbow Connector 16">
            <a:extLst>
              <a:ext uri="{FF2B5EF4-FFF2-40B4-BE49-F238E27FC236}">
                <a16:creationId xmlns:a16="http://schemas.microsoft.com/office/drawing/2014/main" id="{325E773A-1014-4621-B557-3AFA37AE6038}"/>
              </a:ext>
            </a:extLst>
          </p:cNvPr>
          <p:cNvCxnSpPr/>
          <p:nvPr/>
        </p:nvCxnSpPr>
        <p:spPr>
          <a:xfrm rot="5400000" flipH="1" flipV="1">
            <a:off x="7530105" y="3139445"/>
            <a:ext cx="873969" cy="529208"/>
          </a:xfrm>
          <a:prstGeom prst="bentConnector3">
            <a:avLst>
              <a:gd name="adj1" fmla="val 997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12E59C7-2D00-4385-AD66-C3C1015F69C6}"/>
              </a:ext>
            </a:extLst>
          </p:cNvPr>
          <p:cNvSpPr txBox="1"/>
          <p:nvPr/>
        </p:nvSpPr>
        <p:spPr>
          <a:xfrm>
            <a:off x="8245864" y="1919639"/>
            <a:ext cx="343813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Mayoritas Sampel dalam penelitian ini terkarakterisasi oleh </a:t>
            </a:r>
            <a:r>
              <a:rPr kumimoji="0" lang="id-ID" altLang="ko-K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non-persistent active management</a:t>
            </a:r>
            <a:r>
              <a:rPr kumimoji="0" lang="id-ID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 sehingga strategi yang dapat dibandingkan terhadap </a:t>
            </a:r>
            <a:r>
              <a:rPr kumimoji="0" lang="id-ID" altLang="ko-K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benchmark</a:t>
            </a:r>
            <a:r>
              <a:rPr kumimoji="0" lang="id-ID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 hanya dalam jangka pendek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11" name="Elbow Connector 20">
            <a:extLst>
              <a:ext uri="{FF2B5EF4-FFF2-40B4-BE49-F238E27FC236}">
                <a16:creationId xmlns:a16="http://schemas.microsoft.com/office/drawing/2014/main" id="{E5E39EB2-6A1F-437E-8E73-08B501DAAC1D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3791308" y="5461357"/>
            <a:ext cx="1139518" cy="31996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684BC69-7E3E-462F-A413-8C5DAB0AE90E}"/>
              </a:ext>
            </a:extLst>
          </p:cNvPr>
          <p:cNvSpPr txBox="1"/>
          <p:nvPr/>
        </p:nvSpPr>
        <p:spPr>
          <a:xfrm>
            <a:off x="363555" y="4822690"/>
            <a:ext cx="33849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Dengan membandingkan kinerja mutual fund yang </a:t>
            </a:r>
            <a:r>
              <a:rPr kumimoji="0" lang="id-ID" altLang="ko-K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Dead dan Alive </a:t>
            </a:r>
            <a:r>
              <a:rPr kumimoji="0" lang="id-ID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diketahui bahwa performa negatif diperoleh dari mutual fund yang tergolong </a:t>
            </a:r>
            <a:r>
              <a:rPr kumimoji="0" lang="id-ID" altLang="ko-K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dead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.  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883A207-172B-4607-9439-D81714D7EA17}"/>
              </a:ext>
            </a:extLst>
          </p:cNvPr>
          <p:cNvSpPr txBox="1"/>
          <p:nvPr/>
        </p:nvSpPr>
        <p:spPr>
          <a:xfrm>
            <a:off x="1248229" y="1506949"/>
            <a:ext cx="346962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Conditional Single Index model dengan menggunakan Local Covariate dapat dipertimbangkan, karena dapat menyediakan intepretasi yang baik dalam mendeteksi </a:t>
            </a:r>
            <a:r>
              <a:rPr kumimoji="0" lang="id-ID" altLang="ko-KR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ex-post </a:t>
            </a:r>
            <a:r>
              <a:rPr kumimoji="0" lang="id-ID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serta efektivitas strategi manajemen</a:t>
            </a:r>
            <a:r>
              <a:rPr kumimoji="0" lang="en-US" altLang="ko-K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.  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18" name="Elbow Connector 35">
            <a:extLst>
              <a:ext uri="{FF2B5EF4-FFF2-40B4-BE49-F238E27FC236}">
                <a16:creationId xmlns:a16="http://schemas.microsoft.com/office/drawing/2014/main" id="{4F15F687-61F7-4A00-B521-A9CBC10E26A4}"/>
              </a:ext>
            </a:extLst>
          </p:cNvPr>
          <p:cNvCxnSpPr/>
          <p:nvPr/>
        </p:nvCxnSpPr>
        <p:spPr>
          <a:xfrm>
            <a:off x="4773090" y="2095925"/>
            <a:ext cx="936104" cy="433381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30">
            <a:extLst>
              <a:ext uri="{FF2B5EF4-FFF2-40B4-BE49-F238E27FC236}">
                <a16:creationId xmlns:a16="http://schemas.microsoft.com/office/drawing/2014/main" id="{2F804D6F-4E5A-4E5E-AD33-DD4AAE62E4D5}"/>
              </a:ext>
            </a:extLst>
          </p:cNvPr>
          <p:cNvSpPr/>
          <p:nvPr/>
        </p:nvSpPr>
        <p:spPr>
          <a:xfrm>
            <a:off x="6161414" y="394216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0" name="Rectangle 16">
            <a:extLst>
              <a:ext uri="{FF2B5EF4-FFF2-40B4-BE49-F238E27FC236}">
                <a16:creationId xmlns:a16="http://schemas.microsoft.com/office/drawing/2014/main" id="{18DFF4AF-E289-4F09-85D3-9F1FF454C7A1}"/>
              </a:ext>
            </a:extLst>
          </p:cNvPr>
          <p:cNvSpPr/>
          <p:nvPr/>
        </p:nvSpPr>
        <p:spPr>
          <a:xfrm rot="2700000">
            <a:off x="5576234" y="456126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1" name="Freeform 18">
            <a:extLst>
              <a:ext uri="{FF2B5EF4-FFF2-40B4-BE49-F238E27FC236}">
                <a16:creationId xmlns:a16="http://schemas.microsoft.com/office/drawing/2014/main" id="{960035CB-9B24-4198-B994-4FDC44693F82}"/>
              </a:ext>
            </a:extLst>
          </p:cNvPr>
          <p:cNvSpPr/>
          <p:nvPr/>
        </p:nvSpPr>
        <p:spPr>
          <a:xfrm>
            <a:off x="6704005" y="4555827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C8726-0824-4C41-A406-DA21D2ED815E}"/>
              </a:ext>
            </a:extLst>
          </p:cNvPr>
          <p:cNvSpPr txBox="1"/>
          <p:nvPr/>
        </p:nvSpPr>
        <p:spPr>
          <a:xfrm>
            <a:off x="6932259" y="4405148"/>
            <a:ext cx="140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4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1598" y="2927904"/>
            <a:ext cx="12192000" cy="576063"/>
          </a:xfrm>
        </p:spPr>
        <p:txBody>
          <a:bodyPr/>
          <a:lstStyle/>
          <a:p>
            <a:r>
              <a:rPr lang="en-US" b="1" dirty="0" err="1"/>
              <a:t>Terima</a:t>
            </a:r>
            <a:r>
              <a:rPr lang="en-US" b="1" dirty="0"/>
              <a:t> </a:t>
            </a:r>
            <a:r>
              <a:rPr lang="en-US" b="1" dirty="0" err="1"/>
              <a:t>Kasih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569" y="2053197"/>
            <a:ext cx="2394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portofolio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portofolio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investor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7948" y="2087083"/>
            <a:ext cx="332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err="1"/>
              <a:t>Strategi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Aktif</a:t>
            </a:r>
            <a:endParaRPr lang="en-ID" b="1" dirty="0"/>
          </a:p>
          <a:p>
            <a:pPr algn="ctr"/>
            <a:r>
              <a:rPr lang="en-ID" dirty="0"/>
              <a:t>(</a:t>
            </a:r>
            <a:r>
              <a:rPr lang="en-ID" dirty="0" err="1"/>
              <a:t>pemilihan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, </a:t>
            </a:r>
            <a:r>
              <a:rPr lang="en-ID" dirty="0" err="1"/>
              <a:t>pemilihan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asset,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dinamis</a:t>
            </a:r>
            <a:r>
              <a:rPr lang="en-ID" dirty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65916" y="4334745"/>
            <a:ext cx="3803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b="1" dirty="0"/>
              <a:t>Conditional Single Index Model </a:t>
            </a:r>
            <a:r>
              <a:rPr lang="en-US" dirty="0" err="1"/>
              <a:t>dimana</a:t>
            </a:r>
            <a:r>
              <a:rPr lang="en-US" dirty="0"/>
              <a:t> parameter alpha </a:t>
            </a:r>
            <a:r>
              <a:rPr lang="en-US" dirty="0" err="1"/>
              <a:t>dan</a:t>
            </a:r>
            <a:r>
              <a:rPr lang="en-US" dirty="0"/>
              <a:t> beta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histori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return </a:t>
            </a:r>
            <a:r>
              <a:rPr lang="en-US" dirty="0" err="1"/>
              <a:t>portofolio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return benchmark.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9947" y="2087083"/>
            <a:ext cx="3095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Intercept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Standard Single Index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Conditional Single Index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alpha,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0102" y="4777449"/>
            <a:ext cx="25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komponen</a:t>
            </a:r>
            <a:r>
              <a:rPr lang="en-US" b="1" dirty="0"/>
              <a:t> </a:t>
            </a:r>
            <a:r>
              <a:rPr lang="en-US" b="1" dirty="0" err="1"/>
              <a:t>dinamika</a:t>
            </a:r>
            <a:r>
              <a:rPr lang="en-US" b="1" dirty="0"/>
              <a:t> parameter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>
            <a:off x="3014700" y="2791861"/>
            <a:ext cx="110324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38090" y="2791861"/>
            <a:ext cx="110324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7" idx="3"/>
          </p:cNvCxnSpPr>
          <p:nvPr/>
        </p:nvCxnSpPr>
        <p:spPr>
          <a:xfrm flipH="1" flipV="1">
            <a:off x="3208524" y="4491725"/>
            <a:ext cx="1396294" cy="6088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30808" y="5100614"/>
            <a:ext cx="121053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267478" y="3889833"/>
            <a:ext cx="0" cy="4548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29781" y="3891560"/>
            <a:ext cx="227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Menggambarkan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alpha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panjang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5436" y="5488907"/>
            <a:ext cx="2427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Menggambarkan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portfolio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>
            <a:stCxn id="5" idx="1"/>
            <a:endCxn id="18" idx="3"/>
          </p:cNvCxnSpPr>
          <p:nvPr/>
        </p:nvCxnSpPr>
        <p:spPr>
          <a:xfrm flipH="1">
            <a:off x="3282867" y="5100615"/>
            <a:ext cx="1327235" cy="8499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6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1239" y="3990467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Text Placeholder 3"/>
          <p:cNvSpPr txBox="1">
            <a:spLocks/>
          </p:cNvSpPr>
          <p:nvPr/>
        </p:nvSpPr>
        <p:spPr>
          <a:xfrm>
            <a:off x="2703245" y="1153138"/>
            <a:ext cx="4167360" cy="51853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FOKUS PENELITIAN</a:t>
            </a:r>
            <a:endParaRPr lang="en-US" altLang="ko-K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9004" y="1671675"/>
            <a:ext cx="9157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portofolio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mengusulkan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mencoba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memperbaiki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endParaRPr lang="en-US" sz="2400" dirty="0"/>
          </a:p>
        </p:txBody>
      </p:sp>
      <p:sp>
        <p:nvSpPr>
          <p:cNvPr id="54" name="Text Placeholder 3"/>
          <p:cNvSpPr txBox="1">
            <a:spLocks/>
          </p:cNvSpPr>
          <p:nvPr/>
        </p:nvSpPr>
        <p:spPr>
          <a:xfrm>
            <a:off x="2888130" y="3165781"/>
            <a:ext cx="4497655" cy="51853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MANFAAT PENELITIAN</a:t>
            </a:r>
            <a:endParaRPr lang="en-US" altLang="ko-K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88130" y="3684318"/>
            <a:ext cx="9157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conditioning variable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mengevaluasi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membandingkan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portofolio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ID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interpretasi</a:t>
            </a:r>
            <a:r>
              <a:rPr lang="en-ID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ID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ID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parameter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21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텍스트 개체 틀 166">
            <a:extLst>
              <a:ext uri="{FF2B5EF4-FFF2-40B4-BE49-F238E27FC236}">
                <a16:creationId xmlns:a16="http://schemas.microsoft.com/office/drawing/2014/main" id="{7EBC5DB0-D934-42C8-9FC0-2CD9B8965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857" y="1008779"/>
            <a:ext cx="10915125" cy="72424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ko-K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MANFAAT CONDITIONAL SINGLE INDEX MODEL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5EB83C-7BFD-49EC-AEE2-29F6FF96FCCA}"/>
              </a:ext>
            </a:extLst>
          </p:cNvPr>
          <p:cNvSpPr txBox="1"/>
          <p:nvPr/>
        </p:nvSpPr>
        <p:spPr>
          <a:xfrm>
            <a:off x="2668413" y="2266890"/>
            <a:ext cx="3356351" cy="267765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Mengatasi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pemilihan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kovariat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memungkinkan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investor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membandingkan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ID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portofolio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0DB61F-6E42-41D1-81BC-E2D69C723406}"/>
              </a:ext>
            </a:extLst>
          </p:cNvPr>
          <p:cNvSpPr txBox="1"/>
          <p:nvPr/>
        </p:nvSpPr>
        <p:spPr>
          <a:xfrm>
            <a:off x="1613805" y="2266890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EBC3F5-C556-4452-8F1E-FDC664C47FBF}"/>
              </a:ext>
            </a:extLst>
          </p:cNvPr>
          <p:cNvSpPr txBox="1"/>
          <p:nvPr/>
        </p:nvSpPr>
        <p:spPr>
          <a:xfrm>
            <a:off x="7881652" y="2266890"/>
            <a:ext cx="3395948" cy="193899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canggih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memilih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investasi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investor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investasi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73965F-5181-4153-9BA9-E6A324ED6D21}"/>
              </a:ext>
            </a:extLst>
          </p:cNvPr>
          <p:cNvSpPr txBox="1"/>
          <p:nvPr/>
        </p:nvSpPr>
        <p:spPr>
          <a:xfrm>
            <a:off x="6827044" y="2266890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2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169652-6D2B-4265-ABD1-0B3A6644968B}"/>
              </a:ext>
            </a:extLst>
          </p:cNvPr>
          <p:cNvSpPr txBox="1"/>
          <p:nvPr/>
        </p:nvSpPr>
        <p:spPr>
          <a:xfrm>
            <a:off x="1559745" y="1873830"/>
            <a:ext cx="3999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Menyajikan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database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reksadana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 – September 2011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berinvestasi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modal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01344-4269-42F2-A4D5-6D9E3858CD2C}"/>
              </a:ext>
            </a:extLst>
          </p:cNvPr>
          <p:cNvSpPr txBox="1"/>
          <p:nvPr/>
        </p:nvSpPr>
        <p:spPr>
          <a:xfrm>
            <a:off x="711140" y="2060669"/>
            <a:ext cx="74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C56AF-AEB8-46C1-BCA0-FF7AAB5F6014}"/>
              </a:ext>
            </a:extLst>
          </p:cNvPr>
          <p:cNvSpPr txBox="1"/>
          <p:nvPr/>
        </p:nvSpPr>
        <p:spPr>
          <a:xfrm>
            <a:off x="695570" y="4381052"/>
            <a:ext cx="74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17473-EAA2-4CC3-8407-B65381D897E4}"/>
              </a:ext>
            </a:extLst>
          </p:cNvPr>
          <p:cNvSpPr txBox="1"/>
          <p:nvPr/>
        </p:nvSpPr>
        <p:spPr>
          <a:xfrm>
            <a:off x="1559745" y="4194213"/>
            <a:ext cx="3999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membandingkan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reksa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yang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reksa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7121"/>
          <a:stretch>
            <a:fillRect/>
          </a:stretch>
        </p:blipFill>
        <p:spPr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877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6343" y="640842"/>
            <a:ext cx="10958668" cy="724247"/>
          </a:xfrm>
        </p:spPr>
        <p:txBody>
          <a:bodyPr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FACTOR MODELS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2217" y="1252119"/>
            <a:ext cx="9646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mengevaluasi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membandingkan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portofolio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dikelola</a:t>
            </a:r>
            <a:endParaRPr lang="en-US" sz="2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375428" y="2425607"/>
            <a:ext cx="3775357" cy="724247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altLang="ko-K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INDEX MODEL</a:t>
            </a:r>
            <a:endParaRPr lang="ko-KR" altLang="en-US" sz="3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72" y="2923882"/>
            <a:ext cx="4225010" cy="582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568" y="3778947"/>
            <a:ext cx="3467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cs typeface="Arial" pitchFamily="34" charset="0"/>
              </a:rPr>
              <a:t>r</a:t>
            </a:r>
            <a:r>
              <a:rPr lang="en-US" altLang="ko-KR" sz="1600" baseline="-25000" dirty="0" err="1">
                <a:cs typeface="Arial" pitchFamily="34" charset="0"/>
              </a:rPr>
              <a:t>p,t</a:t>
            </a:r>
            <a:r>
              <a:rPr lang="en-US" altLang="ko-KR" sz="1600" dirty="0">
                <a:cs typeface="Arial" pitchFamily="34" charset="0"/>
              </a:rPr>
              <a:t> = return </a:t>
            </a:r>
            <a:r>
              <a:rPr lang="en-US" altLang="ko-KR" sz="1600" dirty="0" err="1">
                <a:cs typeface="Arial" pitchFamily="34" charset="0"/>
              </a:rPr>
              <a:t>portofolio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pada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saat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ke</a:t>
            </a:r>
            <a:r>
              <a:rPr lang="en-US" altLang="ko-KR" sz="1600" dirty="0">
                <a:cs typeface="Arial" pitchFamily="34" charset="0"/>
              </a:rPr>
              <a:t>-t</a:t>
            </a:r>
          </a:p>
          <a:p>
            <a:pPr algn="just"/>
            <a:r>
              <a:rPr lang="en-US" altLang="ko-KR" sz="1600" dirty="0" err="1">
                <a:cs typeface="Arial" pitchFamily="34" charset="0"/>
              </a:rPr>
              <a:t>r</a:t>
            </a:r>
            <a:r>
              <a:rPr lang="en-US" altLang="ko-KR" sz="1600" baseline="-25000" dirty="0" err="1">
                <a:cs typeface="Arial" pitchFamily="34" charset="0"/>
              </a:rPr>
              <a:t>f,t</a:t>
            </a:r>
            <a:r>
              <a:rPr lang="en-US" altLang="ko-KR" sz="1600" baseline="-25000" dirty="0"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 = return </a:t>
            </a:r>
            <a:r>
              <a:rPr lang="en-US" altLang="ko-KR" sz="1600" dirty="0" err="1">
                <a:cs typeface="Arial" pitchFamily="34" charset="0"/>
              </a:rPr>
              <a:t>bebas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risiko</a:t>
            </a:r>
            <a:endParaRPr lang="en-US" altLang="ko-KR" sz="1600" dirty="0">
              <a:cs typeface="Arial" pitchFamily="34" charset="0"/>
            </a:endParaRPr>
          </a:p>
          <a:p>
            <a:pPr marL="261938" indent="-261938" algn="just"/>
            <a:r>
              <a:rPr lang="ko-KR" altLang="en-US" sz="1600" dirty="0">
                <a:latin typeface="Cambria Math"/>
                <a:ea typeface="Cambria Math"/>
                <a:cs typeface="Arial" pitchFamily="34" charset="0"/>
              </a:rPr>
              <a:t>𝛼</a:t>
            </a:r>
            <a:r>
              <a:rPr lang="en-US" altLang="ko-KR" sz="1600" dirty="0">
                <a:ea typeface="Cambria Math"/>
                <a:cs typeface="Arial" pitchFamily="34" charset="0"/>
              </a:rPr>
              <a:t>L =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ukuran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dari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kinerja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dibawah</a:t>
            </a:r>
            <a:r>
              <a:rPr lang="en-US" altLang="ko-KR" sz="1600" dirty="0">
                <a:ea typeface="Cambria Math"/>
                <a:cs typeface="Arial" pitchFamily="34" charset="0"/>
              </a:rPr>
              <a:t> benchmark, deviation </a:t>
            </a:r>
            <a:r>
              <a:rPr lang="ko-KR" altLang="en-US" sz="1600" dirty="0">
                <a:latin typeface="Cambria Math"/>
                <a:ea typeface="Cambria Math"/>
                <a:cs typeface="Arial" pitchFamily="34" charset="0"/>
              </a:rPr>
              <a:t>𝛼</a:t>
            </a:r>
            <a:r>
              <a:rPr lang="en-US" altLang="ko-KR" sz="1600" dirty="0">
                <a:ea typeface="Cambria Math"/>
                <a:cs typeface="Arial" pitchFamily="34" charset="0"/>
              </a:rPr>
              <a:t>L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dari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nol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menginterpretasikan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hasil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dari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strategi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manajemen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aktif</a:t>
            </a:r>
            <a:r>
              <a:rPr lang="en-US" altLang="ko-KR" sz="1600" dirty="0">
                <a:ea typeface="Cambria Math"/>
                <a:cs typeface="Arial" pitchFamily="34" charset="0"/>
              </a:rPr>
              <a:t> .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Positif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ko-KR" altLang="en-US" sz="1600" dirty="0">
                <a:latin typeface="Cambria Math"/>
                <a:ea typeface="Cambria Math"/>
                <a:cs typeface="Arial" pitchFamily="34" charset="0"/>
              </a:rPr>
              <a:t>𝛼</a:t>
            </a:r>
            <a:r>
              <a:rPr lang="en-US" altLang="ko-KR" sz="1600" dirty="0">
                <a:ea typeface="Cambria Math"/>
                <a:cs typeface="Arial" pitchFamily="34" charset="0"/>
              </a:rPr>
              <a:t>L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mencerminkan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kemampuan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manajer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untuk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capai</a:t>
            </a:r>
            <a:r>
              <a:rPr lang="en-US" altLang="ko-KR" sz="1600" dirty="0">
                <a:ea typeface="Cambria Math"/>
                <a:cs typeface="Arial" pitchFamily="34" charset="0"/>
              </a:rPr>
              <a:t> target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1237" y="3778947"/>
            <a:ext cx="371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en-US" altLang="ko-KR" sz="1600" dirty="0">
                <a:ea typeface="Cambria Math"/>
                <a:cs typeface="Arial" pitchFamily="34" charset="0"/>
              </a:rPr>
              <a:t>𝛽L =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jumlah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pengelolaan</a:t>
            </a:r>
            <a:r>
              <a:rPr lang="en-US" altLang="ko-KR" sz="1600" dirty="0">
                <a:ea typeface="Cambria Math"/>
                <a:cs typeface="Arial" pitchFamily="34" charset="0"/>
              </a:rPr>
              <a:t>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reksadana</a:t>
            </a:r>
            <a:r>
              <a:rPr lang="en-US" altLang="ko-KR" sz="1600" dirty="0">
                <a:ea typeface="Cambria Math"/>
                <a:cs typeface="Arial" pitchFamily="34" charset="0"/>
              </a:rPr>
              <a:t> yang </a:t>
            </a:r>
            <a:r>
              <a:rPr lang="en-US" altLang="ko-KR" sz="1600" dirty="0" err="1">
                <a:ea typeface="Cambria Math"/>
                <a:cs typeface="Arial" pitchFamily="34" charset="0"/>
              </a:rPr>
              <a:t>muncul</a:t>
            </a:r>
            <a:endParaRPr lang="ko-KR" altLang="en-US" sz="1600" dirty="0">
              <a:cs typeface="Arial" pitchFamily="34" charset="0"/>
            </a:endParaRPr>
          </a:p>
          <a:p>
            <a:r>
              <a:rPr lang="en-US" altLang="ko-KR" sz="1600" dirty="0" err="1">
                <a:cs typeface="Arial" pitchFamily="34" charset="0"/>
              </a:rPr>
              <a:t>r</a:t>
            </a:r>
            <a:r>
              <a:rPr lang="en-US" altLang="ko-KR" sz="1600" baseline="-25000" dirty="0" err="1">
                <a:cs typeface="Arial" pitchFamily="34" charset="0"/>
              </a:rPr>
              <a:t>b,t</a:t>
            </a:r>
            <a:r>
              <a:rPr lang="en-US" altLang="ko-KR" sz="1600" baseline="-25000" dirty="0">
                <a:cs typeface="Arial" pitchFamily="34" charset="0"/>
              </a:rPr>
              <a:t> </a:t>
            </a:r>
            <a:r>
              <a:rPr lang="en-US" altLang="ko-KR" sz="1600" dirty="0">
                <a:cs typeface="Arial" pitchFamily="34" charset="0"/>
              </a:rPr>
              <a:t>= return benchmark </a:t>
            </a:r>
            <a:r>
              <a:rPr lang="en-US" altLang="ko-KR" sz="1600" dirty="0" err="1">
                <a:cs typeface="Arial" pitchFamily="34" charset="0"/>
              </a:rPr>
              <a:t>waktu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ke</a:t>
            </a:r>
            <a:r>
              <a:rPr lang="en-US" altLang="ko-KR" sz="1600" dirty="0">
                <a:cs typeface="Arial" pitchFamily="34" charset="0"/>
              </a:rPr>
              <a:t>-t</a:t>
            </a:r>
          </a:p>
          <a:p>
            <a:pPr marL="450850" indent="-450850" algn="just"/>
            <a:r>
              <a:rPr lang="en-US" altLang="ko-KR" sz="1600" dirty="0">
                <a:cs typeface="Arial" pitchFamily="34" charset="0"/>
              </a:rPr>
              <a:t>F</a:t>
            </a:r>
            <a:r>
              <a:rPr lang="en-US" altLang="ko-KR" sz="1600" baseline="-25000" dirty="0">
                <a:cs typeface="Arial" pitchFamily="34" charset="0"/>
              </a:rPr>
              <a:t>i</a:t>
            </a:r>
            <a:r>
              <a:rPr lang="en-US" altLang="ko-KR" sz="1600" dirty="0">
                <a:cs typeface="Arial" pitchFamily="34" charset="0"/>
              </a:rPr>
              <a:t> = </a:t>
            </a:r>
            <a:r>
              <a:rPr lang="en-US" altLang="ko-KR" sz="1600" dirty="0" err="1">
                <a:cs typeface="Arial" pitchFamily="34" charset="0"/>
              </a:rPr>
              <a:t>faktor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risiko</a:t>
            </a:r>
            <a:r>
              <a:rPr lang="en-US" altLang="ko-KR" sz="1600" dirty="0">
                <a:cs typeface="Arial" pitchFamily="34" charset="0"/>
              </a:rPr>
              <a:t> yang </a:t>
            </a:r>
            <a:r>
              <a:rPr lang="en-US" altLang="ko-KR" sz="1600" dirty="0" err="1">
                <a:cs typeface="Arial" pitchFamily="34" charset="0"/>
              </a:rPr>
              <a:t>menentukan</a:t>
            </a:r>
            <a:r>
              <a:rPr lang="en-US" altLang="ko-KR" sz="1600" dirty="0">
                <a:cs typeface="Arial" pitchFamily="34" charset="0"/>
              </a:rPr>
              <a:t> return </a:t>
            </a:r>
            <a:r>
              <a:rPr lang="en-US" altLang="ko-KR" sz="1600" dirty="0" err="1">
                <a:cs typeface="Arial" pitchFamily="34" charset="0"/>
              </a:rPr>
              <a:t>ekspektasian</a:t>
            </a:r>
            <a:r>
              <a:rPr lang="en-US" altLang="ko-KR" sz="1600" dirty="0">
                <a:cs typeface="Arial" pitchFamily="34" charset="0"/>
              </a:rPr>
              <a:t> portfolio</a:t>
            </a:r>
          </a:p>
          <a:p>
            <a:pPr algn="just"/>
            <a:r>
              <a:rPr lang="en-US" altLang="ko-KR" sz="1600" dirty="0" err="1">
                <a:ea typeface="Cambria Math"/>
                <a:cs typeface="Arial" pitchFamily="34" charset="0"/>
              </a:rPr>
              <a:t>ℰt</a:t>
            </a:r>
            <a:r>
              <a:rPr lang="en-US" altLang="ko-KR" sz="1600" dirty="0">
                <a:ea typeface="Cambria Math"/>
                <a:cs typeface="Arial" pitchFamily="34" charset="0"/>
              </a:rPr>
              <a:t> = error term</a:t>
            </a:r>
            <a:r>
              <a:rPr lang="en-US" altLang="ko-KR" sz="1600" dirty="0">
                <a:cs typeface="Arial" pitchFamily="34" charset="0"/>
              </a:rPr>
              <a:t> </a:t>
            </a:r>
            <a:endParaRPr lang="ko-KR" altLang="en-US" sz="1600" baseline="-25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9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6430" y="1057937"/>
            <a:ext cx="10884569" cy="72424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 CONDITIONAL SINGLE INDEX MODEL WITH LOCAL COVARIATES (COSILC)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8168" y="2491356"/>
            <a:ext cx="95610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i="1" dirty="0"/>
              <a:t>conditional factor models</a:t>
            </a:r>
            <a:r>
              <a:rPr lang="en-US" sz="2000" dirty="0"/>
              <a:t>, </a:t>
            </a:r>
            <a:r>
              <a:rPr lang="en-US" sz="2000" dirty="0" err="1"/>
              <a:t>khususnya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tertarik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portofolio</a:t>
            </a:r>
            <a:r>
              <a:rPr lang="en-US" sz="2000" dirty="0"/>
              <a:t> yang </a:t>
            </a:r>
            <a:r>
              <a:rPr lang="en-US" sz="2000" dirty="0" err="1"/>
              <a:t>dikelola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.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mengusulkan</a:t>
            </a:r>
            <a:r>
              <a:rPr lang="en-US" sz="2000" dirty="0"/>
              <a:t> </a:t>
            </a:r>
            <a:r>
              <a:rPr lang="en-US" sz="2000" i="1" dirty="0"/>
              <a:t>conditional factor model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dinamika</a:t>
            </a:r>
            <a:r>
              <a:rPr lang="en-US" sz="2000" dirty="0"/>
              <a:t> parameter </a:t>
            </a:r>
            <a:r>
              <a:rPr lang="en-US" sz="2000" dirty="0" err="1"/>
              <a:t>alfa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beta </a:t>
            </a:r>
            <a:r>
              <a:rPr lang="en-US" sz="2000" dirty="0" err="1"/>
              <a:t>didasarkan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pengkondisi</a:t>
            </a:r>
            <a:r>
              <a:rPr lang="en-US" sz="2000" dirty="0"/>
              <a:t> yang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bergantung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riwayat</a:t>
            </a:r>
            <a:r>
              <a:rPr lang="en-US" sz="2000" dirty="0"/>
              <a:t> </a:t>
            </a:r>
            <a:r>
              <a:rPr lang="en-US" sz="2000" dirty="0" err="1"/>
              <a:t>portofolio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benchmark return.</a:t>
            </a:r>
          </a:p>
        </p:txBody>
      </p:sp>
    </p:spTree>
    <p:extLst>
      <p:ext uri="{BB962C8B-B14F-4D97-AF65-F5344CB8AC3E}">
        <p14:creationId xmlns:p14="http://schemas.microsoft.com/office/powerpoint/2010/main" val="175562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0442" y="640842"/>
            <a:ext cx="10884569" cy="72424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 CONDITIONAL SINGLE INDEX MODEL WITH LOCAL COVARIATES (COSILC)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8" y="1732550"/>
            <a:ext cx="5807242" cy="1876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726" y="1732550"/>
            <a:ext cx="4648200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ea typeface="Cambria Math"/>
              </a:rPr>
              <a:t>𝛾</a:t>
            </a:r>
            <a:r>
              <a:rPr lang="en-US" baseline="-25000" dirty="0">
                <a:latin typeface="+mj-lt"/>
                <a:ea typeface="Cambria Math"/>
              </a:rPr>
              <a:t>0</a:t>
            </a:r>
            <a:r>
              <a:rPr lang="en-US" dirty="0">
                <a:latin typeface="+mj-lt"/>
                <a:ea typeface="Cambria Math"/>
              </a:rPr>
              <a:t> = </a:t>
            </a:r>
            <a:r>
              <a:rPr lang="en-US" dirty="0" err="1">
                <a:latin typeface="+mj-lt"/>
                <a:ea typeface="Cambria Math"/>
              </a:rPr>
              <a:t>Kinerja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jangka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panjang</a:t>
            </a:r>
            <a:endParaRPr lang="en-US" dirty="0">
              <a:latin typeface="+mj-lt"/>
              <a:ea typeface="Cambria Math"/>
            </a:endParaRPr>
          </a:p>
          <a:p>
            <a:pPr marL="449263" indent="-449263"/>
            <a:r>
              <a:rPr lang="en-US" dirty="0">
                <a:latin typeface="+mj-lt"/>
                <a:ea typeface="Cambria Math"/>
              </a:rPr>
              <a:t>𝛾</a:t>
            </a:r>
            <a:r>
              <a:rPr lang="en-US" baseline="-25000" dirty="0">
                <a:latin typeface="+mj-lt"/>
                <a:ea typeface="Cambria Math"/>
              </a:rPr>
              <a:t>1 = 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Perubahan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kinerja</a:t>
            </a:r>
            <a:r>
              <a:rPr lang="en-US" dirty="0">
                <a:latin typeface="+mj-lt"/>
                <a:ea typeface="Cambria Math"/>
              </a:rPr>
              <a:t> yang </a:t>
            </a:r>
            <a:r>
              <a:rPr lang="en-US" dirty="0" err="1">
                <a:latin typeface="+mj-lt"/>
                <a:ea typeface="Cambria Math"/>
              </a:rPr>
              <a:t>disebabkan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oleh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kovarian</a:t>
            </a:r>
            <a:endParaRPr lang="en-US" dirty="0">
              <a:latin typeface="+mj-lt"/>
              <a:ea typeface="Cambria Math"/>
            </a:endParaRPr>
          </a:p>
          <a:p>
            <a:pPr marL="449263" indent="-449263"/>
            <a:r>
              <a:rPr lang="en-US" dirty="0">
                <a:ea typeface="Cambria Math"/>
              </a:rPr>
              <a:t>     = </a:t>
            </a:r>
            <a:r>
              <a:rPr lang="en-US" dirty="0" err="1">
                <a:ea typeface="Cambria Math"/>
              </a:rPr>
              <a:t>Pilihan</a:t>
            </a:r>
            <a:r>
              <a:rPr lang="en-US" dirty="0">
                <a:ea typeface="Cambria Math"/>
              </a:rPr>
              <a:t> </a:t>
            </a:r>
            <a:r>
              <a:rPr lang="en-US" dirty="0" err="1">
                <a:ea typeface="Cambria Math"/>
              </a:rPr>
              <a:t>jangka</a:t>
            </a:r>
            <a:r>
              <a:rPr lang="en-US" dirty="0">
                <a:ea typeface="Cambria Math"/>
              </a:rPr>
              <a:t> </a:t>
            </a:r>
            <a:r>
              <a:rPr lang="en-US" dirty="0" err="1">
                <a:ea typeface="Cambria Math"/>
              </a:rPr>
              <a:t>pendek</a:t>
            </a:r>
            <a:r>
              <a:rPr lang="en-US" dirty="0">
                <a:ea typeface="Cambria Math"/>
              </a:rPr>
              <a:t> </a:t>
            </a:r>
            <a:r>
              <a:rPr lang="en-US" dirty="0" err="1">
                <a:ea typeface="Cambria Math"/>
              </a:rPr>
              <a:t>manajer</a:t>
            </a:r>
            <a:r>
              <a:rPr lang="en-US" dirty="0">
                <a:ea typeface="Cambria Math"/>
              </a:rPr>
              <a:t> </a:t>
            </a:r>
            <a:r>
              <a:rPr lang="en-US" dirty="0" err="1">
                <a:ea typeface="Cambria Math"/>
              </a:rPr>
              <a:t>dalam</a:t>
            </a:r>
            <a:r>
              <a:rPr lang="en-US" dirty="0">
                <a:ea typeface="Cambria Math"/>
              </a:rPr>
              <a:t>  </a:t>
            </a:r>
            <a:r>
              <a:rPr lang="en-US" dirty="0" err="1">
                <a:ea typeface="Cambria Math"/>
              </a:rPr>
              <a:t>pengelolaan</a:t>
            </a:r>
            <a:r>
              <a:rPr lang="en-US" dirty="0">
                <a:ea typeface="Cambria Math"/>
              </a:rPr>
              <a:t> </a:t>
            </a:r>
            <a:r>
              <a:rPr lang="en-US" dirty="0" err="1">
                <a:ea typeface="Cambria Math"/>
              </a:rPr>
              <a:t>dan</a:t>
            </a:r>
            <a:r>
              <a:rPr lang="en-US" dirty="0">
                <a:ea typeface="Cambria Math"/>
              </a:rPr>
              <a:t> </a:t>
            </a:r>
            <a:r>
              <a:rPr lang="en-US" dirty="0" err="1">
                <a:ea typeface="Cambria Math"/>
              </a:rPr>
              <a:t>pemilihan</a:t>
            </a:r>
            <a:r>
              <a:rPr lang="en-US" dirty="0">
                <a:ea typeface="Cambria Math"/>
              </a:rPr>
              <a:t> </a:t>
            </a:r>
            <a:r>
              <a:rPr lang="en-US" dirty="0" err="1">
                <a:ea typeface="Cambria Math"/>
              </a:rPr>
              <a:t>sekuritas</a:t>
            </a:r>
            <a:endParaRPr lang="en-US" dirty="0">
              <a:latin typeface="+mj-lt"/>
              <a:ea typeface="Cambria Math"/>
            </a:endParaRPr>
          </a:p>
          <a:p>
            <a:pPr marL="352425" indent="-352425"/>
            <a:r>
              <a:rPr lang="en-US" dirty="0">
                <a:latin typeface="+mj-lt"/>
                <a:ea typeface="Cambria Math"/>
              </a:rPr>
              <a:t>𝛿</a:t>
            </a:r>
            <a:r>
              <a:rPr lang="en-US" baseline="-25000" dirty="0">
                <a:latin typeface="+mj-lt"/>
                <a:ea typeface="Cambria Math"/>
              </a:rPr>
              <a:t>0 = </a:t>
            </a:r>
            <a:r>
              <a:rPr lang="en-US" dirty="0" err="1">
                <a:latin typeface="+mj-lt"/>
                <a:ea typeface="Cambria Math"/>
              </a:rPr>
              <a:t>Jumlah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pengelolaan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reksa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dana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jangka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panjang</a:t>
            </a:r>
            <a:endParaRPr lang="en-US" dirty="0">
              <a:latin typeface="+mj-lt"/>
              <a:ea typeface="Cambria Math"/>
            </a:endParaRPr>
          </a:p>
          <a:p>
            <a:r>
              <a:rPr lang="en-US" dirty="0">
                <a:latin typeface="+mj-lt"/>
                <a:ea typeface="Cambria Math"/>
              </a:rPr>
              <a:t>𝛿</a:t>
            </a:r>
            <a:r>
              <a:rPr lang="en-US" baseline="-25000" dirty="0">
                <a:latin typeface="+mj-lt"/>
                <a:ea typeface="Cambria Math"/>
              </a:rPr>
              <a:t>1 =  </a:t>
            </a:r>
            <a:r>
              <a:rPr lang="en-US" dirty="0" err="1">
                <a:latin typeface="+mj-lt"/>
                <a:ea typeface="Cambria Math"/>
              </a:rPr>
              <a:t>Pengaruh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dari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risiko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kovariat</a:t>
            </a:r>
            <a:r>
              <a:rPr lang="en-US" dirty="0">
                <a:latin typeface="+mj-lt"/>
                <a:ea typeface="Cambria Math"/>
              </a:rPr>
              <a:t> </a:t>
            </a:r>
            <a:r>
              <a:rPr lang="en-US" dirty="0" err="1">
                <a:latin typeface="+mj-lt"/>
                <a:ea typeface="Cambria Math"/>
              </a:rPr>
              <a:t>pada</a:t>
            </a:r>
            <a:r>
              <a:rPr lang="en-US" dirty="0">
                <a:latin typeface="+mj-lt"/>
                <a:ea typeface="Cambria Math"/>
              </a:rPr>
              <a:t> 𝛿</a:t>
            </a:r>
            <a:r>
              <a:rPr lang="en-US" baseline="-25000" dirty="0">
                <a:latin typeface="+mj-lt"/>
                <a:ea typeface="Cambria Math"/>
              </a:rPr>
              <a:t>0</a:t>
            </a:r>
          </a:p>
          <a:p>
            <a:endParaRPr lang="en-US" sz="2000" baseline="-25000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64" y="2671012"/>
            <a:ext cx="152400" cy="2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2758" y="4593001"/>
            <a:ext cx="8935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a typeface="Cambria Math"/>
              </a:rPr>
              <a:t>LOCAL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err="1">
                <a:ea typeface="Cambria Math"/>
              </a:rPr>
              <a:t>adalah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err="1">
                <a:ea typeface="Cambria Math"/>
              </a:rPr>
              <a:t>perubahan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err="1">
                <a:ea typeface="Cambria Math"/>
              </a:rPr>
              <a:t>perilaku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err="1">
                <a:ea typeface="Cambria Math"/>
              </a:rPr>
              <a:t>manajer</a:t>
            </a:r>
            <a:r>
              <a:rPr lang="en-US" sz="2000" dirty="0">
                <a:ea typeface="Cambria Math"/>
              </a:rPr>
              <a:t> portfolio yang </a:t>
            </a:r>
            <a:r>
              <a:rPr lang="en-US" sz="2000" dirty="0" err="1">
                <a:ea typeface="Cambria Math"/>
              </a:rPr>
              <a:t>berhubungan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err="1">
                <a:ea typeface="Cambria Math"/>
              </a:rPr>
              <a:t>dengan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err="1">
                <a:ea typeface="Cambria Math"/>
              </a:rPr>
              <a:t>kovariat</a:t>
            </a:r>
            <a:r>
              <a:rPr lang="en-US" sz="2000" dirty="0">
                <a:ea typeface="Cambria Math"/>
              </a:rPr>
              <a:t>  yang </a:t>
            </a:r>
            <a:r>
              <a:rPr lang="en-US" sz="2000" dirty="0" err="1">
                <a:ea typeface="Cambria Math"/>
              </a:rPr>
              <a:t>dipertimbangkan</a:t>
            </a:r>
            <a:r>
              <a:rPr lang="en-US" sz="2000" dirty="0">
                <a:ea typeface="Cambria Math"/>
              </a:rPr>
              <a:t> </a:t>
            </a:r>
            <a:r>
              <a:rPr lang="en-US" sz="2000" dirty="0" err="1">
                <a:ea typeface="Cambria Math"/>
              </a:rPr>
              <a:t>manajer</a:t>
            </a:r>
            <a:r>
              <a:rPr lang="en-US" sz="2000" dirty="0">
                <a:ea typeface="Cambria Math"/>
              </a:rPr>
              <a:t>, </a:t>
            </a:r>
            <a:r>
              <a:rPr lang="en-US" sz="2000" dirty="0" err="1"/>
              <a:t>ekspektasi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portofolio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pergerakan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masa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datang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yang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portofolio</a:t>
            </a:r>
            <a:r>
              <a:rPr lang="en-US" sz="2000" dirty="0"/>
              <a:t>.</a:t>
            </a:r>
            <a:endParaRPr lang="en-US" sz="2000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96210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14514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65231" y="136176"/>
            <a:ext cx="79921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latin typeface="Calibri" panose="020F0502020204030204" pitchFamily="34" charset="0"/>
                <a:cs typeface="Calibri" panose="020F0502020204030204" pitchFamily="34" charset="0"/>
              </a:rPr>
              <a:t>MODEL ESTIMATION</a:t>
            </a:r>
            <a:endParaRPr lang="ko-KR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65231" y="1113061"/>
            <a:ext cx="5554437" cy="780795"/>
            <a:chOff x="4745820" y="1491808"/>
            <a:chExt cx="5554437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5792565" y="1528262"/>
              <a:ext cx="45076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Hitung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estimasi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lokal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dari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𝛼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𝛽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nilai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  <a:endParaRPr lang="ko-KR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365231" y="2064523"/>
            <a:ext cx="7223627" cy="780795"/>
            <a:chOff x="4745820" y="1491808"/>
            <a:chExt cx="7223627" cy="780795"/>
          </a:xfrm>
        </p:grpSpPr>
        <p:sp>
          <p:nvSpPr>
            <p:cNvPr id="32" name="TextBox 31"/>
            <p:cNvSpPr txBox="1"/>
            <p:nvPr/>
          </p:nvSpPr>
          <p:spPr>
            <a:xfrm>
              <a:off x="5792565" y="1505977"/>
              <a:ext cx="617688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cocokkan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model (7)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(8)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menggunakan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perkiraan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langkah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karena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mereka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adalah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variabel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eksogen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  <a:endParaRPr lang="ko-KR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365231" y="3089532"/>
            <a:ext cx="5554437" cy="784744"/>
            <a:chOff x="4745820" y="1487859"/>
            <a:chExt cx="5554437" cy="784744"/>
          </a:xfrm>
        </p:grpSpPr>
        <p:sp>
          <p:nvSpPr>
            <p:cNvPr id="39" name="TextBox 38"/>
            <p:cNvSpPr txBox="1"/>
            <p:nvPr/>
          </p:nvSpPr>
          <p:spPr>
            <a:xfrm>
              <a:off x="5792565" y="1487859"/>
              <a:ext cx="45076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menentukan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nilai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k optimal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dengan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mengoptimalkan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beberapa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fungsi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endParaRPr lang="ko-KR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  <a:endParaRPr lang="ko-KR" alt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02975" y="4495676"/>
            <a:ext cx="3639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mbria Math"/>
                <a:ea typeface="Cambria Math"/>
              </a:rPr>
              <a:t>Fungsi</a:t>
            </a:r>
            <a:r>
              <a:rPr lang="en-US" sz="2000" dirty="0">
                <a:latin typeface="Cambria Math"/>
                <a:ea typeface="Cambria Math"/>
              </a:rPr>
              <a:t> k :</a:t>
            </a:r>
          </a:p>
          <a:p>
            <a:endParaRPr lang="en-US" sz="2000" dirty="0">
              <a:latin typeface="Cambria Math"/>
              <a:ea typeface="Cambria Math"/>
            </a:endParaRPr>
          </a:p>
          <a:p>
            <a:endParaRPr lang="en-US" sz="2000" dirty="0">
              <a:latin typeface="Cambria Math"/>
              <a:ea typeface="Cambria Math"/>
            </a:endParaRPr>
          </a:p>
          <a:p>
            <a:r>
              <a:rPr lang="en-US" sz="2000" dirty="0" err="1">
                <a:latin typeface="Cambria Math"/>
                <a:ea typeface="Cambria Math"/>
              </a:rPr>
              <a:t>Dimana</a:t>
            </a:r>
            <a:r>
              <a:rPr lang="en-US" sz="2000" dirty="0">
                <a:latin typeface="Cambria Math"/>
                <a:ea typeface="Cambria Math"/>
              </a:rPr>
              <a:t>           </a:t>
            </a:r>
            <a:r>
              <a:rPr lang="en-US" sz="2000" dirty="0" err="1">
                <a:latin typeface="Cambria Math"/>
                <a:ea typeface="Cambria Math"/>
              </a:rPr>
              <a:t>adalah</a:t>
            </a:r>
            <a:r>
              <a:rPr lang="en-US" sz="2000" dirty="0">
                <a:latin typeface="Cambria Math"/>
                <a:ea typeface="Cambria Math"/>
              </a:rPr>
              <a:t> </a:t>
            </a:r>
            <a:r>
              <a:rPr lang="en-US" sz="2000" dirty="0" err="1">
                <a:latin typeface="Cambria Math"/>
                <a:ea typeface="Cambria Math"/>
              </a:rPr>
              <a:t>estimasi</a:t>
            </a:r>
            <a:r>
              <a:rPr lang="en-US" sz="2000" dirty="0">
                <a:latin typeface="Cambria Math"/>
                <a:ea typeface="Cambria Math"/>
              </a:rPr>
              <a:t> return </a:t>
            </a:r>
            <a:r>
              <a:rPr lang="en-US" sz="2000" dirty="0" err="1">
                <a:latin typeface="Cambria Math"/>
                <a:ea typeface="Cambria Math"/>
              </a:rPr>
              <a:t>tahun</a:t>
            </a:r>
            <a:r>
              <a:rPr lang="en-US" sz="2000" dirty="0">
                <a:latin typeface="Cambria Math"/>
                <a:ea typeface="Cambria Math"/>
              </a:rPr>
              <a:t> k </a:t>
            </a:r>
            <a:r>
              <a:rPr lang="en-US" sz="2000" dirty="0" err="1">
                <a:latin typeface="Cambria Math"/>
                <a:ea typeface="Cambria Math"/>
              </a:rPr>
              <a:t>berdasarkan</a:t>
            </a:r>
            <a:r>
              <a:rPr lang="en-US" sz="2000" dirty="0">
                <a:latin typeface="Cambria Math"/>
                <a:ea typeface="Cambria Math"/>
              </a:rPr>
              <a:t> parameter </a:t>
            </a:r>
            <a:r>
              <a:rPr lang="en-US" sz="2000" dirty="0" err="1">
                <a:latin typeface="Cambria Math"/>
                <a:ea typeface="Cambria Math"/>
              </a:rPr>
              <a:t>lokal</a:t>
            </a:r>
            <a:r>
              <a:rPr lang="en-US" sz="2000" dirty="0">
                <a:latin typeface="Cambria Math"/>
                <a:ea typeface="Cambria Math"/>
              </a:rPr>
              <a:t> k </a:t>
            </a:r>
            <a:endParaRPr lang="en-US" sz="2000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99" b="14080"/>
          <a:stretch>
            <a:fillRect/>
          </a:stretch>
        </p:blipFill>
        <p:spPr bwMode="auto">
          <a:xfrm>
            <a:off x="4651539" y="544713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39" y="4552307"/>
            <a:ext cx="182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680614" y="223641"/>
            <a:ext cx="2676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COSILC </a:t>
            </a:r>
            <a:r>
              <a:rPr lang="en-US" dirty="0" err="1"/>
              <a:t>diestimasi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 </a:t>
            </a:r>
            <a:r>
              <a:rPr lang="en-US" dirty="0" err="1"/>
              <a:t>langkah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968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맑은 고딕</vt:lpstr>
      <vt:lpstr>Arial</vt:lpstr>
      <vt:lpstr>Calibri</vt:lpstr>
      <vt:lpstr>Cambria Math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Dian Mustika</cp:lastModifiedBy>
  <cp:revision>187</cp:revision>
  <dcterms:created xsi:type="dcterms:W3CDTF">2018-04-24T17:14:44Z</dcterms:created>
  <dcterms:modified xsi:type="dcterms:W3CDTF">2022-08-30T07:06:55Z</dcterms:modified>
</cp:coreProperties>
</file>