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16"/>
  </p:handoutMasterIdLst>
  <p:sldIdLst>
    <p:sldId id="256" r:id="rId3"/>
    <p:sldId id="279" r:id="rId5"/>
    <p:sldId id="284" r:id="rId6"/>
    <p:sldId id="317" r:id="rId7"/>
    <p:sldId id="318" r:id="rId8"/>
    <p:sldId id="328" r:id="rId9"/>
    <p:sldId id="327" r:id="rId10"/>
    <p:sldId id="319" r:id="rId11"/>
    <p:sldId id="329" r:id="rId12"/>
    <p:sldId id="309" r:id="rId13"/>
    <p:sldId id="316" r:id="rId14"/>
    <p:sldId id="275" r:id="rId15"/>
  </p:sldIdLst>
  <p:sldSz cx="9144000" cy="6858000" type="screen4x3"/>
  <p:notesSz cx="9144000" cy="6858000"/>
  <p:defaultTextStyle>
    <a:defPPr>
      <a:defRPr lang="en-US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41"/>
  </p:normalViewPr>
  <p:slideViewPr>
    <p:cSldViewPr showGuides="1">
      <p:cViewPr varScale="1">
        <p:scale>
          <a:sx n="72" d="100"/>
          <a:sy n="72" d="100"/>
        </p:scale>
        <p:origin x="1326" y="54"/>
      </p:cViewPr>
      <p:guideLst>
        <p:guide orient="horz" pos="2134"/>
        <p:guide pos="286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9" Type="http://schemas.openxmlformats.org/officeDocument/2006/relationships/tableStyles" Target="tableStyles.xml"/><Relationship Id="rId18" Type="http://schemas.openxmlformats.org/officeDocument/2006/relationships/viewProps" Target="viewProps.xml"/><Relationship Id="rId17" Type="http://schemas.openxmlformats.org/officeDocument/2006/relationships/presProps" Target="presProps.xml"/><Relationship Id="rId16" Type="http://schemas.openxmlformats.org/officeDocument/2006/relationships/handoutMaster" Target="handoutMasters/handoutMaster1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d-ID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d-ID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AC9CFF3-854F-4396-8DA3-74A0D8E286C1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d-ID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to edit Master text styles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Fifth level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d-ID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A85AF5A-07A2-48DD-8D68-73C7F89B54B8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2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5122" name="Notes Placeholder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p>
            <a:pPr lvl="0" eaLnBrk="1" hangingPunct="1">
              <a:spcBef>
                <a:spcPct val="0"/>
              </a:spcBef>
            </a:pPr>
            <a:endParaRPr lang="id-ID" alt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15362" name="Notes Placeholder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p>
            <a:pPr lvl="0" eaLnBrk="1" hangingPunct="1">
              <a:spcBef>
                <a:spcPct val="0"/>
              </a:spcBef>
            </a:pPr>
            <a:endParaRPr lang="id-ID" alt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9217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fontAlgn="base"/>
            <a:r>
              <a:rPr lang="en-US" strike="noStrike" noProof="1" smtClean="0"/>
              <a:t>Click to edit Master subtitle style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7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026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lvl="0"/>
            <a:r>
              <a:rPr lang="en-US" altLang="en-US" dirty="0"/>
              <a:t>Click to edit Master title style</a:t>
            </a:r>
            <a:endParaRPr lang="en-US" alt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lvl="0" indent="-342900"/>
            <a:r>
              <a:rPr lang="en-US" altLang="en-US" dirty="0"/>
              <a:t>Click to edit Master text styles</a:t>
            </a:r>
            <a:endParaRPr lang="en-US" altLang="en-US" dirty="0"/>
          </a:p>
          <a:p>
            <a:pPr lvl="1" indent="-285750"/>
            <a:r>
              <a:rPr lang="en-US" altLang="en-US" dirty="0"/>
              <a:t>Second level</a:t>
            </a:r>
            <a:endParaRPr lang="en-US" altLang="en-US" dirty="0"/>
          </a:p>
          <a:p>
            <a:pPr lvl="2" indent="-228600"/>
            <a:r>
              <a:rPr lang="en-US" altLang="en-US" dirty="0"/>
              <a:t>Third level</a:t>
            </a:r>
            <a:endParaRPr lang="en-US" altLang="en-US" dirty="0"/>
          </a:p>
          <a:p>
            <a:pPr lvl="3" indent="-228600"/>
            <a:r>
              <a:rPr lang="en-US" altLang="en-US" dirty="0"/>
              <a:t>Fourth level</a:t>
            </a:r>
            <a:endParaRPr lang="en-US" altLang="en-US" dirty="0"/>
          </a:p>
          <a:p>
            <a:pPr lvl="4" indent="-228600"/>
            <a:r>
              <a:rPr lang="en-US" altLang="en-US" dirty="0"/>
              <a:t>Fifth level</a:t>
            </a:r>
            <a:endParaRPr lang="en-US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sldNum="0"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7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7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7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7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7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pic>
        <p:nvPicPr>
          <p:cNvPr id="4098" name="Picture 2" descr="D:\Picture\logo ibi small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4750" y="0"/>
            <a:ext cx="1577975" cy="15779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4" name="Text Box 7"/>
          <p:cNvSpPr txBox="1">
            <a:spLocks noChangeArrowheads="1"/>
          </p:cNvSpPr>
          <p:nvPr/>
        </p:nvSpPr>
        <p:spPr bwMode="auto">
          <a:xfrm>
            <a:off x="1187450" y="2827338"/>
            <a:ext cx="7489825" cy="6445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ID" sz="3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 Antiqua" pitchFamily="18" charset="0"/>
                <a:ea typeface="Calibri" pitchFamily="34" charset="0"/>
                <a:cs typeface="Times New Roman" panose="02020603050405020304" pitchFamily="18" charset="0"/>
                <a:sym typeface="+mn-ea"/>
              </a:rPr>
              <a:t>PEMROGR</a:t>
            </a:r>
            <a:r>
              <a:rPr kumimoji="0" lang="en-US" altLang="en-ID" sz="3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 Antiqua" pitchFamily="18" charset="0"/>
                <a:ea typeface="Calibri" pitchFamily="34" charset="0"/>
                <a:cs typeface="Times New Roman" panose="02020603050405020304" pitchFamily="18" charset="0"/>
                <a:sym typeface="+mn-ea"/>
              </a:rPr>
              <a:t>A</a:t>
            </a:r>
            <a:r>
              <a:rPr kumimoji="0" lang="en-ID" sz="3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 Antiqua" pitchFamily="18" charset="0"/>
                <a:ea typeface="Calibri" pitchFamily="34" charset="0"/>
                <a:cs typeface="Times New Roman" panose="02020603050405020304" pitchFamily="18" charset="0"/>
                <a:sym typeface="+mn-ea"/>
              </a:rPr>
              <a:t>MAN TERSTRUKTUR</a:t>
            </a:r>
            <a:endParaRPr kumimoji="0" lang="en-US" altLang="en-US" sz="36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panose="020B0704020202020204" pitchFamily="34" charset="0"/>
              <a:ea typeface="+mn-ea"/>
              <a:cs typeface="Arial" panose="020B0704020202020204" pitchFamily="34" charset="0"/>
              <a:sym typeface="+mn-ea"/>
            </a:endParaRPr>
          </a:p>
        </p:txBody>
      </p:sp>
      <p:sp>
        <p:nvSpPr>
          <p:cNvPr id="9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124200" y="6499225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Pemrograman Struktur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102" name="Rectangle 7"/>
          <p:cNvSpPr txBox="1"/>
          <p:nvPr/>
        </p:nvSpPr>
        <p:spPr>
          <a:xfrm>
            <a:off x="1187450" y="1127125"/>
            <a:ext cx="5899150" cy="1146175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US" altLang="zh-CN" sz="2000" u="sng" dirty="0">
                <a:solidFill>
                  <a:srgbClr val="0070C0"/>
                </a:solidFill>
                <a:latin typeface="Calibri" pitchFamily="34" charset="0"/>
              </a:rPr>
              <a:t>Materi Pembelajaran</a:t>
            </a:r>
            <a:r>
              <a:rPr lang="en-US" altLang="zh-CN" sz="3200" dirty="0">
                <a:solidFill>
                  <a:srgbClr val="0070C0"/>
                </a:solidFill>
                <a:latin typeface="Calibri" pitchFamily="34" charset="0"/>
              </a:rPr>
              <a:t> </a:t>
            </a:r>
            <a:endParaRPr lang="en-US" altLang="zh-CN" sz="3200" dirty="0">
              <a:solidFill>
                <a:srgbClr val="0070C0"/>
              </a:solidFill>
              <a:latin typeface="Calibri" pitchFamily="34" charset="0"/>
            </a:endParaRPr>
          </a:p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US" sz="3200" dirty="0">
                <a:solidFill>
                  <a:srgbClr val="0070C0"/>
                </a:solidFill>
                <a:latin typeface="Calibri" pitchFamily="34" charset="0"/>
              </a:rPr>
              <a:t>Matakuliah :</a:t>
            </a:r>
            <a:endParaRPr lang="en-US" sz="3200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4103" name="Rectangle 7"/>
          <p:cNvSpPr txBox="1"/>
          <p:nvPr/>
        </p:nvSpPr>
        <p:spPr>
          <a:xfrm>
            <a:off x="1222375" y="3387725"/>
            <a:ext cx="5365750" cy="4889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US" sz="2000" dirty="0">
                <a:solidFill>
                  <a:srgbClr val="404040"/>
                </a:solidFill>
                <a:latin typeface="Calibri" pitchFamily="34" charset="0"/>
              </a:rPr>
              <a:t>Kode Matakuliah : SKO 21411</a:t>
            </a:r>
            <a:endParaRPr lang="en-US" sz="2000" dirty="0">
              <a:solidFill>
                <a:srgbClr val="404040"/>
              </a:solidFill>
              <a:latin typeface="Calibri" pitchFamily="34" charset="0"/>
            </a:endParaRPr>
          </a:p>
        </p:txBody>
      </p:sp>
      <p:sp>
        <p:nvSpPr>
          <p:cNvPr id="4104" name="Rectangle 7"/>
          <p:cNvSpPr txBox="1"/>
          <p:nvPr/>
        </p:nvSpPr>
        <p:spPr>
          <a:xfrm>
            <a:off x="1187450" y="4829175"/>
            <a:ext cx="6302375" cy="944563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ID" altLang="x-none" sz="1800" dirty="0">
                <a:solidFill>
                  <a:srgbClr val="0D0D0D"/>
                </a:solidFill>
                <a:latin typeface="Calibri" pitchFamily="34" charset="0"/>
              </a:rPr>
              <a:t>Dosen Pengampu </a:t>
            </a:r>
            <a:r>
              <a:rPr lang="en-US" altLang="en-ID" sz="1800" dirty="0">
                <a:solidFill>
                  <a:srgbClr val="0D0D0D"/>
                </a:solidFill>
                <a:latin typeface="Calibri" pitchFamily="34" charset="0"/>
              </a:rPr>
              <a:t>Matakuliah</a:t>
            </a:r>
            <a:r>
              <a:rPr lang="en-ID" altLang="x-none" sz="1800" dirty="0">
                <a:solidFill>
                  <a:srgbClr val="0D0D0D"/>
                </a:solidFill>
                <a:latin typeface="Calibri" pitchFamily="34" charset="0"/>
              </a:rPr>
              <a:t>:</a:t>
            </a:r>
            <a:r>
              <a:rPr lang="en-ID" altLang="x-none" sz="2400" dirty="0">
                <a:solidFill>
                  <a:srgbClr val="0D0D0D"/>
                </a:solidFill>
                <a:latin typeface="Calibri" pitchFamily="34" charset="0"/>
              </a:rPr>
              <a:t> </a:t>
            </a:r>
            <a:endParaRPr lang="en-ID" altLang="x-none" sz="2400" dirty="0">
              <a:solidFill>
                <a:srgbClr val="0D0D0D"/>
              </a:solidFill>
              <a:latin typeface="Calibri" pitchFamily="34" charset="0"/>
            </a:endParaRPr>
          </a:p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ID" altLang="x-none" sz="2400" dirty="0">
                <a:solidFill>
                  <a:srgbClr val="0D0D0D"/>
                </a:solidFill>
                <a:latin typeface="Calibri" pitchFamily="34" charset="0"/>
              </a:rPr>
              <a:t>Bayu Nugroho, </a:t>
            </a:r>
            <a:r>
              <a:rPr lang="en-US" altLang="en-ID" sz="2400" dirty="0">
                <a:solidFill>
                  <a:srgbClr val="0D0D0D"/>
                </a:solidFill>
                <a:latin typeface="Calibri" pitchFamily="34" charset="0"/>
              </a:rPr>
              <a:t>S.Kom., </a:t>
            </a:r>
            <a:r>
              <a:rPr lang="en-ID" altLang="x-none" sz="2400" dirty="0">
                <a:solidFill>
                  <a:srgbClr val="0D0D0D"/>
                </a:solidFill>
                <a:latin typeface="Calibri" pitchFamily="34" charset="0"/>
              </a:rPr>
              <a:t>M.Eng</a:t>
            </a:r>
            <a:endParaRPr lang="en-ID" altLang="x-none" sz="2400" dirty="0">
              <a:solidFill>
                <a:srgbClr val="0D0D0D"/>
              </a:solidFill>
              <a:latin typeface="Calibri" pitchFamily="34" charset="0"/>
            </a:endParaRPr>
          </a:p>
        </p:txBody>
      </p:sp>
      <p:sp>
        <p:nvSpPr>
          <p:cNvPr id="4105" name="Rectangle 7"/>
          <p:cNvSpPr txBox="1"/>
          <p:nvPr/>
        </p:nvSpPr>
        <p:spPr>
          <a:xfrm>
            <a:off x="1187450" y="298450"/>
            <a:ext cx="3062288" cy="384175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US" altLang="en-ID" sz="1800" b="1" dirty="0">
                <a:solidFill>
                  <a:srgbClr val="595959"/>
                </a:solidFill>
                <a:latin typeface="Arial Narrow Bold" panose="020B0706020202030204" charset="0"/>
              </a:rPr>
              <a:t>Bahan Ajar</a:t>
            </a:r>
            <a:endParaRPr lang="en-US" altLang="en-ID" sz="1800" b="1" u="sng" dirty="0">
              <a:solidFill>
                <a:srgbClr val="595959"/>
              </a:solidFill>
              <a:latin typeface="Arial Narrow Bold" panose="020B0706020202030204" charset="0"/>
            </a:endParaRPr>
          </a:p>
        </p:txBody>
      </p:sp>
      <p:sp>
        <p:nvSpPr>
          <p:cNvPr id="3" name="Rectangle 7"/>
          <p:cNvSpPr txBox="1"/>
          <p:nvPr/>
        </p:nvSpPr>
        <p:spPr>
          <a:xfrm>
            <a:off x="1222375" y="3981450"/>
            <a:ext cx="5365750" cy="4889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None/>
            </a:pPr>
            <a:r>
              <a:rPr kumimoji="0" lang="en-US" sz="2400" b="0" i="0" u="none" strike="noStrike" kern="1200" cap="none" spc="0" normalizeH="0" baseline="0" noProof="1" dirty="0">
                <a:solidFill>
                  <a:schemeClr val="accent6">
                    <a:lumMod val="75000"/>
                  </a:schemeClr>
                </a:solidFill>
                <a:latin typeface="+mn-lt"/>
                <a:ea typeface="+mn-ea"/>
                <a:cs typeface="Arial" panose="020B0704020202020204" pitchFamily="34" charset="0"/>
                <a:sym typeface="+mn-ea"/>
              </a:rPr>
              <a:t>Prodi : SISTEM KOMPUTER</a:t>
            </a:r>
            <a:endParaRPr kumimoji="0" lang="en-US" sz="2400" b="0" i="0" u="none" strike="noStrike" kern="1200" cap="none" spc="0" normalizeH="0" baseline="0" noProof="1" dirty="0">
              <a:solidFill>
                <a:schemeClr val="accent6">
                  <a:lumMod val="75000"/>
                </a:schemeClr>
              </a:solidFill>
              <a:latin typeface="+mn-lt"/>
              <a:ea typeface="Arial" panose="020B0704020202020204" pitchFamily="34" charset="0"/>
              <a:cs typeface="Arial" panose="020B0704020202020204" pitchFamily="34" charset="0"/>
              <a:sym typeface="+mn-ea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61280" y="397510"/>
            <a:ext cx="2328545" cy="958850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5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8605" y="988695"/>
            <a:ext cx="8500110" cy="2233930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b="1" dirty="0"/>
              <a:t>Tugas Mandiri (teori):</a:t>
            </a:r>
            <a:endParaRPr lang="en-US" sz="2800" b="1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800" b="1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8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/>
              <a:t>Ada beberapa variasi penggunaan IF – ELSE ? Sebutkan jelaskan fungsi masing-masing.</a:t>
            </a:r>
            <a:endParaRPr lang="en-US" sz="28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>
                <a:sym typeface="+mn-ea"/>
              </a:rPr>
              <a:t>	</a:t>
            </a:r>
            <a:endParaRPr lang="en-US" sz="2800" dirty="0">
              <a:sym typeface="+mn-ea"/>
            </a:endParaRPr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Pemrograman Tersturktur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cut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5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Pemrograman Tersturktur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Shape 81"/>
          <p:cNvSpPr>
            <a:spLocks noGrp="1"/>
          </p:cNvSpPr>
          <p:nvPr/>
        </p:nvSpPr>
        <p:spPr>
          <a:xfrm>
            <a:off x="268605" y="863600"/>
            <a:ext cx="5277485" cy="600011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25" tIns="45700" rIns="91425" bIns="45700" anchor="t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7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7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7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7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b="1" dirty="0"/>
              <a:t>Tugas Mandiri (prakt):</a:t>
            </a:r>
            <a:endParaRPr lang="en-US" sz="2800" b="1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800" dirty="0"/>
              <a:t> </a:t>
            </a:r>
            <a:endParaRPr lang="en-US" sz="28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1800" dirty="0">
                <a:solidFill>
                  <a:schemeClr val="accent6">
                    <a:lumMod val="75000"/>
                  </a:schemeClr>
                </a:solidFill>
              </a:rPr>
              <a:t>1.     // Pin 13 untuk LED</a:t>
            </a:r>
            <a:endParaRPr lang="en-US" sz="1800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1800" dirty="0">
                <a:solidFill>
                  <a:schemeClr val="accent6">
                    <a:lumMod val="75000"/>
                  </a:schemeClr>
                </a:solidFill>
              </a:rPr>
              <a:t>2.     constint pinLED = 13;</a:t>
            </a:r>
            <a:endParaRPr lang="en-US" sz="1800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1800" dirty="0">
                <a:solidFill>
                  <a:schemeClr val="accent6">
                    <a:lumMod val="75000"/>
                  </a:schemeClr>
                </a:solidFill>
              </a:rPr>
              <a:t>3.     voidsetup() {</a:t>
            </a:r>
            <a:endParaRPr lang="en-US" sz="1800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1800" dirty="0">
                <a:solidFill>
                  <a:schemeClr val="accent6">
                    <a:lumMod val="75000"/>
                  </a:schemeClr>
                </a:solidFill>
              </a:rPr>
              <a:t>4.     // pin LED sebagai output</a:t>
            </a:r>
            <a:endParaRPr lang="en-US" sz="1800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1800" dirty="0">
                <a:solidFill>
                  <a:schemeClr val="accent6">
                    <a:lumMod val="75000"/>
                  </a:schemeClr>
                </a:solidFill>
              </a:rPr>
              <a:t>5.     	pinMode(pinLED,OUTPUT);</a:t>
            </a:r>
            <a:endParaRPr lang="en-US" sz="1800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1800" dirty="0">
                <a:solidFill>
                  <a:schemeClr val="accent6">
                    <a:lumMod val="75000"/>
                  </a:schemeClr>
                </a:solidFill>
              </a:rPr>
              <a:t>6.     }</a:t>
            </a:r>
            <a:endParaRPr lang="en-US" sz="1800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1800" dirty="0">
                <a:solidFill>
                  <a:schemeClr val="accent6">
                    <a:lumMod val="75000"/>
                  </a:schemeClr>
                </a:solidFill>
              </a:rPr>
              <a:t>7.     	int timeDelay = 1000;</a:t>
            </a:r>
            <a:endParaRPr lang="en-US" sz="1800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1800" dirty="0">
                <a:solidFill>
                  <a:schemeClr val="accent6">
                    <a:lumMod val="75000"/>
                  </a:schemeClr>
                </a:solidFill>
              </a:rPr>
              <a:t>9.     voidloop() {</a:t>
            </a:r>
            <a:endParaRPr lang="en-US" sz="1800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1800" dirty="0">
                <a:solidFill>
                  <a:schemeClr val="accent6">
                    <a:lumMod val="75000"/>
                  </a:schemeClr>
                </a:solidFill>
              </a:rPr>
              <a:t>10.   	if(timeDelay &lt;= 100){</a:t>
            </a:r>
            <a:endParaRPr lang="en-US" sz="1800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1800" dirty="0">
                <a:solidFill>
                  <a:schemeClr val="accent6">
                    <a:lumMod val="75000"/>
                  </a:schemeClr>
                </a:solidFill>
              </a:rPr>
              <a:t>11.   		delay(3000);</a:t>
            </a:r>
            <a:endParaRPr lang="en-US" sz="1800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1800" dirty="0">
                <a:solidFill>
                  <a:schemeClr val="accent6">
                    <a:lumMod val="75000"/>
                  </a:schemeClr>
                </a:solidFill>
              </a:rPr>
              <a:t>12.   		timeDelay = 1000;</a:t>
            </a:r>
            <a:endParaRPr lang="en-US" sz="1800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1800" dirty="0">
                <a:solidFill>
                  <a:schemeClr val="accent6">
                    <a:lumMod val="75000"/>
                  </a:schemeClr>
                </a:solidFill>
              </a:rPr>
              <a:t>13.   }else{</a:t>
            </a:r>
            <a:endParaRPr lang="en-US" sz="1800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1800" dirty="0">
                <a:solidFill>
                  <a:schemeClr val="accent6">
                    <a:lumMod val="75000"/>
                  </a:schemeClr>
                </a:solidFill>
              </a:rPr>
              <a:t>14.   	timeDelay = timeDelay - 100;</a:t>
            </a:r>
            <a:endParaRPr lang="en-US" sz="1800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1800" dirty="0">
                <a:solidFill>
                  <a:schemeClr val="accent6">
                    <a:lumMod val="75000"/>
                  </a:schemeClr>
                </a:solidFill>
              </a:rPr>
              <a:t>15.   }</a:t>
            </a:r>
            <a:endParaRPr lang="en-US" sz="1800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1800" dirty="0">
                <a:solidFill>
                  <a:schemeClr val="accent6">
                    <a:lumMod val="75000"/>
                  </a:schemeClr>
                </a:solidFill>
              </a:rPr>
              <a:t>16.   	digitalWrite(pinLED,HIGH);</a:t>
            </a:r>
            <a:endParaRPr lang="en-US" sz="1800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1800" dirty="0">
                <a:solidFill>
                  <a:schemeClr val="accent6">
                    <a:lumMod val="75000"/>
                  </a:schemeClr>
                </a:solidFill>
              </a:rPr>
              <a:t>17.   	delay(timeDelay);</a:t>
            </a:r>
            <a:endParaRPr lang="en-US" sz="1800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1800" dirty="0">
                <a:solidFill>
                  <a:schemeClr val="accent6">
                    <a:lumMod val="75000"/>
                  </a:schemeClr>
                </a:solidFill>
              </a:rPr>
              <a:t>18.   	digitalWrite(pinLED,LOW);</a:t>
            </a:r>
            <a:endParaRPr lang="en-US" sz="1800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1800" dirty="0">
                <a:solidFill>
                  <a:schemeClr val="accent6">
                    <a:lumMod val="75000"/>
                  </a:schemeClr>
                </a:solidFill>
              </a:rPr>
              <a:t>19.   	delay(timeDelay);</a:t>
            </a:r>
            <a:endParaRPr lang="en-US" sz="1800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1800" dirty="0">
                <a:solidFill>
                  <a:schemeClr val="accent6">
                    <a:lumMod val="75000"/>
                  </a:schemeClr>
                </a:solidFill>
              </a:rPr>
              <a:t>20.   }</a:t>
            </a:r>
            <a:endParaRPr lang="en-US" sz="18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00" name="Text Box 99"/>
          <p:cNvSpPr txBox="1"/>
          <p:nvPr/>
        </p:nvSpPr>
        <p:spPr>
          <a:xfrm>
            <a:off x="4631690" y="863600"/>
            <a:ext cx="4054475" cy="13836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marL="0" indent="0"/>
            <a:r>
              <a:rPr sz="2800" b="0">
                <a:latin typeface="Calibri" pitchFamily="34" charset="0"/>
                <a:cs typeface="Calibri" pitchFamily="34" charset="0"/>
              </a:rPr>
              <a:t>Analisa </a:t>
            </a:r>
            <a:r>
              <a:rPr lang="en-US" sz="2800" b="0">
                <a:latin typeface="Calibri" pitchFamily="34" charset="0"/>
                <a:cs typeface="Calibri" pitchFamily="34" charset="0"/>
              </a:rPr>
              <a:t>Sketch </a:t>
            </a:r>
            <a:r>
              <a:rPr sz="2800" b="0">
                <a:latin typeface="Calibri" pitchFamily="34" charset="0"/>
                <a:cs typeface="Calibri" pitchFamily="34" charset="0"/>
              </a:rPr>
              <a:t>Program, jelaskan, dan buat kesimpulan)</a:t>
            </a:r>
            <a:endParaRPr lang="en-US" sz="2800" b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 spd="slow">
    <p:cut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 bwMode="auto">
          <a:xfrm>
            <a:off x="3500430" y="2629326"/>
            <a:ext cx="2428892" cy="1362075"/>
          </a:xfrm>
          <a:ln>
            <a:miter lim="800000"/>
          </a:ln>
          <a:effectLst/>
          <a:scene3d>
            <a:camera prst="orthographicFront"/>
            <a:lightRig rig="balanced" dir="t"/>
          </a:scene3d>
          <a:sp3d prstMaterial="plastic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7200" b="0" i="0" u="none" strike="noStrike" kern="1200" cap="none" spc="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  <a:t>end</a:t>
            </a:r>
            <a:endParaRPr kumimoji="0" lang="en-US" sz="7200" b="0" i="0" u="none" strike="noStrike" kern="1200" cap="none" spc="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uLnTx/>
              <a:uFillTx/>
              <a:latin typeface="Arial Black" panose="020B0A04020102020204" pitchFamily="34" charset="0"/>
              <a:ea typeface="+mj-ea"/>
              <a:cs typeface="+mj-cs"/>
            </a:endParaRPr>
          </a:p>
        </p:txBody>
      </p:sp>
      <p:sp>
        <p:nvSpPr>
          <p:cNvPr id="14339" name="Date Placeholder 3"/>
          <p:cNvSpPr>
            <a:spLocks noGrp="1"/>
          </p:cNvSpPr>
          <p:nvPr>
            <p:ph type="dt" sz="half" idx="10"/>
          </p:nvPr>
        </p:nvSpPr>
        <p:spPr>
          <a:noFill/>
          <a:ln>
            <a:noFill/>
          </a:ln>
        </p:spPr>
        <p:txBody>
          <a:bodyPr wrap="square" lIns="91440" tIns="45720" rIns="91440" bIns="45720"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704020202020204" pitchFamily="34" charset="0"/>
                <a:ea typeface="Arial" panose="020B0704020202020204" pitchFamily="34" charset="0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704020202020204" pitchFamily="34" charset="0"/>
                <a:ea typeface="Arial" panose="020B0704020202020204" pitchFamily="34" charset="0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704020202020204" pitchFamily="34" charset="0"/>
                <a:ea typeface="Arial" panose="020B0704020202020204" pitchFamily="34" charset="0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704020202020204" pitchFamily="34" charset="0"/>
                <a:ea typeface="Arial" panose="020B0704020202020204" pitchFamily="34" charset="0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704020202020204" pitchFamily="34" charset="0"/>
                <a:ea typeface="Arial" panose="020B0704020202020204" pitchFamily="34" charset="0"/>
                <a:cs typeface="+mn-cs"/>
              </a:defRPr>
            </a:lvl5pPr>
          </a:lstStyle>
          <a:p>
            <a:pPr lvl="0" indent="0" eaLnBrk="1" hangingPunct="1"/>
            <a:r>
              <a:rPr lang="en-US" altLang="en-US" sz="1200" dirty="0">
                <a:solidFill>
                  <a:srgbClr val="898989"/>
                </a:solidFill>
                <a:latin typeface="Calibri" pitchFamily="34" charset="0"/>
              </a:rPr>
              <a:t>*</a:t>
            </a:r>
            <a:endParaRPr lang="en-US" altLang="en-US" sz="1200" dirty="0">
              <a:solidFill>
                <a:srgbClr val="898989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193" name="Shape 80"/>
          <p:cNvSpPr>
            <a:spLocks noGrp="1"/>
          </p:cNvSpPr>
          <p:nvPr>
            <p:ph type="title"/>
          </p:nvPr>
        </p:nvSpPr>
        <p:spPr>
          <a:xfrm>
            <a:off x="395288" y="1098550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3200" b="1" u="sng" dirty="0">
                <a:latin typeface="Arial" panose="020B0704020202020204" pitchFamily="34" charset="0"/>
                <a:sym typeface="Arial" panose="020B0704020202020204" pitchFamily="34" charset="0"/>
              </a:rPr>
              <a:t>Tables of Content</a:t>
            </a:r>
            <a:endParaRPr lang="en-US" altLang="en-US" sz="32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8194" name="Shape 81"/>
          <p:cNvSpPr>
            <a:spLocks noGrp="1"/>
          </p:cNvSpPr>
          <p:nvPr>
            <p:ph idx="1"/>
          </p:nvPr>
        </p:nvSpPr>
        <p:spPr>
          <a:xfrm>
            <a:off x="395605" y="1857375"/>
            <a:ext cx="8608695" cy="4264025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dirty="0"/>
              <a:t>	</a:t>
            </a:r>
            <a:endParaRPr lang="en-US" sz="30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/>
              <a:t>Decision Making in C</a:t>
            </a:r>
            <a:endParaRPr lang="en-US" sz="300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/>
              <a:t>	- Relational Operators</a:t>
            </a:r>
            <a:endParaRPr lang="en-US" sz="300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/>
              <a:t>	- The if Statement</a:t>
            </a:r>
            <a:endParaRPr lang="en-US" sz="300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/>
              <a:t>	- Cascading if Statements</a:t>
            </a:r>
            <a:endParaRPr lang="en-US" sz="300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/>
              <a:t>	</a:t>
            </a:r>
            <a:endParaRPr lang="en-US" sz="300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Pemrograman Tersturktur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241" name="Shape 80"/>
          <p:cNvSpPr>
            <a:spLocks noGrp="1"/>
          </p:cNvSpPr>
          <p:nvPr/>
        </p:nvSpPr>
        <p:spPr>
          <a:xfrm>
            <a:off x="395288" y="326390"/>
            <a:ext cx="8229600" cy="65087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25" tIns="45700" rIns="91425" bIns="45700"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5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5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8605" y="863600"/>
            <a:ext cx="8742045" cy="1825625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b="1">
                <a:sym typeface="+mn-ea"/>
              </a:rPr>
              <a:t>Decision Making in C</a:t>
            </a:r>
            <a:r>
              <a:rPr lang="en-US" sz="2800" b="1" dirty="0"/>
              <a:t> </a:t>
            </a:r>
            <a:endParaRPr lang="en-US" sz="2800" b="1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12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/>
              <a:t>The relational operators available to you in Arduino C.</a:t>
            </a:r>
            <a:endParaRPr lang="en-US" sz="2800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Pemrograman Tersturktur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2" name="Table 1"/>
          <p:cNvGraphicFramePr/>
          <p:nvPr>
            <p:custDataLst>
              <p:tags r:id="rId1"/>
            </p:custDataLst>
          </p:nvPr>
        </p:nvGraphicFramePr>
        <p:xfrm>
          <a:off x="1343025" y="2689225"/>
          <a:ext cx="6400800" cy="26536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44930"/>
                <a:gridCol w="5055870"/>
              </a:tblGrid>
              <a:tr h="3810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/>
                        <a:t>Operator 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sz="1800">
                          <a:sym typeface="+mn-ea"/>
                        </a:rPr>
                        <a:t>Interpretation</a:t>
                      </a:r>
                      <a:endParaRPr lang="en-US"/>
                    </a:p>
                  </a:txBody>
                  <a:tcPr/>
                </a:tc>
              </a:tr>
              <a:tr h="3810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sz="1800">
                          <a:sym typeface="+mn-ea"/>
                        </a:rPr>
                        <a:t>&gt;</a:t>
                      </a:r>
                      <a:endParaRPr lang="en-US" sz="1800">
                        <a:sym typeface="+mn-ea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/>
                        <a:t>Greater than</a:t>
                      </a:r>
                      <a:endParaRPr lang="en-US"/>
                    </a:p>
                  </a:txBody>
                  <a:tcPr/>
                </a:tc>
              </a:tr>
              <a:tr h="3810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sz="1800">
                          <a:sym typeface="+mn-ea"/>
                        </a:rPr>
                        <a:t>&gt;=</a:t>
                      </a:r>
                      <a:endParaRPr lang="en-US" sz="1800">
                        <a:sym typeface="+mn-ea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1800">
                          <a:sym typeface="+mn-ea"/>
                        </a:rPr>
                        <a:t>Greater than or equal to</a:t>
                      </a:r>
                      <a:endParaRPr lang="en-US" sz="1800">
                        <a:sym typeface="+mn-ea"/>
                      </a:endParaRPr>
                    </a:p>
                  </a:txBody>
                  <a:tcPr/>
                </a:tc>
              </a:tr>
              <a:tr h="3810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sz="1800">
                          <a:sym typeface="+mn-ea"/>
                        </a:rPr>
                        <a:t>&lt;</a:t>
                      </a:r>
                      <a:endParaRPr lang="en-US" sz="1800">
                        <a:sym typeface="+mn-ea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1800">
                          <a:sym typeface="+mn-ea"/>
                        </a:rPr>
                        <a:t>Less than</a:t>
                      </a:r>
                      <a:endParaRPr lang="en-US" sz="1800">
                        <a:sym typeface="+mn-ea"/>
                      </a:endParaRPr>
                    </a:p>
                  </a:txBody>
                  <a:tcPr/>
                </a:tc>
              </a:tr>
              <a:tr h="3810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sz="1800">
                          <a:sym typeface="+mn-ea"/>
                        </a:rPr>
                        <a:t>&lt;=</a:t>
                      </a:r>
                      <a:endParaRPr lang="en-US" sz="1800">
                        <a:sym typeface="+mn-ea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1800">
                          <a:sym typeface="+mn-ea"/>
                        </a:rPr>
                        <a:t>Less than or equal to</a:t>
                      </a:r>
                      <a:endParaRPr lang="en-US" sz="1800">
                        <a:sym typeface="+mn-ea"/>
                      </a:endParaRPr>
                    </a:p>
                  </a:txBody>
                  <a:tcPr/>
                </a:tc>
              </a:tr>
              <a:tr h="3810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/>
                        <a:t>==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1800">
                          <a:sym typeface="+mn-ea"/>
                        </a:rPr>
                        <a:t>Equal to</a:t>
                      </a:r>
                      <a:endParaRPr lang="en-US" sz="1800">
                        <a:sym typeface="+mn-ea"/>
                      </a:endParaRPr>
                    </a:p>
                  </a:txBody>
                  <a:tcPr/>
                </a:tc>
              </a:tr>
              <a:tr h="367665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sz="1800">
                          <a:sym typeface="+mn-ea"/>
                        </a:rPr>
                        <a:t>!=</a:t>
                      </a:r>
                      <a:endParaRPr lang="en-US" sz="1800">
                        <a:sym typeface="+mn-ea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1800">
                          <a:sym typeface="+mn-ea"/>
                        </a:rPr>
                        <a:t>Not equal to</a:t>
                      </a:r>
                      <a:endParaRPr lang="en-US" sz="1800">
                        <a:sym typeface="+mn-ea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5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8605" y="863600"/>
            <a:ext cx="8514080" cy="1327785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/>
              <a:t>The result of all relational operations is either logic true (non-zero) or logic false (zero). For example:</a:t>
            </a:r>
            <a:endParaRPr lang="en-US" sz="2800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Pemrograman Tersturktur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Text Box 2"/>
          <p:cNvSpPr txBox="1"/>
          <p:nvPr/>
        </p:nvSpPr>
        <p:spPr>
          <a:xfrm>
            <a:off x="376555" y="1916430"/>
            <a:ext cx="3237865" cy="18148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5 &gt; 4 	  // Logic true</a:t>
            </a:r>
            <a:endParaRPr lang="en-US" sz="28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5 &lt; 4   // logic false</a:t>
            </a:r>
            <a:endParaRPr lang="en-US" sz="28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5 == 4 // logic false</a:t>
            </a:r>
            <a:endParaRPr lang="en-US" sz="28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5 != 4  // logic true</a:t>
            </a:r>
            <a:endParaRPr lang="en-US" sz="28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</p:txBody>
      </p:sp>
      <p:sp>
        <p:nvSpPr>
          <p:cNvPr id="4" name="Text Box 3"/>
          <p:cNvSpPr txBox="1"/>
          <p:nvPr/>
        </p:nvSpPr>
        <p:spPr>
          <a:xfrm>
            <a:off x="4346575" y="3990340"/>
            <a:ext cx="4520565" cy="22453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2800">
                <a:solidFill>
                  <a:schemeClr val="tx1"/>
                </a:solidFill>
              </a:rPr>
              <a:t>If a = 5 and b = 4, then:</a:t>
            </a:r>
            <a:endParaRPr lang="en-US" sz="2800">
              <a:solidFill>
                <a:schemeClr val="tx1"/>
              </a:solidFill>
            </a:endParaRPr>
          </a:p>
          <a:p>
            <a:r>
              <a:rPr lang="en-US" sz="2800">
                <a:solidFill>
                  <a:srgbClr val="00B0F0"/>
                </a:solidFill>
              </a:rPr>
              <a:t>	a &gt; b   // Logic true</a:t>
            </a:r>
            <a:endParaRPr lang="en-US" sz="2800">
              <a:solidFill>
                <a:srgbClr val="00B0F0"/>
              </a:solidFill>
            </a:endParaRPr>
          </a:p>
          <a:p>
            <a:r>
              <a:rPr lang="en-US" sz="2800">
                <a:solidFill>
                  <a:srgbClr val="00B0F0"/>
                </a:solidFill>
              </a:rPr>
              <a:t>	a &lt; b   // logic false</a:t>
            </a:r>
            <a:endParaRPr lang="en-US" sz="2800">
              <a:solidFill>
                <a:srgbClr val="00B0F0"/>
              </a:solidFill>
            </a:endParaRPr>
          </a:p>
          <a:p>
            <a:r>
              <a:rPr lang="en-US" sz="2800">
                <a:solidFill>
                  <a:srgbClr val="00B0F0"/>
                </a:solidFill>
              </a:rPr>
              <a:t>	a == b // logic false</a:t>
            </a:r>
            <a:endParaRPr lang="en-US" sz="2800">
              <a:solidFill>
                <a:srgbClr val="00B0F0"/>
              </a:solidFill>
            </a:endParaRPr>
          </a:p>
          <a:p>
            <a:r>
              <a:rPr lang="en-US" sz="2800">
                <a:solidFill>
                  <a:srgbClr val="00B0F0"/>
                </a:solidFill>
              </a:rPr>
              <a:t>	a != b  // logic true</a:t>
            </a:r>
            <a:endParaRPr lang="en-US" sz="2800">
              <a:solidFill>
                <a:srgbClr val="00B0F0"/>
              </a:solidFill>
            </a:endParaRPr>
          </a:p>
        </p:txBody>
      </p:sp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5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8605" y="756285"/>
            <a:ext cx="8514080" cy="1005205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b="1">
                <a:sym typeface="+mn-ea"/>
              </a:rPr>
              <a:t>The if Statement</a:t>
            </a:r>
            <a:endParaRPr lang="en-US" sz="280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2800" b="1" dirty="0"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b="1" dirty="0"/>
              <a:t> </a:t>
            </a:r>
            <a:endParaRPr lang="en-US" sz="2800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Pemrograman Tersturktur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Text Box 6"/>
          <p:cNvSpPr txBox="1"/>
          <p:nvPr/>
        </p:nvSpPr>
        <p:spPr>
          <a:xfrm>
            <a:off x="268605" y="1414145"/>
            <a:ext cx="8229600" cy="2399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>
                <a:solidFill>
                  <a:schemeClr val="tx1"/>
                </a:solidFill>
                <a:sym typeface="+mn-ea"/>
              </a:rPr>
              <a:t>The syntax for an if statement is:</a:t>
            </a:r>
            <a:endParaRPr lang="en-US" sz="2800" dirty="0">
              <a:solidFill>
                <a:schemeClr val="tx1"/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1000" dirty="0">
              <a:solidFill>
                <a:schemeClr val="tx1"/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if (expression1 is logic true) {</a:t>
            </a:r>
            <a:endParaRPr lang="en-US" sz="28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	// execute this if statement block if true</a:t>
            </a:r>
            <a:endParaRPr lang="en-US" sz="28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}</a:t>
            </a:r>
            <a:endParaRPr lang="en-US" sz="28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	// statements following the if statement block</a:t>
            </a:r>
            <a:endParaRPr lang="en-US" sz="28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</p:txBody>
      </p:sp>
      <p:sp>
        <p:nvSpPr>
          <p:cNvPr id="2" name="Text Box 1"/>
          <p:cNvSpPr txBox="1"/>
          <p:nvPr/>
        </p:nvSpPr>
        <p:spPr>
          <a:xfrm>
            <a:off x="268605" y="4002405"/>
            <a:ext cx="6371590" cy="23069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2400">
                <a:solidFill>
                  <a:srgbClr val="00B0F0"/>
                </a:solidFill>
              </a:rPr>
              <a:t>int b = 10;</a:t>
            </a:r>
            <a:endParaRPr lang="en-US" sz="2400">
              <a:solidFill>
                <a:srgbClr val="00B0F0"/>
              </a:solidFill>
            </a:endParaRPr>
          </a:p>
          <a:p>
            <a:r>
              <a:rPr lang="en-US" sz="2400">
                <a:solidFill>
                  <a:srgbClr val="00B0F0"/>
                </a:solidFill>
              </a:rPr>
              <a:t>	// some more program statement...</a:t>
            </a:r>
            <a:endParaRPr lang="en-US" sz="2400">
              <a:solidFill>
                <a:srgbClr val="00B0F0"/>
              </a:solidFill>
            </a:endParaRPr>
          </a:p>
          <a:p>
            <a:r>
              <a:rPr lang="en-US" sz="2400">
                <a:solidFill>
                  <a:srgbClr val="00B0F0"/>
                </a:solidFill>
              </a:rPr>
              <a:t>if (b &lt; 20) {</a:t>
            </a:r>
            <a:endParaRPr lang="en-US" sz="2400">
              <a:solidFill>
                <a:srgbClr val="00B0F0"/>
              </a:solidFill>
            </a:endParaRPr>
          </a:p>
          <a:p>
            <a:r>
              <a:rPr lang="en-US" sz="2400">
                <a:solidFill>
                  <a:srgbClr val="00B0F0"/>
                </a:solidFill>
              </a:rPr>
              <a:t> 	b = doSomethingNeat();</a:t>
            </a:r>
            <a:endParaRPr lang="en-US" sz="2400">
              <a:solidFill>
                <a:srgbClr val="00B0F0"/>
              </a:solidFill>
            </a:endParaRPr>
          </a:p>
          <a:p>
            <a:r>
              <a:rPr lang="en-US" sz="2400">
                <a:solidFill>
                  <a:srgbClr val="00B0F0"/>
                </a:solidFill>
              </a:rPr>
              <a:t>}</a:t>
            </a:r>
            <a:endParaRPr lang="en-US" sz="2400">
              <a:solidFill>
                <a:srgbClr val="00B0F0"/>
              </a:solidFill>
            </a:endParaRPr>
          </a:p>
          <a:p>
            <a:r>
              <a:rPr lang="en-US" sz="2400">
                <a:solidFill>
                  <a:srgbClr val="00B0F0"/>
                </a:solidFill>
              </a:rPr>
              <a:t>	doSomethingElse(b);</a:t>
            </a:r>
            <a:endParaRPr lang="en-US" sz="2400">
              <a:solidFill>
                <a:srgbClr val="00B0F0"/>
              </a:solidFill>
            </a:endParaRPr>
          </a:p>
        </p:txBody>
      </p:sp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5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8605" y="863600"/>
            <a:ext cx="8662035" cy="2120900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b="1">
                <a:sym typeface="+mn-ea"/>
              </a:rPr>
              <a:t>The if-else Statement</a:t>
            </a:r>
            <a:endParaRPr lang="en-US" sz="2800" b="1"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1000" b="1" dirty="0"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dirty="0">
                <a:sym typeface="+mn-ea"/>
              </a:rPr>
              <a:t>C provides another form of the simple if statement called the if-else statement. The syntax for the if_x0002_else statement is:</a:t>
            </a:r>
            <a:endParaRPr lang="en-US" sz="2800" b="1" dirty="0"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b="1" dirty="0"/>
              <a:t> </a:t>
            </a:r>
            <a:endParaRPr lang="en-US" sz="2800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Pemrograman Tersturktur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Text Box 6"/>
          <p:cNvSpPr txBox="1"/>
          <p:nvPr/>
        </p:nvSpPr>
        <p:spPr>
          <a:xfrm>
            <a:off x="268605" y="3538220"/>
            <a:ext cx="8229600" cy="22453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if (expression evaluates to logic true) {</a:t>
            </a:r>
            <a:endParaRPr lang="en-US" sz="28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	// perform this statement block if logic true</a:t>
            </a:r>
            <a:endParaRPr lang="en-US" sz="28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} else {</a:t>
            </a:r>
            <a:endParaRPr lang="en-US" sz="28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	// perform this statement block otherwise</a:t>
            </a:r>
            <a:endParaRPr lang="en-US" sz="28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}</a:t>
            </a:r>
            <a:endParaRPr lang="en-US" sz="28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</p:txBody>
      </p:sp>
    </p:spTree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5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8605" y="863600"/>
            <a:ext cx="8662035" cy="642620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b="1">
                <a:sym typeface="+mn-ea"/>
              </a:rPr>
              <a:t>The if-else Statement</a:t>
            </a:r>
            <a:r>
              <a:rPr lang="en-US" sz="2800" b="1" dirty="0"/>
              <a:t> </a:t>
            </a:r>
            <a:endParaRPr lang="en-US" sz="2800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Pemrograman Tersturktur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Text Box 6"/>
          <p:cNvSpPr txBox="1"/>
          <p:nvPr/>
        </p:nvSpPr>
        <p:spPr>
          <a:xfrm>
            <a:off x="268605" y="1328420"/>
            <a:ext cx="8229600" cy="51695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2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void loop() {</a:t>
            </a:r>
            <a:endParaRPr lang="en-US" sz="22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2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if (counter % 2 == 1) {</a:t>
            </a:r>
            <a:endParaRPr lang="en-US" sz="22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2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digitalWrite(led1, LOW); // turn the LED off by making the voltage LOW</a:t>
            </a:r>
            <a:endParaRPr lang="en-US" sz="22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2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digitalWrite(led2, HIGH); // turn the LED on (HIGH is the voltage level)</a:t>
            </a:r>
            <a:endParaRPr lang="en-US" sz="22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2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} else {</a:t>
            </a:r>
            <a:endParaRPr lang="en-US" sz="22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2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digitalWrite(led1, HIGH); // turn the LED on (HIGH is the voltage level)</a:t>
            </a:r>
            <a:endParaRPr lang="en-US" sz="22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2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digitalWrite(led2, LOW); // turn the LED off by making the voltage LOW</a:t>
            </a:r>
            <a:endParaRPr lang="en-US" sz="22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2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}</a:t>
            </a:r>
            <a:endParaRPr lang="en-US" sz="22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2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delay(1000); // wait for a second</a:t>
            </a:r>
            <a:endParaRPr lang="en-US" sz="22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2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 counter = counter + 1;</a:t>
            </a:r>
            <a:endParaRPr lang="en-US" sz="22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2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}</a:t>
            </a:r>
            <a:endParaRPr lang="en-US" sz="22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</p:txBody>
      </p:sp>
    </p:spTree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5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8605" y="863600"/>
            <a:ext cx="8514080" cy="1005205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b="1" dirty="0">
                <a:sym typeface="+mn-ea"/>
              </a:rPr>
              <a:t>Cascading if Statements</a:t>
            </a:r>
            <a:endParaRPr lang="en-US" sz="2800" b="1" dirty="0"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b="1" dirty="0"/>
              <a:t> </a:t>
            </a:r>
            <a:endParaRPr lang="en-US" sz="2800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Pemrograman Tersturktur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Text Box 6"/>
          <p:cNvSpPr txBox="1"/>
          <p:nvPr/>
        </p:nvSpPr>
        <p:spPr>
          <a:xfrm>
            <a:off x="268605" y="1422400"/>
            <a:ext cx="4142105" cy="51695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2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int myDay;</a:t>
            </a:r>
            <a:endParaRPr lang="en-US" sz="22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2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// Some code that determines </a:t>
            </a:r>
            <a:endParaRPr lang="en-US" sz="22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2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// what day it is...</a:t>
            </a:r>
            <a:endParaRPr lang="en-US" sz="22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2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if (myDay == 1) {</a:t>
            </a:r>
            <a:endParaRPr lang="en-US" sz="22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2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	doSundayStuff();</a:t>
            </a:r>
            <a:endParaRPr lang="en-US" sz="22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2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}</a:t>
            </a:r>
            <a:endParaRPr lang="en-US" sz="22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2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if (myDay == 2) {</a:t>
            </a:r>
            <a:endParaRPr lang="en-US" sz="22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2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	doMondayStuff();</a:t>
            </a:r>
            <a:endParaRPr lang="en-US" sz="22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2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}</a:t>
            </a:r>
            <a:endParaRPr lang="en-US" sz="22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2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if (myDay ==3) {</a:t>
            </a:r>
            <a:endParaRPr lang="en-US" sz="22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2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	doTuesdayStuff();</a:t>
            </a:r>
            <a:endParaRPr lang="en-US" sz="22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2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}</a:t>
            </a:r>
            <a:endParaRPr lang="en-US" sz="22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2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if (myDay == 4) {</a:t>
            </a:r>
            <a:endParaRPr lang="en-US" sz="22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2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	doWednesdayStuff();</a:t>
            </a:r>
            <a:endParaRPr lang="en-US" sz="22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2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}</a:t>
            </a:r>
            <a:endParaRPr lang="en-US" sz="22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</p:txBody>
      </p:sp>
      <p:sp>
        <p:nvSpPr>
          <p:cNvPr id="4" name="Text Box 3"/>
          <p:cNvSpPr txBox="1"/>
          <p:nvPr/>
        </p:nvSpPr>
        <p:spPr>
          <a:xfrm>
            <a:off x="5137785" y="3107690"/>
            <a:ext cx="3644900" cy="31381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2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if (myDay == 5) {</a:t>
            </a:r>
            <a:endParaRPr lang="en-US" sz="22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2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	doThursdayStuff();</a:t>
            </a:r>
            <a:endParaRPr lang="en-US" sz="22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2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}</a:t>
            </a:r>
            <a:endParaRPr lang="en-US" sz="22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2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if (myDay == 6) {</a:t>
            </a:r>
            <a:endParaRPr lang="en-US" sz="22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2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	doFridayStuff();</a:t>
            </a:r>
            <a:endParaRPr lang="en-US" sz="22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2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}</a:t>
            </a:r>
            <a:endParaRPr lang="en-US" sz="22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2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if (myDay == 7) {</a:t>
            </a:r>
            <a:endParaRPr lang="en-US" sz="22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2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	doSaturdayStuff();</a:t>
            </a:r>
            <a:endParaRPr lang="en-US" sz="22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2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}</a:t>
            </a:r>
            <a:endParaRPr lang="en-US" sz="22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3707765" y="3644900"/>
            <a:ext cx="1224280" cy="2088515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5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8605" y="863600"/>
            <a:ext cx="8514080" cy="1005205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b="1" dirty="0">
                <a:sym typeface="+mn-ea"/>
              </a:rPr>
              <a:t>Cascading if Statements</a:t>
            </a:r>
            <a:endParaRPr lang="en-US" sz="2800" b="1" dirty="0"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b="1" dirty="0"/>
              <a:t> </a:t>
            </a:r>
            <a:endParaRPr lang="en-US" sz="2800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Pemrograman Tersturktur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Text Box 6"/>
          <p:cNvSpPr txBox="1"/>
          <p:nvPr/>
        </p:nvSpPr>
        <p:spPr>
          <a:xfrm>
            <a:off x="765810" y="1704340"/>
            <a:ext cx="5902960" cy="44926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2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if (myDay == 1) {</a:t>
            </a:r>
            <a:endParaRPr lang="en-US" sz="22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2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	doSundayStuff();</a:t>
            </a:r>
            <a:endParaRPr lang="en-US" sz="22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2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} else {</a:t>
            </a:r>
            <a:endParaRPr lang="en-US" sz="22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2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	if (myDay == 2) {</a:t>
            </a:r>
            <a:endParaRPr lang="en-US" sz="22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2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		doMondayStuff();</a:t>
            </a:r>
            <a:endParaRPr lang="en-US" sz="22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2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	} else {</a:t>
            </a:r>
            <a:endParaRPr lang="en-US" sz="22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2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		if (myDay == 3) {</a:t>
            </a:r>
            <a:endParaRPr lang="en-US" sz="22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2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			doTuesdayStuff();</a:t>
            </a:r>
            <a:endParaRPr lang="en-US" sz="22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2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		} else {</a:t>
            </a:r>
            <a:endParaRPr lang="en-US" sz="22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2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			// you get the idea...</a:t>
            </a:r>
            <a:endParaRPr lang="en-US" sz="22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2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		} </a:t>
            </a:r>
            <a:endParaRPr lang="en-US" sz="22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2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	} </a:t>
            </a:r>
            <a:endParaRPr lang="en-US" sz="22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2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}</a:t>
            </a:r>
            <a:endParaRPr lang="en-US" sz="22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</p:txBody>
      </p:sp>
    </p:spTree>
  </p:cSld>
  <p:clrMapOvr>
    <a:masterClrMapping/>
  </p:clrMapOvr>
  <p:transition spd="slow">
    <p:cut/>
  </p:transition>
</p:sld>
</file>

<file path=ppt/tags/tag1.xml><?xml version="1.0" encoding="utf-8"?>
<p:tagLst xmlns:p="http://schemas.openxmlformats.org/presentationml/2006/main">
  <p:tag name="KSO_WM_UNIT_TABLE_BEAUTIFY" val="smartTable{47d7e967-7293-41d1-bc6a-7acb7133656e}"/>
</p:tagLst>
</file>

<file path=ppt/tags/tag2.xml><?xml version="1.0" encoding="utf-8"?>
<p:tagLst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3245</Words>
  <Application>WPS Writer</Application>
  <PresentationFormat>On-screen Show (4:3)</PresentationFormat>
  <Paragraphs>233</Paragraphs>
  <Slides>12</Slides>
  <Notes>3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26" baseType="lpstr">
      <vt:lpstr>Arial</vt:lpstr>
      <vt:lpstr>SimSun</vt:lpstr>
      <vt:lpstr>Wingdings</vt:lpstr>
      <vt:lpstr>Calibri</vt:lpstr>
      <vt:lpstr>Helvetica Neue</vt:lpstr>
      <vt:lpstr>Book Antiqua</vt:lpstr>
      <vt:lpstr>苹方-简</vt:lpstr>
      <vt:lpstr>Times New Roman</vt:lpstr>
      <vt:lpstr>Arial Narrow Bold</vt:lpstr>
      <vt:lpstr>Arial Black</vt:lpstr>
      <vt:lpstr>微软雅黑</vt:lpstr>
      <vt:lpstr>汉仪旗黑</vt:lpstr>
      <vt:lpstr>Arial Unicode MS</vt:lpstr>
      <vt:lpstr>Office Theme</vt:lpstr>
      <vt:lpstr>PowerPoint 演示文稿</vt:lpstr>
      <vt:lpstr>Tables of Content</vt:lpstr>
      <vt:lpstr>Chapter 5</vt:lpstr>
      <vt:lpstr>Chapter 5</vt:lpstr>
      <vt:lpstr>Chapter 5</vt:lpstr>
      <vt:lpstr>Chapter 5</vt:lpstr>
      <vt:lpstr>Chapter 5</vt:lpstr>
      <vt:lpstr>Chapter 5</vt:lpstr>
      <vt:lpstr>Chapter 5</vt:lpstr>
      <vt:lpstr>Chapter 5</vt:lpstr>
      <vt:lpstr>Chapter 5</vt:lpstr>
      <vt:lpstr>end</vt:lpstr>
    </vt:vector>
  </TitlesOfParts>
  <Company>IBI Darmajaya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bayunugroho</cp:lastModifiedBy>
  <cp:revision>350</cp:revision>
  <dcterms:created xsi:type="dcterms:W3CDTF">2023-09-06T03:48:12Z</dcterms:created>
  <dcterms:modified xsi:type="dcterms:W3CDTF">2023-09-06T03:48:12Z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1033-3.2.0.6370</vt:lpwstr>
  </property>
</Properties>
</file>