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6"/>
  </p:handoutMasterIdLst>
  <p:sldIdLst>
    <p:sldId id="256" r:id="rId3"/>
    <p:sldId id="279" r:id="rId5"/>
    <p:sldId id="284" r:id="rId6"/>
    <p:sldId id="317" r:id="rId7"/>
    <p:sldId id="318" r:id="rId8"/>
    <p:sldId id="328" r:id="rId9"/>
    <p:sldId id="327" r:id="rId10"/>
    <p:sldId id="319" r:id="rId11"/>
    <p:sldId id="329" r:id="rId12"/>
    <p:sldId id="309" r:id="rId13"/>
    <p:sldId id="316" r:id="rId14"/>
    <p:sldId id="275" r:id="rId15"/>
  </p:sldIdLst>
  <p:sldSz cx="9144000" cy="6858000" type="screen4x3"/>
  <p:notesSz cx="9144000" cy="6858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41"/>
  </p:normalViewPr>
  <p:slideViewPr>
    <p:cSldViewPr showGuides="1">
      <p:cViewPr varScale="1">
        <p:scale>
          <a:sx n="72" d="100"/>
          <a:sy n="72" d="100"/>
        </p:scale>
        <p:origin x="1326" y="54"/>
      </p:cViewPr>
      <p:guideLst>
        <p:guide orient="horz" pos="2134"/>
        <p:guide pos="28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AC9CFF3-854F-4396-8DA3-74A0D8E286C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A85AF5A-07A2-48DD-8D68-73C7F89B54B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5122" name="Notes Placeholder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5362" name="Notes Placeholder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9217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7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34290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 indent="-285750"/>
            <a:r>
              <a:rPr lang="en-US" altLang="en-US" dirty="0"/>
              <a:t>Second level</a:t>
            </a:r>
            <a:endParaRPr lang="en-US" altLang="en-US" dirty="0"/>
          </a:p>
          <a:p>
            <a:pPr lvl="2" indent="-228600"/>
            <a:r>
              <a:rPr lang="en-US" altLang="en-US" dirty="0"/>
              <a:t>Third level</a:t>
            </a:r>
            <a:endParaRPr lang="en-US" altLang="en-US" dirty="0"/>
          </a:p>
          <a:p>
            <a:pPr lvl="3" indent="-228600"/>
            <a:r>
              <a:rPr lang="en-US" altLang="en-US" dirty="0"/>
              <a:t>Fourth level</a:t>
            </a:r>
            <a:endParaRPr lang="en-US" altLang="en-US" dirty="0"/>
          </a:p>
          <a:p>
            <a:pPr lvl="4" indent="-228600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4098" name="Picture 2" descr="D:\Picture\logo ibi smal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4750" y="0"/>
            <a:ext cx="1577975" cy="1577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1187450" y="2827338"/>
            <a:ext cx="7489825" cy="644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PEMROGR</a:t>
            </a:r>
            <a:r>
              <a:rPr kumimoji="0" lang="en-US" alt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A</a:t>
            </a:r>
            <a:r>
              <a:rPr kumimoji="0" 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MAN TERSTRUKTUR</a:t>
            </a:r>
            <a:endParaRPr kumimoji="0" lang="en-US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704020202020204" pitchFamily="34" charset="0"/>
              <a:ea typeface="+mn-ea"/>
              <a:cs typeface="Arial" panose="020B0704020202020204" pitchFamily="34" charset="0"/>
              <a:sym typeface="+mn-ea"/>
            </a:endParaRPr>
          </a:p>
        </p:txBody>
      </p:sp>
      <p:sp>
        <p:nvSpPr>
          <p:cNvPr id="9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124200" y="6499225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Struktur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02" name="Rectangle 7"/>
          <p:cNvSpPr txBox="1"/>
          <p:nvPr/>
        </p:nvSpPr>
        <p:spPr>
          <a:xfrm>
            <a:off x="1187450" y="1127125"/>
            <a:ext cx="5899150" cy="1146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zh-CN" sz="2000" u="sng" dirty="0">
                <a:solidFill>
                  <a:srgbClr val="0070C0"/>
                </a:solidFill>
                <a:latin typeface="Calibri" pitchFamily="34" charset="0"/>
              </a:rPr>
              <a:t>Materi Pembelajaran</a:t>
            </a:r>
            <a:r>
              <a:rPr lang="en-US" altLang="zh-CN" sz="3200" dirty="0">
                <a:solidFill>
                  <a:srgbClr val="0070C0"/>
                </a:solidFill>
                <a:latin typeface="Calibri" pitchFamily="34" charset="0"/>
              </a:rPr>
              <a:t> </a:t>
            </a:r>
            <a:endParaRPr lang="en-US" altLang="zh-CN" sz="3200" dirty="0">
              <a:solidFill>
                <a:srgbClr val="0070C0"/>
              </a:solidFill>
              <a:latin typeface="Calibri" pitchFamily="34" charset="0"/>
            </a:endParaRPr>
          </a:p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sz="3200" dirty="0">
                <a:solidFill>
                  <a:srgbClr val="0070C0"/>
                </a:solidFill>
                <a:latin typeface="Calibri" pitchFamily="34" charset="0"/>
              </a:rPr>
              <a:t>Matakuliah :</a:t>
            </a:r>
            <a:endParaRPr lang="en-US" sz="32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4103" name="Rectangle 7"/>
          <p:cNvSpPr txBox="1"/>
          <p:nvPr/>
        </p:nvSpPr>
        <p:spPr>
          <a:xfrm>
            <a:off x="1222375" y="3387725"/>
            <a:ext cx="5365750" cy="4889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sz="2000" dirty="0">
                <a:solidFill>
                  <a:srgbClr val="404040"/>
                </a:solidFill>
                <a:latin typeface="Calibri" pitchFamily="34" charset="0"/>
              </a:rPr>
              <a:t>Kode Matakuliah : SKO 21411</a:t>
            </a:r>
            <a:endParaRPr lang="en-US" sz="2000" dirty="0">
              <a:solidFill>
                <a:srgbClr val="404040"/>
              </a:solidFill>
              <a:latin typeface="Calibri" pitchFamily="34" charset="0"/>
            </a:endParaRPr>
          </a:p>
        </p:txBody>
      </p:sp>
      <p:sp>
        <p:nvSpPr>
          <p:cNvPr id="4104" name="Rectangle 7"/>
          <p:cNvSpPr txBox="1"/>
          <p:nvPr/>
        </p:nvSpPr>
        <p:spPr>
          <a:xfrm>
            <a:off x="1187450" y="4829175"/>
            <a:ext cx="6302375" cy="9445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ID" altLang="x-none" sz="1800" dirty="0">
                <a:solidFill>
                  <a:srgbClr val="0D0D0D"/>
                </a:solidFill>
                <a:latin typeface="Calibri" pitchFamily="34" charset="0"/>
              </a:rPr>
              <a:t>Dosen Pengampu </a:t>
            </a:r>
            <a:r>
              <a:rPr lang="en-US" altLang="en-ID" sz="1800" dirty="0">
                <a:solidFill>
                  <a:srgbClr val="0D0D0D"/>
                </a:solidFill>
                <a:latin typeface="Calibri" pitchFamily="34" charset="0"/>
              </a:rPr>
              <a:t>Matakuliah</a:t>
            </a:r>
            <a:r>
              <a:rPr lang="en-ID" altLang="x-none" sz="1800" dirty="0">
                <a:solidFill>
                  <a:srgbClr val="0D0D0D"/>
                </a:solidFill>
                <a:latin typeface="Calibri" pitchFamily="34" charset="0"/>
              </a:rPr>
              <a:t>:</a:t>
            </a: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 </a:t>
            </a:r>
            <a:endParaRPr lang="en-ID" altLang="x-none" sz="2400" dirty="0">
              <a:solidFill>
                <a:srgbClr val="0D0D0D"/>
              </a:solidFill>
              <a:latin typeface="Calibri" pitchFamily="34" charset="0"/>
            </a:endParaRPr>
          </a:p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Bayu Nugroho, </a:t>
            </a:r>
            <a:r>
              <a:rPr lang="en-US" altLang="en-ID" sz="2400" dirty="0">
                <a:solidFill>
                  <a:srgbClr val="0D0D0D"/>
                </a:solidFill>
                <a:latin typeface="Calibri" pitchFamily="34" charset="0"/>
              </a:rPr>
              <a:t>S.Kom., </a:t>
            </a: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M.Eng</a:t>
            </a:r>
            <a:endParaRPr lang="en-ID" altLang="x-none" sz="2400" dirty="0">
              <a:solidFill>
                <a:srgbClr val="0D0D0D"/>
              </a:solidFill>
              <a:latin typeface="Calibri" pitchFamily="34" charset="0"/>
            </a:endParaRPr>
          </a:p>
        </p:txBody>
      </p:sp>
      <p:sp>
        <p:nvSpPr>
          <p:cNvPr id="4105" name="Rectangle 7"/>
          <p:cNvSpPr txBox="1"/>
          <p:nvPr/>
        </p:nvSpPr>
        <p:spPr>
          <a:xfrm>
            <a:off x="1187450" y="298450"/>
            <a:ext cx="3062288" cy="384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en-ID" sz="1800" b="1" dirty="0">
                <a:solidFill>
                  <a:srgbClr val="595959"/>
                </a:solidFill>
                <a:latin typeface="Arial Narrow Bold" panose="020B0706020202030204" charset="0"/>
              </a:rPr>
              <a:t>Bahan Ajar</a:t>
            </a:r>
            <a:endParaRPr lang="en-US" altLang="en-ID" sz="1800" b="1" u="sng" dirty="0">
              <a:solidFill>
                <a:srgbClr val="595959"/>
              </a:solidFill>
              <a:latin typeface="Arial Narrow Bold" panose="020B0706020202030204" charset="0"/>
            </a:endParaRPr>
          </a:p>
        </p:txBody>
      </p:sp>
      <p:sp>
        <p:nvSpPr>
          <p:cNvPr id="3" name="Rectangle 7"/>
          <p:cNvSpPr txBox="1"/>
          <p:nvPr/>
        </p:nvSpPr>
        <p:spPr>
          <a:xfrm>
            <a:off x="1222375" y="3981450"/>
            <a:ext cx="5365750" cy="4889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None/>
            </a:pPr>
            <a:r>
              <a:rPr kumimoji="0" lang="en-US" sz="2400" b="0" i="0" u="none" strike="noStrike" kern="1200" cap="none" spc="0" normalizeH="0" baseline="0" noProof="1" dirty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Arial" panose="020B0704020202020204" pitchFamily="34" charset="0"/>
                <a:sym typeface="+mn-ea"/>
              </a:rPr>
              <a:t>Prodi : SISTEM KOMPUTER</a:t>
            </a:r>
            <a:endParaRPr kumimoji="0" lang="en-US" sz="2400" b="0" i="0" u="none" strike="noStrike" kern="1200" cap="none" spc="0" normalizeH="0" baseline="0" noProof="1" dirty="0">
              <a:solidFill>
                <a:schemeClr val="accent6">
                  <a:lumMod val="75000"/>
                </a:schemeClr>
              </a:solidFill>
              <a:latin typeface="+mn-lt"/>
              <a:ea typeface="Arial" panose="020B0704020202020204" pitchFamily="34" charset="0"/>
              <a:cs typeface="Arial" panose="020B0704020202020204" pitchFamily="34" charset="0"/>
              <a:sym typeface="+mn-ea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1280" y="397510"/>
            <a:ext cx="2328545" cy="95885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5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988695"/>
            <a:ext cx="8500110" cy="223393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/>
              <a:t>Tugas Mandiri (teori):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Ada beberapa variasi penggunaan IF – ELSE ? Sebutkan jelaskan fungsi masing-masing.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ym typeface="+mn-ea"/>
              </a:rPr>
              <a:t>	</a:t>
            </a:r>
            <a:endParaRPr lang="en-US" sz="2800" dirty="0">
              <a:sym typeface="+mn-ea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5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Shape 81"/>
          <p:cNvSpPr>
            <a:spLocks noGrp="1"/>
          </p:cNvSpPr>
          <p:nvPr/>
        </p:nvSpPr>
        <p:spPr>
          <a:xfrm>
            <a:off x="268605" y="863600"/>
            <a:ext cx="5277485" cy="600011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25" tIns="45700" rIns="91425" bIns="4570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/>
              <a:t>Tugas Mandiri (prakt):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800" dirty="0"/>
              <a:t> 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1.     // Pin 13 untuk LED</a:t>
            </a:r>
            <a:endParaRPr lang="en-US" sz="1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2.     constint pinLED = 13;</a:t>
            </a:r>
            <a:endParaRPr lang="en-US" sz="1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3.     voidsetup() {</a:t>
            </a:r>
            <a:endParaRPr lang="en-US" sz="1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4.     // pin LED sebagai output</a:t>
            </a:r>
            <a:endParaRPr lang="en-US" sz="1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5.     	pinMode(pinLED,OUTPUT);</a:t>
            </a:r>
            <a:endParaRPr lang="en-US" sz="1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6.     }</a:t>
            </a:r>
            <a:endParaRPr lang="en-US" sz="1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7.     	int timeDelay = 1000;</a:t>
            </a:r>
            <a:endParaRPr lang="en-US" sz="1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9.     voidloop() {</a:t>
            </a:r>
            <a:endParaRPr lang="en-US" sz="1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10.   	if(timeDelay &lt;= 100){</a:t>
            </a:r>
            <a:endParaRPr lang="en-US" sz="1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11.   		delay(3000);</a:t>
            </a:r>
            <a:endParaRPr lang="en-US" sz="1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12.   		timeDelay = 1000;</a:t>
            </a:r>
            <a:endParaRPr lang="en-US" sz="1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13.   }else{</a:t>
            </a:r>
            <a:endParaRPr lang="en-US" sz="1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14.   	timeDelay = timeDelay - 100;</a:t>
            </a:r>
            <a:endParaRPr lang="en-US" sz="1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15.   }</a:t>
            </a:r>
            <a:endParaRPr lang="en-US" sz="1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16.   	digitalWrite(pinLED,HIGH);</a:t>
            </a:r>
            <a:endParaRPr lang="en-US" sz="1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17.   	delay(timeDelay);</a:t>
            </a:r>
            <a:endParaRPr lang="en-US" sz="1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18.   	digitalWrite(pinLED,LOW);</a:t>
            </a:r>
            <a:endParaRPr lang="en-US" sz="1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19.   	delay(timeDelay);</a:t>
            </a:r>
            <a:endParaRPr lang="en-US" sz="1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20.   }</a:t>
            </a:r>
            <a:endParaRPr lang="en-US" sz="1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0" name="Text Box 99"/>
          <p:cNvSpPr txBox="1"/>
          <p:nvPr/>
        </p:nvSpPr>
        <p:spPr>
          <a:xfrm>
            <a:off x="4631690" y="863600"/>
            <a:ext cx="405447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0" indent="0"/>
            <a:r>
              <a:rPr sz="2800" b="0">
                <a:latin typeface="Calibri" pitchFamily="34" charset="0"/>
                <a:cs typeface="Calibri" pitchFamily="34" charset="0"/>
              </a:rPr>
              <a:t>Analisa </a:t>
            </a:r>
            <a:r>
              <a:rPr lang="en-US" sz="2800" b="0">
                <a:latin typeface="Calibri" pitchFamily="34" charset="0"/>
                <a:cs typeface="Calibri" pitchFamily="34" charset="0"/>
              </a:rPr>
              <a:t>Sketch </a:t>
            </a:r>
            <a:r>
              <a:rPr sz="2800" b="0">
                <a:latin typeface="Calibri" pitchFamily="34" charset="0"/>
                <a:cs typeface="Calibri" pitchFamily="34" charset="0"/>
              </a:rPr>
              <a:t>Program, jelaskan, dan buat kesimpulan)</a:t>
            </a:r>
            <a:endParaRPr lang="en-US" sz="2800" b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 bwMode="auto">
          <a:xfrm>
            <a:off x="3500430" y="2629326"/>
            <a:ext cx="2428892" cy="1362075"/>
          </a:xfrm>
          <a:ln>
            <a:miter lim="800000"/>
          </a:ln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end</a:t>
            </a:r>
            <a:endParaRPr kumimoji="0" lang="en-US" sz="72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14339" name="Date Placeholder 3"/>
          <p:cNvSpPr>
            <a:spLocks noGrp="1"/>
          </p:cNvSpPr>
          <p:nvPr>
            <p:ph type="dt" sz="half" idx="10"/>
          </p:nvPr>
        </p:nvSpPr>
        <p:spPr>
          <a:noFill/>
          <a:ln>
            <a:noFill/>
          </a:ln>
        </p:spPr>
        <p:txBody>
          <a:bodyPr wrap="square" lIns="91440" tIns="45720" rIns="91440" bIns="4572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5pPr>
          </a:lstStyle>
          <a:p>
            <a:pPr lvl="0" indent="0" eaLnBrk="1" hangingPunct="1"/>
            <a:r>
              <a:rPr lang="en-US" altLang="en-US" sz="1200" dirty="0">
                <a:solidFill>
                  <a:srgbClr val="898989"/>
                </a:solidFill>
                <a:latin typeface="Calibri" pitchFamily="34" charset="0"/>
              </a:rPr>
              <a:t>*</a:t>
            </a:r>
            <a:endParaRPr lang="en-US" altLang="en-US" sz="1200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Shape 80"/>
          <p:cNvSpPr>
            <a:spLocks noGrp="1"/>
          </p:cNvSpPr>
          <p:nvPr>
            <p:ph type="title"/>
          </p:nvPr>
        </p:nvSpPr>
        <p:spPr>
          <a:xfrm>
            <a:off x="395288" y="1098550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3200" b="1" u="sng" dirty="0">
                <a:latin typeface="Arial" panose="020B0704020202020204" pitchFamily="34" charset="0"/>
                <a:sym typeface="Arial" panose="020B0704020202020204" pitchFamily="34" charset="0"/>
              </a:rPr>
              <a:t>Tables of Content</a:t>
            </a:r>
            <a:endParaRPr lang="en-US" altLang="en-US" sz="32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8194" name="Shape 81"/>
          <p:cNvSpPr>
            <a:spLocks noGrp="1"/>
          </p:cNvSpPr>
          <p:nvPr>
            <p:ph idx="1"/>
          </p:nvPr>
        </p:nvSpPr>
        <p:spPr>
          <a:xfrm>
            <a:off x="395605" y="1857375"/>
            <a:ext cx="8608695" cy="426402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/>
              <a:t>	</a:t>
            </a:r>
            <a:endParaRPr lang="en-US" sz="30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/>
              <a:t>Decision Making in C</a:t>
            </a:r>
            <a:endParaRPr lang="en-US" sz="300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/>
              <a:t>	- Relational Operators</a:t>
            </a:r>
            <a:endParaRPr lang="en-US" sz="300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/>
              <a:t>	- The if Statement</a:t>
            </a:r>
            <a:endParaRPr lang="en-US" sz="300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/>
              <a:t>	- Cascading if Statements</a:t>
            </a:r>
            <a:endParaRPr lang="en-US" sz="300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/>
              <a:t>	</a:t>
            </a:r>
            <a:endParaRPr lang="en-US" sz="300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41" name="Shape 80"/>
          <p:cNvSpPr>
            <a:spLocks noGrp="1"/>
          </p:cNvSpPr>
          <p:nvPr/>
        </p:nvSpPr>
        <p:spPr>
          <a:xfrm>
            <a:off x="395288" y="326390"/>
            <a:ext cx="8229600" cy="650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25" tIns="45700" rIns="91425" bIns="45700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5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5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742045" cy="182562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>
                <a:sym typeface="+mn-ea"/>
              </a:rPr>
              <a:t>Decision Making in C</a:t>
            </a:r>
            <a:r>
              <a:rPr lang="en-US" sz="2800" b="1" dirty="0"/>
              <a:t> 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2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The relational operators available to you in Arduino C.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" name="Table 1"/>
          <p:cNvGraphicFramePr/>
          <p:nvPr>
            <p:custDataLst>
              <p:tags r:id="rId1"/>
            </p:custDataLst>
          </p:nvPr>
        </p:nvGraphicFramePr>
        <p:xfrm>
          <a:off x="1343025" y="2689225"/>
          <a:ext cx="6400800" cy="2653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930"/>
                <a:gridCol w="5055870"/>
              </a:tblGrid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Operator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800">
                          <a:sym typeface="+mn-ea"/>
                        </a:rPr>
                        <a:t>Interpretation</a:t>
                      </a:r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800">
                          <a:sym typeface="+mn-ea"/>
                        </a:rPr>
                        <a:t>&gt;</a:t>
                      </a:r>
                      <a:endParaRPr lang="en-US" sz="180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Greater than</a:t>
                      </a:r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800">
                          <a:sym typeface="+mn-ea"/>
                        </a:rPr>
                        <a:t>&gt;=</a:t>
                      </a:r>
                      <a:endParaRPr lang="en-US" sz="180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800">
                          <a:sym typeface="+mn-ea"/>
                        </a:rPr>
                        <a:t>Greater than or equal to</a:t>
                      </a:r>
                      <a:endParaRPr lang="en-US" sz="1800">
                        <a:sym typeface="+mn-ea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800">
                          <a:sym typeface="+mn-ea"/>
                        </a:rPr>
                        <a:t>&lt;</a:t>
                      </a:r>
                      <a:endParaRPr lang="en-US" sz="180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800">
                          <a:sym typeface="+mn-ea"/>
                        </a:rPr>
                        <a:t>Less than</a:t>
                      </a:r>
                      <a:endParaRPr lang="en-US" sz="1800">
                        <a:sym typeface="+mn-ea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800">
                          <a:sym typeface="+mn-ea"/>
                        </a:rPr>
                        <a:t>&lt;=</a:t>
                      </a:r>
                      <a:endParaRPr lang="en-US" sz="180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800">
                          <a:sym typeface="+mn-ea"/>
                        </a:rPr>
                        <a:t>Less than or equal to</a:t>
                      </a:r>
                      <a:endParaRPr lang="en-US" sz="1800">
                        <a:sym typeface="+mn-ea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/>
                        <a:t>==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800">
                          <a:sym typeface="+mn-ea"/>
                        </a:rPr>
                        <a:t>Equal to</a:t>
                      </a:r>
                      <a:endParaRPr lang="en-US" sz="1800">
                        <a:sym typeface="+mn-ea"/>
                      </a:endParaRPr>
                    </a:p>
                  </a:txBody>
                  <a:tcPr/>
                </a:tc>
              </a:tr>
              <a:tr h="3676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800">
                          <a:sym typeface="+mn-ea"/>
                        </a:rPr>
                        <a:t>!=</a:t>
                      </a:r>
                      <a:endParaRPr lang="en-US" sz="180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800">
                          <a:sym typeface="+mn-ea"/>
                        </a:rPr>
                        <a:t>Not equal to</a:t>
                      </a:r>
                      <a:endParaRPr lang="en-US" sz="1800">
                        <a:sym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5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132778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The result of all relational operations is either logic true (non-zero) or logic false (zero). For example: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376555" y="1916430"/>
            <a:ext cx="3237865" cy="18148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5 &gt; 4 	  // Logic true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5 &lt; 4   // logic false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5 == 4 // logic false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5 != 4  // logic true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4346575" y="3990340"/>
            <a:ext cx="4520565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800">
                <a:solidFill>
                  <a:schemeClr val="tx1"/>
                </a:solidFill>
              </a:rPr>
              <a:t>If a = 5 and b = 4, then:</a:t>
            </a:r>
            <a:endParaRPr lang="en-US" sz="2800">
              <a:solidFill>
                <a:schemeClr val="tx1"/>
              </a:solidFill>
            </a:endParaRPr>
          </a:p>
          <a:p>
            <a:r>
              <a:rPr lang="en-US" sz="2800">
                <a:solidFill>
                  <a:srgbClr val="00B0F0"/>
                </a:solidFill>
              </a:rPr>
              <a:t>	a &gt; b   // Logic true</a:t>
            </a:r>
            <a:endParaRPr lang="en-US" sz="2800">
              <a:solidFill>
                <a:srgbClr val="00B0F0"/>
              </a:solidFill>
            </a:endParaRPr>
          </a:p>
          <a:p>
            <a:r>
              <a:rPr lang="en-US" sz="2800">
                <a:solidFill>
                  <a:srgbClr val="00B0F0"/>
                </a:solidFill>
              </a:rPr>
              <a:t>	a &lt; b   // logic false</a:t>
            </a:r>
            <a:endParaRPr lang="en-US" sz="2800">
              <a:solidFill>
                <a:srgbClr val="00B0F0"/>
              </a:solidFill>
            </a:endParaRPr>
          </a:p>
          <a:p>
            <a:r>
              <a:rPr lang="en-US" sz="2800">
                <a:solidFill>
                  <a:srgbClr val="00B0F0"/>
                </a:solidFill>
              </a:rPr>
              <a:t>	a == b // logic false</a:t>
            </a:r>
            <a:endParaRPr lang="en-US" sz="2800">
              <a:solidFill>
                <a:srgbClr val="00B0F0"/>
              </a:solidFill>
            </a:endParaRPr>
          </a:p>
          <a:p>
            <a:r>
              <a:rPr lang="en-US" sz="2800">
                <a:solidFill>
                  <a:srgbClr val="00B0F0"/>
                </a:solidFill>
              </a:rPr>
              <a:t>	a != b  // logic true</a:t>
            </a:r>
            <a:endParaRPr lang="en-US" sz="280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5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756285"/>
            <a:ext cx="8514080" cy="100520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>
                <a:sym typeface="+mn-ea"/>
              </a:rPr>
              <a:t>The if Statement</a:t>
            </a:r>
            <a:endParaRPr lang="en-US" sz="280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b="1" dirty="0"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68605" y="1414145"/>
            <a:ext cx="8229600" cy="2399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tx1"/>
                </a:solidFill>
                <a:sym typeface="+mn-ea"/>
              </a:rPr>
              <a:t>The syntax for an if statement is:</a:t>
            </a:r>
            <a:endParaRPr lang="en-US" sz="2800" dirty="0">
              <a:solidFill>
                <a:schemeClr val="tx1"/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000" dirty="0">
              <a:solidFill>
                <a:schemeClr val="tx1"/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if (expression1 is logic true) {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// execute this if statement block if true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// statements following the if statement block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268605" y="4002405"/>
            <a:ext cx="637159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400">
                <a:solidFill>
                  <a:srgbClr val="00B0F0"/>
                </a:solidFill>
              </a:rPr>
              <a:t>int b = 10;</a:t>
            </a:r>
            <a:endParaRPr lang="en-US" sz="2400">
              <a:solidFill>
                <a:srgbClr val="00B0F0"/>
              </a:solidFill>
            </a:endParaRPr>
          </a:p>
          <a:p>
            <a:r>
              <a:rPr lang="en-US" sz="2400">
                <a:solidFill>
                  <a:srgbClr val="00B0F0"/>
                </a:solidFill>
              </a:rPr>
              <a:t>	// some more program statement...</a:t>
            </a:r>
            <a:endParaRPr lang="en-US" sz="2400">
              <a:solidFill>
                <a:srgbClr val="00B0F0"/>
              </a:solidFill>
            </a:endParaRPr>
          </a:p>
          <a:p>
            <a:r>
              <a:rPr lang="en-US" sz="2400">
                <a:solidFill>
                  <a:srgbClr val="00B0F0"/>
                </a:solidFill>
              </a:rPr>
              <a:t>if (b &lt; 20) {</a:t>
            </a:r>
            <a:endParaRPr lang="en-US" sz="2400">
              <a:solidFill>
                <a:srgbClr val="00B0F0"/>
              </a:solidFill>
            </a:endParaRPr>
          </a:p>
          <a:p>
            <a:r>
              <a:rPr lang="en-US" sz="2400">
                <a:solidFill>
                  <a:srgbClr val="00B0F0"/>
                </a:solidFill>
              </a:rPr>
              <a:t> 	b = doSomethingNeat();</a:t>
            </a:r>
            <a:endParaRPr lang="en-US" sz="2400">
              <a:solidFill>
                <a:srgbClr val="00B0F0"/>
              </a:solidFill>
            </a:endParaRPr>
          </a:p>
          <a:p>
            <a:r>
              <a:rPr lang="en-US" sz="2400">
                <a:solidFill>
                  <a:srgbClr val="00B0F0"/>
                </a:solidFill>
              </a:rPr>
              <a:t>}</a:t>
            </a:r>
            <a:endParaRPr lang="en-US" sz="2400">
              <a:solidFill>
                <a:srgbClr val="00B0F0"/>
              </a:solidFill>
            </a:endParaRPr>
          </a:p>
          <a:p>
            <a:r>
              <a:rPr lang="en-US" sz="2400">
                <a:solidFill>
                  <a:srgbClr val="00B0F0"/>
                </a:solidFill>
              </a:rPr>
              <a:t>	doSomethingElse(b);</a:t>
            </a:r>
            <a:endParaRPr lang="en-US" sz="240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5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662035" cy="212090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>
                <a:sym typeface="+mn-ea"/>
              </a:rPr>
              <a:t>The if-else Statement</a:t>
            </a:r>
            <a:endParaRPr lang="en-US" sz="2800" b="1"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000" b="1" dirty="0"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>
                <a:sym typeface="+mn-ea"/>
              </a:rPr>
              <a:t>C provides another form of the simple if statement called the if-else statement. The syntax for the if_x0002_else statement is:</a:t>
            </a:r>
            <a:endParaRPr lang="en-US" sz="2800" b="1" dirty="0"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68605" y="3538220"/>
            <a:ext cx="8229600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if (expression evaluates to logic true) {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// perform this statement block if logic true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 else {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// perform this statement block otherwise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</a:t>
            </a:r>
            <a:endParaRPr lang="en-US" sz="28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5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662035" cy="64262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>
                <a:sym typeface="+mn-ea"/>
              </a:rPr>
              <a:t>The if-else Statement</a:t>
            </a: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68605" y="1328420"/>
            <a:ext cx="8229600" cy="51695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void loop() {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if (counter % 2 == 1) {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digitalWrite(led1, LOW); // turn the LED off by making the voltage LOW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digitalWrite(led2, HIGH); // turn the LED on (HIGH is the voltage level)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 else {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digitalWrite(led1, HIGH); // turn the LED on (HIGH is the voltage level)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digitalWrite(led2, LOW); // turn the LED off by making the voltage LOW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delay(1000); // wait for a second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 counter = counter + 1;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5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100520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Cascading if Statements</a:t>
            </a:r>
            <a:endParaRPr lang="en-US" sz="2800" b="1" dirty="0"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68605" y="1422400"/>
            <a:ext cx="4142105" cy="51695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int myDay;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// Some code that determines 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// what day it is...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if (myDay == 1) {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doSundayStuff();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if (myDay == 2) {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doMondayStuff();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if (myDay ==3) {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doTuesdayStuff();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if (myDay == 4) {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doWednesdayStuff();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5137785" y="3107690"/>
            <a:ext cx="3644900" cy="3138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if (myDay == 5) {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doThursdayStuff();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if (myDay == 6) {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doFridayStuff();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if (myDay == 7) {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doSaturdayStuff();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707765" y="3644900"/>
            <a:ext cx="1224280" cy="208851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5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100520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Cascading if Statements</a:t>
            </a:r>
            <a:endParaRPr lang="en-US" sz="2800" b="1" dirty="0"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765810" y="1704340"/>
            <a:ext cx="5902960" cy="44926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if (myDay == 1) {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doSundayStuff();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 else {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if (myDay == 2) {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	doMondayStuff();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} else {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	if (myDay == 3) {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		doTuesdayStuff();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	} else {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		// you get the idea...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	} 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	} 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2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}</a:t>
            </a:r>
            <a:endParaRPr lang="en-US" sz="2200" dirty="0">
              <a:solidFill>
                <a:schemeClr val="accent6">
                  <a:lumMod val="75000"/>
                </a:schemeClr>
              </a:solidFill>
              <a:sym typeface="+mn-ea"/>
            </a:endParaRPr>
          </a:p>
        </p:txBody>
      </p:sp>
    </p:spTree>
  </p:cSld>
  <p:clrMapOvr>
    <a:masterClrMapping/>
  </p:clrMapOvr>
  <p:transition spd="slow">
    <p:cut/>
  </p:transition>
</p:sld>
</file>

<file path=ppt/tags/tag1.xml><?xml version="1.0" encoding="utf-8"?>
<p:tagLst xmlns:p="http://schemas.openxmlformats.org/presentationml/2006/main">
  <p:tag name="KSO_WM_UNIT_TABLE_BEAUTIFY" val="smartTable{47d7e967-7293-41d1-bc6a-7acb7133656e}"/>
</p:tagLst>
</file>

<file path=ppt/tags/tag2.xml><?xml version="1.0" encoding="utf-8"?>
<p:tagLst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3245</Words>
  <Application>WPS Writer</Application>
  <PresentationFormat>On-screen Show (4:3)</PresentationFormat>
  <Paragraphs>233</Paragraphs>
  <Slides>12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6" baseType="lpstr">
      <vt:lpstr>Arial</vt:lpstr>
      <vt:lpstr>SimSun</vt:lpstr>
      <vt:lpstr>Wingdings</vt:lpstr>
      <vt:lpstr>Calibri</vt:lpstr>
      <vt:lpstr>Helvetica Neue</vt:lpstr>
      <vt:lpstr>Book Antiqua</vt:lpstr>
      <vt:lpstr>苹方-简</vt:lpstr>
      <vt:lpstr>Times New Roman</vt:lpstr>
      <vt:lpstr>Arial Narrow Bold</vt:lpstr>
      <vt:lpstr>Arial Black</vt:lpstr>
      <vt:lpstr>微软雅黑</vt:lpstr>
      <vt:lpstr>汉仪旗黑</vt:lpstr>
      <vt:lpstr>Arial Unicode MS</vt:lpstr>
      <vt:lpstr>Office Theme</vt:lpstr>
      <vt:lpstr>PowerPoint 演示文稿</vt:lpstr>
      <vt:lpstr>Tables of Content</vt:lpstr>
      <vt:lpstr>Chapter 5</vt:lpstr>
      <vt:lpstr>Chapter 5</vt:lpstr>
      <vt:lpstr>Chapter 5</vt:lpstr>
      <vt:lpstr>Chapter 5</vt:lpstr>
      <vt:lpstr>Chapter 5</vt:lpstr>
      <vt:lpstr>Chapter 5</vt:lpstr>
      <vt:lpstr>Chapter 5</vt:lpstr>
      <vt:lpstr>Chapter 5</vt:lpstr>
      <vt:lpstr>Chapter 5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bayunugroho</cp:lastModifiedBy>
  <cp:revision>350</cp:revision>
  <dcterms:created xsi:type="dcterms:W3CDTF">2023-09-06T03:48:12Z</dcterms:created>
  <dcterms:modified xsi:type="dcterms:W3CDTF">2023-09-06T03:48:12Z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1033-3.2.0.6370</vt:lpwstr>
  </property>
</Properties>
</file>