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9" r:id="rId3"/>
    <p:sldId id="301" r:id="rId4"/>
    <p:sldId id="302" r:id="rId5"/>
    <p:sldId id="259" r:id="rId6"/>
    <p:sldId id="260" r:id="rId7"/>
    <p:sldId id="261" r:id="rId8"/>
    <p:sldId id="262" r:id="rId9"/>
    <p:sldId id="263" r:id="rId10"/>
    <p:sldId id="265" r:id="rId11"/>
    <p:sldId id="303" r:id="rId12"/>
    <p:sldId id="300" r:id="rId13"/>
  </p:sldIdLst>
  <p:sldSz cx="9144000" cy="6858000" type="screen4x3"/>
  <p:notesSz cx="7045325" cy="9345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94648" autoAdjust="0"/>
  </p:normalViewPr>
  <p:slideViewPr>
    <p:cSldViewPr>
      <p:cViewPr varScale="1">
        <p:scale>
          <a:sx n="121" d="100"/>
          <a:sy n="121" d="100"/>
        </p:scale>
        <p:origin x="152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F96A0-6EAC-FC43-9E9F-15AB42363169}"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id-ID"/>
        </a:p>
      </dgm:t>
    </dgm:pt>
    <dgm:pt modelId="{A621A46F-AB33-2743-951C-C4DF616A6335}">
      <dgm:prSet phldrT="[Teks]"/>
      <dgm:spPr/>
      <dgm:t>
        <a:bodyPr/>
        <a:lstStyle/>
        <a:p>
          <a:r>
            <a:rPr lang="id-ID" dirty="0"/>
            <a:t>Kontribusi ekonomi</a:t>
          </a:r>
        </a:p>
      </dgm:t>
    </dgm:pt>
    <dgm:pt modelId="{7C939358-6481-B24C-B4FF-EC2F2279EF5E}" type="parTrans" cxnId="{7FFE645B-4D14-0D4F-8873-DF1DBBFA1DF6}">
      <dgm:prSet/>
      <dgm:spPr/>
      <dgm:t>
        <a:bodyPr/>
        <a:lstStyle/>
        <a:p>
          <a:endParaRPr lang="id-ID"/>
        </a:p>
      </dgm:t>
    </dgm:pt>
    <dgm:pt modelId="{2585B034-8C1E-6644-91BE-637F4181C1ED}" type="sibTrans" cxnId="{7FFE645B-4D14-0D4F-8873-DF1DBBFA1DF6}">
      <dgm:prSet/>
      <dgm:spPr/>
      <dgm:t>
        <a:bodyPr/>
        <a:lstStyle/>
        <a:p>
          <a:endParaRPr lang="id-ID"/>
        </a:p>
      </dgm:t>
    </dgm:pt>
    <dgm:pt modelId="{D6EBDCF0-D8CC-1B43-9A67-737C92723273}">
      <dgm:prSet phldrT="[Teks]"/>
      <dgm:spPr/>
      <dgm:t>
        <a:bodyPr/>
        <a:lstStyle/>
        <a:p>
          <a:r>
            <a:rPr lang="id-ID" dirty="0"/>
            <a:t>UMKM memiliki peran penting dalam perekonomian Indonesia, menyumbang sekitar 60% dari total PDB negara.</a:t>
          </a:r>
        </a:p>
      </dgm:t>
    </dgm:pt>
    <dgm:pt modelId="{3390200F-E3BF-3E4E-B084-1FA3B68F9542}" type="parTrans" cxnId="{F8EB5A21-8C55-B342-9D63-ABA721A9C9B3}">
      <dgm:prSet/>
      <dgm:spPr/>
      <dgm:t>
        <a:bodyPr/>
        <a:lstStyle/>
        <a:p>
          <a:endParaRPr lang="id-ID"/>
        </a:p>
      </dgm:t>
    </dgm:pt>
    <dgm:pt modelId="{4C30A2EE-5FA5-EB40-ABCD-56B97A600E65}" type="sibTrans" cxnId="{F8EB5A21-8C55-B342-9D63-ABA721A9C9B3}">
      <dgm:prSet/>
      <dgm:spPr/>
      <dgm:t>
        <a:bodyPr/>
        <a:lstStyle/>
        <a:p>
          <a:endParaRPr lang="id-ID"/>
        </a:p>
      </dgm:t>
    </dgm:pt>
    <dgm:pt modelId="{68E3A7FD-F128-3042-8E26-250F83A36043}">
      <dgm:prSet phldrT="[Teks]"/>
      <dgm:spPr/>
      <dgm:t>
        <a:bodyPr/>
        <a:lstStyle/>
        <a:p>
          <a:r>
            <a:rPr lang="id-ID" dirty="0"/>
            <a:t>Penyedia lapangan kerja</a:t>
          </a:r>
        </a:p>
      </dgm:t>
    </dgm:pt>
    <dgm:pt modelId="{C70A243C-A4FE-A546-ADCB-D3B3DEE130F7}" type="parTrans" cxnId="{6963B939-9782-9D4B-9E7C-79B268207E89}">
      <dgm:prSet/>
      <dgm:spPr/>
      <dgm:t>
        <a:bodyPr/>
        <a:lstStyle/>
        <a:p>
          <a:endParaRPr lang="id-ID"/>
        </a:p>
      </dgm:t>
    </dgm:pt>
    <dgm:pt modelId="{D81EC929-A5FD-DE47-A534-58E3A1C5F6BC}" type="sibTrans" cxnId="{6963B939-9782-9D4B-9E7C-79B268207E89}">
      <dgm:prSet/>
      <dgm:spPr/>
      <dgm:t>
        <a:bodyPr/>
        <a:lstStyle/>
        <a:p>
          <a:endParaRPr lang="id-ID"/>
        </a:p>
      </dgm:t>
    </dgm:pt>
    <dgm:pt modelId="{C5720157-D200-3442-A8B7-99996D6A5F9F}">
      <dgm:prSet phldrT="[Teks]"/>
      <dgm:spPr/>
      <dgm:t>
        <a:bodyPr/>
        <a:lstStyle/>
        <a:p>
          <a:r>
            <a:rPr lang="id-ID" dirty="0"/>
            <a:t>UMKM menyerap hingga 97% tenaga kerja di Indonesia, menjadi tulang punggung ketenagakerjaan nasional.</a:t>
          </a:r>
        </a:p>
      </dgm:t>
    </dgm:pt>
    <dgm:pt modelId="{69534790-90FC-DE48-A0FC-7BAE9B735DA2}" type="parTrans" cxnId="{0AB18E90-DBBF-EC4E-90F6-68E19A7CBBA0}">
      <dgm:prSet/>
      <dgm:spPr/>
      <dgm:t>
        <a:bodyPr/>
        <a:lstStyle/>
        <a:p>
          <a:endParaRPr lang="id-ID"/>
        </a:p>
      </dgm:t>
    </dgm:pt>
    <dgm:pt modelId="{72F7D500-8B44-934A-8AC4-2FCA5550B706}" type="sibTrans" cxnId="{0AB18E90-DBBF-EC4E-90F6-68E19A7CBBA0}">
      <dgm:prSet/>
      <dgm:spPr/>
      <dgm:t>
        <a:bodyPr/>
        <a:lstStyle/>
        <a:p>
          <a:endParaRPr lang="id-ID"/>
        </a:p>
      </dgm:t>
    </dgm:pt>
    <dgm:pt modelId="{DFCA7F96-81F2-2E4C-829E-5D77F015FD99}">
      <dgm:prSet phldrT="[Teks]"/>
      <dgm:spPr/>
      <dgm:t>
        <a:bodyPr/>
        <a:lstStyle/>
        <a:p>
          <a:r>
            <a:rPr lang="id-ID" dirty="0"/>
            <a:t>Penggerak ekspor</a:t>
          </a:r>
        </a:p>
      </dgm:t>
    </dgm:pt>
    <dgm:pt modelId="{5E16B114-8D16-014E-90B0-08EE941503BD}" type="parTrans" cxnId="{8E945FC9-6E11-3A41-903A-FD50731CD699}">
      <dgm:prSet/>
      <dgm:spPr/>
      <dgm:t>
        <a:bodyPr/>
        <a:lstStyle/>
        <a:p>
          <a:endParaRPr lang="id-ID"/>
        </a:p>
      </dgm:t>
    </dgm:pt>
    <dgm:pt modelId="{46B0410D-CC83-C14E-BFE2-AD8831E5A716}" type="sibTrans" cxnId="{8E945FC9-6E11-3A41-903A-FD50731CD699}">
      <dgm:prSet/>
      <dgm:spPr/>
      <dgm:t>
        <a:bodyPr/>
        <a:lstStyle/>
        <a:p>
          <a:endParaRPr lang="id-ID"/>
        </a:p>
      </dgm:t>
    </dgm:pt>
    <dgm:pt modelId="{384A582A-396F-CF4E-8270-EA9A097143DE}">
      <dgm:prSet phldrT="[Teks]"/>
      <dgm:spPr/>
      <dgm:t>
        <a:bodyPr/>
        <a:lstStyle/>
        <a:p>
          <a:r>
            <a:rPr lang="id-ID" dirty="0"/>
            <a:t>UMKM turut berkontribusi signifikan terhadap nilai ekspor Indonesia, membantu meningkatkan devisa negara.</a:t>
          </a:r>
        </a:p>
      </dgm:t>
    </dgm:pt>
    <dgm:pt modelId="{6BB0BA1E-EEA1-D444-AE30-0E186CDF05F4}" type="parTrans" cxnId="{20978B0F-575B-6D4D-A07E-80CA12571723}">
      <dgm:prSet/>
      <dgm:spPr/>
      <dgm:t>
        <a:bodyPr/>
        <a:lstStyle/>
        <a:p>
          <a:endParaRPr lang="id-ID"/>
        </a:p>
      </dgm:t>
    </dgm:pt>
    <dgm:pt modelId="{71F61A7F-6807-4F44-BA04-ECA9A99F10E4}" type="sibTrans" cxnId="{20978B0F-575B-6D4D-A07E-80CA12571723}">
      <dgm:prSet/>
      <dgm:spPr/>
      <dgm:t>
        <a:bodyPr/>
        <a:lstStyle/>
        <a:p>
          <a:endParaRPr lang="id-ID"/>
        </a:p>
      </dgm:t>
    </dgm:pt>
    <dgm:pt modelId="{1B0DAE3A-B745-FA49-90D0-A2EF8FCB4AAA}" type="pres">
      <dgm:prSet presAssocID="{230F96A0-6EAC-FC43-9E9F-15AB42363169}" presName="Name0" presStyleCnt="0">
        <dgm:presLayoutVars>
          <dgm:dir/>
          <dgm:animLvl val="lvl"/>
          <dgm:resizeHandles val="exact"/>
        </dgm:presLayoutVars>
      </dgm:prSet>
      <dgm:spPr/>
    </dgm:pt>
    <dgm:pt modelId="{19759847-CB81-CF4B-977C-FD65E0B16080}" type="pres">
      <dgm:prSet presAssocID="{A621A46F-AB33-2743-951C-C4DF616A6335}" presName="composite" presStyleCnt="0"/>
      <dgm:spPr/>
    </dgm:pt>
    <dgm:pt modelId="{86D45439-EBAB-8D49-BF42-7C86691415F2}" type="pres">
      <dgm:prSet presAssocID="{A621A46F-AB33-2743-951C-C4DF616A6335}" presName="parTx" presStyleLbl="alignNode1" presStyleIdx="0" presStyleCnt="3">
        <dgm:presLayoutVars>
          <dgm:chMax val="0"/>
          <dgm:chPref val="0"/>
          <dgm:bulletEnabled val="1"/>
        </dgm:presLayoutVars>
      </dgm:prSet>
      <dgm:spPr/>
    </dgm:pt>
    <dgm:pt modelId="{114002CA-71EB-CC4E-9296-4125CDC57D55}" type="pres">
      <dgm:prSet presAssocID="{A621A46F-AB33-2743-951C-C4DF616A6335}" presName="desTx" presStyleLbl="alignAccFollowNode1" presStyleIdx="0" presStyleCnt="3">
        <dgm:presLayoutVars>
          <dgm:bulletEnabled val="1"/>
        </dgm:presLayoutVars>
      </dgm:prSet>
      <dgm:spPr/>
    </dgm:pt>
    <dgm:pt modelId="{78F8D1BF-5087-0740-8ED5-0D4BBAC01191}" type="pres">
      <dgm:prSet presAssocID="{2585B034-8C1E-6644-91BE-637F4181C1ED}" presName="space" presStyleCnt="0"/>
      <dgm:spPr/>
    </dgm:pt>
    <dgm:pt modelId="{932FFC6B-AE12-8048-AF60-E2A38C3CF6F4}" type="pres">
      <dgm:prSet presAssocID="{68E3A7FD-F128-3042-8E26-250F83A36043}" presName="composite" presStyleCnt="0"/>
      <dgm:spPr/>
    </dgm:pt>
    <dgm:pt modelId="{C6EF6647-5859-8348-8F2A-54653EB20A12}" type="pres">
      <dgm:prSet presAssocID="{68E3A7FD-F128-3042-8E26-250F83A36043}" presName="parTx" presStyleLbl="alignNode1" presStyleIdx="1" presStyleCnt="3">
        <dgm:presLayoutVars>
          <dgm:chMax val="0"/>
          <dgm:chPref val="0"/>
          <dgm:bulletEnabled val="1"/>
        </dgm:presLayoutVars>
      </dgm:prSet>
      <dgm:spPr/>
    </dgm:pt>
    <dgm:pt modelId="{B32990A5-86CE-B14E-92AF-2BC33B4F0BB2}" type="pres">
      <dgm:prSet presAssocID="{68E3A7FD-F128-3042-8E26-250F83A36043}" presName="desTx" presStyleLbl="alignAccFollowNode1" presStyleIdx="1" presStyleCnt="3">
        <dgm:presLayoutVars>
          <dgm:bulletEnabled val="1"/>
        </dgm:presLayoutVars>
      </dgm:prSet>
      <dgm:spPr/>
    </dgm:pt>
    <dgm:pt modelId="{92FE6666-1F60-1445-BE6A-417EF4C7A5E2}" type="pres">
      <dgm:prSet presAssocID="{D81EC929-A5FD-DE47-A534-58E3A1C5F6BC}" presName="space" presStyleCnt="0"/>
      <dgm:spPr/>
    </dgm:pt>
    <dgm:pt modelId="{8332544B-A08B-374C-B322-2290A07F199A}" type="pres">
      <dgm:prSet presAssocID="{DFCA7F96-81F2-2E4C-829E-5D77F015FD99}" presName="composite" presStyleCnt="0"/>
      <dgm:spPr/>
    </dgm:pt>
    <dgm:pt modelId="{701189F2-FDC2-C246-9B1A-56B1732711CC}" type="pres">
      <dgm:prSet presAssocID="{DFCA7F96-81F2-2E4C-829E-5D77F015FD99}" presName="parTx" presStyleLbl="alignNode1" presStyleIdx="2" presStyleCnt="3">
        <dgm:presLayoutVars>
          <dgm:chMax val="0"/>
          <dgm:chPref val="0"/>
          <dgm:bulletEnabled val="1"/>
        </dgm:presLayoutVars>
      </dgm:prSet>
      <dgm:spPr/>
    </dgm:pt>
    <dgm:pt modelId="{19E93FE3-B354-9249-8FDC-D7E8C1AF6C54}" type="pres">
      <dgm:prSet presAssocID="{DFCA7F96-81F2-2E4C-829E-5D77F015FD99}" presName="desTx" presStyleLbl="alignAccFollowNode1" presStyleIdx="2" presStyleCnt="3">
        <dgm:presLayoutVars>
          <dgm:bulletEnabled val="1"/>
        </dgm:presLayoutVars>
      </dgm:prSet>
      <dgm:spPr/>
    </dgm:pt>
  </dgm:ptLst>
  <dgm:cxnLst>
    <dgm:cxn modelId="{20978B0F-575B-6D4D-A07E-80CA12571723}" srcId="{DFCA7F96-81F2-2E4C-829E-5D77F015FD99}" destId="{384A582A-396F-CF4E-8270-EA9A097143DE}" srcOrd="0" destOrd="0" parTransId="{6BB0BA1E-EEA1-D444-AE30-0E186CDF05F4}" sibTransId="{71F61A7F-6807-4F44-BA04-ECA9A99F10E4}"/>
    <dgm:cxn modelId="{F8EB5A21-8C55-B342-9D63-ABA721A9C9B3}" srcId="{A621A46F-AB33-2743-951C-C4DF616A6335}" destId="{D6EBDCF0-D8CC-1B43-9A67-737C92723273}" srcOrd="0" destOrd="0" parTransId="{3390200F-E3BF-3E4E-B084-1FA3B68F9542}" sibTransId="{4C30A2EE-5FA5-EB40-ABCD-56B97A600E65}"/>
    <dgm:cxn modelId="{B103CA2F-FA41-E946-B343-E429B4295CB8}" type="presOf" srcId="{C5720157-D200-3442-A8B7-99996D6A5F9F}" destId="{B32990A5-86CE-B14E-92AF-2BC33B4F0BB2}" srcOrd="0" destOrd="0" presId="urn:microsoft.com/office/officeart/2005/8/layout/hList1"/>
    <dgm:cxn modelId="{6963B939-9782-9D4B-9E7C-79B268207E89}" srcId="{230F96A0-6EAC-FC43-9E9F-15AB42363169}" destId="{68E3A7FD-F128-3042-8E26-250F83A36043}" srcOrd="1" destOrd="0" parTransId="{C70A243C-A4FE-A546-ADCB-D3B3DEE130F7}" sibTransId="{D81EC929-A5FD-DE47-A534-58E3A1C5F6BC}"/>
    <dgm:cxn modelId="{C524F44B-66E1-9D4C-87DF-AFE035600C1F}" type="presOf" srcId="{384A582A-396F-CF4E-8270-EA9A097143DE}" destId="{19E93FE3-B354-9249-8FDC-D7E8C1AF6C54}" srcOrd="0" destOrd="0" presId="urn:microsoft.com/office/officeart/2005/8/layout/hList1"/>
    <dgm:cxn modelId="{8390A357-939B-DC48-A9DB-1CB09D5826E7}" type="presOf" srcId="{DFCA7F96-81F2-2E4C-829E-5D77F015FD99}" destId="{701189F2-FDC2-C246-9B1A-56B1732711CC}" srcOrd="0" destOrd="0" presId="urn:microsoft.com/office/officeart/2005/8/layout/hList1"/>
    <dgm:cxn modelId="{7FFE645B-4D14-0D4F-8873-DF1DBBFA1DF6}" srcId="{230F96A0-6EAC-FC43-9E9F-15AB42363169}" destId="{A621A46F-AB33-2743-951C-C4DF616A6335}" srcOrd="0" destOrd="0" parTransId="{7C939358-6481-B24C-B4FF-EC2F2279EF5E}" sibTransId="{2585B034-8C1E-6644-91BE-637F4181C1ED}"/>
    <dgm:cxn modelId="{BFA7527D-ECDC-DE47-B9E7-2CEF7E2EEE69}" type="presOf" srcId="{230F96A0-6EAC-FC43-9E9F-15AB42363169}" destId="{1B0DAE3A-B745-FA49-90D0-A2EF8FCB4AAA}" srcOrd="0" destOrd="0" presId="urn:microsoft.com/office/officeart/2005/8/layout/hList1"/>
    <dgm:cxn modelId="{0AB18E90-DBBF-EC4E-90F6-68E19A7CBBA0}" srcId="{68E3A7FD-F128-3042-8E26-250F83A36043}" destId="{C5720157-D200-3442-A8B7-99996D6A5F9F}" srcOrd="0" destOrd="0" parTransId="{69534790-90FC-DE48-A0FC-7BAE9B735DA2}" sibTransId="{72F7D500-8B44-934A-8AC4-2FCA5550B706}"/>
    <dgm:cxn modelId="{2442F2B7-97F4-4B4C-98A4-7E2ECC303589}" type="presOf" srcId="{68E3A7FD-F128-3042-8E26-250F83A36043}" destId="{C6EF6647-5859-8348-8F2A-54653EB20A12}" srcOrd="0" destOrd="0" presId="urn:microsoft.com/office/officeart/2005/8/layout/hList1"/>
    <dgm:cxn modelId="{8E945FC9-6E11-3A41-903A-FD50731CD699}" srcId="{230F96A0-6EAC-FC43-9E9F-15AB42363169}" destId="{DFCA7F96-81F2-2E4C-829E-5D77F015FD99}" srcOrd="2" destOrd="0" parTransId="{5E16B114-8D16-014E-90B0-08EE941503BD}" sibTransId="{46B0410D-CC83-C14E-BFE2-AD8831E5A716}"/>
    <dgm:cxn modelId="{4F072ECB-7ABC-4B46-83DE-086A00B6E97B}" type="presOf" srcId="{D6EBDCF0-D8CC-1B43-9A67-737C92723273}" destId="{114002CA-71EB-CC4E-9296-4125CDC57D55}" srcOrd="0" destOrd="0" presId="urn:microsoft.com/office/officeart/2005/8/layout/hList1"/>
    <dgm:cxn modelId="{73EBD3D7-F58C-F94B-B695-79506EC30767}" type="presOf" srcId="{A621A46F-AB33-2743-951C-C4DF616A6335}" destId="{86D45439-EBAB-8D49-BF42-7C86691415F2}" srcOrd="0" destOrd="0" presId="urn:microsoft.com/office/officeart/2005/8/layout/hList1"/>
    <dgm:cxn modelId="{B9DDB495-DC51-5247-8537-28E563997B31}" type="presParOf" srcId="{1B0DAE3A-B745-FA49-90D0-A2EF8FCB4AAA}" destId="{19759847-CB81-CF4B-977C-FD65E0B16080}" srcOrd="0" destOrd="0" presId="urn:microsoft.com/office/officeart/2005/8/layout/hList1"/>
    <dgm:cxn modelId="{41D995ED-1484-6247-9A07-8C7D31F11314}" type="presParOf" srcId="{19759847-CB81-CF4B-977C-FD65E0B16080}" destId="{86D45439-EBAB-8D49-BF42-7C86691415F2}" srcOrd="0" destOrd="0" presId="urn:microsoft.com/office/officeart/2005/8/layout/hList1"/>
    <dgm:cxn modelId="{4F29C451-3A27-8F48-87E5-8902C15A4B50}" type="presParOf" srcId="{19759847-CB81-CF4B-977C-FD65E0B16080}" destId="{114002CA-71EB-CC4E-9296-4125CDC57D55}" srcOrd="1" destOrd="0" presId="urn:microsoft.com/office/officeart/2005/8/layout/hList1"/>
    <dgm:cxn modelId="{BBF9E4EE-F11A-3E40-9592-3ABB1A33FD83}" type="presParOf" srcId="{1B0DAE3A-B745-FA49-90D0-A2EF8FCB4AAA}" destId="{78F8D1BF-5087-0740-8ED5-0D4BBAC01191}" srcOrd="1" destOrd="0" presId="urn:microsoft.com/office/officeart/2005/8/layout/hList1"/>
    <dgm:cxn modelId="{95C42065-F967-2245-99E7-6D8AA33FB05E}" type="presParOf" srcId="{1B0DAE3A-B745-FA49-90D0-A2EF8FCB4AAA}" destId="{932FFC6B-AE12-8048-AF60-E2A38C3CF6F4}" srcOrd="2" destOrd="0" presId="urn:microsoft.com/office/officeart/2005/8/layout/hList1"/>
    <dgm:cxn modelId="{C85913D9-661C-8745-81E4-518496D3ACCB}" type="presParOf" srcId="{932FFC6B-AE12-8048-AF60-E2A38C3CF6F4}" destId="{C6EF6647-5859-8348-8F2A-54653EB20A12}" srcOrd="0" destOrd="0" presId="urn:microsoft.com/office/officeart/2005/8/layout/hList1"/>
    <dgm:cxn modelId="{CE0C2B34-FE21-B444-B164-02C94D7B0073}" type="presParOf" srcId="{932FFC6B-AE12-8048-AF60-E2A38C3CF6F4}" destId="{B32990A5-86CE-B14E-92AF-2BC33B4F0BB2}" srcOrd="1" destOrd="0" presId="urn:microsoft.com/office/officeart/2005/8/layout/hList1"/>
    <dgm:cxn modelId="{0388A75C-8C8F-3343-82A0-EBE8B50408C3}" type="presParOf" srcId="{1B0DAE3A-B745-FA49-90D0-A2EF8FCB4AAA}" destId="{92FE6666-1F60-1445-BE6A-417EF4C7A5E2}" srcOrd="3" destOrd="0" presId="urn:microsoft.com/office/officeart/2005/8/layout/hList1"/>
    <dgm:cxn modelId="{36EA99A8-80C1-8348-8EAE-A9366B2449D0}" type="presParOf" srcId="{1B0DAE3A-B745-FA49-90D0-A2EF8FCB4AAA}" destId="{8332544B-A08B-374C-B322-2290A07F199A}" srcOrd="4" destOrd="0" presId="urn:microsoft.com/office/officeart/2005/8/layout/hList1"/>
    <dgm:cxn modelId="{436CE9D2-83AF-A541-A3B8-F211C243CF56}" type="presParOf" srcId="{8332544B-A08B-374C-B322-2290A07F199A}" destId="{701189F2-FDC2-C246-9B1A-56B1732711CC}" srcOrd="0" destOrd="0" presId="urn:microsoft.com/office/officeart/2005/8/layout/hList1"/>
    <dgm:cxn modelId="{25FD4E0C-EA04-DF49-A435-FD6CFD5F90A0}" type="presParOf" srcId="{8332544B-A08B-374C-B322-2290A07F199A}" destId="{19E93FE3-B354-9249-8FDC-D7E8C1AF6C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0B834-6674-7E4A-B70D-0F570114ADF5}" type="doc">
      <dgm:prSet loTypeId="urn:microsoft.com/office/officeart/2008/layout/RadialCluster" loCatId="" qsTypeId="urn:microsoft.com/office/officeart/2005/8/quickstyle/simple1" qsCatId="simple" csTypeId="urn:microsoft.com/office/officeart/2005/8/colors/colorful2" csCatId="colorful" phldr="1"/>
      <dgm:spPr/>
      <dgm:t>
        <a:bodyPr/>
        <a:lstStyle/>
        <a:p>
          <a:endParaRPr lang="id-ID"/>
        </a:p>
      </dgm:t>
    </dgm:pt>
    <dgm:pt modelId="{CD7E8E0B-CF35-6744-9B05-817E3705FD8D}">
      <dgm:prSet phldrT="[Teks]"/>
      <dgm:spPr/>
      <dgm:t>
        <a:bodyPr/>
        <a:lstStyle/>
        <a:p>
          <a:r>
            <a:rPr lang="id-ID" b="1" dirty="0"/>
            <a:t>UNDANG-UNDANG NOMOR 20 TAHUN 2008 TENTANG USAHA MIKRO, KECIL, DAN MENENGAH</a:t>
          </a:r>
        </a:p>
      </dgm:t>
    </dgm:pt>
    <dgm:pt modelId="{BB364BFB-B5F1-4248-90B1-B71809BD5A5A}" type="parTrans" cxnId="{D64F9EFD-FBD3-AE43-99D9-E92A32195FEC}">
      <dgm:prSet/>
      <dgm:spPr/>
      <dgm:t>
        <a:bodyPr/>
        <a:lstStyle/>
        <a:p>
          <a:endParaRPr lang="id-ID"/>
        </a:p>
      </dgm:t>
    </dgm:pt>
    <dgm:pt modelId="{D65A784D-71C5-254B-A3DD-FAE20456B218}" type="sibTrans" cxnId="{D64F9EFD-FBD3-AE43-99D9-E92A32195FEC}">
      <dgm:prSet/>
      <dgm:spPr/>
      <dgm:t>
        <a:bodyPr/>
        <a:lstStyle/>
        <a:p>
          <a:endParaRPr lang="id-ID"/>
        </a:p>
      </dgm:t>
    </dgm:pt>
    <dgm:pt modelId="{9DBED0A6-0DE4-8B4E-90A8-9088E1F68F0A}">
      <dgm:prSet phldrT="[Teks]"/>
      <dgm:spPr/>
      <dgm:t>
        <a:bodyPr/>
        <a:lstStyle/>
        <a:p>
          <a:r>
            <a:rPr lang="id-ID" dirty="0"/>
            <a:t>Pemberdayaan UMKM</a:t>
          </a:r>
        </a:p>
      </dgm:t>
    </dgm:pt>
    <dgm:pt modelId="{997D299F-FBCA-4647-8886-44D6D399E750}" type="parTrans" cxnId="{889A10E0-B199-AF44-ADDF-F88E255A1701}">
      <dgm:prSet/>
      <dgm:spPr/>
      <dgm:t>
        <a:bodyPr/>
        <a:lstStyle/>
        <a:p>
          <a:endParaRPr lang="id-ID"/>
        </a:p>
      </dgm:t>
    </dgm:pt>
    <dgm:pt modelId="{C94F7923-8218-C14F-A95C-12190E330A64}" type="sibTrans" cxnId="{889A10E0-B199-AF44-ADDF-F88E255A1701}">
      <dgm:prSet/>
      <dgm:spPr/>
      <dgm:t>
        <a:bodyPr/>
        <a:lstStyle/>
        <a:p>
          <a:endParaRPr lang="id-ID"/>
        </a:p>
      </dgm:t>
    </dgm:pt>
    <dgm:pt modelId="{E2AFE798-9FF3-7E45-B4D9-1B5B287C389F}">
      <dgm:prSet phldrT="[Teks]"/>
      <dgm:spPr/>
      <dgm:t>
        <a:bodyPr/>
        <a:lstStyle/>
        <a:p>
          <a:r>
            <a:rPr lang="id-ID" dirty="0"/>
            <a:t>Koordinasi dan pengendalian</a:t>
          </a:r>
        </a:p>
      </dgm:t>
    </dgm:pt>
    <dgm:pt modelId="{0E6983F2-5514-854B-912B-737EDD40E843}" type="parTrans" cxnId="{8667F53D-0E9E-C645-B330-2B2958C48EBA}">
      <dgm:prSet/>
      <dgm:spPr/>
      <dgm:t>
        <a:bodyPr/>
        <a:lstStyle/>
        <a:p>
          <a:endParaRPr lang="id-ID"/>
        </a:p>
      </dgm:t>
    </dgm:pt>
    <dgm:pt modelId="{B0C2ED8B-546C-3642-8720-8CE92E6A7BD2}" type="sibTrans" cxnId="{8667F53D-0E9E-C645-B330-2B2958C48EBA}">
      <dgm:prSet/>
      <dgm:spPr/>
      <dgm:t>
        <a:bodyPr/>
        <a:lstStyle/>
        <a:p>
          <a:endParaRPr lang="id-ID"/>
        </a:p>
      </dgm:t>
    </dgm:pt>
    <dgm:pt modelId="{145A8C62-7D70-9C4B-B53F-CD6F1BA6254A}">
      <dgm:prSet phldrT="[Teks]"/>
      <dgm:spPr/>
      <dgm:t>
        <a:bodyPr/>
        <a:lstStyle/>
        <a:p>
          <a:r>
            <a:rPr lang="id-ID" dirty="0"/>
            <a:t>Sanksi administratif dan pidana</a:t>
          </a:r>
        </a:p>
      </dgm:t>
    </dgm:pt>
    <dgm:pt modelId="{DD10BDF5-90A7-A643-BB49-B3C593587F44}" type="parTrans" cxnId="{CB296562-6E14-4D4A-B711-679736664174}">
      <dgm:prSet/>
      <dgm:spPr/>
      <dgm:t>
        <a:bodyPr/>
        <a:lstStyle/>
        <a:p>
          <a:endParaRPr lang="id-ID"/>
        </a:p>
      </dgm:t>
    </dgm:pt>
    <dgm:pt modelId="{BD5717E4-0AEB-F045-B3FB-F426144B6FDB}" type="sibTrans" cxnId="{CB296562-6E14-4D4A-B711-679736664174}">
      <dgm:prSet/>
      <dgm:spPr/>
      <dgm:t>
        <a:bodyPr/>
        <a:lstStyle/>
        <a:p>
          <a:endParaRPr lang="id-ID"/>
        </a:p>
      </dgm:t>
    </dgm:pt>
    <dgm:pt modelId="{C11DD4AD-1853-2748-B788-DAE28610EF40}" type="pres">
      <dgm:prSet presAssocID="{5DA0B834-6674-7E4A-B70D-0F570114ADF5}" presName="Name0" presStyleCnt="0">
        <dgm:presLayoutVars>
          <dgm:chMax val="1"/>
          <dgm:chPref val="1"/>
          <dgm:dir/>
          <dgm:animOne val="branch"/>
          <dgm:animLvl val="lvl"/>
        </dgm:presLayoutVars>
      </dgm:prSet>
      <dgm:spPr/>
    </dgm:pt>
    <dgm:pt modelId="{A1EF5760-5E75-EF49-909E-171AEEC32783}" type="pres">
      <dgm:prSet presAssocID="{CD7E8E0B-CF35-6744-9B05-817E3705FD8D}" presName="singleCycle" presStyleCnt="0"/>
      <dgm:spPr/>
    </dgm:pt>
    <dgm:pt modelId="{04A1DCAD-ED1B-944D-A143-90330393CC3D}" type="pres">
      <dgm:prSet presAssocID="{CD7E8E0B-CF35-6744-9B05-817E3705FD8D}" presName="singleCenter" presStyleLbl="node1" presStyleIdx="0" presStyleCnt="4" custScaleX="128426">
        <dgm:presLayoutVars>
          <dgm:chMax val="7"/>
          <dgm:chPref val="7"/>
        </dgm:presLayoutVars>
      </dgm:prSet>
      <dgm:spPr/>
    </dgm:pt>
    <dgm:pt modelId="{975E4725-0073-A746-980B-AD8C773C2B46}" type="pres">
      <dgm:prSet presAssocID="{997D299F-FBCA-4647-8886-44D6D399E750}" presName="Name56" presStyleLbl="parChTrans1D2" presStyleIdx="0" presStyleCnt="3"/>
      <dgm:spPr/>
    </dgm:pt>
    <dgm:pt modelId="{FF5F7D58-7DEF-9A45-A558-CBC7AC68ADA4}" type="pres">
      <dgm:prSet presAssocID="{9DBED0A6-0DE4-8B4E-90A8-9088E1F68F0A}" presName="text0" presStyleLbl="node1" presStyleIdx="1" presStyleCnt="4" custScaleX="183257">
        <dgm:presLayoutVars>
          <dgm:bulletEnabled val="1"/>
        </dgm:presLayoutVars>
      </dgm:prSet>
      <dgm:spPr/>
    </dgm:pt>
    <dgm:pt modelId="{57272F38-824B-5D40-BB95-A2D79FD68942}" type="pres">
      <dgm:prSet presAssocID="{0E6983F2-5514-854B-912B-737EDD40E843}" presName="Name56" presStyleLbl="parChTrans1D2" presStyleIdx="1" presStyleCnt="3"/>
      <dgm:spPr/>
    </dgm:pt>
    <dgm:pt modelId="{B48D8849-CEAE-A946-9A29-3AE0E56A8EFD}" type="pres">
      <dgm:prSet presAssocID="{E2AFE798-9FF3-7E45-B4D9-1B5B287C389F}" presName="text0" presStyleLbl="node1" presStyleIdx="2" presStyleCnt="4" custScaleX="159892">
        <dgm:presLayoutVars>
          <dgm:bulletEnabled val="1"/>
        </dgm:presLayoutVars>
      </dgm:prSet>
      <dgm:spPr/>
    </dgm:pt>
    <dgm:pt modelId="{A75E1929-A3E8-484E-B513-0678B73A7C88}" type="pres">
      <dgm:prSet presAssocID="{DD10BDF5-90A7-A643-BB49-B3C593587F44}" presName="Name56" presStyleLbl="parChTrans1D2" presStyleIdx="2" presStyleCnt="3"/>
      <dgm:spPr/>
    </dgm:pt>
    <dgm:pt modelId="{F626D9B7-4563-B948-9760-995F81FE32E5}" type="pres">
      <dgm:prSet presAssocID="{145A8C62-7D70-9C4B-B53F-CD6F1BA6254A}" presName="text0" presStyleLbl="node1" presStyleIdx="3" presStyleCnt="4" custScaleX="166244">
        <dgm:presLayoutVars>
          <dgm:bulletEnabled val="1"/>
        </dgm:presLayoutVars>
      </dgm:prSet>
      <dgm:spPr/>
    </dgm:pt>
  </dgm:ptLst>
  <dgm:cxnLst>
    <dgm:cxn modelId="{30C4D809-D45D-4649-BA92-D197E61657FA}" type="presOf" srcId="{DD10BDF5-90A7-A643-BB49-B3C593587F44}" destId="{A75E1929-A3E8-484E-B513-0678B73A7C88}" srcOrd="0" destOrd="0" presId="urn:microsoft.com/office/officeart/2008/layout/RadialCluster"/>
    <dgm:cxn modelId="{CF53C40A-551D-2B47-AD01-620BFD94BAA0}" type="presOf" srcId="{CD7E8E0B-CF35-6744-9B05-817E3705FD8D}" destId="{04A1DCAD-ED1B-944D-A143-90330393CC3D}" srcOrd="0" destOrd="0" presId="urn:microsoft.com/office/officeart/2008/layout/RadialCluster"/>
    <dgm:cxn modelId="{A5F86219-17C9-FD44-824A-A4A18D2D4A18}" type="presOf" srcId="{997D299F-FBCA-4647-8886-44D6D399E750}" destId="{975E4725-0073-A746-980B-AD8C773C2B46}" srcOrd="0" destOrd="0" presId="urn:microsoft.com/office/officeart/2008/layout/RadialCluster"/>
    <dgm:cxn modelId="{FE394922-DCB7-4347-B272-62A49C43A98B}" type="presOf" srcId="{5DA0B834-6674-7E4A-B70D-0F570114ADF5}" destId="{C11DD4AD-1853-2748-B788-DAE28610EF40}" srcOrd="0" destOrd="0" presId="urn:microsoft.com/office/officeart/2008/layout/RadialCluster"/>
    <dgm:cxn modelId="{8667F53D-0E9E-C645-B330-2B2958C48EBA}" srcId="{CD7E8E0B-CF35-6744-9B05-817E3705FD8D}" destId="{E2AFE798-9FF3-7E45-B4D9-1B5B287C389F}" srcOrd="1" destOrd="0" parTransId="{0E6983F2-5514-854B-912B-737EDD40E843}" sibTransId="{B0C2ED8B-546C-3642-8720-8CE92E6A7BD2}"/>
    <dgm:cxn modelId="{6748D059-B94B-014F-81DB-58970B69B64B}" type="presOf" srcId="{145A8C62-7D70-9C4B-B53F-CD6F1BA6254A}" destId="{F626D9B7-4563-B948-9760-995F81FE32E5}" srcOrd="0" destOrd="0" presId="urn:microsoft.com/office/officeart/2008/layout/RadialCluster"/>
    <dgm:cxn modelId="{CB296562-6E14-4D4A-B711-679736664174}" srcId="{CD7E8E0B-CF35-6744-9B05-817E3705FD8D}" destId="{145A8C62-7D70-9C4B-B53F-CD6F1BA6254A}" srcOrd="2" destOrd="0" parTransId="{DD10BDF5-90A7-A643-BB49-B3C593587F44}" sibTransId="{BD5717E4-0AEB-F045-B3FB-F426144B6FDB}"/>
    <dgm:cxn modelId="{1F48C267-38B0-FE4C-9B83-C27DCD0993AB}" type="presOf" srcId="{9DBED0A6-0DE4-8B4E-90A8-9088E1F68F0A}" destId="{FF5F7D58-7DEF-9A45-A558-CBC7AC68ADA4}" srcOrd="0" destOrd="0" presId="urn:microsoft.com/office/officeart/2008/layout/RadialCluster"/>
    <dgm:cxn modelId="{79751BAA-F338-FE4D-9F68-19AFB4AC9403}" type="presOf" srcId="{0E6983F2-5514-854B-912B-737EDD40E843}" destId="{57272F38-824B-5D40-BB95-A2D79FD68942}" srcOrd="0" destOrd="0" presId="urn:microsoft.com/office/officeart/2008/layout/RadialCluster"/>
    <dgm:cxn modelId="{C0E557C5-2121-4642-B634-4213B2AF7416}" type="presOf" srcId="{E2AFE798-9FF3-7E45-B4D9-1B5B287C389F}" destId="{B48D8849-CEAE-A946-9A29-3AE0E56A8EFD}" srcOrd="0" destOrd="0" presId="urn:microsoft.com/office/officeart/2008/layout/RadialCluster"/>
    <dgm:cxn modelId="{889A10E0-B199-AF44-ADDF-F88E255A1701}" srcId="{CD7E8E0B-CF35-6744-9B05-817E3705FD8D}" destId="{9DBED0A6-0DE4-8B4E-90A8-9088E1F68F0A}" srcOrd="0" destOrd="0" parTransId="{997D299F-FBCA-4647-8886-44D6D399E750}" sibTransId="{C94F7923-8218-C14F-A95C-12190E330A64}"/>
    <dgm:cxn modelId="{D64F9EFD-FBD3-AE43-99D9-E92A32195FEC}" srcId="{5DA0B834-6674-7E4A-B70D-0F570114ADF5}" destId="{CD7E8E0B-CF35-6744-9B05-817E3705FD8D}" srcOrd="0" destOrd="0" parTransId="{BB364BFB-B5F1-4248-90B1-B71809BD5A5A}" sibTransId="{D65A784D-71C5-254B-A3DD-FAE20456B218}"/>
    <dgm:cxn modelId="{0FB851BC-0DDA-EC4B-B321-7219702B6442}" type="presParOf" srcId="{C11DD4AD-1853-2748-B788-DAE28610EF40}" destId="{A1EF5760-5E75-EF49-909E-171AEEC32783}" srcOrd="0" destOrd="0" presId="urn:microsoft.com/office/officeart/2008/layout/RadialCluster"/>
    <dgm:cxn modelId="{01F86B1B-A5E6-9B4A-A0E0-8210562F60E6}" type="presParOf" srcId="{A1EF5760-5E75-EF49-909E-171AEEC32783}" destId="{04A1DCAD-ED1B-944D-A143-90330393CC3D}" srcOrd="0" destOrd="0" presId="urn:microsoft.com/office/officeart/2008/layout/RadialCluster"/>
    <dgm:cxn modelId="{9A210644-EF94-EC46-92EF-9D6305BBB0BC}" type="presParOf" srcId="{A1EF5760-5E75-EF49-909E-171AEEC32783}" destId="{975E4725-0073-A746-980B-AD8C773C2B46}" srcOrd="1" destOrd="0" presId="urn:microsoft.com/office/officeart/2008/layout/RadialCluster"/>
    <dgm:cxn modelId="{4FDC0AF9-5A09-6A4D-B5F5-F2F2958CCC20}" type="presParOf" srcId="{A1EF5760-5E75-EF49-909E-171AEEC32783}" destId="{FF5F7D58-7DEF-9A45-A558-CBC7AC68ADA4}" srcOrd="2" destOrd="0" presId="urn:microsoft.com/office/officeart/2008/layout/RadialCluster"/>
    <dgm:cxn modelId="{3B8C2830-E419-DF47-AB3C-47CDE40B5D9D}" type="presParOf" srcId="{A1EF5760-5E75-EF49-909E-171AEEC32783}" destId="{57272F38-824B-5D40-BB95-A2D79FD68942}" srcOrd="3" destOrd="0" presId="urn:microsoft.com/office/officeart/2008/layout/RadialCluster"/>
    <dgm:cxn modelId="{CA65BABF-2AAB-F84A-9F8F-EA43A2DD6319}" type="presParOf" srcId="{A1EF5760-5E75-EF49-909E-171AEEC32783}" destId="{B48D8849-CEAE-A946-9A29-3AE0E56A8EFD}" srcOrd="4" destOrd="0" presId="urn:microsoft.com/office/officeart/2008/layout/RadialCluster"/>
    <dgm:cxn modelId="{55EEDA65-D7B2-6643-9F3F-F6E476BBF733}" type="presParOf" srcId="{A1EF5760-5E75-EF49-909E-171AEEC32783}" destId="{A75E1929-A3E8-484E-B513-0678B73A7C88}" srcOrd="5" destOrd="0" presId="urn:microsoft.com/office/officeart/2008/layout/RadialCluster"/>
    <dgm:cxn modelId="{647C8E53-05D8-294F-9312-5362C5D66BA3}" type="presParOf" srcId="{A1EF5760-5E75-EF49-909E-171AEEC32783}" destId="{F626D9B7-4563-B948-9760-995F81FE32E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85865-9596-8E40-B028-4F942F52C1BE}" type="doc">
      <dgm:prSet loTypeId="urn:microsoft.com/office/officeart/2005/8/layout/hierarchy3" loCatId="" qsTypeId="urn:microsoft.com/office/officeart/2005/8/quickstyle/simple1" qsCatId="simple" csTypeId="urn:microsoft.com/office/officeart/2005/8/colors/colorful2" csCatId="colorful" phldr="1"/>
      <dgm:spPr/>
      <dgm:t>
        <a:bodyPr/>
        <a:lstStyle/>
        <a:p>
          <a:endParaRPr lang="id-ID"/>
        </a:p>
      </dgm:t>
    </dgm:pt>
    <dgm:pt modelId="{0A681260-55D7-CF47-BBC1-0ECA537CBB25}">
      <dgm:prSet phldrT="[Teks]"/>
      <dgm:spPr/>
      <dgm:t>
        <a:bodyPr/>
        <a:lstStyle/>
        <a:p>
          <a:r>
            <a:rPr lang="id-ID" b="1" dirty="0">
              <a:latin typeface="Cambria" panose="02040503050406030204" pitchFamily="18" charset="0"/>
            </a:rPr>
            <a:t>Administratif</a:t>
          </a:r>
        </a:p>
      </dgm:t>
    </dgm:pt>
    <dgm:pt modelId="{AC469CC7-6FF0-2C4D-83BB-E9CF3DACE326}" type="parTrans" cxnId="{017FE629-8C16-5745-A206-456AA3EEFEE3}">
      <dgm:prSet/>
      <dgm:spPr/>
      <dgm:t>
        <a:bodyPr/>
        <a:lstStyle/>
        <a:p>
          <a:endParaRPr lang="id-ID"/>
        </a:p>
      </dgm:t>
    </dgm:pt>
    <dgm:pt modelId="{ED302C6C-0524-7348-9079-CD6965D76988}" type="sibTrans" cxnId="{017FE629-8C16-5745-A206-456AA3EEFEE3}">
      <dgm:prSet/>
      <dgm:spPr/>
      <dgm:t>
        <a:bodyPr/>
        <a:lstStyle/>
        <a:p>
          <a:endParaRPr lang="id-ID"/>
        </a:p>
      </dgm:t>
    </dgm:pt>
    <dgm:pt modelId="{DB84324A-A4EC-C943-B9AC-5F5C2DE401FA}">
      <dgm:prSet phldrT="[Teks]"/>
      <dgm:spPr/>
      <dgm:t>
        <a:bodyPr/>
        <a:lstStyle/>
        <a:p>
          <a:r>
            <a:rPr lang="id-ID" dirty="0">
              <a:latin typeface="Cambria" panose="02040503050406030204" pitchFamily="18" charset="0"/>
            </a:rPr>
            <a:t>Pencabutan izin usaha dan/atau denda paling banyak 10 milyar</a:t>
          </a:r>
        </a:p>
      </dgm:t>
    </dgm:pt>
    <dgm:pt modelId="{BA16962A-60DD-0D48-BB9C-141436FD25A1}" type="parTrans" cxnId="{171B83AB-3369-CE4F-8B96-11042893203D}">
      <dgm:prSet/>
      <dgm:spPr/>
      <dgm:t>
        <a:bodyPr/>
        <a:lstStyle/>
        <a:p>
          <a:endParaRPr lang="id-ID"/>
        </a:p>
      </dgm:t>
    </dgm:pt>
    <dgm:pt modelId="{5EFC37B0-9419-0A45-B1F8-CA4A74F24BE0}" type="sibTrans" cxnId="{171B83AB-3369-CE4F-8B96-11042893203D}">
      <dgm:prSet/>
      <dgm:spPr/>
      <dgm:t>
        <a:bodyPr/>
        <a:lstStyle/>
        <a:p>
          <a:endParaRPr lang="id-ID"/>
        </a:p>
      </dgm:t>
    </dgm:pt>
    <dgm:pt modelId="{E5765A7E-754D-874E-B1C5-B4D668389E85}">
      <dgm:prSet phldrT="[Teks]"/>
      <dgm:spPr/>
      <dgm:t>
        <a:bodyPr/>
        <a:lstStyle/>
        <a:p>
          <a:r>
            <a:rPr lang="id-ID" dirty="0">
              <a:latin typeface="Cambria" panose="02040503050406030204" pitchFamily="18" charset="0"/>
            </a:rPr>
            <a:t>Pencabutan izin usaha dan/atau denda paling banyak 5 milyar</a:t>
          </a:r>
        </a:p>
      </dgm:t>
    </dgm:pt>
    <dgm:pt modelId="{D1274034-EEF6-7747-B1D0-41113AB49058}" type="parTrans" cxnId="{B4C3C03F-340F-2543-97C2-E3A5892799DA}">
      <dgm:prSet/>
      <dgm:spPr/>
      <dgm:t>
        <a:bodyPr/>
        <a:lstStyle/>
        <a:p>
          <a:endParaRPr lang="id-ID"/>
        </a:p>
      </dgm:t>
    </dgm:pt>
    <dgm:pt modelId="{85BF82AD-3DE0-A14E-8F99-341E1A381FB0}" type="sibTrans" cxnId="{B4C3C03F-340F-2543-97C2-E3A5892799DA}">
      <dgm:prSet/>
      <dgm:spPr/>
      <dgm:t>
        <a:bodyPr/>
        <a:lstStyle/>
        <a:p>
          <a:endParaRPr lang="id-ID"/>
        </a:p>
      </dgm:t>
    </dgm:pt>
    <dgm:pt modelId="{07DCB789-99F0-8541-A807-08D7C499DB6E}">
      <dgm:prSet phldrT="[Teks]"/>
      <dgm:spPr/>
      <dgm:t>
        <a:bodyPr/>
        <a:lstStyle/>
        <a:p>
          <a:r>
            <a:rPr lang="id-ID" b="1" dirty="0">
              <a:latin typeface="Cambria" panose="02040503050406030204" pitchFamily="18" charset="0"/>
            </a:rPr>
            <a:t>Pidana</a:t>
          </a:r>
        </a:p>
      </dgm:t>
    </dgm:pt>
    <dgm:pt modelId="{ADBB8383-46DA-F348-963A-9AC13ECE0DD5}" type="parTrans" cxnId="{7D0A0D8C-38DC-8D40-8D65-BCB765564E75}">
      <dgm:prSet/>
      <dgm:spPr/>
      <dgm:t>
        <a:bodyPr/>
        <a:lstStyle/>
        <a:p>
          <a:endParaRPr lang="id-ID"/>
        </a:p>
      </dgm:t>
    </dgm:pt>
    <dgm:pt modelId="{B4348D9B-087A-0747-A0E4-73A92A53F83E}" type="sibTrans" cxnId="{7D0A0D8C-38DC-8D40-8D65-BCB765564E75}">
      <dgm:prSet/>
      <dgm:spPr/>
      <dgm:t>
        <a:bodyPr/>
        <a:lstStyle/>
        <a:p>
          <a:endParaRPr lang="id-ID"/>
        </a:p>
      </dgm:t>
    </dgm:pt>
    <dgm:pt modelId="{EBEE4778-3C5C-CE40-9015-40F6D0F56F62}">
      <dgm:prSet phldrT="[Teks]" custT="1"/>
      <dgm:spPr/>
      <dgm:t>
        <a:bodyPr/>
        <a:lstStyle/>
        <a:p>
          <a:r>
            <a:rPr lang="id-ID" sz="1200" dirty="0">
              <a:latin typeface="Cambria" panose="02040503050406030204" pitchFamily="18" charset="0"/>
            </a:rPr>
            <a:t>Menguntungkan diri sendiri atau orang lain dengan mengaku atau memakai nama UMKM sehingga mendapatkan kemudahan untuk memperoleh dana, tempat usaha, bidang dan kegiatan usaha, atau pengadaan barang dan jasa untuk pemerintah yang diperuntukkan bagi UMKM</a:t>
          </a:r>
        </a:p>
      </dgm:t>
    </dgm:pt>
    <dgm:pt modelId="{3D60BB35-2471-154C-B01E-4B6B009AC0E4}" type="parTrans" cxnId="{CC80A15A-D6DD-124C-93F6-A1047D420EBE}">
      <dgm:prSet/>
      <dgm:spPr/>
      <dgm:t>
        <a:bodyPr/>
        <a:lstStyle/>
        <a:p>
          <a:endParaRPr lang="id-ID"/>
        </a:p>
      </dgm:t>
    </dgm:pt>
    <dgm:pt modelId="{89BF5552-8ABE-724A-95C7-CAAFBA4DE6C4}" type="sibTrans" cxnId="{CC80A15A-D6DD-124C-93F6-A1047D420EBE}">
      <dgm:prSet/>
      <dgm:spPr/>
      <dgm:t>
        <a:bodyPr/>
        <a:lstStyle/>
        <a:p>
          <a:endParaRPr lang="id-ID"/>
        </a:p>
      </dgm:t>
    </dgm:pt>
    <dgm:pt modelId="{1F8E1E07-158F-D241-91B5-8921A4A72F94}">
      <dgm:prSet phldrT="[Teks]"/>
      <dgm:spPr/>
      <dgm:t>
        <a:bodyPr/>
        <a:lstStyle/>
        <a:p>
          <a:r>
            <a:rPr lang="id-ID" dirty="0"/>
            <a:t>pidana penjara paling lama 5 tahun dan pidana denda paling banyak 10 milyar rupiah</a:t>
          </a:r>
        </a:p>
      </dgm:t>
    </dgm:pt>
    <dgm:pt modelId="{E94F41DB-FFFF-294A-BB0B-7B258A393BC1}" type="parTrans" cxnId="{353CB903-4E93-8749-81F8-9F36F26ED8D5}">
      <dgm:prSet/>
      <dgm:spPr/>
      <dgm:t>
        <a:bodyPr/>
        <a:lstStyle/>
        <a:p>
          <a:endParaRPr lang="id-ID"/>
        </a:p>
      </dgm:t>
    </dgm:pt>
    <dgm:pt modelId="{C16323A7-BBF7-E440-9363-EFCE9A3617D1}" type="sibTrans" cxnId="{353CB903-4E93-8749-81F8-9F36F26ED8D5}">
      <dgm:prSet/>
      <dgm:spPr/>
      <dgm:t>
        <a:bodyPr/>
        <a:lstStyle/>
        <a:p>
          <a:endParaRPr lang="id-ID"/>
        </a:p>
      </dgm:t>
    </dgm:pt>
    <dgm:pt modelId="{FA74F719-5094-3740-8FE5-FADC7FB64BE4}" type="pres">
      <dgm:prSet presAssocID="{28085865-9596-8E40-B028-4F942F52C1BE}" presName="diagram" presStyleCnt="0">
        <dgm:presLayoutVars>
          <dgm:chPref val="1"/>
          <dgm:dir/>
          <dgm:animOne val="branch"/>
          <dgm:animLvl val="lvl"/>
          <dgm:resizeHandles/>
        </dgm:presLayoutVars>
      </dgm:prSet>
      <dgm:spPr/>
    </dgm:pt>
    <dgm:pt modelId="{8A322CC9-19B8-9C4B-B75E-5A7CDCD827DC}" type="pres">
      <dgm:prSet presAssocID="{0A681260-55D7-CF47-BBC1-0ECA537CBB25}" presName="root" presStyleCnt="0"/>
      <dgm:spPr/>
    </dgm:pt>
    <dgm:pt modelId="{064CF765-4656-F74C-9E14-417276D7B989}" type="pres">
      <dgm:prSet presAssocID="{0A681260-55D7-CF47-BBC1-0ECA537CBB25}" presName="rootComposite" presStyleCnt="0"/>
      <dgm:spPr/>
    </dgm:pt>
    <dgm:pt modelId="{4967D0E7-3E97-8F42-85B2-02333CE8760B}" type="pres">
      <dgm:prSet presAssocID="{0A681260-55D7-CF47-BBC1-0ECA537CBB25}" presName="rootText" presStyleLbl="node1" presStyleIdx="0" presStyleCnt="2" custLinFactNeighborX="-340" custLinFactNeighborY="-5100"/>
      <dgm:spPr/>
    </dgm:pt>
    <dgm:pt modelId="{F84924A7-9389-6F44-AE89-AD406B0AA379}" type="pres">
      <dgm:prSet presAssocID="{0A681260-55D7-CF47-BBC1-0ECA537CBB25}" presName="rootConnector" presStyleLbl="node1" presStyleIdx="0" presStyleCnt="2"/>
      <dgm:spPr/>
    </dgm:pt>
    <dgm:pt modelId="{EE9B4DA1-A235-2C4E-91BC-963E482E8553}" type="pres">
      <dgm:prSet presAssocID="{0A681260-55D7-CF47-BBC1-0ECA537CBB25}" presName="childShape" presStyleCnt="0"/>
      <dgm:spPr/>
    </dgm:pt>
    <dgm:pt modelId="{BC87062E-6309-2749-B276-D6D458B88484}" type="pres">
      <dgm:prSet presAssocID="{BA16962A-60DD-0D48-BB9C-141436FD25A1}" presName="Name13" presStyleLbl="parChTrans1D2" presStyleIdx="0" presStyleCnt="4"/>
      <dgm:spPr/>
    </dgm:pt>
    <dgm:pt modelId="{EAFC4C1D-32F6-CB42-831A-C497FFEF5F64}" type="pres">
      <dgm:prSet presAssocID="{DB84324A-A4EC-C943-B9AC-5F5C2DE401FA}" presName="childText" presStyleLbl="bgAcc1" presStyleIdx="0" presStyleCnt="4">
        <dgm:presLayoutVars>
          <dgm:bulletEnabled val="1"/>
        </dgm:presLayoutVars>
      </dgm:prSet>
      <dgm:spPr/>
    </dgm:pt>
    <dgm:pt modelId="{480E6209-E0B6-9541-932A-BCDDEF6F6ED8}" type="pres">
      <dgm:prSet presAssocID="{D1274034-EEF6-7747-B1D0-41113AB49058}" presName="Name13" presStyleLbl="parChTrans1D2" presStyleIdx="1" presStyleCnt="4"/>
      <dgm:spPr/>
    </dgm:pt>
    <dgm:pt modelId="{017ACF6C-FC80-B746-BEFC-275B9C93547C}" type="pres">
      <dgm:prSet presAssocID="{E5765A7E-754D-874E-B1C5-B4D668389E85}" presName="childText" presStyleLbl="bgAcc1" presStyleIdx="1" presStyleCnt="4">
        <dgm:presLayoutVars>
          <dgm:bulletEnabled val="1"/>
        </dgm:presLayoutVars>
      </dgm:prSet>
      <dgm:spPr/>
    </dgm:pt>
    <dgm:pt modelId="{90F79AE2-3D71-FF46-A46F-88E6627E4E53}" type="pres">
      <dgm:prSet presAssocID="{07DCB789-99F0-8541-A807-08D7C499DB6E}" presName="root" presStyleCnt="0"/>
      <dgm:spPr/>
    </dgm:pt>
    <dgm:pt modelId="{22C0753B-1019-0048-BD69-AC54A4A160C1}" type="pres">
      <dgm:prSet presAssocID="{07DCB789-99F0-8541-A807-08D7C499DB6E}" presName="rootComposite" presStyleCnt="0"/>
      <dgm:spPr/>
    </dgm:pt>
    <dgm:pt modelId="{3516EA03-18AE-E548-9ACB-8F0F0B845F9B}" type="pres">
      <dgm:prSet presAssocID="{07DCB789-99F0-8541-A807-08D7C499DB6E}" presName="rootText" presStyleLbl="node1" presStyleIdx="1" presStyleCnt="2" custLinFactNeighborX="933" custLinFactNeighborY="-5100"/>
      <dgm:spPr/>
    </dgm:pt>
    <dgm:pt modelId="{B75631CC-FC0F-4B47-8177-17FEF5A27713}" type="pres">
      <dgm:prSet presAssocID="{07DCB789-99F0-8541-A807-08D7C499DB6E}" presName="rootConnector" presStyleLbl="node1" presStyleIdx="1" presStyleCnt="2"/>
      <dgm:spPr/>
    </dgm:pt>
    <dgm:pt modelId="{EDB5B0C2-C830-D84A-BC22-7563CFA19A5F}" type="pres">
      <dgm:prSet presAssocID="{07DCB789-99F0-8541-A807-08D7C499DB6E}" presName="childShape" presStyleCnt="0"/>
      <dgm:spPr/>
    </dgm:pt>
    <dgm:pt modelId="{8800BCDC-7F10-F44F-ACF9-0F56698C5895}" type="pres">
      <dgm:prSet presAssocID="{3D60BB35-2471-154C-B01E-4B6B009AC0E4}" presName="Name13" presStyleLbl="parChTrans1D2" presStyleIdx="2" presStyleCnt="4"/>
      <dgm:spPr/>
    </dgm:pt>
    <dgm:pt modelId="{22F2A9F6-45C0-924D-A615-D2C135429E43}" type="pres">
      <dgm:prSet presAssocID="{EBEE4778-3C5C-CE40-9015-40F6D0F56F62}" presName="childText" presStyleLbl="bgAcc1" presStyleIdx="2" presStyleCnt="4">
        <dgm:presLayoutVars>
          <dgm:bulletEnabled val="1"/>
        </dgm:presLayoutVars>
      </dgm:prSet>
      <dgm:spPr/>
    </dgm:pt>
    <dgm:pt modelId="{0D5314CD-4799-A74E-A2A0-1033CCAD0814}" type="pres">
      <dgm:prSet presAssocID="{E94F41DB-FFFF-294A-BB0B-7B258A393BC1}" presName="Name13" presStyleLbl="parChTrans1D2" presStyleIdx="3" presStyleCnt="4"/>
      <dgm:spPr/>
    </dgm:pt>
    <dgm:pt modelId="{25044B72-476C-6F4F-9088-0CFE8BA1D00B}" type="pres">
      <dgm:prSet presAssocID="{1F8E1E07-158F-D241-91B5-8921A4A72F94}" presName="childText" presStyleLbl="bgAcc1" presStyleIdx="3" presStyleCnt="4">
        <dgm:presLayoutVars>
          <dgm:bulletEnabled val="1"/>
        </dgm:presLayoutVars>
      </dgm:prSet>
      <dgm:spPr/>
    </dgm:pt>
  </dgm:ptLst>
  <dgm:cxnLst>
    <dgm:cxn modelId="{B98F1502-8307-FE49-AC85-5ED7F731A376}" type="presOf" srcId="{28085865-9596-8E40-B028-4F942F52C1BE}" destId="{FA74F719-5094-3740-8FE5-FADC7FB64BE4}" srcOrd="0" destOrd="0" presId="urn:microsoft.com/office/officeart/2005/8/layout/hierarchy3"/>
    <dgm:cxn modelId="{353CB903-4E93-8749-81F8-9F36F26ED8D5}" srcId="{07DCB789-99F0-8541-A807-08D7C499DB6E}" destId="{1F8E1E07-158F-D241-91B5-8921A4A72F94}" srcOrd="1" destOrd="0" parTransId="{E94F41DB-FFFF-294A-BB0B-7B258A393BC1}" sibTransId="{C16323A7-BBF7-E440-9363-EFCE9A3617D1}"/>
    <dgm:cxn modelId="{E52CFF0C-146F-3346-B4E4-8B06FB808E91}" type="presOf" srcId="{D1274034-EEF6-7747-B1D0-41113AB49058}" destId="{480E6209-E0B6-9541-932A-BCDDEF6F6ED8}" srcOrd="0" destOrd="0" presId="urn:microsoft.com/office/officeart/2005/8/layout/hierarchy3"/>
    <dgm:cxn modelId="{CB928C11-9524-D245-8D2F-7EAC65F977DF}" type="presOf" srcId="{0A681260-55D7-CF47-BBC1-0ECA537CBB25}" destId="{F84924A7-9389-6F44-AE89-AD406B0AA379}" srcOrd="1" destOrd="0" presId="urn:microsoft.com/office/officeart/2005/8/layout/hierarchy3"/>
    <dgm:cxn modelId="{2722521A-FC5B-E243-87A6-2B2A250EB5DA}" type="presOf" srcId="{3D60BB35-2471-154C-B01E-4B6B009AC0E4}" destId="{8800BCDC-7F10-F44F-ACF9-0F56698C5895}" srcOrd="0" destOrd="0" presId="urn:microsoft.com/office/officeart/2005/8/layout/hierarchy3"/>
    <dgm:cxn modelId="{017FE629-8C16-5745-A206-456AA3EEFEE3}" srcId="{28085865-9596-8E40-B028-4F942F52C1BE}" destId="{0A681260-55D7-CF47-BBC1-0ECA537CBB25}" srcOrd="0" destOrd="0" parTransId="{AC469CC7-6FF0-2C4D-83BB-E9CF3DACE326}" sibTransId="{ED302C6C-0524-7348-9079-CD6965D76988}"/>
    <dgm:cxn modelId="{FE928B30-F2FD-E845-A6E3-CAFE099EC88D}" type="presOf" srcId="{07DCB789-99F0-8541-A807-08D7C499DB6E}" destId="{3516EA03-18AE-E548-9ACB-8F0F0B845F9B}" srcOrd="0" destOrd="0" presId="urn:microsoft.com/office/officeart/2005/8/layout/hierarchy3"/>
    <dgm:cxn modelId="{A46EEF3E-3DB5-584A-AF17-08E63E728958}" type="presOf" srcId="{DB84324A-A4EC-C943-B9AC-5F5C2DE401FA}" destId="{EAFC4C1D-32F6-CB42-831A-C497FFEF5F64}" srcOrd="0" destOrd="0" presId="urn:microsoft.com/office/officeart/2005/8/layout/hierarchy3"/>
    <dgm:cxn modelId="{B4C3C03F-340F-2543-97C2-E3A5892799DA}" srcId="{0A681260-55D7-CF47-BBC1-0ECA537CBB25}" destId="{E5765A7E-754D-874E-B1C5-B4D668389E85}" srcOrd="1" destOrd="0" parTransId="{D1274034-EEF6-7747-B1D0-41113AB49058}" sibTransId="{85BF82AD-3DE0-A14E-8F99-341E1A381FB0}"/>
    <dgm:cxn modelId="{409C8450-2913-AE45-8919-505AF3769E7E}" type="presOf" srcId="{1F8E1E07-158F-D241-91B5-8921A4A72F94}" destId="{25044B72-476C-6F4F-9088-0CFE8BA1D00B}" srcOrd="0" destOrd="0" presId="urn:microsoft.com/office/officeart/2005/8/layout/hierarchy3"/>
    <dgm:cxn modelId="{CC80A15A-D6DD-124C-93F6-A1047D420EBE}" srcId="{07DCB789-99F0-8541-A807-08D7C499DB6E}" destId="{EBEE4778-3C5C-CE40-9015-40F6D0F56F62}" srcOrd="0" destOrd="0" parTransId="{3D60BB35-2471-154C-B01E-4B6B009AC0E4}" sibTransId="{89BF5552-8ABE-724A-95C7-CAAFBA4DE6C4}"/>
    <dgm:cxn modelId="{DD228977-894C-1E48-9122-815E79004F7E}" type="presOf" srcId="{BA16962A-60DD-0D48-BB9C-141436FD25A1}" destId="{BC87062E-6309-2749-B276-D6D458B88484}" srcOrd="0" destOrd="0" presId="urn:microsoft.com/office/officeart/2005/8/layout/hierarchy3"/>
    <dgm:cxn modelId="{7D0A0D8C-38DC-8D40-8D65-BCB765564E75}" srcId="{28085865-9596-8E40-B028-4F942F52C1BE}" destId="{07DCB789-99F0-8541-A807-08D7C499DB6E}" srcOrd="1" destOrd="0" parTransId="{ADBB8383-46DA-F348-963A-9AC13ECE0DD5}" sibTransId="{B4348D9B-087A-0747-A0E4-73A92A53F83E}"/>
    <dgm:cxn modelId="{7EFCBB9F-C858-8F46-B99D-0DA4B2820DE6}" type="presOf" srcId="{E94F41DB-FFFF-294A-BB0B-7B258A393BC1}" destId="{0D5314CD-4799-A74E-A2A0-1033CCAD0814}" srcOrd="0" destOrd="0" presId="urn:microsoft.com/office/officeart/2005/8/layout/hierarchy3"/>
    <dgm:cxn modelId="{7AC79DA4-A845-FE4D-8379-D4DF6E19F812}" type="presOf" srcId="{0A681260-55D7-CF47-BBC1-0ECA537CBB25}" destId="{4967D0E7-3E97-8F42-85B2-02333CE8760B}" srcOrd="0" destOrd="0" presId="urn:microsoft.com/office/officeart/2005/8/layout/hierarchy3"/>
    <dgm:cxn modelId="{171B83AB-3369-CE4F-8B96-11042893203D}" srcId="{0A681260-55D7-CF47-BBC1-0ECA537CBB25}" destId="{DB84324A-A4EC-C943-B9AC-5F5C2DE401FA}" srcOrd="0" destOrd="0" parTransId="{BA16962A-60DD-0D48-BB9C-141436FD25A1}" sibTransId="{5EFC37B0-9419-0A45-B1F8-CA4A74F24BE0}"/>
    <dgm:cxn modelId="{4F0DF0E1-E0A7-0640-957E-787A74B4898E}" type="presOf" srcId="{E5765A7E-754D-874E-B1C5-B4D668389E85}" destId="{017ACF6C-FC80-B746-BEFC-275B9C93547C}" srcOrd="0" destOrd="0" presId="urn:microsoft.com/office/officeart/2005/8/layout/hierarchy3"/>
    <dgm:cxn modelId="{00EADCF5-D5C8-FB4A-8C7F-76ED1BE56332}" type="presOf" srcId="{07DCB789-99F0-8541-A807-08D7C499DB6E}" destId="{B75631CC-FC0F-4B47-8177-17FEF5A27713}" srcOrd="1" destOrd="0" presId="urn:microsoft.com/office/officeart/2005/8/layout/hierarchy3"/>
    <dgm:cxn modelId="{499CE8FB-C811-1C44-9A25-4BCB6B23553B}" type="presOf" srcId="{EBEE4778-3C5C-CE40-9015-40F6D0F56F62}" destId="{22F2A9F6-45C0-924D-A615-D2C135429E43}" srcOrd="0" destOrd="0" presId="urn:microsoft.com/office/officeart/2005/8/layout/hierarchy3"/>
    <dgm:cxn modelId="{70E52A15-48FD-4E44-BD5E-7196C154B92F}" type="presParOf" srcId="{FA74F719-5094-3740-8FE5-FADC7FB64BE4}" destId="{8A322CC9-19B8-9C4B-B75E-5A7CDCD827DC}" srcOrd="0" destOrd="0" presId="urn:microsoft.com/office/officeart/2005/8/layout/hierarchy3"/>
    <dgm:cxn modelId="{AF7C1928-261D-7644-B14F-B600190B0CEA}" type="presParOf" srcId="{8A322CC9-19B8-9C4B-B75E-5A7CDCD827DC}" destId="{064CF765-4656-F74C-9E14-417276D7B989}" srcOrd="0" destOrd="0" presId="urn:microsoft.com/office/officeart/2005/8/layout/hierarchy3"/>
    <dgm:cxn modelId="{303D6853-F19E-A64F-AC75-36A16C9E3B8C}" type="presParOf" srcId="{064CF765-4656-F74C-9E14-417276D7B989}" destId="{4967D0E7-3E97-8F42-85B2-02333CE8760B}" srcOrd="0" destOrd="0" presId="urn:microsoft.com/office/officeart/2005/8/layout/hierarchy3"/>
    <dgm:cxn modelId="{D6263870-32A0-844C-9E9C-13722FF9D2AF}" type="presParOf" srcId="{064CF765-4656-F74C-9E14-417276D7B989}" destId="{F84924A7-9389-6F44-AE89-AD406B0AA379}" srcOrd="1" destOrd="0" presId="urn:microsoft.com/office/officeart/2005/8/layout/hierarchy3"/>
    <dgm:cxn modelId="{AF42A22C-B904-B14C-8AC7-512BFE333602}" type="presParOf" srcId="{8A322CC9-19B8-9C4B-B75E-5A7CDCD827DC}" destId="{EE9B4DA1-A235-2C4E-91BC-963E482E8553}" srcOrd="1" destOrd="0" presId="urn:microsoft.com/office/officeart/2005/8/layout/hierarchy3"/>
    <dgm:cxn modelId="{EFB01DFB-104F-AB4C-95F4-9031C24F8A09}" type="presParOf" srcId="{EE9B4DA1-A235-2C4E-91BC-963E482E8553}" destId="{BC87062E-6309-2749-B276-D6D458B88484}" srcOrd="0" destOrd="0" presId="urn:microsoft.com/office/officeart/2005/8/layout/hierarchy3"/>
    <dgm:cxn modelId="{1D4E0199-0034-244B-B0E0-6DABD3829ABE}" type="presParOf" srcId="{EE9B4DA1-A235-2C4E-91BC-963E482E8553}" destId="{EAFC4C1D-32F6-CB42-831A-C497FFEF5F64}" srcOrd="1" destOrd="0" presId="urn:microsoft.com/office/officeart/2005/8/layout/hierarchy3"/>
    <dgm:cxn modelId="{3BBE75EE-F164-6A44-BA5A-E9BC3EAC05D2}" type="presParOf" srcId="{EE9B4DA1-A235-2C4E-91BC-963E482E8553}" destId="{480E6209-E0B6-9541-932A-BCDDEF6F6ED8}" srcOrd="2" destOrd="0" presId="urn:microsoft.com/office/officeart/2005/8/layout/hierarchy3"/>
    <dgm:cxn modelId="{1547E301-17F1-4E4C-80FF-7A8F6666D7D8}" type="presParOf" srcId="{EE9B4DA1-A235-2C4E-91BC-963E482E8553}" destId="{017ACF6C-FC80-B746-BEFC-275B9C93547C}" srcOrd="3" destOrd="0" presId="urn:microsoft.com/office/officeart/2005/8/layout/hierarchy3"/>
    <dgm:cxn modelId="{04459314-E9AE-CC40-B19D-7DE4442FAE4B}" type="presParOf" srcId="{FA74F719-5094-3740-8FE5-FADC7FB64BE4}" destId="{90F79AE2-3D71-FF46-A46F-88E6627E4E53}" srcOrd="1" destOrd="0" presId="urn:microsoft.com/office/officeart/2005/8/layout/hierarchy3"/>
    <dgm:cxn modelId="{3A119408-602C-B44B-B3FF-E8713C73EED9}" type="presParOf" srcId="{90F79AE2-3D71-FF46-A46F-88E6627E4E53}" destId="{22C0753B-1019-0048-BD69-AC54A4A160C1}" srcOrd="0" destOrd="0" presId="urn:microsoft.com/office/officeart/2005/8/layout/hierarchy3"/>
    <dgm:cxn modelId="{D38BED0F-F398-3A46-926D-CE59808CCF83}" type="presParOf" srcId="{22C0753B-1019-0048-BD69-AC54A4A160C1}" destId="{3516EA03-18AE-E548-9ACB-8F0F0B845F9B}" srcOrd="0" destOrd="0" presId="urn:microsoft.com/office/officeart/2005/8/layout/hierarchy3"/>
    <dgm:cxn modelId="{C1A6E679-8320-4C49-9273-D0F48016D01A}" type="presParOf" srcId="{22C0753B-1019-0048-BD69-AC54A4A160C1}" destId="{B75631CC-FC0F-4B47-8177-17FEF5A27713}" srcOrd="1" destOrd="0" presId="urn:microsoft.com/office/officeart/2005/8/layout/hierarchy3"/>
    <dgm:cxn modelId="{253E3D7B-C694-2D47-B170-4D67951F8860}" type="presParOf" srcId="{90F79AE2-3D71-FF46-A46F-88E6627E4E53}" destId="{EDB5B0C2-C830-D84A-BC22-7563CFA19A5F}" srcOrd="1" destOrd="0" presId="urn:microsoft.com/office/officeart/2005/8/layout/hierarchy3"/>
    <dgm:cxn modelId="{79F23E5C-ECC0-9F4C-9C40-F155DF2D5638}" type="presParOf" srcId="{EDB5B0C2-C830-D84A-BC22-7563CFA19A5F}" destId="{8800BCDC-7F10-F44F-ACF9-0F56698C5895}" srcOrd="0" destOrd="0" presId="urn:microsoft.com/office/officeart/2005/8/layout/hierarchy3"/>
    <dgm:cxn modelId="{9F8C0DE4-44A1-B442-B11A-8E8FFB307405}" type="presParOf" srcId="{EDB5B0C2-C830-D84A-BC22-7563CFA19A5F}" destId="{22F2A9F6-45C0-924D-A615-D2C135429E43}" srcOrd="1" destOrd="0" presId="urn:microsoft.com/office/officeart/2005/8/layout/hierarchy3"/>
    <dgm:cxn modelId="{E406E068-33A1-704A-9036-AE409A1B811D}" type="presParOf" srcId="{EDB5B0C2-C830-D84A-BC22-7563CFA19A5F}" destId="{0D5314CD-4799-A74E-A2A0-1033CCAD0814}" srcOrd="2" destOrd="0" presId="urn:microsoft.com/office/officeart/2005/8/layout/hierarchy3"/>
    <dgm:cxn modelId="{DA0B3D90-82BB-E044-8DE6-5060AEB21A59}" type="presParOf" srcId="{EDB5B0C2-C830-D84A-BC22-7563CFA19A5F}" destId="{25044B72-476C-6F4F-9088-0CFE8BA1D00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45439-EBAB-8D49-BF42-7C86691415F2}">
      <dsp:nvSpPr>
        <dsp:cNvPr id="0" name=""/>
        <dsp:cNvSpPr/>
      </dsp:nvSpPr>
      <dsp:spPr>
        <a:xfrm>
          <a:off x="2571" y="313971"/>
          <a:ext cx="2507456" cy="83269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id-ID" sz="2300" kern="1200" dirty="0"/>
            <a:t>Kontribusi ekonomi</a:t>
          </a:r>
        </a:p>
      </dsp:txBody>
      <dsp:txXfrm>
        <a:off x="2571" y="313971"/>
        <a:ext cx="2507456" cy="832691"/>
      </dsp:txXfrm>
    </dsp:sp>
    <dsp:sp modelId="{114002CA-71EB-CC4E-9296-4125CDC57D55}">
      <dsp:nvSpPr>
        <dsp:cNvPr id="0" name=""/>
        <dsp:cNvSpPr/>
      </dsp:nvSpPr>
      <dsp:spPr>
        <a:xfrm>
          <a:off x="2571" y="1146663"/>
          <a:ext cx="2507456" cy="321988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id-ID" sz="2300" kern="1200" dirty="0"/>
            <a:t>UMKM memiliki peran penting dalam perekonomian Indonesia, menyumbang sekitar 60% dari total PDB negara.</a:t>
          </a:r>
        </a:p>
      </dsp:txBody>
      <dsp:txXfrm>
        <a:off x="2571" y="1146663"/>
        <a:ext cx="2507456" cy="3219885"/>
      </dsp:txXfrm>
    </dsp:sp>
    <dsp:sp modelId="{C6EF6647-5859-8348-8F2A-54653EB20A12}">
      <dsp:nvSpPr>
        <dsp:cNvPr id="0" name=""/>
        <dsp:cNvSpPr/>
      </dsp:nvSpPr>
      <dsp:spPr>
        <a:xfrm>
          <a:off x="2861071" y="313971"/>
          <a:ext cx="2507456" cy="832691"/>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id-ID" sz="2300" kern="1200" dirty="0"/>
            <a:t>Penyedia lapangan kerja</a:t>
          </a:r>
        </a:p>
      </dsp:txBody>
      <dsp:txXfrm>
        <a:off x="2861071" y="313971"/>
        <a:ext cx="2507456" cy="832691"/>
      </dsp:txXfrm>
    </dsp:sp>
    <dsp:sp modelId="{B32990A5-86CE-B14E-92AF-2BC33B4F0BB2}">
      <dsp:nvSpPr>
        <dsp:cNvPr id="0" name=""/>
        <dsp:cNvSpPr/>
      </dsp:nvSpPr>
      <dsp:spPr>
        <a:xfrm>
          <a:off x="2861071" y="1146663"/>
          <a:ext cx="2507456" cy="3219885"/>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id-ID" sz="2300" kern="1200" dirty="0"/>
            <a:t>UMKM menyerap hingga 97% tenaga kerja di Indonesia, menjadi tulang punggung ketenagakerjaan nasional.</a:t>
          </a:r>
        </a:p>
      </dsp:txBody>
      <dsp:txXfrm>
        <a:off x="2861071" y="1146663"/>
        <a:ext cx="2507456" cy="3219885"/>
      </dsp:txXfrm>
    </dsp:sp>
    <dsp:sp modelId="{701189F2-FDC2-C246-9B1A-56B1732711CC}">
      <dsp:nvSpPr>
        <dsp:cNvPr id="0" name=""/>
        <dsp:cNvSpPr/>
      </dsp:nvSpPr>
      <dsp:spPr>
        <a:xfrm>
          <a:off x="5719571" y="313971"/>
          <a:ext cx="2507456" cy="832691"/>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id-ID" sz="2300" kern="1200" dirty="0"/>
            <a:t>Penggerak ekspor</a:t>
          </a:r>
        </a:p>
      </dsp:txBody>
      <dsp:txXfrm>
        <a:off x="5719571" y="313971"/>
        <a:ext cx="2507456" cy="832691"/>
      </dsp:txXfrm>
    </dsp:sp>
    <dsp:sp modelId="{19E93FE3-B354-9249-8FDC-D7E8C1AF6C54}">
      <dsp:nvSpPr>
        <dsp:cNvPr id="0" name=""/>
        <dsp:cNvSpPr/>
      </dsp:nvSpPr>
      <dsp:spPr>
        <a:xfrm>
          <a:off x="5719571" y="1146663"/>
          <a:ext cx="2507456" cy="3219885"/>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id-ID" sz="2300" kern="1200" dirty="0"/>
            <a:t>UMKM turut berkontribusi signifikan terhadap nilai ekspor Indonesia, membantu meningkatkan devisa negara.</a:t>
          </a:r>
        </a:p>
      </dsp:txBody>
      <dsp:txXfrm>
        <a:off x="5719571" y="1146663"/>
        <a:ext cx="2507456" cy="3219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1DCAD-ED1B-944D-A143-90330393CC3D}">
      <dsp:nvSpPr>
        <dsp:cNvPr id="0" name=""/>
        <dsp:cNvSpPr/>
      </dsp:nvSpPr>
      <dsp:spPr>
        <a:xfrm>
          <a:off x="3240358" y="2311541"/>
          <a:ext cx="1914273" cy="14905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id-ID" sz="1500" b="1" kern="1200" dirty="0"/>
            <a:t>UNDANG-UNDANG NOMOR 20 TAHUN 2008 TENTANG USAHA MIKRO, KECIL, DAN MENENGAH</a:t>
          </a:r>
        </a:p>
      </dsp:txBody>
      <dsp:txXfrm>
        <a:off x="3313121" y="2384304"/>
        <a:ext cx="1768747" cy="1345039"/>
      </dsp:txXfrm>
    </dsp:sp>
    <dsp:sp modelId="{975E4725-0073-A746-980B-AD8C773C2B46}">
      <dsp:nvSpPr>
        <dsp:cNvPr id="0" name=""/>
        <dsp:cNvSpPr/>
      </dsp:nvSpPr>
      <dsp:spPr>
        <a:xfrm rot="16200000">
          <a:off x="3674710" y="1788756"/>
          <a:ext cx="1045569" cy="0"/>
        </a:xfrm>
        <a:custGeom>
          <a:avLst/>
          <a:gdLst/>
          <a:ahLst/>
          <a:cxnLst/>
          <a:rect l="0" t="0" r="0" b="0"/>
          <a:pathLst>
            <a:path>
              <a:moveTo>
                <a:pt x="0" y="0"/>
              </a:moveTo>
              <a:lnTo>
                <a:pt x="104556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F7D58-7DEF-9A45-A558-CBC7AC68ADA4}">
      <dsp:nvSpPr>
        <dsp:cNvPr id="0" name=""/>
        <dsp:cNvSpPr/>
      </dsp:nvSpPr>
      <dsp:spPr>
        <a:xfrm>
          <a:off x="3282420" y="267292"/>
          <a:ext cx="1830149" cy="99867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id-ID" sz="2100" kern="1200" dirty="0"/>
            <a:t>Pemberdayaan UMKM</a:t>
          </a:r>
        </a:p>
      </dsp:txBody>
      <dsp:txXfrm>
        <a:off x="3331171" y="316043"/>
        <a:ext cx="1732647" cy="901176"/>
      </dsp:txXfrm>
    </dsp:sp>
    <dsp:sp modelId="{57272F38-824B-5D40-BB95-A2D79FD68942}">
      <dsp:nvSpPr>
        <dsp:cNvPr id="0" name=""/>
        <dsp:cNvSpPr/>
      </dsp:nvSpPr>
      <dsp:spPr>
        <a:xfrm rot="1800000">
          <a:off x="5137009" y="3675194"/>
          <a:ext cx="263068" cy="0"/>
        </a:xfrm>
        <a:custGeom>
          <a:avLst/>
          <a:gdLst/>
          <a:ahLst/>
          <a:cxnLst/>
          <a:rect l="0" t="0" r="0" b="0"/>
          <a:pathLst>
            <a:path>
              <a:moveTo>
                <a:pt x="0" y="0"/>
              </a:moveTo>
              <a:lnTo>
                <a:pt x="26306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8D8849-CEAE-A946-9A29-3AE0E56A8EFD}">
      <dsp:nvSpPr>
        <dsp:cNvPr id="0" name=""/>
        <dsp:cNvSpPr/>
      </dsp:nvSpPr>
      <dsp:spPr>
        <a:xfrm>
          <a:off x="5382455" y="3702580"/>
          <a:ext cx="1596807" cy="998678"/>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id-ID" sz="1900" kern="1200" dirty="0"/>
            <a:t>Koordinasi dan pengendalian</a:t>
          </a:r>
        </a:p>
      </dsp:txBody>
      <dsp:txXfrm>
        <a:off x="5431206" y="3751331"/>
        <a:ext cx="1499305" cy="901176"/>
      </dsp:txXfrm>
    </dsp:sp>
    <dsp:sp modelId="{A75E1929-A3E8-484E-B513-0678B73A7C88}">
      <dsp:nvSpPr>
        <dsp:cNvPr id="0" name=""/>
        <dsp:cNvSpPr/>
      </dsp:nvSpPr>
      <dsp:spPr>
        <a:xfrm rot="9000000">
          <a:off x="3029083" y="3666038"/>
          <a:ext cx="226443" cy="0"/>
        </a:xfrm>
        <a:custGeom>
          <a:avLst/>
          <a:gdLst/>
          <a:ahLst/>
          <a:cxnLst/>
          <a:rect l="0" t="0" r="0" b="0"/>
          <a:pathLst>
            <a:path>
              <a:moveTo>
                <a:pt x="0" y="0"/>
              </a:moveTo>
              <a:lnTo>
                <a:pt x="22644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6D9B7-4563-B948-9760-995F81FE32E5}">
      <dsp:nvSpPr>
        <dsp:cNvPr id="0" name=""/>
        <dsp:cNvSpPr/>
      </dsp:nvSpPr>
      <dsp:spPr>
        <a:xfrm>
          <a:off x="1384008" y="3702580"/>
          <a:ext cx="1660243" cy="99867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id-ID" sz="1900" kern="1200" dirty="0"/>
            <a:t>Sanksi administratif dan pidana</a:t>
          </a:r>
        </a:p>
      </dsp:txBody>
      <dsp:txXfrm>
        <a:off x="1432759" y="3751331"/>
        <a:ext cx="1562741" cy="901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7D0E7-3E97-8F42-85B2-02333CE8760B}">
      <dsp:nvSpPr>
        <dsp:cNvPr id="0" name=""/>
        <dsp:cNvSpPr/>
      </dsp:nvSpPr>
      <dsp:spPr>
        <a:xfrm>
          <a:off x="1046245" y="0"/>
          <a:ext cx="2837846" cy="14189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id-ID" sz="3300" b="1" kern="1200" dirty="0">
              <a:latin typeface="Cambria" panose="02040503050406030204" pitchFamily="18" charset="0"/>
            </a:rPr>
            <a:t>Administratif</a:t>
          </a:r>
        </a:p>
      </dsp:txBody>
      <dsp:txXfrm>
        <a:off x="1087804" y="41559"/>
        <a:ext cx="2754728" cy="1335805"/>
      </dsp:txXfrm>
    </dsp:sp>
    <dsp:sp modelId="{BC87062E-6309-2749-B276-D6D458B88484}">
      <dsp:nvSpPr>
        <dsp:cNvPr id="0" name=""/>
        <dsp:cNvSpPr/>
      </dsp:nvSpPr>
      <dsp:spPr>
        <a:xfrm>
          <a:off x="1330030" y="1418923"/>
          <a:ext cx="293433" cy="1065352"/>
        </a:xfrm>
        <a:custGeom>
          <a:avLst/>
          <a:gdLst/>
          <a:ahLst/>
          <a:cxnLst/>
          <a:rect l="0" t="0" r="0" b="0"/>
          <a:pathLst>
            <a:path>
              <a:moveTo>
                <a:pt x="0" y="0"/>
              </a:moveTo>
              <a:lnTo>
                <a:pt x="0" y="1065352"/>
              </a:lnTo>
              <a:lnTo>
                <a:pt x="293433" y="10653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FC4C1D-32F6-CB42-831A-C497FFEF5F64}">
      <dsp:nvSpPr>
        <dsp:cNvPr id="0" name=""/>
        <dsp:cNvSpPr/>
      </dsp:nvSpPr>
      <dsp:spPr>
        <a:xfrm>
          <a:off x="1623463" y="1774814"/>
          <a:ext cx="2270277" cy="141892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d-ID" sz="1800" kern="1200" dirty="0">
              <a:latin typeface="Cambria" panose="02040503050406030204" pitchFamily="18" charset="0"/>
            </a:rPr>
            <a:t>Pencabutan izin usaha dan/atau denda paling banyak 10 milyar</a:t>
          </a:r>
        </a:p>
      </dsp:txBody>
      <dsp:txXfrm>
        <a:off x="1665022" y="1816373"/>
        <a:ext cx="2187159" cy="1335805"/>
      </dsp:txXfrm>
    </dsp:sp>
    <dsp:sp modelId="{480E6209-E0B6-9541-932A-BCDDEF6F6ED8}">
      <dsp:nvSpPr>
        <dsp:cNvPr id="0" name=""/>
        <dsp:cNvSpPr/>
      </dsp:nvSpPr>
      <dsp:spPr>
        <a:xfrm>
          <a:off x="1330030" y="1418923"/>
          <a:ext cx="293433" cy="2839006"/>
        </a:xfrm>
        <a:custGeom>
          <a:avLst/>
          <a:gdLst/>
          <a:ahLst/>
          <a:cxnLst/>
          <a:rect l="0" t="0" r="0" b="0"/>
          <a:pathLst>
            <a:path>
              <a:moveTo>
                <a:pt x="0" y="0"/>
              </a:moveTo>
              <a:lnTo>
                <a:pt x="0" y="2839006"/>
              </a:lnTo>
              <a:lnTo>
                <a:pt x="293433" y="28390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ACF6C-FC80-B746-BEFC-275B9C93547C}">
      <dsp:nvSpPr>
        <dsp:cNvPr id="0" name=""/>
        <dsp:cNvSpPr/>
      </dsp:nvSpPr>
      <dsp:spPr>
        <a:xfrm>
          <a:off x="1623463" y="3548468"/>
          <a:ext cx="2270277" cy="141892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d-ID" sz="1800" kern="1200" dirty="0">
              <a:latin typeface="Cambria" panose="02040503050406030204" pitchFamily="18" charset="0"/>
            </a:rPr>
            <a:t>Pencabutan izin usaha dan/atau denda paling banyak 5 milyar</a:t>
          </a:r>
        </a:p>
      </dsp:txBody>
      <dsp:txXfrm>
        <a:off x="1665022" y="3590027"/>
        <a:ext cx="2187159" cy="1335805"/>
      </dsp:txXfrm>
    </dsp:sp>
    <dsp:sp modelId="{3516EA03-18AE-E548-9ACB-8F0F0B845F9B}">
      <dsp:nvSpPr>
        <dsp:cNvPr id="0" name=""/>
        <dsp:cNvSpPr/>
      </dsp:nvSpPr>
      <dsp:spPr>
        <a:xfrm>
          <a:off x="4629679" y="0"/>
          <a:ext cx="2837846" cy="141892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id-ID" sz="3300" b="1" kern="1200" dirty="0">
              <a:latin typeface="Cambria" panose="02040503050406030204" pitchFamily="18" charset="0"/>
            </a:rPr>
            <a:t>Pidana</a:t>
          </a:r>
        </a:p>
      </dsp:txBody>
      <dsp:txXfrm>
        <a:off x="4671238" y="41559"/>
        <a:ext cx="2754728" cy="1335805"/>
      </dsp:txXfrm>
    </dsp:sp>
    <dsp:sp modelId="{8800BCDC-7F10-F44F-ACF9-0F56698C5895}">
      <dsp:nvSpPr>
        <dsp:cNvPr id="0" name=""/>
        <dsp:cNvSpPr/>
      </dsp:nvSpPr>
      <dsp:spPr>
        <a:xfrm>
          <a:off x="4913464" y="1418923"/>
          <a:ext cx="257307" cy="1065352"/>
        </a:xfrm>
        <a:custGeom>
          <a:avLst/>
          <a:gdLst/>
          <a:ahLst/>
          <a:cxnLst/>
          <a:rect l="0" t="0" r="0" b="0"/>
          <a:pathLst>
            <a:path>
              <a:moveTo>
                <a:pt x="0" y="0"/>
              </a:moveTo>
              <a:lnTo>
                <a:pt x="0" y="1065352"/>
              </a:lnTo>
              <a:lnTo>
                <a:pt x="257307" y="10653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2A9F6-45C0-924D-A615-D2C135429E43}">
      <dsp:nvSpPr>
        <dsp:cNvPr id="0" name=""/>
        <dsp:cNvSpPr/>
      </dsp:nvSpPr>
      <dsp:spPr>
        <a:xfrm>
          <a:off x="5170772" y="1774814"/>
          <a:ext cx="2270277" cy="141892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latin typeface="Cambria" panose="02040503050406030204" pitchFamily="18" charset="0"/>
            </a:rPr>
            <a:t>Menguntungkan diri sendiri atau orang lain dengan mengaku atau memakai nama UMKM sehingga mendapatkan kemudahan untuk memperoleh dana, tempat usaha, bidang dan kegiatan usaha, atau pengadaan barang dan jasa untuk pemerintah yang diperuntukkan bagi UMKM</a:t>
          </a:r>
        </a:p>
      </dsp:txBody>
      <dsp:txXfrm>
        <a:off x="5212331" y="1816373"/>
        <a:ext cx="2187159" cy="1335805"/>
      </dsp:txXfrm>
    </dsp:sp>
    <dsp:sp modelId="{0D5314CD-4799-A74E-A2A0-1033CCAD0814}">
      <dsp:nvSpPr>
        <dsp:cNvPr id="0" name=""/>
        <dsp:cNvSpPr/>
      </dsp:nvSpPr>
      <dsp:spPr>
        <a:xfrm>
          <a:off x="4913464" y="1418923"/>
          <a:ext cx="257307" cy="2839006"/>
        </a:xfrm>
        <a:custGeom>
          <a:avLst/>
          <a:gdLst/>
          <a:ahLst/>
          <a:cxnLst/>
          <a:rect l="0" t="0" r="0" b="0"/>
          <a:pathLst>
            <a:path>
              <a:moveTo>
                <a:pt x="0" y="0"/>
              </a:moveTo>
              <a:lnTo>
                <a:pt x="0" y="2839006"/>
              </a:lnTo>
              <a:lnTo>
                <a:pt x="257307" y="28390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44B72-476C-6F4F-9088-0CFE8BA1D00B}">
      <dsp:nvSpPr>
        <dsp:cNvPr id="0" name=""/>
        <dsp:cNvSpPr/>
      </dsp:nvSpPr>
      <dsp:spPr>
        <a:xfrm>
          <a:off x="5170772" y="3548468"/>
          <a:ext cx="2270277" cy="141892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d-ID" sz="1800" kern="1200" dirty="0"/>
            <a:t>pidana penjara paling lama 5 tahun dan pidana denda paling banyak 10 milyar rupiah</a:t>
          </a:r>
        </a:p>
      </dsp:txBody>
      <dsp:txXfrm>
        <a:off x="5212331" y="3590027"/>
        <a:ext cx="2187159" cy="13358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8951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45911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23777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20120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86184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37669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766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ASPEK HUKUM DALAM BISNIS UMKM</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.15</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5">
            <a:extLst>
              <a:ext uri="{FF2B5EF4-FFF2-40B4-BE49-F238E27FC236}">
                <a16:creationId xmlns:a16="http://schemas.microsoft.com/office/drawing/2014/main" id="{5269E453-831D-1B47-8899-B72C137F3CCA}"/>
              </a:ext>
            </a:extLst>
          </p:cNvPr>
          <p:cNvSpPr/>
          <p:nvPr>
            <p:custDataLst>
              <p:tags r:id="rId2"/>
            </p:custDataLst>
          </p:nvPr>
        </p:nvSpPr>
        <p:spPr>
          <a:xfrm>
            <a:off x="-55290" y="4433662"/>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a:t>
            </a:r>
            <a:r>
              <a:rPr lang="id-ID" sz="4000" b="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Shape 0"/>
          <p:cNvSpPr/>
          <p:nvPr/>
        </p:nvSpPr>
        <p:spPr>
          <a:xfrm>
            <a:off x="0" y="857250"/>
            <a:ext cx="9144000" cy="5144988"/>
          </a:xfrm>
          <a:prstGeom prst="rect">
            <a:avLst/>
          </a:prstGeom>
          <a:solidFill>
            <a:srgbClr val="FFFFFF">
              <a:alpha val="75000"/>
            </a:srgbClr>
          </a:solidFill>
          <a:ln/>
        </p:spPr>
      </p:sp>
      <p:sp>
        <p:nvSpPr>
          <p:cNvPr id="4" name="Text 1"/>
          <p:cNvSpPr/>
          <p:nvPr/>
        </p:nvSpPr>
        <p:spPr>
          <a:xfrm>
            <a:off x="1384903" y="914723"/>
            <a:ext cx="6366569" cy="837605"/>
          </a:xfrm>
          <a:prstGeom prst="rect">
            <a:avLst/>
          </a:prstGeom>
          <a:noFill/>
          <a:ln/>
        </p:spPr>
        <p:txBody>
          <a:bodyPr wrap="square" rtlCol="0" anchor="t"/>
          <a:lstStyle/>
          <a:p>
            <a:pPr algn="ctr">
              <a:lnSpc>
                <a:spcPts val="3298"/>
              </a:lnSpc>
            </a:pPr>
            <a:r>
              <a:rPr lang="en-US" sz="3200" b="1" dirty="0">
                <a:solidFill>
                  <a:srgbClr val="312F2B"/>
                </a:solidFill>
                <a:latin typeface="Cambria" panose="02040503050406030204" pitchFamily="18" charset="0"/>
                <a:ea typeface="Gelasio" pitchFamily="34" charset="-122"/>
                <a:cs typeface="Gelasio" pitchFamily="34" charset="-120"/>
              </a:rPr>
              <a:t>Strategi Pengembangan UMKM di Masa Depan</a:t>
            </a:r>
            <a:endParaRPr lang="en-US" sz="3200" b="1" dirty="0">
              <a:latin typeface="Cambria" panose="02040503050406030204" pitchFamily="18" charset="0"/>
            </a:endParaRPr>
          </a:p>
        </p:txBody>
      </p:sp>
      <p:pic>
        <p:nvPicPr>
          <p:cNvPr id="5" name="Image 1" descr="preencoded.png"/>
          <p:cNvPicPr>
            <a:picLocks noChangeAspect="1"/>
          </p:cNvPicPr>
          <p:nvPr/>
        </p:nvPicPr>
        <p:blipFill>
          <a:blip r:embed="rId4"/>
          <a:stretch>
            <a:fillRect/>
          </a:stretch>
        </p:blipFill>
        <p:spPr>
          <a:xfrm>
            <a:off x="1388715" y="2331467"/>
            <a:ext cx="1988195" cy="1228725"/>
          </a:xfrm>
          <a:prstGeom prst="rect">
            <a:avLst/>
          </a:prstGeom>
        </p:spPr>
      </p:pic>
      <p:sp>
        <p:nvSpPr>
          <p:cNvPr id="6" name="Text 2"/>
          <p:cNvSpPr/>
          <p:nvPr/>
        </p:nvSpPr>
        <p:spPr>
          <a:xfrm>
            <a:off x="1388715" y="3727698"/>
            <a:ext cx="1988195" cy="418654"/>
          </a:xfrm>
          <a:prstGeom prst="rect">
            <a:avLst/>
          </a:prstGeom>
          <a:noFill/>
          <a:ln/>
        </p:spPr>
        <p:txBody>
          <a:bodyPr wrap="square" rtlCol="0" anchor="t"/>
          <a:lstStyle/>
          <a:p>
            <a:pPr>
              <a:lnSpc>
                <a:spcPts val="1649"/>
              </a:lnSpc>
            </a:pPr>
            <a:r>
              <a:rPr lang="en-US" sz="1319" b="1" dirty="0">
                <a:solidFill>
                  <a:srgbClr val="272525"/>
                </a:solidFill>
                <a:latin typeface="Gelasio" pitchFamily="34" charset="0"/>
                <a:ea typeface="Gelasio" pitchFamily="34" charset="-122"/>
                <a:cs typeface="Gelasio" pitchFamily="34" charset="-120"/>
              </a:rPr>
              <a:t>Pemanfaatan Teknologi Digital</a:t>
            </a:r>
            <a:endParaRPr lang="en-US" sz="1319" b="1" dirty="0"/>
          </a:p>
        </p:txBody>
      </p:sp>
      <p:sp>
        <p:nvSpPr>
          <p:cNvPr id="7" name="Text 3"/>
          <p:cNvSpPr/>
          <p:nvPr/>
        </p:nvSpPr>
        <p:spPr>
          <a:xfrm>
            <a:off x="1388715" y="4226719"/>
            <a:ext cx="1988195" cy="1406947"/>
          </a:xfrm>
          <a:prstGeom prst="rect">
            <a:avLst/>
          </a:prstGeom>
          <a:noFill/>
          <a:ln/>
        </p:spPr>
        <p:txBody>
          <a:bodyPr wrap="square" rtlCol="0" anchor="t"/>
          <a:lstStyle/>
          <a:p>
            <a:pPr>
              <a:lnSpc>
                <a:spcPts val="1583"/>
              </a:lnSpc>
            </a:pPr>
            <a:r>
              <a:rPr lang="en-US" sz="1200" dirty="0">
                <a:solidFill>
                  <a:srgbClr val="272525"/>
                </a:solidFill>
                <a:latin typeface="Lato" pitchFamily="34" charset="0"/>
                <a:ea typeface="Lato" pitchFamily="34" charset="-122"/>
                <a:cs typeface="Lato" pitchFamily="34" charset="-120"/>
              </a:rPr>
              <a:t>Memanfaatkan platform digital untuk memperluas pasar, meningkatkan efisiensi operasional, dan menyediakan layanan pelanggan yang lebih baik akan menjadi kunci bagi UMKM untuk bersaing di era digital.</a:t>
            </a:r>
            <a:endParaRPr lang="en-US" sz="1200" dirty="0"/>
          </a:p>
        </p:txBody>
      </p:sp>
      <p:pic>
        <p:nvPicPr>
          <p:cNvPr id="8" name="Image 2" descr="preencoded.png"/>
          <p:cNvPicPr>
            <a:picLocks noChangeAspect="1"/>
          </p:cNvPicPr>
          <p:nvPr/>
        </p:nvPicPr>
        <p:blipFill>
          <a:blip r:embed="rId5"/>
          <a:stretch>
            <a:fillRect/>
          </a:stretch>
        </p:blipFill>
        <p:spPr>
          <a:xfrm>
            <a:off x="3577903" y="2331467"/>
            <a:ext cx="1988195" cy="1228725"/>
          </a:xfrm>
          <a:prstGeom prst="rect">
            <a:avLst/>
          </a:prstGeom>
        </p:spPr>
      </p:pic>
      <p:sp>
        <p:nvSpPr>
          <p:cNvPr id="9" name="Text 4"/>
          <p:cNvSpPr/>
          <p:nvPr/>
        </p:nvSpPr>
        <p:spPr>
          <a:xfrm>
            <a:off x="3577903" y="3727698"/>
            <a:ext cx="1814810" cy="209327"/>
          </a:xfrm>
          <a:prstGeom prst="rect">
            <a:avLst/>
          </a:prstGeom>
          <a:noFill/>
          <a:ln/>
        </p:spPr>
        <p:txBody>
          <a:bodyPr wrap="none" rtlCol="0" anchor="t"/>
          <a:lstStyle/>
          <a:p>
            <a:pPr>
              <a:lnSpc>
                <a:spcPts val="1649"/>
              </a:lnSpc>
            </a:pPr>
            <a:r>
              <a:rPr lang="en-US" sz="1319" b="1" dirty="0">
                <a:solidFill>
                  <a:srgbClr val="272525"/>
                </a:solidFill>
                <a:latin typeface="Gelasio" pitchFamily="34" charset="0"/>
                <a:ea typeface="Gelasio" pitchFamily="34" charset="-122"/>
                <a:cs typeface="Gelasio" pitchFamily="34" charset="-120"/>
              </a:rPr>
              <a:t>Inovasi Produk dan Jasa</a:t>
            </a:r>
            <a:endParaRPr lang="en-US" sz="1319" b="1" dirty="0"/>
          </a:p>
        </p:txBody>
      </p:sp>
      <p:sp>
        <p:nvSpPr>
          <p:cNvPr id="10" name="Text 5"/>
          <p:cNvSpPr/>
          <p:nvPr/>
        </p:nvSpPr>
        <p:spPr>
          <a:xfrm>
            <a:off x="3577903" y="4017392"/>
            <a:ext cx="1988195" cy="1205954"/>
          </a:xfrm>
          <a:prstGeom prst="rect">
            <a:avLst/>
          </a:prstGeom>
          <a:noFill/>
          <a:ln/>
        </p:spPr>
        <p:txBody>
          <a:bodyPr wrap="square" rtlCol="0" anchor="t"/>
          <a:lstStyle/>
          <a:p>
            <a:pPr>
              <a:lnSpc>
                <a:spcPts val="1583"/>
              </a:lnSpc>
            </a:pPr>
            <a:r>
              <a:rPr lang="en-US" sz="1200" dirty="0">
                <a:solidFill>
                  <a:srgbClr val="272525"/>
                </a:solidFill>
                <a:latin typeface="Lato" pitchFamily="34" charset="0"/>
                <a:ea typeface="Lato" pitchFamily="34" charset="-122"/>
                <a:cs typeface="Lato" pitchFamily="34" charset="-120"/>
              </a:rPr>
              <a:t>Terus mengembangkan produk dan jasa yang inovatif dan sesuai dengan tren pasar akan membantu UMKM untuk meningkatkan daya saing dan memperluas pangsa pasar.</a:t>
            </a:r>
            <a:endParaRPr lang="en-US" sz="1200" dirty="0"/>
          </a:p>
        </p:txBody>
      </p:sp>
      <p:pic>
        <p:nvPicPr>
          <p:cNvPr id="11" name="Image 3" descr="preencoded.png"/>
          <p:cNvPicPr>
            <a:picLocks noChangeAspect="1"/>
          </p:cNvPicPr>
          <p:nvPr/>
        </p:nvPicPr>
        <p:blipFill>
          <a:blip r:embed="rId6"/>
          <a:stretch>
            <a:fillRect/>
          </a:stretch>
        </p:blipFill>
        <p:spPr>
          <a:xfrm>
            <a:off x="5767090" y="2331467"/>
            <a:ext cx="1988195" cy="1228725"/>
          </a:xfrm>
          <a:prstGeom prst="rect">
            <a:avLst/>
          </a:prstGeom>
        </p:spPr>
      </p:pic>
      <p:sp>
        <p:nvSpPr>
          <p:cNvPr id="12" name="Text 6"/>
          <p:cNvSpPr/>
          <p:nvPr/>
        </p:nvSpPr>
        <p:spPr>
          <a:xfrm>
            <a:off x="5767090" y="3727698"/>
            <a:ext cx="1988195" cy="418654"/>
          </a:xfrm>
          <a:prstGeom prst="rect">
            <a:avLst/>
          </a:prstGeom>
          <a:noFill/>
          <a:ln/>
        </p:spPr>
        <p:txBody>
          <a:bodyPr wrap="square" rtlCol="0" anchor="t"/>
          <a:lstStyle/>
          <a:p>
            <a:pPr>
              <a:lnSpc>
                <a:spcPts val="1649"/>
              </a:lnSpc>
            </a:pPr>
            <a:r>
              <a:rPr lang="en-US" sz="1319" b="1" dirty="0">
                <a:solidFill>
                  <a:srgbClr val="272525"/>
                </a:solidFill>
                <a:latin typeface="Gelasio" pitchFamily="34" charset="0"/>
                <a:ea typeface="Gelasio" pitchFamily="34" charset="-122"/>
                <a:cs typeface="Gelasio" pitchFamily="34" charset="-120"/>
              </a:rPr>
              <a:t>Akses Pembiayaan yang Lebih Mudah</a:t>
            </a:r>
            <a:endParaRPr lang="en-US" sz="1319" b="1" dirty="0"/>
          </a:p>
        </p:txBody>
      </p:sp>
      <p:sp>
        <p:nvSpPr>
          <p:cNvPr id="13" name="Text 7"/>
          <p:cNvSpPr/>
          <p:nvPr/>
        </p:nvSpPr>
        <p:spPr>
          <a:xfrm>
            <a:off x="5767090" y="4226719"/>
            <a:ext cx="1988195" cy="1406947"/>
          </a:xfrm>
          <a:prstGeom prst="rect">
            <a:avLst/>
          </a:prstGeom>
          <a:noFill/>
          <a:ln/>
        </p:spPr>
        <p:txBody>
          <a:bodyPr wrap="square" rtlCol="0" anchor="t"/>
          <a:lstStyle/>
          <a:p>
            <a:pPr>
              <a:lnSpc>
                <a:spcPts val="1583"/>
              </a:lnSpc>
            </a:pPr>
            <a:r>
              <a:rPr lang="en-US" sz="1200" dirty="0">
                <a:solidFill>
                  <a:srgbClr val="272525"/>
                </a:solidFill>
                <a:latin typeface="Lato" pitchFamily="34" charset="0"/>
                <a:ea typeface="Lato" pitchFamily="34" charset="-122"/>
                <a:cs typeface="Lato" pitchFamily="34" charset="-120"/>
              </a:rPr>
              <a:t>Pemerintah dan lembaga keuangan perlu memperbaiki sistem pembiayaan yang lebih mudah, terjangkau, dan sesuai kebutuhan UMKM untuk mendorong pertumbuhan dan pengembangan usaha.</a:t>
            </a:r>
            <a:endParaRPr lang="en-US" sz="1200" dirty="0"/>
          </a:p>
        </p:txBody>
      </p:sp>
    </p:spTree>
    <p:extLst>
      <p:ext uri="{BB962C8B-B14F-4D97-AF65-F5344CB8AC3E}">
        <p14:creationId xmlns:p14="http://schemas.microsoft.com/office/powerpoint/2010/main" val="40631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Ketentuan Sanksi</a:t>
            </a:r>
            <a:endParaRPr lang="id-ID" dirty="0"/>
          </a:p>
        </p:txBody>
      </p:sp>
      <p:graphicFrame>
        <p:nvGraphicFramePr>
          <p:cNvPr id="2" name="Diagram 1">
            <a:extLst>
              <a:ext uri="{FF2B5EF4-FFF2-40B4-BE49-F238E27FC236}">
                <a16:creationId xmlns:a16="http://schemas.microsoft.com/office/drawing/2014/main" id="{6A0E3246-5BE6-6A4F-9275-AEE45C4C8535}"/>
              </a:ext>
            </a:extLst>
          </p:cNvPr>
          <p:cNvGraphicFramePr/>
          <p:nvPr>
            <p:extLst>
              <p:ext uri="{D42A27DB-BD31-4B8C-83A1-F6EECF244321}">
                <p14:modId xmlns:p14="http://schemas.microsoft.com/office/powerpoint/2010/main" val="4019862522"/>
              </p:ext>
            </p:extLst>
          </p:nvPr>
        </p:nvGraphicFramePr>
        <p:xfrm>
          <a:off x="251520" y="1124744"/>
          <a:ext cx="849694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ranta Panah Kanan 3">
            <a:extLst>
              <a:ext uri="{FF2B5EF4-FFF2-40B4-BE49-F238E27FC236}">
                <a16:creationId xmlns:a16="http://schemas.microsoft.com/office/drawing/2014/main" id="{A4F10E05-3DFA-AB4F-BC3F-6717565F7ECA}"/>
              </a:ext>
            </a:extLst>
          </p:cNvPr>
          <p:cNvSpPr/>
          <p:nvPr/>
        </p:nvSpPr>
        <p:spPr>
          <a:xfrm>
            <a:off x="179512" y="2924944"/>
            <a:ext cx="1728192" cy="134003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Cambria" panose="02040503050406030204" pitchFamily="18" charset="0"/>
              </a:rPr>
              <a:t>Usaha Besar memiliki dan/atau menguasai UMKM sebagai mitra usaha</a:t>
            </a:r>
          </a:p>
        </p:txBody>
      </p:sp>
      <p:sp>
        <p:nvSpPr>
          <p:cNvPr id="6" name="Seranta Panah Kanan 5">
            <a:extLst>
              <a:ext uri="{FF2B5EF4-FFF2-40B4-BE49-F238E27FC236}">
                <a16:creationId xmlns:a16="http://schemas.microsoft.com/office/drawing/2014/main" id="{85B0DE86-1D11-C849-B44E-7A9E26FE9DDD}"/>
              </a:ext>
            </a:extLst>
          </p:cNvPr>
          <p:cNvSpPr/>
          <p:nvPr/>
        </p:nvSpPr>
        <p:spPr>
          <a:xfrm>
            <a:off x="179512" y="4753260"/>
            <a:ext cx="1728192" cy="134003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latin typeface="Cambria" panose="02040503050406030204" pitchFamily="18" charset="0"/>
              </a:rPr>
              <a:t>Usaha Menengah memiliki dan/atau menguasai UMK mitra usahanya</a:t>
            </a:r>
          </a:p>
        </p:txBody>
      </p:sp>
    </p:spTree>
    <p:extLst>
      <p:ext uri="{BB962C8B-B14F-4D97-AF65-F5344CB8AC3E}">
        <p14:creationId xmlns:p14="http://schemas.microsoft.com/office/powerpoint/2010/main" val="602482375"/>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Peran UMKM dalam Ekonomi Indonesia</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2" name="Diagram 1">
            <a:extLst>
              <a:ext uri="{FF2B5EF4-FFF2-40B4-BE49-F238E27FC236}">
                <a16:creationId xmlns:a16="http://schemas.microsoft.com/office/drawing/2014/main" id="{71C57657-1BAB-CC45-B6FA-2564D42FEFFC}"/>
              </a:ext>
            </a:extLst>
          </p:cNvPr>
          <p:cNvGraphicFramePr/>
          <p:nvPr>
            <p:extLst>
              <p:ext uri="{D42A27DB-BD31-4B8C-83A1-F6EECF244321}">
                <p14:modId xmlns:p14="http://schemas.microsoft.com/office/powerpoint/2010/main" val="2566191379"/>
              </p:ext>
            </p:extLst>
          </p:nvPr>
        </p:nvGraphicFramePr>
        <p:xfrm>
          <a:off x="457200" y="1484784"/>
          <a:ext cx="8229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Payung Hukum UMKM</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400" dirty="0">
              <a:solidFill>
                <a:schemeClr val="tx1"/>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FA177EE4-D21A-AB4A-922C-F69EDA38572E}"/>
              </a:ext>
            </a:extLst>
          </p:cNvPr>
          <p:cNvGraphicFramePr/>
          <p:nvPr>
            <p:extLst>
              <p:ext uri="{D42A27DB-BD31-4B8C-83A1-F6EECF244321}">
                <p14:modId xmlns:p14="http://schemas.microsoft.com/office/powerpoint/2010/main" val="3369134021"/>
              </p:ext>
            </p:extLst>
          </p:nvPr>
        </p:nvGraphicFramePr>
        <p:xfrm>
          <a:off x="323528" y="1124744"/>
          <a:ext cx="83632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Kriteria UMKM</a:t>
            </a:r>
            <a:endParaRPr lang="id-ID" dirty="0"/>
          </a:p>
        </p:txBody>
      </p:sp>
      <p:pic>
        <p:nvPicPr>
          <p:cNvPr id="5" name="Gambar 4">
            <a:extLst>
              <a:ext uri="{FF2B5EF4-FFF2-40B4-BE49-F238E27FC236}">
                <a16:creationId xmlns:a16="http://schemas.microsoft.com/office/drawing/2014/main" id="{81063109-3745-8642-AFBA-69B227F59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07" y="1700808"/>
            <a:ext cx="8060225" cy="4320480"/>
          </a:xfrm>
          <a:prstGeom prst="rect">
            <a:avLst/>
          </a:prstGeom>
        </p:spPr>
      </p:pic>
    </p:spTree>
    <p:extLst>
      <p:ext uri="{BB962C8B-B14F-4D97-AF65-F5344CB8AC3E}">
        <p14:creationId xmlns:p14="http://schemas.microsoft.com/office/powerpoint/2010/main" val="124327733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Shape 0"/>
          <p:cNvSpPr/>
          <p:nvPr/>
        </p:nvSpPr>
        <p:spPr>
          <a:xfrm>
            <a:off x="0" y="857250"/>
            <a:ext cx="9144000" cy="5143500"/>
          </a:xfrm>
          <a:prstGeom prst="rect">
            <a:avLst/>
          </a:prstGeom>
          <a:solidFill>
            <a:srgbClr val="FFFFFF">
              <a:alpha val="75000"/>
            </a:srgbClr>
          </a:solidFill>
          <a:ln/>
        </p:spPr>
      </p:sp>
      <p:sp>
        <p:nvSpPr>
          <p:cNvPr id="4" name="Text 1"/>
          <p:cNvSpPr/>
          <p:nvPr/>
        </p:nvSpPr>
        <p:spPr>
          <a:xfrm>
            <a:off x="2163440" y="1134964"/>
            <a:ext cx="4817120" cy="433983"/>
          </a:xfrm>
          <a:prstGeom prst="rect">
            <a:avLst/>
          </a:prstGeom>
          <a:noFill/>
          <a:ln/>
        </p:spPr>
        <p:txBody>
          <a:bodyPr wrap="none" rtlCol="0" anchor="t"/>
          <a:lstStyle/>
          <a:p>
            <a:pPr algn="ctr">
              <a:lnSpc>
                <a:spcPts val="3417"/>
              </a:lnSpc>
            </a:pPr>
            <a:r>
              <a:rPr lang="en-US" sz="3200" b="1" dirty="0">
                <a:solidFill>
                  <a:srgbClr val="312F2B"/>
                </a:solidFill>
                <a:latin typeface="Cambria" panose="02040503050406030204" pitchFamily="18" charset="0"/>
                <a:ea typeface="Gelasio" pitchFamily="34" charset="-122"/>
                <a:cs typeface="Gelasio" pitchFamily="34" charset="-120"/>
              </a:rPr>
              <a:t>Perizinan dan Legalitas UMKM</a:t>
            </a:r>
            <a:endParaRPr lang="en-US" sz="3200" b="1" dirty="0">
              <a:latin typeface="Cambria" panose="02040503050406030204" pitchFamily="18" charset="0"/>
            </a:endParaRPr>
          </a:p>
        </p:txBody>
      </p:sp>
      <p:sp>
        <p:nvSpPr>
          <p:cNvPr id="5" name="Shape 2"/>
          <p:cNvSpPr/>
          <p:nvPr/>
        </p:nvSpPr>
        <p:spPr>
          <a:xfrm>
            <a:off x="1273746" y="2653606"/>
            <a:ext cx="2106290" cy="2262485"/>
          </a:xfrm>
          <a:prstGeom prst="roundRect">
            <a:avLst>
              <a:gd name="adj" fmla="val 2967"/>
            </a:avLst>
          </a:prstGeom>
          <a:solidFill>
            <a:srgbClr val="E8E8E3"/>
          </a:solidFill>
          <a:ln w="7620">
            <a:solidFill>
              <a:srgbClr val="CECEC9"/>
            </a:solidFill>
            <a:prstDash val="solid"/>
          </a:ln>
        </p:spPr>
      </p:sp>
      <p:sp>
        <p:nvSpPr>
          <p:cNvPr id="6" name="Text 3"/>
          <p:cNvSpPr/>
          <p:nvPr/>
        </p:nvSpPr>
        <p:spPr>
          <a:xfrm>
            <a:off x="1417365" y="2797225"/>
            <a:ext cx="1819052" cy="433983"/>
          </a:xfrm>
          <a:prstGeom prst="rect">
            <a:avLst/>
          </a:prstGeom>
          <a:noFill/>
          <a:ln/>
        </p:spPr>
        <p:txBody>
          <a:bodyPr wrap="square" rtlCol="0" anchor="t"/>
          <a:lstStyle/>
          <a:p>
            <a:pPr>
              <a:lnSpc>
                <a:spcPts val="1709"/>
              </a:lnSpc>
            </a:pPr>
            <a:r>
              <a:rPr lang="en-US" sz="1367" b="1" dirty="0">
                <a:solidFill>
                  <a:srgbClr val="272525"/>
                </a:solidFill>
                <a:latin typeface="Cambria" panose="02040503050406030204" pitchFamily="18" charset="0"/>
                <a:ea typeface="Gelasio" pitchFamily="34" charset="-122"/>
                <a:cs typeface="Gelasio" pitchFamily="34" charset="-120"/>
              </a:rPr>
              <a:t>Mendapatkan Izin Usaha</a:t>
            </a:r>
            <a:endParaRPr lang="en-US" sz="1367" b="1" dirty="0">
              <a:latin typeface="Cambria" panose="02040503050406030204" pitchFamily="18" charset="0"/>
            </a:endParaRPr>
          </a:p>
        </p:txBody>
      </p:sp>
      <p:sp>
        <p:nvSpPr>
          <p:cNvPr id="7" name="Text 4"/>
          <p:cNvSpPr/>
          <p:nvPr/>
        </p:nvSpPr>
        <p:spPr>
          <a:xfrm>
            <a:off x="1417365" y="3314477"/>
            <a:ext cx="1819052" cy="1249710"/>
          </a:xfrm>
          <a:prstGeom prst="rect">
            <a:avLst/>
          </a:prstGeom>
          <a:noFill/>
          <a:ln/>
        </p:spPr>
        <p:txBody>
          <a:bodyPr wrap="square" rtlCol="0" anchor="t"/>
          <a:lstStyle/>
          <a:p>
            <a:pPr>
              <a:lnSpc>
                <a:spcPts val="1640"/>
              </a:lnSpc>
            </a:pPr>
            <a:r>
              <a:rPr lang="en-US" sz="1094" dirty="0">
                <a:latin typeface="Cambria" panose="02040503050406030204" pitchFamily="18" charset="0"/>
                <a:ea typeface="Lato" pitchFamily="34" charset="-122"/>
                <a:cs typeface="Lato" pitchFamily="34" charset="-120"/>
              </a:rPr>
              <a:t>UMKM perlu memperoleh izin usaha resmi dari instansi terkait, seperti Pemerintah Daerah atau Kementerian Koperasi dan UKM, untuk beroperasi secara legal.</a:t>
            </a:r>
            <a:endParaRPr lang="en-US" sz="1094" dirty="0">
              <a:latin typeface="Cambria" panose="02040503050406030204" pitchFamily="18" charset="0"/>
            </a:endParaRPr>
          </a:p>
        </p:txBody>
      </p:sp>
      <p:sp>
        <p:nvSpPr>
          <p:cNvPr id="8" name="Shape 5"/>
          <p:cNvSpPr/>
          <p:nvPr/>
        </p:nvSpPr>
        <p:spPr>
          <a:xfrm>
            <a:off x="3518893" y="2653606"/>
            <a:ext cx="2106290" cy="2262485"/>
          </a:xfrm>
          <a:prstGeom prst="roundRect">
            <a:avLst>
              <a:gd name="adj" fmla="val 2967"/>
            </a:avLst>
          </a:prstGeom>
          <a:solidFill>
            <a:srgbClr val="E8E8E3"/>
          </a:solidFill>
          <a:ln w="7620">
            <a:solidFill>
              <a:srgbClr val="CECEC9"/>
            </a:solidFill>
            <a:prstDash val="solid"/>
          </a:ln>
        </p:spPr>
      </p:sp>
      <p:sp>
        <p:nvSpPr>
          <p:cNvPr id="9" name="Text 6"/>
          <p:cNvSpPr/>
          <p:nvPr/>
        </p:nvSpPr>
        <p:spPr>
          <a:xfrm>
            <a:off x="3662512" y="2797225"/>
            <a:ext cx="1819052" cy="433983"/>
          </a:xfrm>
          <a:prstGeom prst="rect">
            <a:avLst/>
          </a:prstGeom>
          <a:noFill/>
          <a:ln/>
        </p:spPr>
        <p:txBody>
          <a:bodyPr wrap="square" rtlCol="0" anchor="t"/>
          <a:lstStyle/>
          <a:p>
            <a:pPr>
              <a:lnSpc>
                <a:spcPts val="1709"/>
              </a:lnSpc>
            </a:pPr>
            <a:r>
              <a:rPr lang="en-US" sz="1367" b="1" dirty="0">
                <a:solidFill>
                  <a:srgbClr val="272525"/>
                </a:solidFill>
                <a:latin typeface="Cambria" panose="02040503050406030204" pitchFamily="18" charset="0"/>
                <a:ea typeface="Gelasio" pitchFamily="34" charset="-122"/>
                <a:cs typeface="Gelasio" pitchFamily="34" charset="-120"/>
              </a:rPr>
              <a:t>Mengurus Legalitas Perusahaan</a:t>
            </a:r>
            <a:endParaRPr lang="en-US" sz="1367" b="1" dirty="0">
              <a:latin typeface="Cambria" panose="02040503050406030204" pitchFamily="18" charset="0"/>
            </a:endParaRPr>
          </a:p>
        </p:txBody>
      </p:sp>
      <p:sp>
        <p:nvSpPr>
          <p:cNvPr id="10" name="Text 7"/>
          <p:cNvSpPr/>
          <p:nvPr/>
        </p:nvSpPr>
        <p:spPr>
          <a:xfrm>
            <a:off x="3662512" y="3314477"/>
            <a:ext cx="1819052" cy="1457995"/>
          </a:xfrm>
          <a:prstGeom prst="rect">
            <a:avLst/>
          </a:prstGeom>
          <a:noFill/>
          <a:ln/>
        </p:spPr>
        <p:txBody>
          <a:bodyPr wrap="square" rtlCol="0" anchor="t"/>
          <a:lstStyle/>
          <a:p>
            <a:pPr>
              <a:lnSpc>
                <a:spcPts val="1640"/>
              </a:lnSpc>
            </a:pPr>
            <a:r>
              <a:rPr lang="en-US" sz="1094" dirty="0">
                <a:latin typeface="Cambria" panose="02040503050406030204" pitchFamily="18" charset="0"/>
                <a:ea typeface="Lato" pitchFamily="34" charset="-122"/>
                <a:cs typeface="Lato" pitchFamily="34" charset="-120"/>
              </a:rPr>
              <a:t>Proses pendirian UMKM juga mencakup pembentukan badan hukum perusahaan, seperti memperoleh Nomor Induk Berusaha (NIB) dan Tanda Daftar Perusahaan (TDP).</a:t>
            </a:r>
            <a:endParaRPr lang="en-US" sz="1094" dirty="0">
              <a:latin typeface="Cambria" panose="02040503050406030204" pitchFamily="18" charset="0"/>
            </a:endParaRPr>
          </a:p>
        </p:txBody>
      </p:sp>
      <p:sp>
        <p:nvSpPr>
          <p:cNvPr id="11" name="Shape 8"/>
          <p:cNvSpPr/>
          <p:nvPr/>
        </p:nvSpPr>
        <p:spPr>
          <a:xfrm>
            <a:off x="5764039" y="2653606"/>
            <a:ext cx="2106290" cy="2262485"/>
          </a:xfrm>
          <a:prstGeom prst="roundRect">
            <a:avLst>
              <a:gd name="adj" fmla="val 2967"/>
            </a:avLst>
          </a:prstGeom>
          <a:solidFill>
            <a:srgbClr val="E8E8E3"/>
          </a:solidFill>
          <a:ln w="7620">
            <a:solidFill>
              <a:srgbClr val="CECEC9"/>
            </a:solidFill>
            <a:prstDash val="solid"/>
          </a:ln>
        </p:spPr>
      </p:sp>
      <p:sp>
        <p:nvSpPr>
          <p:cNvPr id="12" name="Text 9"/>
          <p:cNvSpPr/>
          <p:nvPr/>
        </p:nvSpPr>
        <p:spPr>
          <a:xfrm>
            <a:off x="5907658" y="2797225"/>
            <a:ext cx="1735931" cy="216991"/>
          </a:xfrm>
          <a:prstGeom prst="rect">
            <a:avLst/>
          </a:prstGeom>
          <a:noFill/>
          <a:ln/>
        </p:spPr>
        <p:txBody>
          <a:bodyPr wrap="none" rtlCol="0" anchor="t"/>
          <a:lstStyle/>
          <a:p>
            <a:pPr>
              <a:lnSpc>
                <a:spcPts val="1709"/>
              </a:lnSpc>
            </a:pPr>
            <a:r>
              <a:rPr lang="en-US" sz="1367" b="1" dirty="0">
                <a:solidFill>
                  <a:srgbClr val="272525"/>
                </a:solidFill>
                <a:latin typeface="Cambria" panose="02040503050406030204" pitchFamily="18" charset="0"/>
                <a:ea typeface="Gelasio" pitchFamily="34" charset="-122"/>
                <a:cs typeface="Gelasio" pitchFamily="34" charset="-120"/>
              </a:rPr>
              <a:t>Perlindungan Hukum</a:t>
            </a:r>
            <a:endParaRPr lang="en-US" sz="1367" b="1" dirty="0">
              <a:latin typeface="Cambria" panose="02040503050406030204" pitchFamily="18" charset="0"/>
            </a:endParaRPr>
          </a:p>
        </p:txBody>
      </p:sp>
      <p:sp>
        <p:nvSpPr>
          <p:cNvPr id="13" name="Text 10"/>
          <p:cNvSpPr/>
          <p:nvPr/>
        </p:nvSpPr>
        <p:spPr>
          <a:xfrm>
            <a:off x="5907658" y="3097486"/>
            <a:ext cx="1819052" cy="1249710"/>
          </a:xfrm>
          <a:prstGeom prst="rect">
            <a:avLst/>
          </a:prstGeom>
          <a:noFill/>
          <a:ln/>
        </p:spPr>
        <p:txBody>
          <a:bodyPr wrap="square" rtlCol="0" anchor="t"/>
          <a:lstStyle/>
          <a:p>
            <a:pPr>
              <a:lnSpc>
                <a:spcPts val="1640"/>
              </a:lnSpc>
            </a:pPr>
            <a:r>
              <a:rPr lang="en-US" sz="1094" dirty="0">
                <a:latin typeface="Cambria" panose="02040503050406030204" pitchFamily="18" charset="0"/>
                <a:ea typeface="Lato" pitchFamily="34" charset="-122"/>
                <a:cs typeface="Lato" pitchFamily="34" charset="-120"/>
              </a:rPr>
              <a:t>Kepemilikan dokumentasi legal membantu UMKM mendapatkan perlindungan hukum dalam menjalankan usaha dan bersaing secara sehat di pasar.</a:t>
            </a:r>
            <a:endParaRPr lang="en-US" sz="1094" dirty="0">
              <a:latin typeface="Cambria" panose="02040503050406030204" pitchFamily="18" charset="0"/>
            </a:endParaRPr>
          </a:p>
        </p:txBody>
      </p:sp>
    </p:spTree>
    <p:extLst>
      <p:ext uri="{BB962C8B-B14F-4D97-AF65-F5344CB8AC3E}">
        <p14:creationId xmlns:p14="http://schemas.microsoft.com/office/powerpoint/2010/main" val="34493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Shape 0"/>
          <p:cNvSpPr/>
          <p:nvPr/>
        </p:nvSpPr>
        <p:spPr>
          <a:xfrm>
            <a:off x="0" y="857250"/>
            <a:ext cx="9144000" cy="5143500"/>
          </a:xfrm>
          <a:prstGeom prst="rect">
            <a:avLst/>
          </a:prstGeom>
          <a:solidFill>
            <a:srgbClr val="FFFFFF">
              <a:alpha val="75000"/>
            </a:srgbClr>
          </a:solidFill>
          <a:ln/>
        </p:spPr>
      </p:sp>
      <p:sp>
        <p:nvSpPr>
          <p:cNvPr id="4" name="Text 1"/>
          <p:cNvSpPr/>
          <p:nvPr/>
        </p:nvSpPr>
        <p:spPr>
          <a:xfrm>
            <a:off x="2578410" y="803745"/>
            <a:ext cx="3987106" cy="433983"/>
          </a:xfrm>
          <a:prstGeom prst="rect">
            <a:avLst/>
          </a:prstGeom>
          <a:noFill/>
          <a:ln/>
        </p:spPr>
        <p:txBody>
          <a:bodyPr wrap="none" rtlCol="0" anchor="t"/>
          <a:lstStyle/>
          <a:p>
            <a:pPr>
              <a:lnSpc>
                <a:spcPts val="3417"/>
              </a:lnSpc>
            </a:pPr>
            <a:r>
              <a:rPr lang="en-US" sz="3200" b="1" dirty="0">
                <a:solidFill>
                  <a:srgbClr val="312F2B"/>
                </a:solidFill>
                <a:latin typeface="Cambria" panose="02040503050406030204" pitchFamily="18" charset="0"/>
                <a:ea typeface="Gelasio" pitchFamily="34" charset="-122"/>
                <a:cs typeface="Gelasio" pitchFamily="34" charset="-120"/>
              </a:rPr>
              <a:t>Aspek Perpajakan UMKM</a:t>
            </a:r>
            <a:endParaRPr lang="en-US" sz="3200" b="1" dirty="0">
              <a:latin typeface="Cambria" panose="02040503050406030204" pitchFamily="18" charset="0"/>
            </a:endParaRPr>
          </a:p>
        </p:txBody>
      </p:sp>
      <p:pic>
        <p:nvPicPr>
          <p:cNvPr id="5" name="Image 1" descr="preencoded.png"/>
          <p:cNvPicPr>
            <a:picLocks noChangeAspect="1"/>
          </p:cNvPicPr>
          <p:nvPr/>
        </p:nvPicPr>
        <p:blipFill>
          <a:blip r:embed="rId4"/>
          <a:stretch>
            <a:fillRect/>
          </a:stretch>
        </p:blipFill>
        <p:spPr>
          <a:xfrm>
            <a:off x="1273746" y="2178025"/>
            <a:ext cx="2059930" cy="1446610"/>
          </a:xfrm>
          <a:prstGeom prst="rect">
            <a:avLst/>
          </a:prstGeom>
        </p:spPr>
      </p:pic>
      <p:sp>
        <p:nvSpPr>
          <p:cNvPr id="6" name="Text 2"/>
          <p:cNvSpPr/>
          <p:nvPr/>
        </p:nvSpPr>
        <p:spPr>
          <a:xfrm>
            <a:off x="1273746" y="3624635"/>
            <a:ext cx="2059930" cy="433983"/>
          </a:xfrm>
          <a:prstGeom prst="rect">
            <a:avLst/>
          </a:prstGeom>
          <a:noFill/>
          <a:ln/>
        </p:spPr>
        <p:txBody>
          <a:bodyPr wrap="square" rtlCol="0" anchor="t"/>
          <a:lstStyle/>
          <a:p>
            <a:pPr>
              <a:lnSpc>
                <a:spcPts val="1709"/>
              </a:lnSpc>
            </a:pPr>
            <a:r>
              <a:rPr lang="en-US" sz="1367" b="1" dirty="0">
                <a:solidFill>
                  <a:srgbClr val="272525"/>
                </a:solidFill>
                <a:latin typeface="Cambria" panose="02040503050406030204" pitchFamily="18" charset="0"/>
                <a:ea typeface="Gelasio" pitchFamily="34" charset="-122"/>
                <a:cs typeface="Gelasio" pitchFamily="34" charset="-120"/>
              </a:rPr>
              <a:t>Tarif Pajak UMKM Lebih Rendah</a:t>
            </a:r>
            <a:endParaRPr lang="en-US" sz="1367" b="1" dirty="0">
              <a:latin typeface="Cambria" panose="02040503050406030204" pitchFamily="18" charset="0"/>
            </a:endParaRPr>
          </a:p>
        </p:txBody>
      </p:sp>
      <p:sp>
        <p:nvSpPr>
          <p:cNvPr id="7" name="Text 3"/>
          <p:cNvSpPr/>
          <p:nvPr/>
        </p:nvSpPr>
        <p:spPr>
          <a:xfrm>
            <a:off x="1273746" y="4141887"/>
            <a:ext cx="2059930" cy="1249710"/>
          </a:xfrm>
          <a:prstGeom prst="rect">
            <a:avLst/>
          </a:prstGeom>
          <a:noFill/>
          <a:ln/>
        </p:spPr>
        <p:txBody>
          <a:bodyPr wrap="square" rtlCol="0" anchor="t"/>
          <a:lstStyle/>
          <a:p>
            <a:pPr>
              <a:lnSpc>
                <a:spcPts val="1640"/>
              </a:lnSpc>
            </a:pPr>
            <a:r>
              <a:rPr lang="en-US" sz="1094" dirty="0">
                <a:solidFill>
                  <a:srgbClr val="272525"/>
                </a:solidFill>
                <a:latin typeface="Cambria" panose="02040503050406030204" pitchFamily="18" charset="0"/>
                <a:ea typeface="Lato" pitchFamily="34" charset="-122"/>
                <a:cs typeface="Lato" pitchFamily="34" charset="-120"/>
              </a:rPr>
              <a:t>UMKM menikmati tarif pajak yang lebih rendah dibandingkan dengan perusahaan besar. Hal ini membantu UMKM untuk tumbuh dan berkembang dengan beban pajak yang lebih ringan.</a:t>
            </a:r>
            <a:endParaRPr lang="en-US" sz="1094" dirty="0">
              <a:latin typeface="Cambria" panose="02040503050406030204" pitchFamily="18" charset="0"/>
            </a:endParaRPr>
          </a:p>
        </p:txBody>
      </p:sp>
      <p:pic>
        <p:nvPicPr>
          <p:cNvPr id="8" name="Image 2" descr="preencoded.png"/>
          <p:cNvPicPr>
            <a:picLocks noChangeAspect="1"/>
          </p:cNvPicPr>
          <p:nvPr/>
        </p:nvPicPr>
        <p:blipFill>
          <a:blip r:embed="rId5"/>
          <a:stretch>
            <a:fillRect/>
          </a:stretch>
        </p:blipFill>
        <p:spPr>
          <a:xfrm>
            <a:off x="3541961" y="2178024"/>
            <a:ext cx="2060004" cy="1363415"/>
          </a:xfrm>
          <a:prstGeom prst="rect">
            <a:avLst/>
          </a:prstGeom>
        </p:spPr>
      </p:pic>
      <p:sp>
        <p:nvSpPr>
          <p:cNvPr id="9" name="Text 4"/>
          <p:cNvSpPr/>
          <p:nvPr/>
        </p:nvSpPr>
        <p:spPr>
          <a:xfrm>
            <a:off x="3541961" y="3624709"/>
            <a:ext cx="2060004" cy="433983"/>
          </a:xfrm>
          <a:prstGeom prst="rect">
            <a:avLst/>
          </a:prstGeom>
          <a:noFill/>
          <a:ln/>
        </p:spPr>
        <p:txBody>
          <a:bodyPr wrap="square" rtlCol="0" anchor="t"/>
          <a:lstStyle/>
          <a:p>
            <a:pPr>
              <a:lnSpc>
                <a:spcPts val="1709"/>
              </a:lnSpc>
            </a:pPr>
            <a:r>
              <a:rPr lang="en-US" sz="1367" b="1" dirty="0" err="1">
                <a:solidFill>
                  <a:srgbClr val="272525"/>
                </a:solidFill>
                <a:latin typeface="Cambria" panose="02040503050406030204" pitchFamily="18" charset="0"/>
                <a:ea typeface="Gelasio" pitchFamily="34" charset="-122"/>
                <a:cs typeface="Gelasio" pitchFamily="34" charset="-120"/>
              </a:rPr>
              <a:t>Kemudahan</a:t>
            </a:r>
            <a:r>
              <a:rPr lang="en-US" sz="1367" b="1" dirty="0">
                <a:solidFill>
                  <a:srgbClr val="272525"/>
                </a:solidFill>
                <a:latin typeface="Cambria" panose="02040503050406030204" pitchFamily="18" charset="0"/>
                <a:ea typeface="Gelasio" pitchFamily="34" charset="-122"/>
                <a:cs typeface="Gelasio" pitchFamily="34" charset="-120"/>
              </a:rPr>
              <a:t> Pelaporan Pajak</a:t>
            </a:r>
            <a:endParaRPr lang="en-US" sz="1367" b="1" dirty="0">
              <a:latin typeface="Cambria" panose="02040503050406030204" pitchFamily="18" charset="0"/>
            </a:endParaRPr>
          </a:p>
        </p:txBody>
      </p:sp>
      <p:sp>
        <p:nvSpPr>
          <p:cNvPr id="10" name="Text 5"/>
          <p:cNvSpPr/>
          <p:nvPr/>
        </p:nvSpPr>
        <p:spPr>
          <a:xfrm>
            <a:off x="3541961" y="4141961"/>
            <a:ext cx="2060004" cy="1249710"/>
          </a:xfrm>
          <a:prstGeom prst="rect">
            <a:avLst/>
          </a:prstGeom>
          <a:noFill/>
          <a:ln/>
        </p:spPr>
        <p:txBody>
          <a:bodyPr wrap="square" rtlCol="0" anchor="t"/>
          <a:lstStyle/>
          <a:p>
            <a:pPr>
              <a:lnSpc>
                <a:spcPts val="1640"/>
              </a:lnSpc>
            </a:pPr>
            <a:r>
              <a:rPr lang="en-US" sz="1094" dirty="0">
                <a:solidFill>
                  <a:srgbClr val="272525"/>
                </a:solidFill>
                <a:latin typeface="Cambria" panose="02040503050406030204" pitchFamily="18" charset="0"/>
                <a:ea typeface="Lato" pitchFamily="34" charset="-122"/>
                <a:cs typeface="Lato" pitchFamily="34" charset="-120"/>
              </a:rPr>
              <a:t>Aturan perpajakan UMKM dirancang lebih sederhana dan mudah dipahami, memungkinkan pelaku UMKM untuk melaksanakan kewajiban pajak dengan lebih efisien.</a:t>
            </a:r>
            <a:endParaRPr lang="en-US" sz="1094" dirty="0">
              <a:latin typeface="Cambria" panose="02040503050406030204" pitchFamily="18" charset="0"/>
            </a:endParaRPr>
          </a:p>
        </p:txBody>
      </p:sp>
      <p:pic>
        <p:nvPicPr>
          <p:cNvPr id="11" name="Image 3" descr="preencoded.png"/>
          <p:cNvPicPr>
            <a:picLocks noChangeAspect="1"/>
          </p:cNvPicPr>
          <p:nvPr/>
        </p:nvPicPr>
        <p:blipFill>
          <a:blip r:embed="rId6"/>
          <a:stretch>
            <a:fillRect/>
          </a:stretch>
        </p:blipFill>
        <p:spPr>
          <a:xfrm>
            <a:off x="5810251" y="2178025"/>
            <a:ext cx="2060004" cy="1363414"/>
          </a:xfrm>
          <a:prstGeom prst="rect">
            <a:avLst/>
          </a:prstGeom>
        </p:spPr>
      </p:pic>
      <p:sp>
        <p:nvSpPr>
          <p:cNvPr id="12" name="Text 6"/>
          <p:cNvSpPr/>
          <p:nvPr/>
        </p:nvSpPr>
        <p:spPr>
          <a:xfrm>
            <a:off x="5810251" y="3624709"/>
            <a:ext cx="2060004" cy="433983"/>
          </a:xfrm>
          <a:prstGeom prst="rect">
            <a:avLst/>
          </a:prstGeom>
          <a:noFill/>
          <a:ln/>
        </p:spPr>
        <p:txBody>
          <a:bodyPr wrap="square" rtlCol="0" anchor="t"/>
          <a:lstStyle/>
          <a:p>
            <a:pPr>
              <a:lnSpc>
                <a:spcPts val="1709"/>
              </a:lnSpc>
            </a:pPr>
            <a:r>
              <a:rPr lang="en-US" sz="1367" b="1" dirty="0">
                <a:solidFill>
                  <a:srgbClr val="272525"/>
                </a:solidFill>
                <a:latin typeface="Cambria" panose="02040503050406030204" pitchFamily="18" charset="0"/>
                <a:ea typeface="Gelasio" pitchFamily="34" charset="-122"/>
                <a:cs typeface="Gelasio" pitchFamily="34" charset="-120"/>
              </a:rPr>
              <a:t>Insentif Pajak untuk UMKM</a:t>
            </a:r>
            <a:endParaRPr lang="en-US" sz="1367" b="1" dirty="0">
              <a:latin typeface="Cambria" panose="02040503050406030204" pitchFamily="18" charset="0"/>
            </a:endParaRPr>
          </a:p>
        </p:txBody>
      </p:sp>
      <p:sp>
        <p:nvSpPr>
          <p:cNvPr id="13" name="Text 7"/>
          <p:cNvSpPr/>
          <p:nvPr/>
        </p:nvSpPr>
        <p:spPr>
          <a:xfrm>
            <a:off x="5810251" y="4141961"/>
            <a:ext cx="2060004" cy="1249710"/>
          </a:xfrm>
          <a:prstGeom prst="rect">
            <a:avLst/>
          </a:prstGeom>
          <a:noFill/>
          <a:ln/>
        </p:spPr>
        <p:txBody>
          <a:bodyPr wrap="square" rtlCol="0" anchor="t"/>
          <a:lstStyle/>
          <a:p>
            <a:pPr>
              <a:lnSpc>
                <a:spcPts val="1640"/>
              </a:lnSpc>
            </a:pPr>
            <a:r>
              <a:rPr lang="en-US" sz="1094" dirty="0">
                <a:solidFill>
                  <a:srgbClr val="272525"/>
                </a:solidFill>
                <a:latin typeface="Cambria" panose="02040503050406030204" pitchFamily="18" charset="0"/>
                <a:ea typeface="Lato" pitchFamily="34" charset="-122"/>
                <a:cs typeface="Lato" pitchFamily="34" charset="-120"/>
              </a:rPr>
              <a:t>Pemerintah memberikan berbagai insentif pajak untuk UMKM, seperti pembebasan pajak, potongan pajak, dan fasilitas lainnya, guna mendorong pertumbuhan sektor ini.</a:t>
            </a:r>
            <a:endParaRPr lang="en-US" sz="1094" dirty="0">
              <a:latin typeface="Cambria" panose="02040503050406030204" pitchFamily="18" charset="0"/>
            </a:endParaRPr>
          </a:p>
        </p:txBody>
      </p:sp>
    </p:spTree>
    <p:extLst>
      <p:ext uri="{BB962C8B-B14F-4D97-AF65-F5344CB8AC3E}">
        <p14:creationId xmlns:p14="http://schemas.microsoft.com/office/powerpoint/2010/main" val="184666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Shape 0"/>
          <p:cNvSpPr/>
          <p:nvPr/>
        </p:nvSpPr>
        <p:spPr>
          <a:xfrm>
            <a:off x="0" y="857250"/>
            <a:ext cx="9144000" cy="5143500"/>
          </a:xfrm>
          <a:prstGeom prst="rect">
            <a:avLst/>
          </a:prstGeom>
          <a:solidFill>
            <a:srgbClr val="FFFFFF">
              <a:alpha val="75000"/>
            </a:srgbClr>
          </a:solidFill>
          <a:ln/>
        </p:spPr>
      </p:sp>
      <p:sp>
        <p:nvSpPr>
          <p:cNvPr id="4" name="Text 1"/>
          <p:cNvSpPr/>
          <p:nvPr/>
        </p:nvSpPr>
        <p:spPr>
          <a:xfrm>
            <a:off x="1667007" y="871091"/>
            <a:ext cx="4830366" cy="433983"/>
          </a:xfrm>
          <a:prstGeom prst="rect">
            <a:avLst/>
          </a:prstGeom>
          <a:noFill/>
          <a:ln/>
        </p:spPr>
        <p:txBody>
          <a:bodyPr wrap="none" rtlCol="0" anchor="t"/>
          <a:lstStyle/>
          <a:p>
            <a:pPr>
              <a:lnSpc>
                <a:spcPts val="3417"/>
              </a:lnSpc>
            </a:pPr>
            <a:r>
              <a:rPr lang="en-US" sz="3200" b="1" dirty="0">
                <a:solidFill>
                  <a:srgbClr val="312F2B"/>
                </a:solidFill>
                <a:latin typeface="Cambria" panose="02040503050406030204" pitchFamily="18" charset="0"/>
                <a:ea typeface="Gelasio" pitchFamily="34" charset="-122"/>
                <a:cs typeface="Gelasio" pitchFamily="34" charset="-120"/>
              </a:rPr>
              <a:t>Aspek Ketenagakerjaan UMKM</a:t>
            </a:r>
            <a:endParaRPr lang="en-US" sz="3200" b="1" dirty="0">
              <a:latin typeface="Cambria" panose="02040503050406030204" pitchFamily="18" charset="0"/>
            </a:endParaRPr>
          </a:p>
        </p:txBody>
      </p:sp>
      <p:sp>
        <p:nvSpPr>
          <p:cNvPr id="5" name="Text 2"/>
          <p:cNvSpPr/>
          <p:nvPr/>
        </p:nvSpPr>
        <p:spPr>
          <a:xfrm>
            <a:off x="1273746" y="2325068"/>
            <a:ext cx="1395041" cy="433983"/>
          </a:xfrm>
          <a:prstGeom prst="rect">
            <a:avLst/>
          </a:prstGeom>
          <a:noFill/>
          <a:ln/>
        </p:spPr>
        <p:txBody>
          <a:bodyPr wrap="square" rtlCol="0" anchor="t"/>
          <a:lstStyle/>
          <a:p>
            <a:pPr>
              <a:lnSpc>
                <a:spcPts val="1709"/>
              </a:lnSpc>
            </a:pPr>
            <a:r>
              <a:rPr lang="en-US" sz="1367" b="1" dirty="0">
                <a:solidFill>
                  <a:srgbClr val="312F2B"/>
                </a:solidFill>
                <a:latin typeface="Gelasio" pitchFamily="34" charset="0"/>
                <a:ea typeface="Gelasio" pitchFamily="34" charset="-122"/>
                <a:cs typeface="Gelasio" pitchFamily="34" charset="-120"/>
              </a:rPr>
              <a:t>Tenaga Kerja Fleksibel</a:t>
            </a:r>
            <a:endParaRPr lang="en-US" sz="1367" b="1" dirty="0"/>
          </a:p>
        </p:txBody>
      </p:sp>
      <p:sp>
        <p:nvSpPr>
          <p:cNvPr id="6" name="Text 3"/>
          <p:cNvSpPr/>
          <p:nvPr/>
        </p:nvSpPr>
        <p:spPr>
          <a:xfrm>
            <a:off x="1273746" y="2897907"/>
            <a:ext cx="1395041" cy="2291134"/>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sering memanfaatkan tenaga kerja yang lebih fleksibel, seperti pekerja lepas atau paruh waktu. Hal ini membantu UMKM beradaptasi dengan perubahan pasar dan kebutuhan yang berfluktuasi.</a:t>
            </a:r>
            <a:endParaRPr lang="en-US" sz="1200" dirty="0"/>
          </a:p>
        </p:txBody>
      </p:sp>
      <p:sp>
        <p:nvSpPr>
          <p:cNvPr id="7" name="Text 4"/>
          <p:cNvSpPr/>
          <p:nvPr/>
        </p:nvSpPr>
        <p:spPr>
          <a:xfrm>
            <a:off x="3012281" y="2325068"/>
            <a:ext cx="1395041" cy="433983"/>
          </a:xfrm>
          <a:prstGeom prst="rect">
            <a:avLst/>
          </a:prstGeom>
          <a:noFill/>
          <a:ln/>
        </p:spPr>
        <p:txBody>
          <a:bodyPr wrap="square" rtlCol="0" anchor="t"/>
          <a:lstStyle/>
          <a:p>
            <a:pPr>
              <a:lnSpc>
                <a:spcPts val="1709"/>
              </a:lnSpc>
            </a:pPr>
            <a:r>
              <a:rPr lang="en-US" sz="1367" b="1" dirty="0">
                <a:solidFill>
                  <a:srgbClr val="312F2B"/>
                </a:solidFill>
                <a:latin typeface="Gelasio" pitchFamily="34" charset="0"/>
                <a:ea typeface="Gelasio" pitchFamily="34" charset="-122"/>
                <a:cs typeface="Gelasio" pitchFamily="34" charset="-120"/>
              </a:rPr>
              <a:t>Peraturan Ketenagakerjaan</a:t>
            </a:r>
            <a:endParaRPr lang="en-US" sz="1367" b="1" dirty="0"/>
          </a:p>
        </p:txBody>
      </p:sp>
      <p:sp>
        <p:nvSpPr>
          <p:cNvPr id="8" name="Text 5"/>
          <p:cNvSpPr/>
          <p:nvPr/>
        </p:nvSpPr>
        <p:spPr>
          <a:xfrm>
            <a:off x="3012281" y="2897907"/>
            <a:ext cx="1395041" cy="2082849"/>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wajib mematuhi regulasi ketenagakerjaan seperti upah minimum, jam kerja, hak cuti, dan perlindungan bagi pekerja. Kepatuhan ini memastikan lingkungan kerja yang aman dan adil.</a:t>
            </a:r>
            <a:endParaRPr lang="en-US" sz="1200" dirty="0"/>
          </a:p>
        </p:txBody>
      </p:sp>
      <p:sp>
        <p:nvSpPr>
          <p:cNvPr id="9" name="Text 6"/>
          <p:cNvSpPr/>
          <p:nvPr/>
        </p:nvSpPr>
        <p:spPr>
          <a:xfrm>
            <a:off x="4750817" y="2325068"/>
            <a:ext cx="1395041" cy="433983"/>
          </a:xfrm>
          <a:prstGeom prst="rect">
            <a:avLst/>
          </a:prstGeom>
          <a:noFill/>
          <a:ln/>
        </p:spPr>
        <p:txBody>
          <a:bodyPr wrap="square" rtlCol="0" anchor="t"/>
          <a:lstStyle/>
          <a:p>
            <a:pPr>
              <a:lnSpc>
                <a:spcPts val="1709"/>
              </a:lnSpc>
            </a:pPr>
            <a:r>
              <a:rPr lang="en-US" sz="1367" b="1" dirty="0">
                <a:solidFill>
                  <a:srgbClr val="312F2B"/>
                </a:solidFill>
                <a:latin typeface="Gelasio" pitchFamily="34" charset="0"/>
                <a:ea typeface="Gelasio" pitchFamily="34" charset="-122"/>
                <a:cs typeface="Gelasio" pitchFamily="34" charset="-120"/>
              </a:rPr>
              <a:t>Pengembangan Kompetensi</a:t>
            </a:r>
            <a:endParaRPr lang="en-US" sz="1367" b="1" dirty="0"/>
          </a:p>
        </p:txBody>
      </p:sp>
      <p:sp>
        <p:nvSpPr>
          <p:cNvPr id="10" name="Text 7"/>
          <p:cNvSpPr/>
          <p:nvPr/>
        </p:nvSpPr>
        <p:spPr>
          <a:xfrm>
            <a:off x="4750817" y="2897907"/>
            <a:ext cx="1395041" cy="2082849"/>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sering memberikan pelatihan dan pengembangan kompetensi bagi karyawannya untuk meningkatkan produktivitas dan daya saing. Ini membantu menjaga kualitas layanan dan inovasi.</a:t>
            </a:r>
            <a:endParaRPr lang="en-US" sz="1200" dirty="0"/>
          </a:p>
        </p:txBody>
      </p:sp>
      <p:sp>
        <p:nvSpPr>
          <p:cNvPr id="11" name="Text 8"/>
          <p:cNvSpPr/>
          <p:nvPr/>
        </p:nvSpPr>
        <p:spPr>
          <a:xfrm>
            <a:off x="6489353" y="2325068"/>
            <a:ext cx="1395041" cy="433983"/>
          </a:xfrm>
          <a:prstGeom prst="rect">
            <a:avLst/>
          </a:prstGeom>
          <a:noFill/>
          <a:ln/>
        </p:spPr>
        <p:txBody>
          <a:bodyPr wrap="square" rtlCol="0" anchor="t"/>
          <a:lstStyle/>
          <a:p>
            <a:pPr>
              <a:lnSpc>
                <a:spcPts val="1709"/>
              </a:lnSpc>
            </a:pPr>
            <a:r>
              <a:rPr lang="en-US" sz="1367" b="1" dirty="0">
                <a:solidFill>
                  <a:srgbClr val="312F2B"/>
                </a:solidFill>
                <a:latin typeface="Gelasio" pitchFamily="34" charset="0"/>
                <a:ea typeface="Gelasio" pitchFamily="34" charset="-122"/>
                <a:cs typeface="Gelasio" pitchFamily="34" charset="-120"/>
              </a:rPr>
              <a:t>Kemitraan dan Kolaborasi</a:t>
            </a:r>
            <a:endParaRPr lang="en-US" sz="1367" b="1" dirty="0"/>
          </a:p>
        </p:txBody>
      </p:sp>
      <p:sp>
        <p:nvSpPr>
          <p:cNvPr id="12" name="Text 9"/>
          <p:cNvSpPr/>
          <p:nvPr/>
        </p:nvSpPr>
        <p:spPr>
          <a:xfrm>
            <a:off x="6489353" y="2897907"/>
            <a:ext cx="1395041" cy="2082849"/>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dapat bermitra dengan lembaga pelatihan atau pemerintah untuk meningkatkan keterampilan dan produktivitas tenaga kerja. Kolaborasi ini mendukung pertumbuhan UMKM.</a:t>
            </a:r>
            <a:endParaRPr lang="en-US" sz="1200" dirty="0"/>
          </a:p>
        </p:txBody>
      </p:sp>
    </p:spTree>
    <p:extLst>
      <p:ext uri="{BB962C8B-B14F-4D97-AF65-F5344CB8AC3E}">
        <p14:creationId xmlns:p14="http://schemas.microsoft.com/office/powerpoint/2010/main" val="62172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Shape 0"/>
          <p:cNvSpPr/>
          <p:nvPr/>
        </p:nvSpPr>
        <p:spPr>
          <a:xfrm>
            <a:off x="0" y="857250"/>
            <a:ext cx="9144000" cy="5143500"/>
          </a:xfrm>
          <a:prstGeom prst="rect">
            <a:avLst/>
          </a:prstGeom>
          <a:solidFill>
            <a:srgbClr val="FFFFFF">
              <a:alpha val="75000"/>
            </a:srgbClr>
          </a:solidFill>
          <a:ln/>
        </p:spPr>
      </p:sp>
      <p:sp>
        <p:nvSpPr>
          <p:cNvPr id="4" name="Text 1"/>
          <p:cNvSpPr/>
          <p:nvPr/>
        </p:nvSpPr>
        <p:spPr>
          <a:xfrm>
            <a:off x="765880" y="904206"/>
            <a:ext cx="6084019" cy="433983"/>
          </a:xfrm>
          <a:prstGeom prst="rect">
            <a:avLst/>
          </a:prstGeom>
          <a:noFill/>
          <a:ln/>
        </p:spPr>
        <p:txBody>
          <a:bodyPr wrap="none" rtlCol="0" anchor="t"/>
          <a:lstStyle/>
          <a:p>
            <a:pPr>
              <a:lnSpc>
                <a:spcPts val="3417"/>
              </a:lnSpc>
            </a:pPr>
            <a:r>
              <a:rPr lang="en-US" sz="3200" b="1" dirty="0">
                <a:solidFill>
                  <a:srgbClr val="312F2B"/>
                </a:solidFill>
                <a:latin typeface="Cambria" panose="02040503050406030204" pitchFamily="18" charset="0"/>
                <a:ea typeface="Gelasio" pitchFamily="34" charset="-122"/>
                <a:cs typeface="Gelasio" pitchFamily="34" charset="-120"/>
              </a:rPr>
              <a:t>Aspek Perlindungan Konsumen UMKM</a:t>
            </a:r>
            <a:endParaRPr lang="en-US" sz="3200" b="1" dirty="0">
              <a:latin typeface="Cambria" panose="02040503050406030204" pitchFamily="18" charset="0"/>
            </a:endParaRPr>
          </a:p>
        </p:txBody>
      </p:sp>
      <p:sp>
        <p:nvSpPr>
          <p:cNvPr id="5" name="Shape 2"/>
          <p:cNvSpPr/>
          <p:nvPr/>
        </p:nvSpPr>
        <p:spPr>
          <a:xfrm>
            <a:off x="1273746" y="2582020"/>
            <a:ext cx="312464" cy="312464"/>
          </a:xfrm>
          <a:prstGeom prst="roundRect">
            <a:avLst>
              <a:gd name="adj" fmla="val 20000"/>
            </a:avLst>
          </a:prstGeom>
          <a:solidFill>
            <a:srgbClr val="E8E8E3"/>
          </a:solidFill>
          <a:ln w="7620">
            <a:solidFill>
              <a:srgbClr val="CECEC9"/>
            </a:solidFill>
            <a:prstDash val="solid"/>
          </a:ln>
        </p:spPr>
      </p:sp>
      <p:sp>
        <p:nvSpPr>
          <p:cNvPr id="6" name="Text 3"/>
          <p:cNvSpPr/>
          <p:nvPr/>
        </p:nvSpPr>
        <p:spPr>
          <a:xfrm>
            <a:off x="1385218" y="2634109"/>
            <a:ext cx="89520" cy="208285"/>
          </a:xfrm>
          <a:prstGeom prst="rect">
            <a:avLst/>
          </a:prstGeom>
          <a:noFill/>
          <a:ln/>
        </p:spPr>
        <p:txBody>
          <a:bodyPr wrap="none" rtlCol="0" anchor="t"/>
          <a:lstStyle/>
          <a:p>
            <a:pPr algn="ctr">
              <a:lnSpc>
                <a:spcPts val="1640"/>
              </a:lnSpc>
            </a:pPr>
            <a:r>
              <a:rPr lang="en-US" sz="1640" dirty="0">
                <a:solidFill>
                  <a:srgbClr val="272525"/>
                </a:solidFill>
                <a:latin typeface="Gelasio" pitchFamily="34" charset="0"/>
                <a:ea typeface="Gelasio" pitchFamily="34" charset="-122"/>
                <a:cs typeface="Gelasio" pitchFamily="34" charset="-120"/>
              </a:rPr>
              <a:t>1</a:t>
            </a:r>
            <a:endParaRPr lang="en-US" sz="1640" dirty="0"/>
          </a:p>
        </p:txBody>
      </p:sp>
      <p:sp>
        <p:nvSpPr>
          <p:cNvPr id="7" name="Text 4"/>
          <p:cNvSpPr/>
          <p:nvPr/>
        </p:nvSpPr>
        <p:spPr>
          <a:xfrm>
            <a:off x="1725067" y="2582020"/>
            <a:ext cx="1816149"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Transparansi Informasi</a:t>
            </a:r>
            <a:endParaRPr lang="en-US" sz="1367" b="1" dirty="0"/>
          </a:p>
        </p:txBody>
      </p:sp>
      <p:sp>
        <p:nvSpPr>
          <p:cNvPr id="8" name="Text 5"/>
          <p:cNvSpPr/>
          <p:nvPr/>
        </p:nvSpPr>
        <p:spPr>
          <a:xfrm>
            <a:off x="1725067" y="2882280"/>
            <a:ext cx="2777505" cy="833140"/>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perlu memastikan transparansi informasi produk dan layanan kepada konsumen, termasuk kualitas, kuantitas, dan harga yang wajar.</a:t>
            </a:r>
            <a:endParaRPr lang="en-US" sz="1200" dirty="0"/>
          </a:p>
        </p:txBody>
      </p:sp>
      <p:sp>
        <p:nvSpPr>
          <p:cNvPr id="9" name="Shape 6"/>
          <p:cNvSpPr/>
          <p:nvPr/>
        </p:nvSpPr>
        <p:spPr>
          <a:xfrm>
            <a:off x="4641429" y="2582020"/>
            <a:ext cx="312464" cy="312464"/>
          </a:xfrm>
          <a:prstGeom prst="roundRect">
            <a:avLst>
              <a:gd name="adj" fmla="val 20000"/>
            </a:avLst>
          </a:prstGeom>
          <a:solidFill>
            <a:srgbClr val="E8E8E3"/>
          </a:solidFill>
          <a:ln w="7620">
            <a:solidFill>
              <a:srgbClr val="CECEC9"/>
            </a:solidFill>
            <a:prstDash val="solid"/>
          </a:ln>
        </p:spPr>
      </p:sp>
      <p:sp>
        <p:nvSpPr>
          <p:cNvPr id="10" name="Text 7"/>
          <p:cNvSpPr/>
          <p:nvPr/>
        </p:nvSpPr>
        <p:spPr>
          <a:xfrm>
            <a:off x="4739432" y="2634109"/>
            <a:ext cx="116384" cy="208285"/>
          </a:xfrm>
          <a:prstGeom prst="rect">
            <a:avLst/>
          </a:prstGeom>
          <a:noFill/>
          <a:ln/>
        </p:spPr>
        <p:txBody>
          <a:bodyPr wrap="none" rtlCol="0" anchor="t"/>
          <a:lstStyle/>
          <a:p>
            <a:pPr algn="ctr">
              <a:lnSpc>
                <a:spcPts val="1640"/>
              </a:lnSpc>
            </a:pPr>
            <a:r>
              <a:rPr lang="en-US" sz="1640" dirty="0">
                <a:solidFill>
                  <a:srgbClr val="272525"/>
                </a:solidFill>
                <a:latin typeface="Gelasio" pitchFamily="34" charset="0"/>
                <a:ea typeface="Gelasio" pitchFamily="34" charset="-122"/>
                <a:cs typeface="Gelasio" pitchFamily="34" charset="-120"/>
              </a:rPr>
              <a:t>2</a:t>
            </a:r>
            <a:endParaRPr lang="en-US" sz="1640" dirty="0"/>
          </a:p>
        </p:txBody>
      </p:sp>
      <p:sp>
        <p:nvSpPr>
          <p:cNvPr id="11" name="Text 8"/>
          <p:cNvSpPr/>
          <p:nvPr/>
        </p:nvSpPr>
        <p:spPr>
          <a:xfrm>
            <a:off x="5092749" y="2582020"/>
            <a:ext cx="2144688"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Jaminan Keamanan Produk</a:t>
            </a:r>
            <a:endParaRPr lang="en-US" sz="1367" b="1" dirty="0"/>
          </a:p>
        </p:txBody>
      </p:sp>
      <p:sp>
        <p:nvSpPr>
          <p:cNvPr id="12" name="Text 9"/>
          <p:cNvSpPr/>
          <p:nvPr/>
        </p:nvSpPr>
        <p:spPr>
          <a:xfrm>
            <a:off x="5092749" y="2882280"/>
            <a:ext cx="2777505" cy="833140"/>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Produk UMKM harus aman dan tidak membahayakan kesehatan konsumen. UMKM perlu memenuhi standar keamanan yang ditetapkan.</a:t>
            </a:r>
            <a:endParaRPr lang="en-US" sz="1200" dirty="0"/>
          </a:p>
        </p:txBody>
      </p:sp>
      <p:sp>
        <p:nvSpPr>
          <p:cNvPr id="13" name="Shape 10"/>
          <p:cNvSpPr/>
          <p:nvPr/>
        </p:nvSpPr>
        <p:spPr>
          <a:xfrm>
            <a:off x="1273746" y="4010472"/>
            <a:ext cx="312464" cy="312464"/>
          </a:xfrm>
          <a:prstGeom prst="roundRect">
            <a:avLst>
              <a:gd name="adj" fmla="val 20000"/>
            </a:avLst>
          </a:prstGeom>
          <a:solidFill>
            <a:srgbClr val="E8E8E3"/>
          </a:solidFill>
          <a:ln w="7620">
            <a:solidFill>
              <a:srgbClr val="CECEC9"/>
            </a:solidFill>
            <a:prstDash val="solid"/>
          </a:ln>
        </p:spPr>
      </p:sp>
      <p:sp>
        <p:nvSpPr>
          <p:cNvPr id="14" name="Text 11"/>
          <p:cNvSpPr/>
          <p:nvPr/>
        </p:nvSpPr>
        <p:spPr>
          <a:xfrm>
            <a:off x="1372493" y="4062561"/>
            <a:ext cx="114970" cy="208285"/>
          </a:xfrm>
          <a:prstGeom prst="rect">
            <a:avLst/>
          </a:prstGeom>
          <a:noFill/>
          <a:ln/>
        </p:spPr>
        <p:txBody>
          <a:bodyPr wrap="none" rtlCol="0" anchor="t"/>
          <a:lstStyle/>
          <a:p>
            <a:pPr algn="ctr">
              <a:lnSpc>
                <a:spcPts val="1640"/>
              </a:lnSpc>
            </a:pPr>
            <a:r>
              <a:rPr lang="en-US" sz="1640" dirty="0">
                <a:solidFill>
                  <a:srgbClr val="272525"/>
                </a:solidFill>
                <a:latin typeface="Gelasio" pitchFamily="34" charset="0"/>
                <a:ea typeface="Gelasio" pitchFamily="34" charset="-122"/>
                <a:cs typeface="Gelasio" pitchFamily="34" charset="-120"/>
              </a:rPr>
              <a:t>3</a:t>
            </a:r>
            <a:endParaRPr lang="en-US" sz="1640" dirty="0"/>
          </a:p>
        </p:txBody>
      </p:sp>
      <p:sp>
        <p:nvSpPr>
          <p:cNvPr id="15" name="Text 12"/>
          <p:cNvSpPr/>
          <p:nvPr/>
        </p:nvSpPr>
        <p:spPr>
          <a:xfrm>
            <a:off x="1725067" y="4010471"/>
            <a:ext cx="1748954"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Penanganan Komplain</a:t>
            </a:r>
            <a:endParaRPr lang="en-US" sz="1367" b="1" dirty="0"/>
          </a:p>
        </p:txBody>
      </p:sp>
      <p:sp>
        <p:nvSpPr>
          <p:cNvPr id="16" name="Text 13"/>
          <p:cNvSpPr/>
          <p:nvPr/>
        </p:nvSpPr>
        <p:spPr>
          <a:xfrm>
            <a:off x="1725067" y="4310733"/>
            <a:ext cx="2777505" cy="833140"/>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harus memiliki prosedur yang jelas untuk menangani komplain dan keluhan konsumen secara profesional dan tepat waktu.</a:t>
            </a:r>
            <a:endParaRPr lang="en-US" sz="1200" dirty="0"/>
          </a:p>
        </p:txBody>
      </p:sp>
      <p:sp>
        <p:nvSpPr>
          <p:cNvPr id="17" name="Shape 14"/>
          <p:cNvSpPr/>
          <p:nvPr/>
        </p:nvSpPr>
        <p:spPr>
          <a:xfrm>
            <a:off x="4641429" y="4010472"/>
            <a:ext cx="312464" cy="312464"/>
          </a:xfrm>
          <a:prstGeom prst="roundRect">
            <a:avLst>
              <a:gd name="adj" fmla="val 20000"/>
            </a:avLst>
          </a:prstGeom>
          <a:solidFill>
            <a:srgbClr val="E8E8E3"/>
          </a:solidFill>
          <a:ln w="7620">
            <a:solidFill>
              <a:srgbClr val="CECEC9"/>
            </a:solidFill>
            <a:prstDash val="solid"/>
          </a:ln>
        </p:spPr>
      </p:sp>
      <p:sp>
        <p:nvSpPr>
          <p:cNvPr id="18" name="Text 15"/>
          <p:cNvSpPr/>
          <p:nvPr/>
        </p:nvSpPr>
        <p:spPr>
          <a:xfrm>
            <a:off x="4738762" y="4062561"/>
            <a:ext cx="117723" cy="208285"/>
          </a:xfrm>
          <a:prstGeom prst="rect">
            <a:avLst/>
          </a:prstGeom>
          <a:noFill/>
          <a:ln/>
        </p:spPr>
        <p:txBody>
          <a:bodyPr wrap="none" rtlCol="0" anchor="t"/>
          <a:lstStyle/>
          <a:p>
            <a:pPr algn="ctr">
              <a:lnSpc>
                <a:spcPts val="1640"/>
              </a:lnSpc>
            </a:pPr>
            <a:r>
              <a:rPr lang="en-US" sz="1640" dirty="0">
                <a:solidFill>
                  <a:srgbClr val="272525"/>
                </a:solidFill>
                <a:latin typeface="Gelasio" pitchFamily="34" charset="0"/>
                <a:ea typeface="Gelasio" pitchFamily="34" charset="-122"/>
                <a:cs typeface="Gelasio" pitchFamily="34" charset="-120"/>
              </a:rPr>
              <a:t>4</a:t>
            </a:r>
            <a:endParaRPr lang="en-US" sz="1640" dirty="0"/>
          </a:p>
        </p:txBody>
      </p:sp>
      <p:sp>
        <p:nvSpPr>
          <p:cNvPr id="19" name="Text 16"/>
          <p:cNvSpPr/>
          <p:nvPr/>
        </p:nvSpPr>
        <p:spPr>
          <a:xfrm>
            <a:off x="5092750" y="4010471"/>
            <a:ext cx="1735931"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Edukasi Konsumen</a:t>
            </a:r>
            <a:endParaRPr lang="en-US" sz="1367" b="1" dirty="0"/>
          </a:p>
        </p:txBody>
      </p:sp>
      <p:sp>
        <p:nvSpPr>
          <p:cNvPr id="20" name="Text 17"/>
          <p:cNvSpPr/>
          <p:nvPr/>
        </p:nvSpPr>
        <p:spPr>
          <a:xfrm>
            <a:off x="5092749" y="4310733"/>
            <a:ext cx="2777505" cy="833140"/>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harus aktif memberikan edukasi dan informasi kepada konsumen terkait penggunaan produk dan layanan yang aman dan benar.</a:t>
            </a:r>
            <a:endParaRPr lang="en-US" sz="1200" dirty="0"/>
          </a:p>
        </p:txBody>
      </p:sp>
    </p:spTree>
    <p:extLst>
      <p:ext uri="{BB962C8B-B14F-4D97-AF65-F5344CB8AC3E}">
        <p14:creationId xmlns:p14="http://schemas.microsoft.com/office/powerpoint/2010/main" val="98913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57250"/>
            <a:ext cx="9144000" cy="5143500"/>
          </a:xfrm>
          <a:prstGeom prst="rect">
            <a:avLst/>
          </a:prstGeom>
        </p:spPr>
      </p:pic>
      <p:sp>
        <p:nvSpPr>
          <p:cNvPr id="3" name="Shape 0"/>
          <p:cNvSpPr/>
          <p:nvPr/>
        </p:nvSpPr>
        <p:spPr>
          <a:xfrm>
            <a:off x="0" y="857250"/>
            <a:ext cx="9144000" cy="5143500"/>
          </a:xfrm>
          <a:prstGeom prst="rect">
            <a:avLst/>
          </a:prstGeom>
          <a:solidFill>
            <a:srgbClr val="FFFFFF">
              <a:alpha val="75000"/>
            </a:srgbClr>
          </a:solidFill>
          <a:ln/>
        </p:spPr>
      </p:sp>
      <p:sp>
        <p:nvSpPr>
          <p:cNvPr id="4" name="Text 1"/>
          <p:cNvSpPr/>
          <p:nvPr/>
        </p:nvSpPr>
        <p:spPr>
          <a:xfrm>
            <a:off x="2375929" y="1158295"/>
            <a:ext cx="4131989" cy="433983"/>
          </a:xfrm>
          <a:prstGeom prst="rect">
            <a:avLst/>
          </a:prstGeom>
          <a:noFill/>
          <a:ln/>
        </p:spPr>
        <p:txBody>
          <a:bodyPr wrap="none" rtlCol="0" anchor="t"/>
          <a:lstStyle/>
          <a:p>
            <a:pPr>
              <a:lnSpc>
                <a:spcPts val="3417"/>
              </a:lnSpc>
            </a:pPr>
            <a:r>
              <a:rPr lang="en-US" sz="3200" b="1" dirty="0">
                <a:solidFill>
                  <a:srgbClr val="312F2B"/>
                </a:solidFill>
                <a:latin typeface="Cambria" panose="02040503050406030204" pitchFamily="18" charset="0"/>
                <a:ea typeface="Gelasio" pitchFamily="34" charset="-122"/>
                <a:cs typeface="Gelasio" pitchFamily="34" charset="-120"/>
              </a:rPr>
              <a:t>Aspek Pembiayaan UMKM</a:t>
            </a:r>
            <a:endParaRPr lang="en-US" sz="3200" b="1" dirty="0">
              <a:latin typeface="Cambria" panose="02040503050406030204" pitchFamily="18" charset="0"/>
            </a:endParaRPr>
          </a:p>
        </p:txBody>
      </p:sp>
      <p:pic>
        <p:nvPicPr>
          <p:cNvPr id="5" name="Image 1" descr="preencoded.png"/>
          <p:cNvPicPr>
            <a:picLocks noChangeAspect="1"/>
          </p:cNvPicPr>
          <p:nvPr/>
        </p:nvPicPr>
        <p:blipFill>
          <a:blip r:embed="rId4">
            <a:duotone>
              <a:prstClr val="black"/>
              <a:srgbClr val="C00000">
                <a:tint val="45000"/>
                <a:satMod val="400000"/>
              </a:srgbClr>
            </a:duotone>
          </a:blip>
          <a:stretch>
            <a:fillRect/>
          </a:stretch>
        </p:blipFill>
        <p:spPr>
          <a:xfrm>
            <a:off x="1273746" y="2662684"/>
            <a:ext cx="347142" cy="347142"/>
          </a:xfrm>
          <a:prstGeom prst="rect">
            <a:avLst/>
          </a:prstGeom>
        </p:spPr>
      </p:pic>
      <p:sp>
        <p:nvSpPr>
          <p:cNvPr id="6" name="Text 2"/>
          <p:cNvSpPr/>
          <p:nvPr/>
        </p:nvSpPr>
        <p:spPr>
          <a:xfrm>
            <a:off x="1273746" y="3148683"/>
            <a:ext cx="1735931"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Sumber Pembiayaan</a:t>
            </a:r>
            <a:endParaRPr lang="en-US" sz="1367" b="1" dirty="0"/>
          </a:p>
        </p:txBody>
      </p:sp>
      <p:sp>
        <p:nvSpPr>
          <p:cNvPr id="7" name="Text 3"/>
          <p:cNvSpPr/>
          <p:nvPr/>
        </p:nvSpPr>
        <p:spPr>
          <a:xfrm>
            <a:off x="1273746" y="3448943"/>
            <a:ext cx="2059930" cy="1457995"/>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UMKM dapat mengakses berbagai sumber pembiayaan, seperti modal sendiri, pinjaman bank, kredit mikro, dan skema pembiayaan lainnya yang disediakan pemerintah maupun swasta.</a:t>
            </a:r>
            <a:endParaRPr lang="en-US" sz="1200" dirty="0"/>
          </a:p>
        </p:txBody>
      </p:sp>
      <p:pic>
        <p:nvPicPr>
          <p:cNvPr id="8" name="Image 2" descr="preencoded.png"/>
          <p:cNvPicPr>
            <a:picLocks noChangeAspect="1"/>
          </p:cNvPicPr>
          <p:nvPr/>
        </p:nvPicPr>
        <p:blipFill>
          <a:blip r:embed="rId5">
            <a:duotone>
              <a:prstClr val="black"/>
              <a:srgbClr val="C00000">
                <a:tint val="45000"/>
                <a:satMod val="400000"/>
              </a:srgbClr>
            </a:duotone>
          </a:blip>
          <a:stretch>
            <a:fillRect/>
          </a:stretch>
        </p:blipFill>
        <p:spPr>
          <a:xfrm>
            <a:off x="3541961" y="2662684"/>
            <a:ext cx="347142" cy="347142"/>
          </a:xfrm>
          <a:prstGeom prst="rect">
            <a:avLst/>
          </a:prstGeom>
        </p:spPr>
      </p:pic>
      <p:sp>
        <p:nvSpPr>
          <p:cNvPr id="9" name="Text 4"/>
          <p:cNvSpPr/>
          <p:nvPr/>
        </p:nvSpPr>
        <p:spPr>
          <a:xfrm>
            <a:off x="3541960" y="3148683"/>
            <a:ext cx="1799928"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Regulasi Kredit UMKM</a:t>
            </a:r>
            <a:endParaRPr lang="en-US" sz="1367" b="1" dirty="0"/>
          </a:p>
        </p:txBody>
      </p:sp>
      <p:sp>
        <p:nvSpPr>
          <p:cNvPr id="10" name="Text 5"/>
          <p:cNvSpPr/>
          <p:nvPr/>
        </p:nvSpPr>
        <p:spPr>
          <a:xfrm>
            <a:off x="3541961" y="3448943"/>
            <a:ext cx="2060004" cy="1249710"/>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Pemerintah telah menetapkan berbagai peraturan untuk mempermudah akses UMKM terhadap kredit, seperti Kredit Usaha Rakyat (KUR) dan skema jaminan.</a:t>
            </a:r>
            <a:endParaRPr lang="en-US" sz="1200" dirty="0"/>
          </a:p>
        </p:txBody>
      </p:sp>
      <p:pic>
        <p:nvPicPr>
          <p:cNvPr id="11" name="Image 3" descr="preencoded.png"/>
          <p:cNvPicPr>
            <a:picLocks noChangeAspect="1"/>
          </p:cNvPicPr>
          <p:nvPr/>
        </p:nvPicPr>
        <p:blipFill>
          <a:blip r:embed="rId6">
            <a:duotone>
              <a:prstClr val="black"/>
              <a:srgbClr val="C00000">
                <a:tint val="45000"/>
                <a:satMod val="400000"/>
              </a:srgbClr>
            </a:duotone>
          </a:blip>
          <a:stretch>
            <a:fillRect/>
          </a:stretch>
        </p:blipFill>
        <p:spPr>
          <a:xfrm>
            <a:off x="5810250" y="2662684"/>
            <a:ext cx="347142" cy="347142"/>
          </a:xfrm>
          <a:prstGeom prst="rect">
            <a:avLst/>
          </a:prstGeom>
        </p:spPr>
      </p:pic>
      <p:sp>
        <p:nvSpPr>
          <p:cNvPr id="12" name="Text 6"/>
          <p:cNvSpPr/>
          <p:nvPr/>
        </p:nvSpPr>
        <p:spPr>
          <a:xfrm>
            <a:off x="5810250" y="3148683"/>
            <a:ext cx="1735931" cy="216991"/>
          </a:xfrm>
          <a:prstGeom prst="rect">
            <a:avLst/>
          </a:prstGeom>
          <a:noFill/>
          <a:ln/>
        </p:spPr>
        <p:txBody>
          <a:bodyPr wrap="none" rtlCol="0" anchor="t"/>
          <a:lstStyle/>
          <a:p>
            <a:pPr>
              <a:lnSpc>
                <a:spcPts val="1709"/>
              </a:lnSpc>
            </a:pPr>
            <a:r>
              <a:rPr lang="en-US" sz="1367" b="1" dirty="0">
                <a:solidFill>
                  <a:srgbClr val="272525"/>
                </a:solidFill>
                <a:latin typeface="Gelasio" pitchFamily="34" charset="0"/>
                <a:ea typeface="Gelasio" pitchFamily="34" charset="-122"/>
                <a:cs typeface="Gelasio" pitchFamily="34" charset="-120"/>
              </a:rPr>
              <a:t>Literasi Keuangan</a:t>
            </a:r>
            <a:endParaRPr lang="en-US" sz="1367" b="1" dirty="0"/>
          </a:p>
        </p:txBody>
      </p:sp>
      <p:sp>
        <p:nvSpPr>
          <p:cNvPr id="13" name="Text 7"/>
          <p:cNvSpPr/>
          <p:nvPr/>
        </p:nvSpPr>
        <p:spPr>
          <a:xfrm>
            <a:off x="5810251" y="3448943"/>
            <a:ext cx="2060004" cy="1041425"/>
          </a:xfrm>
          <a:prstGeom prst="rect">
            <a:avLst/>
          </a:prstGeom>
          <a:noFill/>
          <a:ln/>
        </p:spPr>
        <p:txBody>
          <a:bodyPr wrap="square" rtlCol="0" anchor="t"/>
          <a:lstStyle/>
          <a:p>
            <a:pPr>
              <a:lnSpc>
                <a:spcPts val="1640"/>
              </a:lnSpc>
            </a:pPr>
            <a:r>
              <a:rPr lang="en-US" sz="1200" dirty="0">
                <a:solidFill>
                  <a:srgbClr val="272525"/>
                </a:solidFill>
                <a:latin typeface="Lato" pitchFamily="34" charset="0"/>
                <a:ea typeface="Lato" pitchFamily="34" charset="-122"/>
                <a:cs typeface="Lato" pitchFamily="34" charset="-120"/>
              </a:rPr>
              <a:t>Peningkatan literasi keuangan UMKM sangat penting agar dapat mengelola keuangan dengan baik dan mengakses sumber pembiayaan yang sesuai.</a:t>
            </a:r>
            <a:endParaRPr lang="en-US" sz="1200" dirty="0"/>
          </a:p>
        </p:txBody>
      </p:sp>
    </p:spTree>
    <p:extLst>
      <p:ext uri="{BB962C8B-B14F-4D97-AF65-F5344CB8AC3E}">
        <p14:creationId xmlns:p14="http://schemas.microsoft.com/office/powerpoint/2010/main" val="504202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764</Words>
  <Application>Microsoft Macintosh PowerPoint</Application>
  <PresentationFormat>Tampilan Layar (4:3)</PresentationFormat>
  <Paragraphs>85</Paragraphs>
  <Slides>12</Slides>
  <Notes>7</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12</vt:i4>
      </vt:variant>
    </vt:vector>
  </HeadingPairs>
  <TitlesOfParts>
    <vt:vector size="20" baseType="lpstr">
      <vt:lpstr>Arial</vt:lpstr>
      <vt:lpstr>Calibri</vt:lpstr>
      <vt:lpstr>Cambria</vt:lpstr>
      <vt:lpstr>Gelasio</vt:lpstr>
      <vt:lpstr>Lato</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459</cp:revision>
  <cp:lastPrinted>2017-08-29T02:54:51Z</cp:lastPrinted>
  <dcterms:created xsi:type="dcterms:W3CDTF">2010-04-18T12:06:30Z</dcterms:created>
  <dcterms:modified xsi:type="dcterms:W3CDTF">2024-06-19T08:01:14Z</dcterms:modified>
</cp:coreProperties>
</file>