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256" r:id="rId3"/>
    <p:sldId id="279" r:id="rId5"/>
    <p:sldId id="317" r:id="rId6"/>
    <p:sldId id="301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289" r:id="rId15"/>
    <p:sldId id="275" r:id="rId16"/>
  </p:sldIdLst>
  <p:sldSz cx="9144000" cy="6858000" type="screen4x3"/>
  <p:notesSz cx="9144000" cy="6858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41"/>
  </p:normalViewPr>
  <p:slideViewPr>
    <p:cSldViewPr showGuides="1">
      <p:cViewPr varScale="1">
        <p:scale>
          <a:sx n="72" d="100"/>
          <a:sy n="72" d="100"/>
        </p:scale>
        <p:origin x="1326" y="54"/>
      </p:cViewPr>
      <p:guideLst>
        <p:guide orient="horz" pos="214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C9CFF3-854F-4396-8DA3-74A0D8E286C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85AF5A-07A2-48DD-8D68-73C7F89B54B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2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5362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17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 indent="-285750"/>
            <a:r>
              <a:rPr lang="en-US" altLang="en-US" dirty="0"/>
              <a:t>Second level</a:t>
            </a:r>
            <a:endParaRPr lang="en-US" altLang="en-US" dirty="0"/>
          </a:p>
          <a:p>
            <a:pPr lvl="2" indent="-228600"/>
            <a:r>
              <a:rPr lang="en-US" altLang="en-US" dirty="0"/>
              <a:t>Third level</a:t>
            </a:r>
            <a:endParaRPr lang="en-US" altLang="en-US" dirty="0"/>
          </a:p>
          <a:p>
            <a:pPr lvl="3" indent="-228600"/>
            <a:r>
              <a:rPr lang="en-US" altLang="en-US" dirty="0"/>
              <a:t>Fourth level</a:t>
            </a:r>
            <a:endParaRPr lang="en-US" altLang="en-US" dirty="0"/>
          </a:p>
          <a:p>
            <a:pPr lvl="4" indent="-228600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098" name="Picture 2" descr="D:\Picture\logo ibi sma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0" y="0"/>
            <a:ext cx="1577975" cy="157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1187450" y="2804478"/>
            <a:ext cx="748982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ID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Calibri" pitchFamily="34" charset="0"/>
                <a:cs typeface="Times New Roman" panose="02020603050405020304" pitchFamily="18" charset="0"/>
                <a:sym typeface="+mn-ea"/>
              </a:rPr>
              <a:t>INTERFACING PERIPHERAL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704020202020204" pitchFamily="34" charset="0"/>
              <a:ea typeface="+mn-ea"/>
              <a:cs typeface="Arial" panose="020B0704020202020204" pitchFamily="34" charset="0"/>
              <a:sym typeface="+mn-ea"/>
            </a:endParaRPr>
          </a:p>
        </p:txBody>
      </p:sp>
      <p:sp>
        <p:nvSpPr>
          <p:cNvPr id="9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124200" y="6499225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Rectangle 7"/>
          <p:cNvSpPr txBox="1"/>
          <p:nvPr/>
        </p:nvSpPr>
        <p:spPr>
          <a:xfrm>
            <a:off x="1187450" y="1127125"/>
            <a:ext cx="5899150" cy="1146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altLang="zh-CN" sz="2000" u="sng" dirty="0">
                <a:solidFill>
                  <a:srgbClr val="0070C0"/>
                </a:solidFill>
                <a:latin typeface="Calibri" pitchFamily="34" charset="0"/>
              </a:rPr>
              <a:t>Materi Pembelajaran</a:t>
            </a:r>
            <a:r>
              <a:rPr lang="en-US" altLang="zh-CN" sz="3200" dirty="0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en-US" altLang="zh-CN" sz="3200" dirty="0">
              <a:solidFill>
                <a:srgbClr val="0070C0"/>
              </a:solidFill>
              <a:latin typeface="Calibri" pitchFamily="34" charset="0"/>
            </a:endParaRPr>
          </a:p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sz="3200" dirty="0">
                <a:solidFill>
                  <a:srgbClr val="0070C0"/>
                </a:solidFill>
                <a:latin typeface="Calibri" pitchFamily="34" charset="0"/>
              </a:rPr>
              <a:t>Matakuliah :</a:t>
            </a:r>
            <a:endParaRPr lang="en-US" sz="32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103" name="Rectangle 7"/>
          <p:cNvSpPr txBox="1"/>
          <p:nvPr/>
        </p:nvSpPr>
        <p:spPr>
          <a:xfrm>
            <a:off x="1222375" y="3387725"/>
            <a:ext cx="5365750" cy="4889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sz="2000" dirty="0">
                <a:solidFill>
                  <a:srgbClr val="404040"/>
                </a:solidFill>
                <a:latin typeface="Calibri" pitchFamily="34" charset="0"/>
              </a:rPr>
              <a:t>Kode Matakuliah : SKO 21416</a:t>
            </a:r>
            <a:endParaRPr lang="en-US" sz="2000" dirty="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4104" name="Rectangle 7"/>
          <p:cNvSpPr txBox="1"/>
          <p:nvPr/>
        </p:nvSpPr>
        <p:spPr>
          <a:xfrm>
            <a:off x="1187450" y="4829175"/>
            <a:ext cx="6302375" cy="9445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ID" altLang="x-none" sz="1800" dirty="0">
                <a:solidFill>
                  <a:srgbClr val="0D0D0D"/>
                </a:solidFill>
                <a:latin typeface="Calibri" pitchFamily="34" charset="0"/>
              </a:rPr>
              <a:t>Dosen Pengampu </a:t>
            </a:r>
            <a:r>
              <a:rPr lang="en-US" altLang="en-ID" sz="1800" dirty="0">
                <a:solidFill>
                  <a:srgbClr val="0D0D0D"/>
                </a:solidFill>
                <a:latin typeface="Calibri" pitchFamily="34" charset="0"/>
              </a:rPr>
              <a:t>Matakuliah</a:t>
            </a:r>
            <a:r>
              <a:rPr lang="en-ID" altLang="x-none" sz="1800" dirty="0">
                <a:solidFill>
                  <a:srgbClr val="0D0D0D"/>
                </a:solidFill>
                <a:latin typeface="Calibri" pitchFamily="34" charset="0"/>
              </a:rPr>
              <a:t>:</a:t>
            </a: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 </a:t>
            </a:r>
            <a:endParaRPr lang="en-ID" altLang="x-none" sz="2400" dirty="0">
              <a:solidFill>
                <a:srgbClr val="0D0D0D"/>
              </a:solidFill>
              <a:latin typeface="Calibri" pitchFamily="34" charset="0"/>
            </a:endParaRPr>
          </a:p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Bayu Nugroho, </a:t>
            </a:r>
            <a:r>
              <a:rPr lang="en-US" altLang="en-ID" sz="2400" dirty="0">
                <a:solidFill>
                  <a:srgbClr val="0D0D0D"/>
                </a:solidFill>
                <a:latin typeface="Calibri" pitchFamily="34" charset="0"/>
              </a:rPr>
              <a:t>S.Kom., </a:t>
            </a: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M.Eng</a:t>
            </a:r>
            <a:endParaRPr lang="en-ID" altLang="x-none" sz="2400" dirty="0">
              <a:solidFill>
                <a:srgbClr val="0D0D0D"/>
              </a:solidFill>
              <a:latin typeface="Calibri" pitchFamily="34" charset="0"/>
            </a:endParaRPr>
          </a:p>
        </p:txBody>
      </p:sp>
      <p:sp>
        <p:nvSpPr>
          <p:cNvPr id="4105" name="Rectangle 7"/>
          <p:cNvSpPr txBox="1"/>
          <p:nvPr/>
        </p:nvSpPr>
        <p:spPr>
          <a:xfrm>
            <a:off x="1187450" y="298450"/>
            <a:ext cx="3062288" cy="384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altLang="en-ID" sz="1800" b="1" dirty="0">
                <a:solidFill>
                  <a:srgbClr val="595959"/>
                </a:solidFill>
                <a:latin typeface="Arial Narrow Bold" panose="020B0706020202030204" charset="0"/>
              </a:rPr>
              <a:t>Bahan Ajar</a:t>
            </a:r>
            <a:endParaRPr lang="en-US" altLang="en-ID" sz="1800" b="1" u="sng" dirty="0">
              <a:solidFill>
                <a:srgbClr val="595959"/>
              </a:solidFill>
              <a:latin typeface="Arial Narrow Bold" panose="020B0706020202030204" charset="0"/>
            </a:endParaRPr>
          </a:p>
        </p:txBody>
      </p:sp>
      <p:sp>
        <p:nvSpPr>
          <p:cNvPr id="3" name="Rectangle 7"/>
          <p:cNvSpPr txBox="1"/>
          <p:nvPr/>
        </p:nvSpPr>
        <p:spPr>
          <a:xfrm>
            <a:off x="1222375" y="3981450"/>
            <a:ext cx="5365750" cy="4889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None/>
            </a:pPr>
            <a:r>
              <a:rPr kumimoji="0" lang="en-US" sz="2400" b="0" i="0" u="none" strike="noStrike" kern="1200" cap="none" spc="0" normalizeH="0" baseline="0" noProof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" panose="020B0704020202020204" pitchFamily="34" charset="0"/>
                <a:sym typeface="+mn-ea"/>
              </a:rPr>
              <a:t>Prodi : SISTEM KOMPUTER</a:t>
            </a:r>
            <a:endParaRPr kumimoji="0" lang="en-US" sz="2400" b="0" i="0" u="none" strike="noStrike" kern="1200" cap="none" spc="0" normalizeH="0" baseline="0" noProof="1" dirty="0">
              <a:solidFill>
                <a:schemeClr val="accent6">
                  <a:lumMod val="75000"/>
                </a:schemeClr>
              </a:solidFill>
              <a:latin typeface="+mn-lt"/>
              <a:ea typeface="Arial" panose="020B0704020202020204" pitchFamily="34" charset="0"/>
              <a:cs typeface="Arial" panose="020B0704020202020204" pitchFamily="34" charset="0"/>
              <a:sym typeface="+mn-e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905" y="452120"/>
            <a:ext cx="2153920" cy="88709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7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Nested If</a:t>
            </a:r>
            <a:endParaRPr lang="en-US" sz="30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281430"/>
            <a:ext cx="85890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You can have if statements inside if statements, this is called nested if statements.</a:t>
            </a:r>
            <a:endParaRPr lang="en-US" sz="2400"/>
          </a:p>
        </p:txBody>
      </p:sp>
      <p:pic>
        <p:nvPicPr>
          <p:cNvPr id="3" name="Picture 2" descr="Screen Shot 2022-01-31 at 22.51.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5370" y="2309495"/>
            <a:ext cx="4492625" cy="372681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7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The pass Statement</a:t>
            </a:r>
            <a:endParaRPr lang="en-US" sz="3000" b="1" dirty="0">
              <a:sym typeface="+mn-ea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281430"/>
            <a:ext cx="858901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if statements cannot be empty, but if you for some reason have an if statement with no content, put in the pass statement to avoid getting an error.</a:t>
            </a:r>
            <a:endParaRPr lang="en-US" sz="2400"/>
          </a:p>
        </p:txBody>
      </p:sp>
      <p:pic>
        <p:nvPicPr>
          <p:cNvPr id="2" name="Picture 1" descr="Screen Shot 2022-01-31 at 22.53.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5495" y="2816225"/>
            <a:ext cx="1813560" cy="298513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7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8605" y="714375"/>
            <a:ext cx="8608695" cy="2696845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/>
              <a:t>Tugas Mandiri (teori):</a:t>
            </a:r>
            <a:endParaRPr lang="en-US" sz="2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1400" dirty="0"/>
              <a:t> </a:t>
            </a:r>
            <a:endParaRPr lang="en-US" sz="1400" dirty="0"/>
          </a:p>
          <a:p>
            <a:pPr marL="514350" indent="-514350">
              <a:spcBef>
                <a:spcPct val="0"/>
              </a:spcBef>
              <a:buClr>
                <a:schemeClr val="accent2"/>
              </a:buClr>
              <a:buSzPct val="60000"/>
              <a:buAutoNum type="arabicPeriod"/>
            </a:pPr>
            <a:r>
              <a:rPr lang="en-US" sz="2400" dirty="0"/>
              <a:t>Is there a limit on how many statements I can place in an if or else code block?.</a:t>
            </a:r>
            <a:endParaRPr lang="en-US" sz="2400" dirty="0"/>
          </a:p>
          <a:p>
            <a:pPr marL="514350" indent="-514350">
              <a:spcBef>
                <a:spcPct val="0"/>
              </a:spcBef>
              <a:buClr>
                <a:schemeClr val="accent2"/>
              </a:buClr>
              <a:buSzPct val="60000"/>
              <a:buAutoNum type="arabicPeriod"/>
            </a:pPr>
            <a:r>
              <a:rPr lang="en-US" sz="2400" dirty="0"/>
              <a:t>Is there a limit on how many elif statements I can place in an if statement?</a:t>
            </a:r>
            <a:endParaRPr lang="en-US" sz="2400" dirty="0"/>
          </a:p>
          <a:p>
            <a:pPr marL="514350" indent="-514350">
              <a:spcBef>
                <a:spcPct val="0"/>
              </a:spcBef>
              <a:buClr>
                <a:schemeClr val="accent2"/>
              </a:buClr>
              <a:buSzPct val="60000"/>
              <a:buAutoNum type="arabicPeriod"/>
            </a:pPr>
            <a:r>
              <a:rPr lang="en-US" sz="2400" dirty="0"/>
              <a:t>How would you write the if statement to display a message only if the value stored in the z variable is between 10 and 20 (not including those values)?</a:t>
            </a:r>
            <a:endParaRPr lang="en-US" sz="2400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hape 81"/>
          <p:cNvSpPr>
            <a:spLocks noGrp="1"/>
          </p:cNvSpPr>
          <p:nvPr/>
        </p:nvSpPr>
        <p:spPr>
          <a:xfrm>
            <a:off x="268605" y="4358640"/>
            <a:ext cx="8608695" cy="189992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25" tIns="45700" rIns="91425" bIns="4570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/>
              <a:t>Tugas Mandiri (prakt):</a:t>
            </a:r>
            <a:endParaRPr lang="en-US" sz="2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1000" dirty="0"/>
              <a:t> </a:t>
            </a:r>
            <a:endParaRPr lang="en-US" sz="28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400" dirty="0"/>
              <a:t>Tuliskan script program python</a:t>
            </a:r>
            <a:r>
              <a:rPr lang="en-US" sz="2400" b="1" dirty="0">
                <a:sym typeface="+mn-ea"/>
              </a:rPr>
              <a:t> IF-ELSE </a:t>
            </a:r>
            <a:r>
              <a:rPr lang="en-US" sz="2400" dirty="0"/>
              <a:t>untuk menghidupkan 6 buah LED secara bergantian di Raspberry Pi.</a:t>
            </a:r>
            <a:endParaRPr lang="en-US" sz="2400" dirty="0"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3500430" y="2629326"/>
            <a:ext cx="2428892" cy="1362075"/>
          </a:xfrm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end</a:t>
            </a:r>
            <a:endParaRPr kumimoji="0" lang="en-US" sz="7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4339" name="Date Placeholder 3"/>
          <p:cNvSpPr>
            <a:spLocks noGrp="1"/>
          </p:cNvSpPr>
          <p:nvPr>
            <p:ph type="dt" sz="half" idx="10"/>
          </p:nvPr>
        </p:nvSpPr>
        <p:spPr>
          <a:noFill/>
          <a:ln>
            <a:noFill/>
          </a:ln>
        </p:spPr>
        <p:txBody>
          <a:bodyPr wrap="square" lIns="91440" tIns="45720" rIns="91440" bIns="4572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5pPr>
          </a:lstStyle>
          <a:p>
            <a:pPr lvl="0" indent="0" eaLnBrk="1" hangingPunct="1"/>
            <a:r>
              <a:rPr lang="en-US" altLang="en-US" sz="1200" dirty="0">
                <a:solidFill>
                  <a:srgbClr val="898989"/>
                </a:solidFill>
                <a:latin typeface="Calibri" pitchFamily="34" charset="0"/>
              </a:rPr>
              <a:t>*</a:t>
            </a:r>
            <a:endParaRPr lang="en-US" altLang="en-US" sz="1200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Shape 80"/>
          <p:cNvSpPr>
            <a:spLocks noGrp="1"/>
          </p:cNvSpPr>
          <p:nvPr>
            <p:ph type="title"/>
          </p:nvPr>
        </p:nvSpPr>
        <p:spPr>
          <a:xfrm>
            <a:off x="395288" y="85534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3200" b="1" u="sng" dirty="0">
                <a:latin typeface="Arial" panose="020B0704020202020204" pitchFamily="34" charset="0"/>
                <a:sym typeface="Arial" panose="020B0704020202020204" pitchFamily="34" charset="0"/>
              </a:rPr>
              <a:t>Tables of Content</a:t>
            </a:r>
            <a:endParaRPr lang="en-US" altLang="en-US" sz="32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8194" name="Shape 81"/>
          <p:cNvSpPr>
            <a:spLocks noGrp="1"/>
          </p:cNvSpPr>
          <p:nvPr>
            <p:ph idx="1"/>
          </p:nvPr>
        </p:nvSpPr>
        <p:spPr>
          <a:xfrm>
            <a:off x="395605" y="1721485"/>
            <a:ext cx="8608695" cy="4264025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/>
              <a:t>Python Conditions and If statements</a:t>
            </a:r>
            <a:endParaRPr lang="en-US" sz="30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/>
              <a:t>- </a:t>
            </a:r>
            <a:r>
              <a:rPr lang="en-US" sz="3000" dirty="0">
                <a:sym typeface="+mn-ea"/>
              </a:rPr>
              <a:t>Python Logical Conditions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Elif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Else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Short Hand If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And, Or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Nested If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Tugas Mandiri</a:t>
            </a:r>
            <a:endParaRPr lang="zh-CN" altLang="x-none" sz="3000">
              <a:solidFill>
                <a:srgbClr val="000000"/>
              </a:solidFill>
              <a:cs typeface="SimSun" charset="0"/>
              <a:sym typeface="Arial" panose="020B07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ClrTx/>
              <a:buSzPct val="25000"/>
              <a:buNone/>
            </a:pPr>
            <a:r>
              <a:rPr lang="en-US" sz="3000" i="1" dirty="0">
                <a:solidFill>
                  <a:srgbClr val="000000"/>
                </a:solidFill>
                <a:latin typeface="Arial" panose="020B0704020202020204" pitchFamily="34" charset="0"/>
                <a:sym typeface="Arial" panose="020B0704020202020204" pitchFamily="34" charset="0"/>
              </a:rPr>
              <a:t>	</a:t>
            </a:r>
            <a:endParaRPr lang="en-US" sz="3000" i="1" dirty="0">
              <a:solidFill>
                <a:srgbClr val="000000"/>
              </a:solidFill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1" name="Shape 80"/>
          <p:cNvSpPr>
            <a:spLocks noGrp="1"/>
          </p:cNvSpPr>
          <p:nvPr/>
        </p:nvSpPr>
        <p:spPr>
          <a:xfrm>
            <a:off x="395288" y="339725"/>
            <a:ext cx="8229600" cy="650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25" tIns="45700" rIns="91425" bIns="4570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7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7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Python Logical Conditions</a:t>
            </a:r>
            <a:endParaRPr lang="en-US" sz="30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416685"/>
            <a:ext cx="85890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Python supports the usual logical conditions from mathematics:</a:t>
            </a:r>
            <a:endParaRPr lang="en-US" sz="2400"/>
          </a:p>
        </p:txBody>
      </p:sp>
      <p:pic>
        <p:nvPicPr>
          <p:cNvPr id="7" name="Picture 6" descr="Screen Shot 2022-01-31 at 22.38.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020" y="2246630"/>
            <a:ext cx="4610100" cy="2313305"/>
          </a:xfrm>
          <a:prstGeom prst="rect">
            <a:avLst/>
          </a:prstGeom>
        </p:spPr>
      </p:pic>
      <p:pic>
        <p:nvPicPr>
          <p:cNvPr id="2" name="Picture 1" descr="Screen Shot 2022-01-31 at 22.40.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375" y="3841750"/>
            <a:ext cx="3759200" cy="2501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7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Elif</a:t>
            </a:r>
            <a:endParaRPr lang="en-US" sz="30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416685"/>
            <a:ext cx="85890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The elif keyword is pythons way of saying "if the previous conditions were not true, then try this condition".</a:t>
            </a:r>
            <a:endParaRPr lang="en-US" sz="2400"/>
          </a:p>
        </p:txBody>
      </p:sp>
      <p:pic>
        <p:nvPicPr>
          <p:cNvPr id="9" name="Picture 8" descr="Screen Shot 2022-01-31 at 22.42.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2990" y="2568575"/>
            <a:ext cx="4497070" cy="312864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7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Else</a:t>
            </a:r>
            <a:endParaRPr lang="en-US" sz="30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416685"/>
            <a:ext cx="85890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The else keyword catches anything which isn't caught by the preceding conditions</a:t>
            </a:r>
            <a:endParaRPr lang="en-US" sz="2400"/>
          </a:p>
        </p:txBody>
      </p:sp>
      <p:pic>
        <p:nvPicPr>
          <p:cNvPr id="2" name="Picture 1" descr="Screen Shot 2022-01-31 at 22.44.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8075" y="2355850"/>
            <a:ext cx="4406900" cy="369697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7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Else</a:t>
            </a:r>
            <a:endParaRPr lang="en-US" sz="30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416685"/>
            <a:ext cx="85890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You can also have an else without the elif:</a:t>
            </a:r>
            <a:endParaRPr lang="en-US" sz="2400"/>
          </a:p>
        </p:txBody>
      </p:sp>
      <p:pic>
        <p:nvPicPr>
          <p:cNvPr id="3" name="Picture 2" descr="Screen Shot 2022-01-31 at 22.45.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7715" y="2174875"/>
            <a:ext cx="5011420" cy="311912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7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Short Hand If</a:t>
            </a:r>
            <a:endParaRPr lang="en-US" sz="30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281430"/>
            <a:ext cx="85890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If you have only one statement to execute, you can put it on the same line as the if statement</a:t>
            </a:r>
            <a:endParaRPr lang="en-US" sz="2400"/>
          </a:p>
        </p:txBody>
      </p:sp>
      <p:pic>
        <p:nvPicPr>
          <p:cNvPr id="2" name="Picture 1" descr="Screen Shot 2022-01-31 at 22.46.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6470" y="2111375"/>
            <a:ext cx="3938270" cy="140589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87020" y="3753485"/>
            <a:ext cx="49479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>
                <a:latin typeface="Arial Bold" panose="020B0704020202020204" charset="0"/>
                <a:cs typeface="Arial Bold" panose="020B0704020202020204" charset="0"/>
              </a:rPr>
              <a:t>Short Hand If ... Else</a:t>
            </a:r>
            <a:endParaRPr lang="en-US" sz="2800" b="1">
              <a:latin typeface="Arial Bold" panose="020B0704020202020204" charset="0"/>
              <a:cs typeface="Arial Bold" panose="020B0704020202020204" charset="0"/>
            </a:endParaRPr>
          </a:p>
        </p:txBody>
      </p:sp>
      <p:pic>
        <p:nvPicPr>
          <p:cNvPr id="7" name="Picture 6" descr="Screen Shot 2022-01-31 at 22.47.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830" y="4414520"/>
            <a:ext cx="4035425" cy="208343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7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And</a:t>
            </a:r>
            <a:endParaRPr lang="en-US" sz="30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281430"/>
            <a:ext cx="85890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The and keyword is a logical operator, and is used to combine conditional statements:</a:t>
            </a:r>
            <a:endParaRPr lang="en-US" sz="2400"/>
          </a:p>
        </p:txBody>
      </p:sp>
      <p:pic>
        <p:nvPicPr>
          <p:cNvPr id="8" name="Picture 7" descr="Screen Shot 2022-01-31 at 22.49.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4955" y="2602865"/>
            <a:ext cx="5676900" cy="2870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7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Or</a:t>
            </a:r>
            <a:endParaRPr lang="en-US" sz="30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281430"/>
            <a:ext cx="85890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The or keyword is a logical operator, and is used to combine conditional statements:</a:t>
            </a:r>
            <a:endParaRPr lang="en-US" sz="2400"/>
          </a:p>
        </p:txBody>
      </p:sp>
      <p:pic>
        <p:nvPicPr>
          <p:cNvPr id="2" name="Picture 1" descr="Screen Shot 2022-01-31 at 22.51.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7955" y="2370455"/>
            <a:ext cx="5930900" cy="2794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ags/tag1.xml><?xml version="1.0" encoding="utf-8"?>
<p:tagLst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2027</Words>
  <Application>WPS Writer</Application>
  <PresentationFormat>On-screen Show (4:3)</PresentationFormat>
  <Paragraphs>132</Paragraphs>
  <Slides>13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0" baseType="lpstr">
      <vt:lpstr>Arial</vt:lpstr>
      <vt:lpstr>SimSun</vt:lpstr>
      <vt:lpstr>Wingdings</vt:lpstr>
      <vt:lpstr>Calibri</vt:lpstr>
      <vt:lpstr>Helvetica Neue</vt:lpstr>
      <vt:lpstr>Book Antiqua</vt:lpstr>
      <vt:lpstr>苹方-简</vt:lpstr>
      <vt:lpstr>Times New Roman</vt:lpstr>
      <vt:lpstr>Arial Narrow Bold</vt:lpstr>
      <vt:lpstr>SimSun</vt:lpstr>
      <vt:lpstr>宋体-简</vt:lpstr>
      <vt:lpstr>Arial Bold</vt:lpstr>
      <vt:lpstr>Arial Black</vt:lpstr>
      <vt:lpstr>微软雅黑</vt:lpstr>
      <vt:lpstr>汉仪旗黑</vt:lpstr>
      <vt:lpstr>Arial Unicode MS</vt:lpstr>
      <vt:lpstr>Office Theme</vt:lpstr>
      <vt:lpstr>PowerPoint 演示文稿</vt:lpstr>
      <vt:lpstr>Tables of Content</vt:lpstr>
      <vt:lpstr>Chapter 7</vt:lpstr>
      <vt:lpstr>Chapter 7</vt:lpstr>
      <vt:lpstr>Chapter 7</vt:lpstr>
      <vt:lpstr>Chapter 7</vt:lpstr>
      <vt:lpstr>Chapter 7</vt:lpstr>
      <vt:lpstr>Chapter 7</vt:lpstr>
      <vt:lpstr>Chapter 7</vt:lpstr>
      <vt:lpstr>Chapter 7</vt:lpstr>
      <vt:lpstr>Chapter 7</vt:lpstr>
      <vt:lpstr>Chapter 7</vt:lpstr>
      <vt:lpstr>end</vt:lpstr>
    </vt:vector>
  </TitlesOfParts>
  <Company>IBI Darmajaya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bayunugroho</cp:lastModifiedBy>
  <cp:revision>351</cp:revision>
  <dcterms:created xsi:type="dcterms:W3CDTF">2023-09-27T16:41:12Z</dcterms:created>
  <dcterms:modified xsi:type="dcterms:W3CDTF">2023-09-27T16:41:12Z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1033-3.2.0.6370</vt:lpwstr>
  </property>
</Properties>
</file>