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8" r:id="rId3"/>
    <p:sldId id="275" r:id="rId4"/>
    <p:sldId id="276" r:id="rId5"/>
    <p:sldId id="288" r:id="rId6"/>
    <p:sldId id="278" r:id="rId7"/>
    <p:sldId id="289" r:id="rId8"/>
    <p:sldId id="292" r:id="rId9"/>
    <p:sldId id="294" r:id="rId10"/>
    <p:sldId id="290" r:id="rId11"/>
    <p:sldId id="295" r:id="rId12"/>
    <p:sldId id="296" r:id="rId13"/>
    <p:sldId id="270" r:id="rId14"/>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9" d="100"/>
          <a:sy n="59" d="100"/>
        </p:scale>
        <p:origin x="-1686" y="-318"/>
      </p:cViewPr>
      <p:guideLst>
        <p:guide orient="horz" pos="2880"/>
        <p:guide pos="216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9435" y="35051"/>
            <a:ext cx="8371840" cy="585470"/>
          </a:xfrm>
          <a:prstGeom prst="rect">
            <a:avLst/>
          </a:prstGeom>
        </p:spPr>
        <p:txBody>
          <a:bodyPr wrap="square" lIns="0" tIns="0" rIns="0" bIns="0">
            <a:spAutoFit/>
          </a:bodyPr>
          <a:lstStyle>
            <a:lvl1pPr>
              <a:defRPr b="0" i="0">
                <a:solidFill>
                  <a:schemeClr val="tx1"/>
                </a:solidFill>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12/3/2021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1" i="0">
                <a:solidFill>
                  <a:srgbClr val="622422"/>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2000" b="1" i="0">
                <a:solidFill>
                  <a:schemeClr val="tx1"/>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12/3/2021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1" i="0">
                <a:solidFill>
                  <a:srgbClr val="622422"/>
                </a:solidFill>
                <a:latin typeface="Arial"/>
                <a:cs typeface="Arial"/>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12/3/2021</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8676131" y="108204"/>
            <a:ext cx="402590" cy="360045"/>
          </a:xfrm>
          <a:custGeom>
            <a:avLst/>
            <a:gdLst/>
            <a:ahLst/>
            <a:cxnLst/>
            <a:rect l="l" t="t" r="r" b="b"/>
            <a:pathLst>
              <a:path w="402590" h="360045">
                <a:moveTo>
                  <a:pt x="402335" y="0"/>
                </a:moveTo>
                <a:lnTo>
                  <a:pt x="0" y="0"/>
                </a:lnTo>
                <a:lnTo>
                  <a:pt x="0" y="359663"/>
                </a:lnTo>
                <a:lnTo>
                  <a:pt x="402335" y="359663"/>
                </a:lnTo>
                <a:lnTo>
                  <a:pt x="402335" y="0"/>
                </a:lnTo>
                <a:close/>
              </a:path>
            </a:pathLst>
          </a:custGeom>
          <a:solidFill>
            <a:srgbClr val="DEA2A1"/>
          </a:solidFill>
        </p:spPr>
        <p:txBody>
          <a:bodyPr wrap="square" lIns="0" tIns="0" rIns="0" bIns="0" rtlCol="0"/>
          <a:lstStyle/>
          <a:p>
            <a:endParaRPr/>
          </a:p>
        </p:txBody>
      </p:sp>
      <p:sp>
        <p:nvSpPr>
          <p:cNvPr id="17" name="bg object 17"/>
          <p:cNvSpPr/>
          <p:nvPr/>
        </p:nvSpPr>
        <p:spPr>
          <a:xfrm>
            <a:off x="8674607" y="548640"/>
            <a:ext cx="401320" cy="360045"/>
          </a:xfrm>
          <a:custGeom>
            <a:avLst/>
            <a:gdLst/>
            <a:ahLst/>
            <a:cxnLst/>
            <a:rect l="l" t="t" r="r" b="b"/>
            <a:pathLst>
              <a:path w="401320" h="360044">
                <a:moveTo>
                  <a:pt x="400811" y="0"/>
                </a:moveTo>
                <a:lnTo>
                  <a:pt x="0" y="0"/>
                </a:lnTo>
                <a:lnTo>
                  <a:pt x="0" y="359663"/>
                </a:lnTo>
                <a:lnTo>
                  <a:pt x="400811" y="359663"/>
                </a:lnTo>
                <a:lnTo>
                  <a:pt x="400811" y="0"/>
                </a:lnTo>
                <a:close/>
              </a:path>
            </a:pathLst>
          </a:custGeom>
          <a:solidFill>
            <a:srgbClr val="D99593"/>
          </a:solidFill>
        </p:spPr>
        <p:txBody>
          <a:bodyPr wrap="square" lIns="0" tIns="0" rIns="0" bIns="0" rtlCol="0"/>
          <a:lstStyle/>
          <a:p>
            <a:endParaRPr/>
          </a:p>
        </p:txBody>
      </p:sp>
      <p:sp>
        <p:nvSpPr>
          <p:cNvPr id="18" name="bg object 18"/>
          <p:cNvSpPr/>
          <p:nvPr/>
        </p:nvSpPr>
        <p:spPr>
          <a:xfrm>
            <a:off x="8205216" y="108204"/>
            <a:ext cx="403860" cy="360045"/>
          </a:xfrm>
          <a:custGeom>
            <a:avLst/>
            <a:gdLst/>
            <a:ahLst/>
            <a:cxnLst/>
            <a:rect l="l" t="t" r="r" b="b"/>
            <a:pathLst>
              <a:path w="403859" h="360045">
                <a:moveTo>
                  <a:pt x="403859" y="0"/>
                </a:moveTo>
                <a:lnTo>
                  <a:pt x="0" y="0"/>
                </a:lnTo>
                <a:lnTo>
                  <a:pt x="0" y="359663"/>
                </a:lnTo>
                <a:lnTo>
                  <a:pt x="403859" y="359663"/>
                </a:lnTo>
                <a:lnTo>
                  <a:pt x="403859" y="0"/>
                </a:lnTo>
                <a:close/>
              </a:path>
            </a:pathLst>
          </a:custGeom>
          <a:solidFill>
            <a:srgbClr val="E6B8B8"/>
          </a:solidFill>
        </p:spPr>
        <p:txBody>
          <a:bodyPr wrap="square" lIns="0" tIns="0" rIns="0" bIns="0" rtlCol="0"/>
          <a:lstStyle/>
          <a:p>
            <a:endParaRPr/>
          </a:p>
        </p:txBody>
      </p:sp>
      <p:sp>
        <p:nvSpPr>
          <p:cNvPr id="19" name="bg object 19"/>
          <p:cNvSpPr/>
          <p:nvPr/>
        </p:nvSpPr>
        <p:spPr>
          <a:xfrm>
            <a:off x="8205216" y="548640"/>
            <a:ext cx="403860" cy="360045"/>
          </a:xfrm>
          <a:custGeom>
            <a:avLst/>
            <a:gdLst/>
            <a:ahLst/>
            <a:cxnLst/>
            <a:rect l="l" t="t" r="r" b="b"/>
            <a:pathLst>
              <a:path w="403859" h="360044">
                <a:moveTo>
                  <a:pt x="403859" y="0"/>
                </a:moveTo>
                <a:lnTo>
                  <a:pt x="0" y="0"/>
                </a:lnTo>
                <a:lnTo>
                  <a:pt x="0" y="359663"/>
                </a:lnTo>
                <a:lnTo>
                  <a:pt x="403859" y="359663"/>
                </a:lnTo>
                <a:lnTo>
                  <a:pt x="403859" y="0"/>
                </a:lnTo>
                <a:close/>
              </a:path>
            </a:pathLst>
          </a:custGeom>
          <a:solidFill>
            <a:srgbClr val="BE504D"/>
          </a:solidFill>
        </p:spPr>
        <p:txBody>
          <a:bodyPr wrap="square" lIns="0" tIns="0" rIns="0" bIns="0" rtlCol="0"/>
          <a:lstStyle/>
          <a:p>
            <a:endParaRPr/>
          </a:p>
        </p:txBody>
      </p:sp>
      <p:sp>
        <p:nvSpPr>
          <p:cNvPr id="20" name="bg object 20"/>
          <p:cNvSpPr/>
          <p:nvPr/>
        </p:nvSpPr>
        <p:spPr>
          <a:xfrm>
            <a:off x="7740395" y="108204"/>
            <a:ext cx="402590" cy="360045"/>
          </a:xfrm>
          <a:custGeom>
            <a:avLst/>
            <a:gdLst/>
            <a:ahLst/>
            <a:cxnLst/>
            <a:rect l="l" t="t" r="r" b="b"/>
            <a:pathLst>
              <a:path w="402590" h="360045">
                <a:moveTo>
                  <a:pt x="402335" y="0"/>
                </a:moveTo>
                <a:lnTo>
                  <a:pt x="0" y="0"/>
                </a:lnTo>
                <a:lnTo>
                  <a:pt x="0" y="359663"/>
                </a:lnTo>
                <a:lnTo>
                  <a:pt x="402335" y="359663"/>
                </a:lnTo>
                <a:lnTo>
                  <a:pt x="402335" y="0"/>
                </a:lnTo>
                <a:close/>
              </a:path>
            </a:pathLst>
          </a:custGeom>
          <a:solidFill>
            <a:srgbClr val="CF7977"/>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4400" b="1" i="0">
                <a:solidFill>
                  <a:srgbClr val="622422"/>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12/3/2021</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12/3/2021</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8909304" y="0"/>
            <a:ext cx="170815" cy="620395"/>
          </a:xfrm>
          <a:custGeom>
            <a:avLst/>
            <a:gdLst/>
            <a:ahLst/>
            <a:cxnLst/>
            <a:rect l="l" t="t" r="r" b="b"/>
            <a:pathLst>
              <a:path w="170815" h="620395">
                <a:moveTo>
                  <a:pt x="170688" y="0"/>
                </a:moveTo>
                <a:lnTo>
                  <a:pt x="0" y="0"/>
                </a:lnTo>
                <a:lnTo>
                  <a:pt x="0" y="620267"/>
                </a:lnTo>
                <a:lnTo>
                  <a:pt x="170688" y="620267"/>
                </a:lnTo>
                <a:lnTo>
                  <a:pt x="170688" y="0"/>
                </a:lnTo>
                <a:close/>
              </a:path>
            </a:pathLst>
          </a:custGeom>
          <a:solidFill>
            <a:srgbClr val="000000"/>
          </a:solidFill>
        </p:spPr>
        <p:txBody>
          <a:bodyPr wrap="square" lIns="0" tIns="0" rIns="0" bIns="0" rtlCol="0"/>
          <a:lstStyle/>
          <a:p>
            <a:endParaRPr/>
          </a:p>
        </p:txBody>
      </p:sp>
      <p:sp>
        <p:nvSpPr>
          <p:cNvPr id="2" name="Holder 2"/>
          <p:cNvSpPr>
            <a:spLocks noGrp="1"/>
          </p:cNvSpPr>
          <p:nvPr>
            <p:ph type="title"/>
          </p:nvPr>
        </p:nvSpPr>
        <p:spPr>
          <a:xfrm>
            <a:off x="360680" y="2700655"/>
            <a:ext cx="8422639" cy="696595"/>
          </a:xfrm>
          <a:prstGeom prst="rect">
            <a:avLst/>
          </a:prstGeom>
        </p:spPr>
        <p:txBody>
          <a:bodyPr wrap="square" lIns="0" tIns="0" rIns="0" bIns="0">
            <a:spAutoFit/>
          </a:bodyPr>
          <a:lstStyle>
            <a:lvl1pPr>
              <a:defRPr sz="4400" b="1" i="0">
                <a:solidFill>
                  <a:srgbClr val="622422"/>
                </a:solidFill>
                <a:latin typeface="Arial"/>
                <a:cs typeface="Arial"/>
              </a:defRPr>
            </a:lvl1pPr>
          </a:lstStyle>
          <a:p>
            <a:endParaRPr/>
          </a:p>
        </p:txBody>
      </p:sp>
      <p:sp>
        <p:nvSpPr>
          <p:cNvPr id="3" name="Holder 3"/>
          <p:cNvSpPr>
            <a:spLocks noGrp="1"/>
          </p:cNvSpPr>
          <p:nvPr>
            <p:ph type="body" idx="1"/>
          </p:nvPr>
        </p:nvSpPr>
        <p:spPr>
          <a:xfrm>
            <a:off x="650240" y="2632963"/>
            <a:ext cx="7843519" cy="2658745"/>
          </a:xfrm>
          <a:prstGeom prst="rect">
            <a:avLst/>
          </a:prstGeom>
        </p:spPr>
        <p:txBody>
          <a:bodyPr wrap="square" lIns="0" tIns="0" rIns="0" bIns="0">
            <a:spAutoFit/>
          </a:bodyPr>
          <a:lstStyle>
            <a:lvl1pPr>
              <a:defRPr sz="2000" b="1" i="0">
                <a:solidFill>
                  <a:schemeClr val="tx1"/>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12/3/2021</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4.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06679" y="5590030"/>
            <a:ext cx="1600200" cy="1161288"/>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106679" y="4372355"/>
            <a:ext cx="1598676" cy="1127760"/>
          </a:xfrm>
          <a:prstGeom prst="rect">
            <a:avLst/>
          </a:prstGeom>
          <a:blipFill>
            <a:blip r:embed="rId3" cstate="print"/>
            <a:stretch>
              <a:fillRect/>
            </a:stretch>
          </a:blipFill>
        </p:spPr>
        <p:txBody>
          <a:bodyPr wrap="square" lIns="0" tIns="0" rIns="0" bIns="0" rtlCol="0"/>
          <a:lstStyle/>
          <a:p>
            <a:endParaRPr/>
          </a:p>
        </p:txBody>
      </p:sp>
      <p:sp>
        <p:nvSpPr>
          <p:cNvPr id="6" name="object 6"/>
          <p:cNvSpPr/>
          <p:nvPr/>
        </p:nvSpPr>
        <p:spPr>
          <a:xfrm>
            <a:off x="1798320" y="4372355"/>
            <a:ext cx="1510283" cy="1127760"/>
          </a:xfrm>
          <a:prstGeom prst="rect">
            <a:avLst/>
          </a:prstGeom>
          <a:blipFill>
            <a:blip r:embed="rId4" cstate="print"/>
            <a:stretch>
              <a:fillRect/>
            </a:stretch>
          </a:blipFill>
        </p:spPr>
        <p:txBody>
          <a:bodyPr wrap="square" lIns="0" tIns="0" rIns="0" bIns="0" rtlCol="0"/>
          <a:lstStyle/>
          <a:p>
            <a:endParaRPr/>
          </a:p>
        </p:txBody>
      </p:sp>
      <p:sp>
        <p:nvSpPr>
          <p:cNvPr id="7" name="object 7"/>
          <p:cNvSpPr/>
          <p:nvPr/>
        </p:nvSpPr>
        <p:spPr>
          <a:xfrm>
            <a:off x="1798320" y="5597652"/>
            <a:ext cx="1510283" cy="1161288"/>
          </a:xfrm>
          <a:prstGeom prst="rect">
            <a:avLst/>
          </a:prstGeom>
          <a:blipFill>
            <a:blip r:embed="rId5" cstate="print"/>
            <a:stretch>
              <a:fillRect/>
            </a:stretch>
          </a:blipFill>
        </p:spPr>
        <p:txBody>
          <a:bodyPr wrap="square" lIns="0" tIns="0" rIns="0" bIns="0" rtlCol="0"/>
          <a:lstStyle/>
          <a:p>
            <a:endParaRPr/>
          </a:p>
        </p:txBody>
      </p:sp>
      <p:sp>
        <p:nvSpPr>
          <p:cNvPr id="8" name="object 8"/>
          <p:cNvSpPr/>
          <p:nvPr/>
        </p:nvSpPr>
        <p:spPr>
          <a:xfrm>
            <a:off x="8676131" y="108204"/>
            <a:ext cx="402590" cy="360045"/>
          </a:xfrm>
          <a:custGeom>
            <a:avLst/>
            <a:gdLst/>
            <a:ahLst/>
            <a:cxnLst/>
            <a:rect l="l" t="t" r="r" b="b"/>
            <a:pathLst>
              <a:path w="402590" h="360045">
                <a:moveTo>
                  <a:pt x="402335" y="0"/>
                </a:moveTo>
                <a:lnTo>
                  <a:pt x="0" y="0"/>
                </a:lnTo>
                <a:lnTo>
                  <a:pt x="0" y="359663"/>
                </a:lnTo>
                <a:lnTo>
                  <a:pt x="402335" y="359663"/>
                </a:lnTo>
                <a:lnTo>
                  <a:pt x="402335" y="0"/>
                </a:lnTo>
                <a:close/>
              </a:path>
            </a:pathLst>
          </a:custGeom>
          <a:solidFill>
            <a:srgbClr val="DEA2A1"/>
          </a:solidFill>
        </p:spPr>
        <p:txBody>
          <a:bodyPr wrap="square" lIns="0" tIns="0" rIns="0" bIns="0" rtlCol="0"/>
          <a:lstStyle/>
          <a:p>
            <a:endParaRPr/>
          </a:p>
        </p:txBody>
      </p:sp>
      <p:sp>
        <p:nvSpPr>
          <p:cNvPr id="9" name="object 9"/>
          <p:cNvSpPr/>
          <p:nvPr/>
        </p:nvSpPr>
        <p:spPr>
          <a:xfrm>
            <a:off x="8674607" y="548640"/>
            <a:ext cx="401320" cy="360045"/>
          </a:xfrm>
          <a:custGeom>
            <a:avLst/>
            <a:gdLst/>
            <a:ahLst/>
            <a:cxnLst/>
            <a:rect l="l" t="t" r="r" b="b"/>
            <a:pathLst>
              <a:path w="401320" h="360044">
                <a:moveTo>
                  <a:pt x="400811" y="0"/>
                </a:moveTo>
                <a:lnTo>
                  <a:pt x="0" y="0"/>
                </a:lnTo>
                <a:lnTo>
                  <a:pt x="0" y="359663"/>
                </a:lnTo>
                <a:lnTo>
                  <a:pt x="400811" y="359663"/>
                </a:lnTo>
                <a:lnTo>
                  <a:pt x="400811" y="0"/>
                </a:lnTo>
                <a:close/>
              </a:path>
            </a:pathLst>
          </a:custGeom>
          <a:solidFill>
            <a:srgbClr val="D99593"/>
          </a:solidFill>
        </p:spPr>
        <p:txBody>
          <a:bodyPr wrap="square" lIns="0" tIns="0" rIns="0" bIns="0" rtlCol="0"/>
          <a:lstStyle/>
          <a:p>
            <a:endParaRPr/>
          </a:p>
        </p:txBody>
      </p:sp>
      <p:sp>
        <p:nvSpPr>
          <p:cNvPr id="10" name="object 10"/>
          <p:cNvSpPr/>
          <p:nvPr/>
        </p:nvSpPr>
        <p:spPr>
          <a:xfrm>
            <a:off x="8205216" y="108204"/>
            <a:ext cx="403860" cy="360045"/>
          </a:xfrm>
          <a:custGeom>
            <a:avLst/>
            <a:gdLst/>
            <a:ahLst/>
            <a:cxnLst/>
            <a:rect l="l" t="t" r="r" b="b"/>
            <a:pathLst>
              <a:path w="403859" h="360045">
                <a:moveTo>
                  <a:pt x="403859" y="0"/>
                </a:moveTo>
                <a:lnTo>
                  <a:pt x="0" y="0"/>
                </a:lnTo>
                <a:lnTo>
                  <a:pt x="0" y="359663"/>
                </a:lnTo>
                <a:lnTo>
                  <a:pt x="403859" y="359663"/>
                </a:lnTo>
                <a:lnTo>
                  <a:pt x="403859" y="0"/>
                </a:lnTo>
                <a:close/>
              </a:path>
            </a:pathLst>
          </a:custGeom>
          <a:solidFill>
            <a:srgbClr val="E6B8B8"/>
          </a:solidFill>
        </p:spPr>
        <p:txBody>
          <a:bodyPr wrap="square" lIns="0" tIns="0" rIns="0" bIns="0" rtlCol="0"/>
          <a:lstStyle/>
          <a:p>
            <a:endParaRPr/>
          </a:p>
        </p:txBody>
      </p:sp>
      <p:sp>
        <p:nvSpPr>
          <p:cNvPr id="11" name="object 11"/>
          <p:cNvSpPr/>
          <p:nvPr/>
        </p:nvSpPr>
        <p:spPr>
          <a:xfrm>
            <a:off x="8205216" y="548640"/>
            <a:ext cx="403860" cy="360045"/>
          </a:xfrm>
          <a:custGeom>
            <a:avLst/>
            <a:gdLst/>
            <a:ahLst/>
            <a:cxnLst/>
            <a:rect l="l" t="t" r="r" b="b"/>
            <a:pathLst>
              <a:path w="403859" h="360044">
                <a:moveTo>
                  <a:pt x="403859" y="0"/>
                </a:moveTo>
                <a:lnTo>
                  <a:pt x="0" y="0"/>
                </a:lnTo>
                <a:lnTo>
                  <a:pt x="0" y="359663"/>
                </a:lnTo>
                <a:lnTo>
                  <a:pt x="403859" y="359663"/>
                </a:lnTo>
                <a:lnTo>
                  <a:pt x="403859" y="0"/>
                </a:lnTo>
                <a:close/>
              </a:path>
            </a:pathLst>
          </a:custGeom>
          <a:solidFill>
            <a:srgbClr val="BE504D"/>
          </a:solidFill>
        </p:spPr>
        <p:txBody>
          <a:bodyPr wrap="square" lIns="0" tIns="0" rIns="0" bIns="0" rtlCol="0"/>
          <a:lstStyle/>
          <a:p>
            <a:endParaRPr/>
          </a:p>
        </p:txBody>
      </p:sp>
      <p:sp>
        <p:nvSpPr>
          <p:cNvPr id="12" name="object 12"/>
          <p:cNvSpPr/>
          <p:nvPr/>
        </p:nvSpPr>
        <p:spPr>
          <a:xfrm>
            <a:off x="7740395" y="108204"/>
            <a:ext cx="402590" cy="360045"/>
          </a:xfrm>
          <a:custGeom>
            <a:avLst/>
            <a:gdLst/>
            <a:ahLst/>
            <a:cxnLst/>
            <a:rect l="l" t="t" r="r" b="b"/>
            <a:pathLst>
              <a:path w="402590" h="360045">
                <a:moveTo>
                  <a:pt x="402335" y="0"/>
                </a:moveTo>
                <a:lnTo>
                  <a:pt x="0" y="0"/>
                </a:lnTo>
                <a:lnTo>
                  <a:pt x="0" y="359663"/>
                </a:lnTo>
                <a:lnTo>
                  <a:pt x="402335" y="359663"/>
                </a:lnTo>
                <a:lnTo>
                  <a:pt x="402335" y="0"/>
                </a:lnTo>
                <a:close/>
              </a:path>
            </a:pathLst>
          </a:custGeom>
          <a:solidFill>
            <a:srgbClr val="CF7977"/>
          </a:solidFill>
        </p:spPr>
        <p:txBody>
          <a:bodyPr wrap="square" lIns="0" tIns="0" rIns="0" bIns="0" rtlCol="0"/>
          <a:lstStyle/>
          <a:p>
            <a:endParaRPr/>
          </a:p>
        </p:txBody>
      </p:sp>
      <p:sp>
        <p:nvSpPr>
          <p:cNvPr id="13" name="object 13"/>
          <p:cNvSpPr/>
          <p:nvPr/>
        </p:nvSpPr>
        <p:spPr>
          <a:xfrm>
            <a:off x="3389376" y="5597652"/>
            <a:ext cx="1461515" cy="1161288"/>
          </a:xfrm>
          <a:prstGeom prst="rect">
            <a:avLst/>
          </a:prstGeom>
          <a:blipFill>
            <a:blip r:embed="rId6" cstate="print"/>
            <a:stretch>
              <a:fillRect/>
            </a:stretch>
          </a:blipFill>
        </p:spPr>
        <p:txBody>
          <a:bodyPr wrap="square" lIns="0" tIns="0" rIns="0" bIns="0" rtlCol="0"/>
          <a:lstStyle/>
          <a:p>
            <a:endParaRPr/>
          </a:p>
        </p:txBody>
      </p:sp>
      <p:sp>
        <p:nvSpPr>
          <p:cNvPr id="14" name="object 14"/>
          <p:cNvSpPr txBox="1">
            <a:spLocks noGrp="1"/>
          </p:cNvSpPr>
          <p:nvPr>
            <p:ph type="title"/>
          </p:nvPr>
        </p:nvSpPr>
        <p:spPr>
          <a:xfrm>
            <a:off x="4054221" y="2070049"/>
            <a:ext cx="4743450" cy="1244600"/>
          </a:xfrm>
          <a:prstGeom prst="rect">
            <a:avLst/>
          </a:prstGeom>
        </p:spPr>
        <p:txBody>
          <a:bodyPr vert="horz" wrap="square" lIns="0" tIns="12065" rIns="0" bIns="0" rtlCol="0">
            <a:spAutoFit/>
          </a:bodyPr>
          <a:lstStyle/>
          <a:p>
            <a:pPr marL="307975">
              <a:lnSpc>
                <a:spcPct val="100000"/>
              </a:lnSpc>
              <a:spcBef>
                <a:spcPts val="95"/>
              </a:spcBef>
            </a:pPr>
            <a:r>
              <a:rPr sz="4000" i="1" spc="-160" dirty="0">
                <a:latin typeface="Times New Roman"/>
                <a:cs typeface="Times New Roman"/>
              </a:rPr>
              <a:t>Financial</a:t>
            </a:r>
            <a:r>
              <a:rPr sz="4000" i="1" spc="-180" dirty="0">
                <a:latin typeface="Times New Roman"/>
                <a:cs typeface="Times New Roman"/>
              </a:rPr>
              <a:t> </a:t>
            </a:r>
            <a:r>
              <a:rPr sz="4000" i="1" spc="-25" dirty="0">
                <a:latin typeface="Times New Roman"/>
                <a:cs typeface="Times New Roman"/>
              </a:rPr>
              <a:t>Technology</a:t>
            </a:r>
            <a:endParaRPr sz="4000" dirty="0">
              <a:latin typeface="Times New Roman"/>
              <a:cs typeface="Times New Roman"/>
            </a:endParaRPr>
          </a:p>
          <a:p>
            <a:pPr marL="12700">
              <a:lnSpc>
                <a:spcPct val="100000"/>
              </a:lnSpc>
              <a:spcBef>
                <a:spcPts val="5"/>
              </a:spcBef>
            </a:pPr>
            <a:r>
              <a:rPr sz="4000" spc="-145" dirty="0"/>
              <a:t>(</a:t>
            </a:r>
            <a:r>
              <a:rPr sz="4000" i="1" spc="-145" dirty="0" err="1">
                <a:latin typeface="Times New Roman"/>
                <a:cs typeface="Times New Roman"/>
              </a:rPr>
              <a:t>FinTech</a:t>
            </a:r>
            <a:r>
              <a:rPr sz="4000" spc="-145" dirty="0" smtClean="0"/>
              <a:t>)</a:t>
            </a:r>
            <a:endParaRPr sz="4000" dirty="0">
              <a:latin typeface="Times New Roman"/>
              <a:cs typeface="Times New Roman"/>
            </a:endParaRPr>
          </a:p>
        </p:txBody>
      </p:sp>
      <p:sp>
        <p:nvSpPr>
          <p:cNvPr id="15" name="object 15"/>
          <p:cNvSpPr/>
          <p:nvPr/>
        </p:nvSpPr>
        <p:spPr>
          <a:xfrm>
            <a:off x="8674607" y="981455"/>
            <a:ext cx="401320" cy="360045"/>
          </a:xfrm>
          <a:custGeom>
            <a:avLst/>
            <a:gdLst/>
            <a:ahLst/>
            <a:cxnLst/>
            <a:rect l="l" t="t" r="r" b="b"/>
            <a:pathLst>
              <a:path w="401320" h="360044">
                <a:moveTo>
                  <a:pt x="400811" y="0"/>
                </a:moveTo>
                <a:lnTo>
                  <a:pt x="0" y="0"/>
                </a:lnTo>
                <a:lnTo>
                  <a:pt x="0" y="359663"/>
                </a:lnTo>
                <a:lnTo>
                  <a:pt x="400811" y="359663"/>
                </a:lnTo>
                <a:lnTo>
                  <a:pt x="400811" y="0"/>
                </a:lnTo>
                <a:close/>
              </a:path>
            </a:pathLst>
          </a:custGeom>
          <a:solidFill>
            <a:srgbClr val="E6B8B8"/>
          </a:solidFill>
        </p:spPr>
        <p:txBody>
          <a:bodyPr wrap="square" lIns="0" tIns="0" rIns="0" bIns="0" rtlCol="0"/>
          <a:lstStyle/>
          <a:p>
            <a:endParaRPr/>
          </a:p>
        </p:txBody>
      </p:sp>
      <p:sp>
        <p:nvSpPr>
          <p:cNvPr id="16" name="object 16"/>
          <p:cNvSpPr/>
          <p:nvPr/>
        </p:nvSpPr>
        <p:spPr>
          <a:xfrm>
            <a:off x="108204" y="3075432"/>
            <a:ext cx="1598676" cy="1217676"/>
          </a:xfrm>
          <a:prstGeom prst="rect">
            <a:avLst/>
          </a:prstGeom>
          <a:blipFill>
            <a:blip r:embed="rId7" cstate="print"/>
            <a:stretch>
              <a:fillRect/>
            </a:stretch>
          </a:blipFill>
        </p:spPr>
        <p:txBody>
          <a:bodyPr wrap="square" lIns="0" tIns="0" rIns="0" bIns="0" rtlCol="0"/>
          <a:lstStyle/>
          <a:p>
            <a:endParaRPr/>
          </a:p>
        </p:txBody>
      </p:sp>
      <p:sp>
        <p:nvSpPr>
          <p:cNvPr id="17" name="object 4"/>
          <p:cNvSpPr txBox="1">
            <a:spLocks/>
          </p:cNvSpPr>
          <p:nvPr/>
        </p:nvSpPr>
        <p:spPr>
          <a:xfrm>
            <a:off x="6383910" y="3338820"/>
            <a:ext cx="2455290" cy="394980"/>
          </a:xfrm>
          <a:prstGeom prst="rect">
            <a:avLst/>
          </a:prstGeom>
          <a:solidFill>
            <a:srgbClr val="D99593"/>
          </a:solidFill>
        </p:spPr>
        <p:txBody>
          <a:bodyPr vert="horz" wrap="square" lIns="0" tIns="25400" rIns="0" bIns="0" rtlCol="0">
            <a:spAutoFit/>
          </a:bodyPr>
          <a:lstStyle>
            <a:lvl1pPr>
              <a:defRPr sz="4400" b="1" i="0">
                <a:solidFill>
                  <a:srgbClr val="622422"/>
                </a:solidFill>
                <a:latin typeface="Arial"/>
                <a:ea typeface="+mj-ea"/>
                <a:cs typeface="Arial"/>
              </a:defRPr>
            </a:lvl1pPr>
          </a:lstStyle>
          <a:p>
            <a:pPr marL="90805">
              <a:spcBef>
                <a:spcPts val="200"/>
              </a:spcBef>
            </a:pPr>
            <a:r>
              <a:rPr lang="en-US" sz="2400" spc="-225" dirty="0" err="1" smtClean="0">
                <a:solidFill>
                  <a:srgbClr val="FFFFFF"/>
                </a:solidFill>
              </a:rPr>
              <a:t>Reisa</a:t>
            </a:r>
            <a:r>
              <a:rPr lang="en-US" sz="2400" spc="-225" dirty="0" smtClean="0">
                <a:solidFill>
                  <a:srgbClr val="FFFFFF"/>
                </a:solidFill>
              </a:rPr>
              <a:t> </a:t>
            </a:r>
            <a:r>
              <a:rPr lang="en-US" sz="2400" spc="-225" dirty="0" err="1" smtClean="0">
                <a:solidFill>
                  <a:srgbClr val="FFFFFF"/>
                </a:solidFill>
              </a:rPr>
              <a:t>Dyasvaro</a:t>
            </a:r>
            <a:r>
              <a:rPr lang="en-US" sz="2400" spc="-225" dirty="0" smtClean="0">
                <a:solidFill>
                  <a:srgbClr val="FFFFFF"/>
                </a:solidFill>
              </a:rPr>
              <a:t> ZP</a:t>
            </a:r>
            <a:endParaRPr lang="en-US" sz="2400" dirty="0">
              <a:latin typeface="Times New Roman"/>
              <a:cs typeface="Times New Roman"/>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430768" y="35051"/>
            <a:ext cx="478790" cy="457818"/>
          </a:xfrm>
          <a:prstGeom prst="rect">
            <a:avLst/>
          </a:prstGeom>
          <a:solidFill>
            <a:srgbClr val="C00000"/>
          </a:solidFill>
        </p:spPr>
        <p:txBody>
          <a:bodyPr vert="horz" wrap="square" lIns="0" tIns="179070" rIns="0" bIns="0" rtlCol="0">
            <a:spAutoFit/>
          </a:bodyPr>
          <a:lstStyle/>
          <a:p>
            <a:pPr marL="250825">
              <a:lnSpc>
                <a:spcPct val="100000"/>
              </a:lnSpc>
              <a:spcBef>
                <a:spcPts val="1410"/>
              </a:spcBef>
            </a:pPr>
            <a:r>
              <a:rPr lang="en-US" b="1" dirty="0">
                <a:solidFill>
                  <a:srgbClr val="FFFFFF"/>
                </a:solidFill>
                <a:latin typeface="Carlito"/>
                <a:cs typeface="Carlito"/>
              </a:rPr>
              <a:t>9</a:t>
            </a:r>
            <a:endParaRPr sz="1800" dirty="0">
              <a:latin typeface="Carlito"/>
              <a:cs typeface="Carlito"/>
            </a:endParaRPr>
          </a:p>
        </p:txBody>
      </p:sp>
      <p:sp>
        <p:nvSpPr>
          <p:cNvPr id="3" name="object 3"/>
          <p:cNvSpPr txBox="1">
            <a:spLocks noGrp="1"/>
          </p:cNvSpPr>
          <p:nvPr>
            <p:ph type="title"/>
          </p:nvPr>
        </p:nvSpPr>
        <p:spPr>
          <a:xfrm>
            <a:off x="59435" y="35051"/>
            <a:ext cx="8371840" cy="451406"/>
          </a:xfrm>
          <a:prstGeom prst="rect">
            <a:avLst/>
          </a:prstGeom>
          <a:solidFill>
            <a:srgbClr val="D99593"/>
          </a:solidFill>
        </p:spPr>
        <p:txBody>
          <a:bodyPr vert="horz" wrap="square" lIns="0" tIns="20320" rIns="0" bIns="0" rtlCol="0">
            <a:spAutoFit/>
          </a:bodyPr>
          <a:lstStyle/>
          <a:p>
            <a:pPr marL="90805">
              <a:lnSpc>
                <a:spcPct val="100000"/>
              </a:lnSpc>
              <a:spcBef>
                <a:spcPts val="160"/>
              </a:spcBef>
            </a:pPr>
            <a:r>
              <a:rPr lang="en-US" sz="2800" i="1" dirty="0" smtClean="0"/>
              <a:t>Initial Public Offering (IPO)</a:t>
            </a:r>
            <a:endParaRPr sz="2800" i="1" dirty="0">
              <a:latin typeface="Times New Roman"/>
              <a:cs typeface="Times New Roman"/>
            </a:endParaRPr>
          </a:p>
        </p:txBody>
      </p:sp>
      <p:sp>
        <p:nvSpPr>
          <p:cNvPr id="9" name="Rectangle 8"/>
          <p:cNvSpPr/>
          <p:nvPr/>
        </p:nvSpPr>
        <p:spPr>
          <a:xfrm>
            <a:off x="304800" y="1460480"/>
            <a:ext cx="8458200" cy="4524315"/>
          </a:xfrm>
          <a:prstGeom prst="rect">
            <a:avLst/>
          </a:prstGeom>
        </p:spPr>
        <p:txBody>
          <a:bodyPr wrap="square">
            <a:spAutoFit/>
          </a:bodyPr>
          <a:lstStyle/>
          <a:p>
            <a:pPr marL="285750" indent="-285750" algn="just">
              <a:buFont typeface="Arial" pitchFamily="34" charset="0"/>
              <a:buChar char="•"/>
            </a:pPr>
            <a:r>
              <a:rPr lang="en-US" dirty="0" err="1"/>
              <a:t>Penawaran</a:t>
            </a:r>
            <a:r>
              <a:rPr lang="en-US" dirty="0"/>
              <a:t> </a:t>
            </a:r>
            <a:r>
              <a:rPr lang="en-US" dirty="0" err="1"/>
              <a:t>umum</a:t>
            </a:r>
            <a:r>
              <a:rPr lang="en-US" dirty="0"/>
              <a:t> </a:t>
            </a:r>
            <a:r>
              <a:rPr lang="en-US" dirty="0" err="1"/>
              <a:t>perdana</a:t>
            </a:r>
            <a:r>
              <a:rPr lang="en-US" dirty="0"/>
              <a:t> (IPO) </a:t>
            </a:r>
            <a:r>
              <a:rPr lang="en-US" dirty="0" err="1"/>
              <a:t>mengacu</a:t>
            </a:r>
            <a:r>
              <a:rPr lang="en-US" dirty="0"/>
              <a:t> </a:t>
            </a:r>
            <a:r>
              <a:rPr lang="en-US" dirty="0" err="1"/>
              <a:t>pada</a:t>
            </a:r>
            <a:r>
              <a:rPr lang="en-US" dirty="0"/>
              <a:t> proses </a:t>
            </a:r>
            <a:r>
              <a:rPr lang="en-US" dirty="0" err="1"/>
              <a:t>penawaran</a:t>
            </a:r>
            <a:r>
              <a:rPr lang="en-US" dirty="0"/>
              <a:t> </a:t>
            </a:r>
            <a:r>
              <a:rPr lang="en-US" dirty="0" err="1"/>
              <a:t>saham</a:t>
            </a:r>
            <a:r>
              <a:rPr lang="en-US" dirty="0"/>
              <a:t>  </a:t>
            </a:r>
            <a:r>
              <a:rPr lang="en-US" dirty="0" err="1"/>
              <a:t>perusahaan</a:t>
            </a:r>
            <a:r>
              <a:rPr lang="en-US" dirty="0"/>
              <a:t> </a:t>
            </a:r>
            <a:r>
              <a:rPr lang="en-US" dirty="0" err="1"/>
              <a:t>swasta</a:t>
            </a:r>
            <a:r>
              <a:rPr lang="en-US" dirty="0"/>
              <a:t>  </a:t>
            </a:r>
            <a:r>
              <a:rPr lang="en-US" dirty="0" err="1"/>
              <a:t>kepada</a:t>
            </a:r>
            <a:r>
              <a:rPr lang="en-US" dirty="0"/>
              <a:t> </a:t>
            </a:r>
            <a:r>
              <a:rPr lang="en-US" dirty="0" err="1"/>
              <a:t>publik</a:t>
            </a:r>
            <a:r>
              <a:rPr lang="en-US" dirty="0"/>
              <a:t> </a:t>
            </a:r>
            <a:r>
              <a:rPr lang="en-US" dirty="0" err="1"/>
              <a:t>dalam</a:t>
            </a:r>
            <a:r>
              <a:rPr lang="en-US" dirty="0"/>
              <a:t> </a:t>
            </a:r>
            <a:r>
              <a:rPr lang="en-US" dirty="0" err="1"/>
              <a:t>penerbitan</a:t>
            </a:r>
            <a:r>
              <a:rPr lang="en-US" dirty="0"/>
              <a:t> </a:t>
            </a:r>
            <a:r>
              <a:rPr lang="en-US" dirty="0" err="1"/>
              <a:t>saham</a:t>
            </a:r>
            <a:r>
              <a:rPr lang="en-US" dirty="0"/>
              <a:t> </a:t>
            </a:r>
            <a:r>
              <a:rPr lang="en-US" dirty="0" err="1"/>
              <a:t>baru</a:t>
            </a:r>
            <a:r>
              <a:rPr lang="en-US" dirty="0"/>
              <a:t>. </a:t>
            </a:r>
            <a:r>
              <a:rPr lang="en-US" dirty="0" err="1"/>
              <a:t>Penerbitan</a:t>
            </a:r>
            <a:r>
              <a:rPr lang="en-US" dirty="0"/>
              <a:t> </a:t>
            </a:r>
            <a:r>
              <a:rPr lang="en-US" dirty="0" err="1"/>
              <a:t>saham</a:t>
            </a:r>
            <a:r>
              <a:rPr lang="en-US" dirty="0"/>
              <a:t> </a:t>
            </a:r>
            <a:r>
              <a:rPr lang="en-US" dirty="0" err="1"/>
              <a:t>publik</a:t>
            </a:r>
            <a:r>
              <a:rPr lang="en-US" dirty="0"/>
              <a:t> </a:t>
            </a:r>
            <a:r>
              <a:rPr lang="en-US" dirty="0" err="1"/>
              <a:t>memungkinkan</a:t>
            </a:r>
            <a:r>
              <a:rPr lang="en-US" dirty="0"/>
              <a:t> </a:t>
            </a:r>
            <a:r>
              <a:rPr lang="en-US" dirty="0" err="1"/>
              <a:t>perusahaan</a:t>
            </a:r>
            <a:r>
              <a:rPr lang="en-US" dirty="0"/>
              <a:t> </a:t>
            </a:r>
            <a:r>
              <a:rPr lang="en-US" dirty="0" err="1"/>
              <a:t>memperoleh</a:t>
            </a:r>
            <a:r>
              <a:rPr lang="en-US" dirty="0"/>
              <a:t> modal </a:t>
            </a:r>
            <a:r>
              <a:rPr lang="en-US" dirty="0" err="1"/>
              <a:t>dari</a:t>
            </a:r>
            <a:r>
              <a:rPr lang="en-US" dirty="0"/>
              <a:t> investor </a:t>
            </a:r>
            <a:r>
              <a:rPr lang="en-US" dirty="0" err="1"/>
              <a:t>publik</a:t>
            </a:r>
            <a:r>
              <a:rPr lang="en-US" dirty="0"/>
              <a:t>. </a:t>
            </a:r>
            <a:r>
              <a:rPr lang="en-US" dirty="0" err="1"/>
              <a:t>Transisi</a:t>
            </a:r>
            <a:r>
              <a:rPr lang="en-US" dirty="0"/>
              <a:t> </a:t>
            </a:r>
            <a:r>
              <a:rPr lang="en-US" dirty="0" err="1"/>
              <a:t>dari</a:t>
            </a:r>
            <a:r>
              <a:rPr lang="en-US" dirty="0"/>
              <a:t> </a:t>
            </a:r>
            <a:r>
              <a:rPr lang="en-US" dirty="0" err="1"/>
              <a:t>perusahaan</a:t>
            </a:r>
            <a:r>
              <a:rPr lang="en-US" dirty="0"/>
              <a:t> </a:t>
            </a:r>
            <a:r>
              <a:rPr lang="en-US" dirty="0" err="1"/>
              <a:t>swasta</a:t>
            </a:r>
            <a:r>
              <a:rPr lang="en-US" dirty="0"/>
              <a:t> </a:t>
            </a:r>
            <a:r>
              <a:rPr lang="en-US" dirty="0" err="1"/>
              <a:t>ke</a:t>
            </a:r>
            <a:r>
              <a:rPr lang="en-US" dirty="0"/>
              <a:t> </a:t>
            </a:r>
            <a:r>
              <a:rPr lang="en-US" dirty="0" err="1"/>
              <a:t>publik</a:t>
            </a:r>
            <a:r>
              <a:rPr lang="en-US" dirty="0"/>
              <a:t> </a:t>
            </a:r>
            <a:r>
              <a:rPr lang="en-US" dirty="0" err="1"/>
              <a:t>dapat</a:t>
            </a:r>
            <a:r>
              <a:rPr lang="en-US" dirty="0"/>
              <a:t> </a:t>
            </a:r>
            <a:r>
              <a:rPr lang="en-US" dirty="0" err="1"/>
              <a:t>menjadi</a:t>
            </a:r>
            <a:r>
              <a:rPr lang="en-US" dirty="0"/>
              <a:t> </a:t>
            </a:r>
            <a:r>
              <a:rPr lang="en-US" dirty="0" err="1"/>
              <a:t>waktu</a:t>
            </a:r>
            <a:r>
              <a:rPr lang="en-US" dirty="0"/>
              <a:t> yang </a:t>
            </a:r>
            <a:r>
              <a:rPr lang="en-US" dirty="0" err="1"/>
              <a:t>penting</a:t>
            </a:r>
            <a:r>
              <a:rPr lang="en-US" dirty="0"/>
              <a:t> </a:t>
            </a:r>
            <a:r>
              <a:rPr lang="en-US" dirty="0" err="1"/>
              <a:t>bagi</a:t>
            </a:r>
            <a:r>
              <a:rPr lang="en-US" dirty="0"/>
              <a:t> investor </a:t>
            </a:r>
            <a:r>
              <a:rPr lang="en-US" dirty="0" err="1"/>
              <a:t>swasta</a:t>
            </a:r>
            <a:r>
              <a:rPr lang="en-US" dirty="0"/>
              <a:t> </a:t>
            </a:r>
            <a:r>
              <a:rPr lang="en-US" dirty="0" err="1"/>
              <a:t>untuk</a:t>
            </a:r>
            <a:r>
              <a:rPr lang="en-US" dirty="0"/>
              <a:t> </a:t>
            </a:r>
            <a:r>
              <a:rPr lang="en-US" dirty="0" err="1"/>
              <a:t>sepenuhnya</a:t>
            </a:r>
            <a:r>
              <a:rPr lang="en-US" dirty="0"/>
              <a:t> </a:t>
            </a:r>
            <a:r>
              <a:rPr lang="en-US" dirty="0" err="1"/>
              <a:t>merealisasikan</a:t>
            </a:r>
            <a:r>
              <a:rPr lang="en-US" dirty="0"/>
              <a:t> </a:t>
            </a:r>
            <a:r>
              <a:rPr lang="en-US" dirty="0" err="1"/>
              <a:t>keuntungan</a:t>
            </a:r>
            <a:r>
              <a:rPr lang="en-US" dirty="0"/>
              <a:t> </a:t>
            </a:r>
            <a:r>
              <a:rPr lang="en-US" dirty="0" err="1"/>
              <a:t>dari</a:t>
            </a:r>
            <a:r>
              <a:rPr lang="en-US" dirty="0"/>
              <a:t> </a:t>
            </a:r>
            <a:r>
              <a:rPr lang="en-US" dirty="0" err="1"/>
              <a:t>investasi</a:t>
            </a:r>
            <a:r>
              <a:rPr lang="en-US" dirty="0"/>
              <a:t> </a:t>
            </a:r>
            <a:r>
              <a:rPr lang="en-US" dirty="0" err="1"/>
              <a:t>mereka</a:t>
            </a:r>
            <a:r>
              <a:rPr lang="en-US" dirty="0"/>
              <a:t> </a:t>
            </a:r>
            <a:r>
              <a:rPr lang="en-US" dirty="0" err="1"/>
              <a:t>karena</a:t>
            </a:r>
            <a:r>
              <a:rPr lang="en-US" dirty="0"/>
              <a:t> </a:t>
            </a:r>
            <a:r>
              <a:rPr lang="en-US" dirty="0" err="1"/>
              <a:t>biasanya</a:t>
            </a:r>
            <a:r>
              <a:rPr lang="en-US" dirty="0"/>
              <a:t> </a:t>
            </a:r>
            <a:r>
              <a:rPr lang="en-US" dirty="0" err="1"/>
              <a:t>termasuk</a:t>
            </a:r>
            <a:r>
              <a:rPr lang="en-US" dirty="0"/>
              <a:t> </a:t>
            </a:r>
            <a:r>
              <a:rPr lang="en-US" dirty="0" err="1"/>
              <a:t>premi</a:t>
            </a:r>
            <a:r>
              <a:rPr lang="en-US" dirty="0"/>
              <a:t> </a:t>
            </a:r>
            <a:r>
              <a:rPr lang="en-US" dirty="0" err="1"/>
              <a:t>saham</a:t>
            </a:r>
            <a:r>
              <a:rPr lang="en-US" dirty="0"/>
              <a:t> </a:t>
            </a:r>
            <a:r>
              <a:rPr lang="en-US" dirty="0" err="1"/>
              <a:t>untuk</a:t>
            </a:r>
            <a:r>
              <a:rPr lang="en-US" dirty="0"/>
              <a:t> investor </a:t>
            </a:r>
            <a:r>
              <a:rPr lang="en-US" dirty="0" err="1"/>
              <a:t>swasta</a:t>
            </a:r>
            <a:r>
              <a:rPr lang="en-US" dirty="0"/>
              <a:t> </a:t>
            </a:r>
            <a:r>
              <a:rPr lang="en-US" dirty="0" err="1"/>
              <a:t>saat</a:t>
            </a:r>
            <a:r>
              <a:rPr lang="en-US" dirty="0"/>
              <a:t> </a:t>
            </a:r>
            <a:r>
              <a:rPr lang="en-US" dirty="0" err="1"/>
              <a:t>ini</a:t>
            </a:r>
            <a:r>
              <a:rPr lang="en-US" dirty="0"/>
              <a:t>. </a:t>
            </a:r>
            <a:r>
              <a:rPr lang="en-US" dirty="0" err="1"/>
              <a:t>Sementara</a:t>
            </a:r>
            <a:r>
              <a:rPr lang="en-US" dirty="0"/>
              <a:t> </a:t>
            </a:r>
            <a:r>
              <a:rPr lang="en-US" dirty="0" err="1"/>
              <a:t>itu</a:t>
            </a:r>
            <a:r>
              <a:rPr lang="en-US" dirty="0"/>
              <a:t>, investor </a:t>
            </a:r>
            <a:r>
              <a:rPr lang="en-US" dirty="0" err="1"/>
              <a:t>publik</a:t>
            </a:r>
            <a:r>
              <a:rPr lang="en-US" dirty="0"/>
              <a:t> </a:t>
            </a:r>
            <a:r>
              <a:rPr lang="en-US" dirty="0" err="1"/>
              <a:t>juga</a:t>
            </a:r>
            <a:r>
              <a:rPr lang="en-US" dirty="0"/>
              <a:t> </a:t>
            </a:r>
            <a:r>
              <a:rPr lang="en-US" dirty="0" err="1"/>
              <a:t>bisa</a:t>
            </a:r>
            <a:r>
              <a:rPr lang="en-US" dirty="0"/>
              <a:t> </a:t>
            </a:r>
            <a:r>
              <a:rPr lang="en-US" dirty="0" err="1"/>
              <a:t>berpartisipasi</a:t>
            </a:r>
            <a:r>
              <a:rPr lang="en-US" dirty="0"/>
              <a:t> </a:t>
            </a:r>
            <a:r>
              <a:rPr lang="en-US" dirty="0" err="1"/>
              <a:t>dalam</a:t>
            </a:r>
            <a:r>
              <a:rPr lang="en-US" dirty="0"/>
              <a:t> </a:t>
            </a:r>
            <a:r>
              <a:rPr lang="en-US" dirty="0" err="1"/>
              <a:t>penawaran</a:t>
            </a:r>
            <a:r>
              <a:rPr lang="en-US" dirty="0"/>
              <a:t> </a:t>
            </a:r>
            <a:r>
              <a:rPr lang="en-US" dirty="0" err="1"/>
              <a:t>tersebut</a:t>
            </a:r>
            <a:r>
              <a:rPr lang="en-US" dirty="0" smtClean="0"/>
              <a:t>.</a:t>
            </a:r>
          </a:p>
          <a:p>
            <a:pPr marL="285750" indent="-285750" algn="just">
              <a:buFont typeface="Arial" pitchFamily="34" charset="0"/>
              <a:buChar char="•"/>
            </a:pPr>
            <a:r>
              <a:rPr lang="en-US" dirty="0" err="1"/>
              <a:t>Sebelum</a:t>
            </a:r>
            <a:r>
              <a:rPr lang="en-US" dirty="0"/>
              <a:t> IPO, </a:t>
            </a:r>
            <a:r>
              <a:rPr lang="en-US" dirty="0" err="1"/>
              <a:t>perusahaan</a:t>
            </a:r>
            <a:r>
              <a:rPr lang="en-US" dirty="0"/>
              <a:t> </a:t>
            </a:r>
            <a:r>
              <a:rPr lang="en-US" dirty="0" err="1"/>
              <a:t>dianggap</a:t>
            </a:r>
            <a:r>
              <a:rPr lang="en-US" dirty="0"/>
              <a:t> </a:t>
            </a:r>
            <a:r>
              <a:rPr lang="en-US" dirty="0" err="1"/>
              <a:t>swasta</a:t>
            </a:r>
            <a:r>
              <a:rPr lang="en-US" dirty="0"/>
              <a:t>. </a:t>
            </a:r>
            <a:r>
              <a:rPr lang="en-US" dirty="0" err="1"/>
              <a:t>Sebagai</a:t>
            </a:r>
            <a:r>
              <a:rPr lang="en-US" dirty="0"/>
              <a:t> </a:t>
            </a:r>
            <a:r>
              <a:rPr lang="en-US" dirty="0" err="1"/>
              <a:t>perusahaan</a:t>
            </a:r>
            <a:r>
              <a:rPr lang="en-US" dirty="0"/>
              <a:t> </a:t>
            </a:r>
            <a:r>
              <a:rPr lang="en-US" dirty="0" err="1"/>
              <a:t>swasta</a:t>
            </a:r>
            <a:r>
              <a:rPr lang="en-US" dirty="0"/>
              <a:t>, </a:t>
            </a:r>
            <a:r>
              <a:rPr lang="en-US" dirty="0" err="1"/>
              <a:t>bisnis</a:t>
            </a:r>
            <a:r>
              <a:rPr lang="en-US" dirty="0"/>
              <a:t> </a:t>
            </a:r>
            <a:r>
              <a:rPr lang="en-US" dirty="0" err="1"/>
              <a:t>telah</a:t>
            </a:r>
            <a:r>
              <a:rPr lang="en-US" dirty="0"/>
              <a:t> </a:t>
            </a:r>
            <a:r>
              <a:rPr lang="en-US" dirty="0" err="1"/>
              <a:t>berkembang</a:t>
            </a:r>
            <a:r>
              <a:rPr lang="en-US" dirty="0"/>
              <a:t> </a:t>
            </a:r>
            <a:r>
              <a:rPr lang="en-US" dirty="0" err="1"/>
              <a:t>dengan</a:t>
            </a:r>
            <a:r>
              <a:rPr lang="en-US" dirty="0"/>
              <a:t> </a:t>
            </a:r>
            <a:r>
              <a:rPr lang="en-US" dirty="0" err="1"/>
              <a:t>jumlah</a:t>
            </a:r>
            <a:r>
              <a:rPr lang="en-US" dirty="0"/>
              <a:t> </a:t>
            </a:r>
            <a:r>
              <a:rPr lang="en-US" dirty="0" err="1"/>
              <a:t>pemegang</a:t>
            </a:r>
            <a:r>
              <a:rPr lang="en-US" dirty="0"/>
              <a:t> </a:t>
            </a:r>
            <a:r>
              <a:rPr lang="en-US" dirty="0" err="1"/>
              <a:t>saham</a:t>
            </a:r>
            <a:r>
              <a:rPr lang="en-US" dirty="0"/>
              <a:t> yang </a:t>
            </a:r>
            <a:r>
              <a:rPr lang="en-US" dirty="0" err="1"/>
              <a:t>relatif</a:t>
            </a:r>
            <a:r>
              <a:rPr lang="en-US" dirty="0"/>
              <a:t> </a:t>
            </a:r>
            <a:r>
              <a:rPr lang="en-US" dirty="0" err="1"/>
              <a:t>kecil</a:t>
            </a:r>
            <a:r>
              <a:rPr lang="en-US" dirty="0"/>
              <a:t> </a:t>
            </a:r>
            <a:r>
              <a:rPr lang="en-US" dirty="0" err="1"/>
              <a:t>termasuk</a:t>
            </a:r>
            <a:r>
              <a:rPr lang="en-US" dirty="0"/>
              <a:t> investor </a:t>
            </a:r>
            <a:r>
              <a:rPr lang="en-US" dirty="0" err="1"/>
              <a:t>awal</a:t>
            </a:r>
            <a:r>
              <a:rPr lang="en-US" dirty="0"/>
              <a:t> </a:t>
            </a:r>
            <a:r>
              <a:rPr lang="en-US" dirty="0" err="1"/>
              <a:t>seperti</a:t>
            </a:r>
            <a:r>
              <a:rPr lang="en-US" dirty="0"/>
              <a:t> </a:t>
            </a:r>
            <a:r>
              <a:rPr lang="en-US" dirty="0" err="1"/>
              <a:t>pendiri</a:t>
            </a:r>
            <a:r>
              <a:rPr lang="en-US" dirty="0"/>
              <a:t>, </a:t>
            </a:r>
            <a:r>
              <a:rPr lang="en-US" dirty="0" err="1"/>
              <a:t>keluarga</a:t>
            </a:r>
            <a:r>
              <a:rPr lang="en-US" dirty="0"/>
              <a:t>, </a:t>
            </a:r>
            <a:r>
              <a:rPr lang="en-US" dirty="0" err="1"/>
              <a:t>dan</a:t>
            </a:r>
            <a:r>
              <a:rPr lang="en-US" dirty="0"/>
              <a:t> </a:t>
            </a:r>
            <a:r>
              <a:rPr lang="en-US" dirty="0" err="1"/>
              <a:t>teman</a:t>
            </a:r>
            <a:r>
              <a:rPr lang="en-US" dirty="0"/>
              <a:t> </a:t>
            </a:r>
            <a:r>
              <a:rPr lang="en-US" dirty="0" err="1"/>
              <a:t>bersama</a:t>
            </a:r>
            <a:r>
              <a:rPr lang="en-US" dirty="0"/>
              <a:t> </a:t>
            </a:r>
            <a:r>
              <a:rPr lang="en-US" dirty="0" err="1"/>
              <a:t>dengan</a:t>
            </a:r>
            <a:r>
              <a:rPr lang="en-US" dirty="0"/>
              <a:t> investor </a:t>
            </a:r>
            <a:r>
              <a:rPr lang="en-US" dirty="0" err="1"/>
              <a:t>profesional</a:t>
            </a:r>
            <a:r>
              <a:rPr lang="en-US" dirty="0"/>
              <a:t> </a:t>
            </a:r>
            <a:r>
              <a:rPr lang="en-US" dirty="0" err="1"/>
              <a:t>seperti</a:t>
            </a:r>
            <a:r>
              <a:rPr lang="en-US" dirty="0"/>
              <a:t> </a:t>
            </a:r>
            <a:r>
              <a:rPr lang="en-US" dirty="0" err="1"/>
              <a:t>pemodal</a:t>
            </a:r>
            <a:r>
              <a:rPr lang="en-US" dirty="0"/>
              <a:t>  </a:t>
            </a:r>
            <a:r>
              <a:rPr lang="en-US" dirty="0" err="1"/>
              <a:t>ventura</a:t>
            </a:r>
            <a:r>
              <a:rPr lang="en-US" dirty="0"/>
              <a:t> </a:t>
            </a:r>
            <a:endParaRPr lang="en-US" dirty="0" smtClean="0"/>
          </a:p>
          <a:p>
            <a:pPr marL="285750" indent="-285750" algn="just">
              <a:buFont typeface="Arial" pitchFamily="34" charset="0"/>
              <a:buChar char="•"/>
            </a:pPr>
            <a:r>
              <a:rPr lang="en-US" dirty="0"/>
              <a:t>IPO </a:t>
            </a:r>
            <a:r>
              <a:rPr lang="en-US" dirty="0" err="1"/>
              <a:t>adalah</a:t>
            </a:r>
            <a:r>
              <a:rPr lang="en-US" dirty="0"/>
              <a:t> </a:t>
            </a:r>
            <a:r>
              <a:rPr lang="en-US" dirty="0" err="1"/>
              <a:t>langkah</a:t>
            </a:r>
            <a:r>
              <a:rPr lang="en-US" dirty="0"/>
              <a:t> </a:t>
            </a:r>
            <a:r>
              <a:rPr lang="en-US" dirty="0" err="1"/>
              <a:t>besar</a:t>
            </a:r>
            <a:r>
              <a:rPr lang="en-US" dirty="0"/>
              <a:t> </a:t>
            </a:r>
            <a:r>
              <a:rPr lang="en-US" dirty="0" err="1"/>
              <a:t>bagi</a:t>
            </a:r>
            <a:r>
              <a:rPr lang="en-US" dirty="0"/>
              <a:t> </a:t>
            </a:r>
            <a:r>
              <a:rPr lang="en-US" dirty="0" err="1"/>
              <a:t>perusahaan</a:t>
            </a:r>
            <a:r>
              <a:rPr lang="en-US" dirty="0"/>
              <a:t> </a:t>
            </a:r>
            <a:r>
              <a:rPr lang="en-US" dirty="0" err="1"/>
              <a:t>karena</a:t>
            </a:r>
            <a:r>
              <a:rPr lang="en-US" dirty="0"/>
              <a:t> </a:t>
            </a:r>
            <a:r>
              <a:rPr lang="en-US" dirty="0" err="1"/>
              <a:t>memberikan</a:t>
            </a:r>
            <a:r>
              <a:rPr lang="en-US" dirty="0"/>
              <a:t> </a:t>
            </a:r>
            <a:r>
              <a:rPr lang="en-US" dirty="0" err="1"/>
              <a:t>perusahaan</a:t>
            </a:r>
            <a:r>
              <a:rPr lang="en-US" dirty="0"/>
              <a:t> </a:t>
            </a:r>
            <a:r>
              <a:rPr lang="en-US" dirty="0" err="1"/>
              <a:t>akses</a:t>
            </a:r>
            <a:r>
              <a:rPr lang="en-US" dirty="0"/>
              <a:t> </a:t>
            </a:r>
            <a:r>
              <a:rPr lang="en-US" dirty="0" err="1"/>
              <a:t>untuk</a:t>
            </a:r>
            <a:r>
              <a:rPr lang="en-US" dirty="0"/>
              <a:t> </a:t>
            </a:r>
            <a:r>
              <a:rPr lang="en-US" dirty="0" err="1"/>
              <a:t>mengumpulkan</a:t>
            </a:r>
            <a:r>
              <a:rPr lang="en-US" dirty="0"/>
              <a:t> </a:t>
            </a:r>
            <a:r>
              <a:rPr lang="en-US" dirty="0" err="1"/>
              <a:t>banyak</a:t>
            </a:r>
            <a:r>
              <a:rPr lang="en-US" dirty="0"/>
              <a:t> </a:t>
            </a:r>
            <a:r>
              <a:rPr lang="en-US" dirty="0" err="1"/>
              <a:t>uang</a:t>
            </a:r>
            <a:r>
              <a:rPr lang="en-US" dirty="0"/>
              <a:t>. </a:t>
            </a:r>
            <a:r>
              <a:rPr lang="en-US" dirty="0" err="1"/>
              <a:t>Ini</a:t>
            </a:r>
            <a:r>
              <a:rPr lang="en-US" dirty="0"/>
              <a:t> </a:t>
            </a:r>
            <a:r>
              <a:rPr lang="en-US" dirty="0" err="1"/>
              <a:t>memberi</a:t>
            </a:r>
            <a:r>
              <a:rPr lang="en-US" dirty="0"/>
              <a:t> </a:t>
            </a:r>
            <a:r>
              <a:rPr lang="en-US" dirty="0" err="1"/>
              <a:t>perusahaan</a:t>
            </a:r>
            <a:r>
              <a:rPr lang="en-US" dirty="0"/>
              <a:t> </a:t>
            </a:r>
            <a:r>
              <a:rPr lang="en-US" dirty="0" err="1"/>
              <a:t>kemampuan</a:t>
            </a:r>
            <a:r>
              <a:rPr lang="en-US" dirty="0"/>
              <a:t> yang </a:t>
            </a:r>
            <a:r>
              <a:rPr lang="en-US" dirty="0" err="1"/>
              <a:t>lebih</a:t>
            </a:r>
            <a:r>
              <a:rPr lang="en-US" dirty="0"/>
              <a:t> </a:t>
            </a:r>
            <a:r>
              <a:rPr lang="en-US" dirty="0" err="1"/>
              <a:t>besar</a:t>
            </a:r>
            <a:r>
              <a:rPr lang="en-US" dirty="0"/>
              <a:t> </a:t>
            </a:r>
            <a:r>
              <a:rPr lang="en-US" dirty="0" err="1"/>
              <a:t>untuk</a:t>
            </a:r>
            <a:r>
              <a:rPr lang="en-US" dirty="0"/>
              <a:t> </a:t>
            </a:r>
            <a:r>
              <a:rPr lang="en-US" dirty="0" err="1"/>
              <a:t>tumbuh</a:t>
            </a:r>
            <a:r>
              <a:rPr lang="en-US" dirty="0"/>
              <a:t> </a:t>
            </a:r>
            <a:r>
              <a:rPr lang="en-US" dirty="0" err="1"/>
              <a:t>dan</a:t>
            </a:r>
            <a:r>
              <a:rPr lang="en-US" dirty="0"/>
              <a:t> </a:t>
            </a:r>
            <a:r>
              <a:rPr lang="en-US" dirty="0" err="1"/>
              <a:t>berkembang</a:t>
            </a:r>
            <a:r>
              <a:rPr lang="en-US" dirty="0"/>
              <a:t>. </a:t>
            </a:r>
            <a:r>
              <a:rPr lang="en-US" dirty="0" err="1"/>
              <a:t>Transparansi</a:t>
            </a:r>
            <a:r>
              <a:rPr lang="en-US" dirty="0"/>
              <a:t> yang </a:t>
            </a:r>
            <a:r>
              <a:rPr lang="en-US" dirty="0" err="1"/>
              <a:t>meningkat</a:t>
            </a:r>
            <a:r>
              <a:rPr lang="en-US" dirty="0"/>
              <a:t> </a:t>
            </a:r>
            <a:r>
              <a:rPr lang="en-US" dirty="0" err="1"/>
              <a:t>dan</a:t>
            </a:r>
            <a:r>
              <a:rPr lang="en-US" dirty="0"/>
              <a:t> </a:t>
            </a:r>
            <a:r>
              <a:rPr lang="en-US" dirty="0" err="1"/>
              <a:t>kredibilitas</a:t>
            </a:r>
            <a:r>
              <a:rPr lang="en-US" dirty="0"/>
              <a:t> </a:t>
            </a:r>
            <a:r>
              <a:rPr lang="en-US" dirty="0" err="1"/>
              <a:t>daftar</a:t>
            </a:r>
            <a:r>
              <a:rPr lang="en-US" dirty="0"/>
              <a:t> </a:t>
            </a:r>
            <a:r>
              <a:rPr lang="en-US" dirty="0" err="1"/>
              <a:t>saham</a:t>
            </a:r>
            <a:r>
              <a:rPr lang="en-US" dirty="0"/>
              <a:t> </a:t>
            </a:r>
            <a:r>
              <a:rPr lang="en-US" dirty="0" err="1"/>
              <a:t>juga</a:t>
            </a:r>
            <a:r>
              <a:rPr lang="en-US" dirty="0"/>
              <a:t> </a:t>
            </a:r>
            <a:r>
              <a:rPr lang="en-US" dirty="0" err="1"/>
              <a:t>dapat</a:t>
            </a:r>
            <a:r>
              <a:rPr lang="en-US" dirty="0"/>
              <a:t> </a:t>
            </a:r>
            <a:r>
              <a:rPr lang="en-US" dirty="0" err="1"/>
              <a:t>menjadi</a:t>
            </a:r>
            <a:r>
              <a:rPr lang="en-US" dirty="0"/>
              <a:t> </a:t>
            </a:r>
            <a:r>
              <a:rPr lang="en-US" dirty="0" err="1"/>
              <a:t>faktor</a:t>
            </a:r>
            <a:r>
              <a:rPr lang="en-US" dirty="0"/>
              <a:t> </a:t>
            </a:r>
            <a:r>
              <a:rPr lang="en-US" dirty="0" err="1"/>
              <a:t>dalam</a:t>
            </a:r>
            <a:r>
              <a:rPr lang="en-US" dirty="0"/>
              <a:t> </a:t>
            </a:r>
            <a:r>
              <a:rPr lang="en-US" dirty="0" err="1"/>
              <a:t>membantunya</a:t>
            </a:r>
            <a:r>
              <a:rPr lang="en-US" dirty="0"/>
              <a:t> </a:t>
            </a:r>
            <a:r>
              <a:rPr lang="en-US" dirty="0" err="1"/>
              <a:t>mendapatkan</a:t>
            </a:r>
            <a:r>
              <a:rPr lang="en-US" dirty="0"/>
              <a:t> </a:t>
            </a:r>
            <a:r>
              <a:rPr lang="en-US" dirty="0" err="1"/>
              <a:t>persyaratan</a:t>
            </a:r>
            <a:r>
              <a:rPr lang="en-US" dirty="0"/>
              <a:t> yang </a:t>
            </a:r>
            <a:r>
              <a:rPr lang="en-US" dirty="0" err="1"/>
              <a:t>lebih</a:t>
            </a:r>
            <a:r>
              <a:rPr lang="en-US" dirty="0"/>
              <a:t> </a:t>
            </a:r>
            <a:r>
              <a:rPr lang="en-US" dirty="0" err="1"/>
              <a:t>baik</a:t>
            </a:r>
            <a:r>
              <a:rPr lang="en-US" dirty="0"/>
              <a:t> </a:t>
            </a:r>
            <a:r>
              <a:rPr lang="en-US" dirty="0" err="1"/>
              <a:t>saat</a:t>
            </a:r>
            <a:r>
              <a:rPr lang="en-US" dirty="0"/>
              <a:t> </a:t>
            </a:r>
            <a:r>
              <a:rPr lang="en-US" dirty="0" err="1"/>
              <a:t>mencari</a:t>
            </a:r>
            <a:r>
              <a:rPr lang="en-US" dirty="0"/>
              <a:t> </a:t>
            </a:r>
            <a:r>
              <a:rPr lang="en-US" dirty="0" err="1"/>
              <a:t>dana</a:t>
            </a:r>
            <a:r>
              <a:rPr lang="en-US" dirty="0"/>
              <a:t> </a:t>
            </a:r>
            <a:r>
              <a:rPr lang="en-US" dirty="0" err="1"/>
              <a:t>pinjaman</a:t>
            </a:r>
            <a:r>
              <a:rPr lang="en-US" dirty="0"/>
              <a:t> </a:t>
            </a:r>
            <a:r>
              <a:rPr lang="en-US" dirty="0" err="1"/>
              <a:t>juga</a:t>
            </a:r>
            <a:r>
              <a:rPr lang="en-US" dirty="0"/>
              <a:t>.</a:t>
            </a:r>
          </a:p>
        </p:txBody>
      </p:sp>
      <p:sp>
        <p:nvSpPr>
          <p:cNvPr id="5" name="object 4"/>
          <p:cNvSpPr/>
          <p:nvPr/>
        </p:nvSpPr>
        <p:spPr>
          <a:xfrm>
            <a:off x="126492" y="620268"/>
            <a:ext cx="1034795" cy="743712"/>
          </a:xfrm>
          <a:prstGeom prst="rect">
            <a:avLst/>
          </a:prstGeom>
          <a:blipFill>
            <a:blip r:embed="rId2" cstate="print"/>
            <a:stretch>
              <a:fillRect/>
            </a:stretch>
          </a:blipFill>
        </p:spPr>
        <p:txBody>
          <a:bodyPr wrap="square" lIns="0" tIns="0" rIns="0" bIns="0" rtlCol="0"/>
          <a:lstStyle/>
          <a:p>
            <a:endParaRPr/>
          </a:p>
        </p:txBody>
      </p:sp>
      <p:sp>
        <p:nvSpPr>
          <p:cNvPr id="4" name="AutoShape 2" descr="Physical Biometrics vs Behavioral Biometric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4" descr="Physical Biometrics vs Behavioral Biometrics"/>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AutoShape 6" descr="Physical Biometrics vs Behavioral Biometrics"/>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16640346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430768" y="35051"/>
            <a:ext cx="478790" cy="457818"/>
          </a:xfrm>
          <a:prstGeom prst="rect">
            <a:avLst/>
          </a:prstGeom>
          <a:solidFill>
            <a:srgbClr val="C00000"/>
          </a:solidFill>
        </p:spPr>
        <p:txBody>
          <a:bodyPr vert="horz" wrap="square" lIns="0" tIns="179070" rIns="0" bIns="0" rtlCol="0">
            <a:spAutoFit/>
          </a:bodyPr>
          <a:lstStyle/>
          <a:p>
            <a:pPr marL="250825">
              <a:lnSpc>
                <a:spcPct val="100000"/>
              </a:lnSpc>
              <a:spcBef>
                <a:spcPts val="1410"/>
              </a:spcBef>
            </a:pPr>
            <a:r>
              <a:rPr lang="en-US" b="1" dirty="0">
                <a:solidFill>
                  <a:srgbClr val="FFFFFF"/>
                </a:solidFill>
                <a:latin typeface="Carlito"/>
                <a:cs typeface="Carlito"/>
              </a:rPr>
              <a:t>9</a:t>
            </a:r>
            <a:endParaRPr sz="1800" dirty="0">
              <a:latin typeface="Carlito"/>
              <a:cs typeface="Carlito"/>
            </a:endParaRPr>
          </a:p>
        </p:txBody>
      </p:sp>
      <p:sp>
        <p:nvSpPr>
          <p:cNvPr id="3" name="object 3"/>
          <p:cNvSpPr txBox="1">
            <a:spLocks noGrp="1"/>
          </p:cNvSpPr>
          <p:nvPr>
            <p:ph type="title"/>
          </p:nvPr>
        </p:nvSpPr>
        <p:spPr>
          <a:xfrm>
            <a:off x="59435" y="35051"/>
            <a:ext cx="8371840" cy="451406"/>
          </a:xfrm>
          <a:prstGeom prst="rect">
            <a:avLst/>
          </a:prstGeom>
          <a:solidFill>
            <a:srgbClr val="D99593"/>
          </a:solidFill>
        </p:spPr>
        <p:txBody>
          <a:bodyPr vert="horz" wrap="square" lIns="0" tIns="20320" rIns="0" bIns="0" rtlCol="0">
            <a:spAutoFit/>
          </a:bodyPr>
          <a:lstStyle/>
          <a:p>
            <a:pPr marL="90805">
              <a:lnSpc>
                <a:spcPct val="100000"/>
              </a:lnSpc>
              <a:spcBef>
                <a:spcPts val="160"/>
              </a:spcBef>
            </a:pPr>
            <a:r>
              <a:rPr lang="en-US" sz="2800" i="1" dirty="0"/>
              <a:t>Initial Public Offering (IPO)</a:t>
            </a:r>
            <a:endParaRPr sz="2800" i="1" dirty="0">
              <a:latin typeface="Times New Roman"/>
              <a:cs typeface="Times New Roman"/>
            </a:endParaRPr>
          </a:p>
        </p:txBody>
      </p:sp>
      <p:sp>
        <p:nvSpPr>
          <p:cNvPr id="9" name="Rectangle 8"/>
          <p:cNvSpPr/>
          <p:nvPr/>
        </p:nvSpPr>
        <p:spPr>
          <a:xfrm>
            <a:off x="304800" y="1460480"/>
            <a:ext cx="8458200" cy="3139321"/>
          </a:xfrm>
          <a:prstGeom prst="rect">
            <a:avLst/>
          </a:prstGeom>
        </p:spPr>
        <p:txBody>
          <a:bodyPr wrap="square">
            <a:spAutoFit/>
          </a:bodyPr>
          <a:lstStyle/>
          <a:p>
            <a:pPr marL="285750" indent="-285750" algn="just">
              <a:buFont typeface="Arial" pitchFamily="34" charset="0"/>
              <a:buChar char="•"/>
            </a:pPr>
            <a:r>
              <a:rPr lang="en-US" dirty="0" err="1"/>
              <a:t>Poin</a:t>
            </a:r>
            <a:r>
              <a:rPr lang="en-US" dirty="0"/>
              <a:t> </a:t>
            </a:r>
            <a:r>
              <a:rPr lang="en-US" dirty="0" err="1" smtClean="0"/>
              <a:t>Penting</a:t>
            </a:r>
            <a:r>
              <a:rPr lang="en-US" dirty="0" smtClean="0"/>
              <a:t> :</a:t>
            </a:r>
            <a:endParaRPr lang="en-US" dirty="0"/>
          </a:p>
          <a:p>
            <a:pPr marL="742950" lvl="1" indent="-285750" algn="just">
              <a:buFont typeface="Arial" pitchFamily="34" charset="0"/>
              <a:buChar char="•"/>
            </a:pPr>
            <a:r>
              <a:rPr lang="en-US" dirty="0" err="1"/>
              <a:t>Penawaran</a:t>
            </a:r>
            <a:r>
              <a:rPr lang="en-US" dirty="0"/>
              <a:t> </a:t>
            </a:r>
            <a:r>
              <a:rPr lang="en-US" dirty="0" err="1"/>
              <a:t>umum</a:t>
            </a:r>
            <a:r>
              <a:rPr lang="en-US" dirty="0"/>
              <a:t> </a:t>
            </a:r>
            <a:r>
              <a:rPr lang="en-US" dirty="0" err="1"/>
              <a:t>perdana</a:t>
            </a:r>
            <a:r>
              <a:rPr lang="en-US" dirty="0"/>
              <a:t> (IPO) </a:t>
            </a:r>
            <a:r>
              <a:rPr lang="en-US" dirty="0" err="1"/>
              <a:t>mengacu</a:t>
            </a:r>
            <a:r>
              <a:rPr lang="en-US" dirty="0"/>
              <a:t> </a:t>
            </a:r>
            <a:r>
              <a:rPr lang="en-US" dirty="0" err="1"/>
              <a:t>pada</a:t>
            </a:r>
            <a:r>
              <a:rPr lang="en-US" dirty="0"/>
              <a:t> proses </a:t>
            </a:r>
            <a:r>
              <a:rPr lang="en-US" dirty="0" err="1"/>
              <a:t>penawaran</a:t>
            </a:r>
            <a:r>
              <a:rPr lang="en-US" dirty="0"/>
              <a:t> </a:t>
            </a:r>
            <a:r>
              <a:rPr lang="en-US" dirty="0" err="1"/>
              <a:t>saham</a:t>
            </a:r>
            <a:r>
              <a:rPr lang="en-US" dirty="0"/>
              <a:t> </a:t>
            </a:r>
            <a:r>
              <a:rPr lang="en-US" dirty="0" err="1"/>
              <a:t>perusahaan</a:t>
            </a:r>
            <a:r>
              <a:rPr lang="en-US" dirty="0"/>
              <a:t> </a:t>
            </a:r>
            <a:r>
              <a:rPr lang="en-US" dirty="0" err="1"/>
              <a:t>swasta</a:t>
            </a:r>
            <a:r>
              <a:rPr lang="en-US" dirty="0"/>
              <a:t> </a:t>
            </a:r>
            <a:r>
              <a:rPr lang="en-US" dirty="0" err="1"/>
              <a:t>kepada</a:t>
            </a:r>
            <a:r>
              <a:rPr lang="en-US" dirty="0"/>
              <a:t> </a:t>
            </a:r>
            <a:r>
              <a:rPr lang="en-US" dirty="0" err="1"/>
              <a:t>publik</a:t>
            </a:r>
            <a:r>
              <a:rPr lang="en-US" dirty="0"/>
              <a:t> </a:t>
            </a:r>
            <a:r>
              <a:rPr lang="en-US" dirty="0" err="1"/>
              <a:t>dalam</a:t>
            </a:r>
            <a:r>
              <a:rPr lang="en-US" dirty="0"/>
              <a:t> </a:t>
            </a:r>
            <a:r>
              <a:rPr lang="en-US" dirty="0" err="1"/>
              <a:t>penerbitan</a:t>
            </a:r>
            <a:r>
              <a:rPr lang="en-US" dirty="0"/>
              <a:t> </a:t>
            </a:r>
            <a:r>
              <a:rPr lang="en-US" dirty="0" err="1"/>
              <a:t>saham</a:t>
            </a:r>
            <a:r>
              <a:rPr lang="en-US" dirty="0"/>
              <a:t> </a:t>
            </a:r>
            <a:r>
              <a:rPr lang="en-US" dirty="0" err="1"/>
              <a:t>baru</a:t>
            </a:r>
            <a:r>
              <a:rPr lang="en-US" dirty="0"/>
              <a:t>. </a:t>
            </a:r>
          </a:p>
          <a:p>
            <a:pPr marL="742950" lvl="1" indent="-285750" algn="just">
              <a:buFont typeface="Arial" pitchFamily="34" charset="0"/>
              <a:buChar char="•"/>
            </a:pPr>
            <a:r>
              <a:rPr lang="en-US" dirty="0"/>
              <a:t>Perusahaan </a:t>
            </a:r>
            <a:r>
              <a:rPr lang="en-US" dirty="0" err="1"/>
              <a:t>harus</a:t>
            </a:r>
            <a:r>
              <a:rPr lang="en-US" dirty="0"/>
              <a:t> </a:t>
            </a:r>
            <a:r>
              <a:rPr lang="en-US" dirty="0" err="1"/>
              <a:t>memenuhi</a:t>
            </a:r>
            <a:r>
              <a:rPr lang="en-US" dirty="0"/>
              <a:t> </a:t>
            </a:r>
            <a:r>
              <a:rPr lang="en-US" dirty="0" err="1"/>
              <a:t>persyaratan</a:t>
            </a:r>
            <a:r>
              <a:rPr lang="en-US" dirty="0"/>
              <a:t> bursa </a:t>
            </a:r>
            <a:r>
              <a:rPr lang="en-US" dirty="0" err="1"/>
              <a:t>dan</a:t>
            </a:r>
            <a:r>
              <a:rPr lang="en-US" dirty="0"/>
              <a:t> Securities and Exchange Commission (SEC) </a:t>
            </a:r>
            <a:r>
              <a:rPr lang="en-US" dirty="0" err="1"/>
              <a:t>untuk</a:t>
            </a:r>
            <a:r>
              <a:rPr lang="en-US" dirty="0"/>
              <a:t> </a:t>
            </a:r>
            <a:r>
              <a:rPr lang="en-US" dirty="0" err="1"/>
              <a:t>mengadakan</a:t>
            </a:r>
            <a:r>
              <a:rPr lang="en-US" dirty="0"/>
              <a:t> </a:t>
            </a:r>
            <a:r>
              <a:rPr lang="en-US" dirty="0" err="1"/>
              <a:t>penawaran</a:t>
            </a:r>
            <a:r>
              <a:rPr lang="en-US" dirty="0"/>
              <a:t> </a:t>
            </a:r>
            <a:r>
              <a:rPr lang="en-US" dirty="0" err="1"/>
              <a:t>umum</a:t>
            </a:r>
            <a:r>
              <a:rPr lang="en-US" dirty="0"/>
              <a:t> </a:t>
            </a:r>
            <a:r>
              <a:rPr lang="en-US" dirty="0" err="1"/>
              <a:t>perdana</a:t>
            </a:r>
            <a:r>
              <a:rPr lang="en-US" dirty="0"/>
              <a:t> (IPO).</a:t>
            </a:r>
          </a:p>
          <a:p>
            <a:pPr marL="742950" lvl="1" indent="-285750" algn="just">
              <a:buFont typeface="Arial" pitchFamily="34" charset="0"/>
              <a:buChar char="•"/>
            </a:pPr>
            <a:r>
              <a:rPr lang="en-US" dirty="0"/>
              <a:t>IPO </a:t>
            </a:r>
            <a:r>
              <a:rPr lang="en-US" dirty="0" err="1"/>
              <a:t>memberikan</a:t>
            </a:r>
            <a:r>
              <a:rPr lang="en-US" dirty="0"/>
              <a:t> </a:t>
            </a:r>
            <a:r>
              <a:rPr lang="en-US" dirty="0" err="1"/>
              <a:t>peluang</a:t>
            </a:r>
            <a:r>
              <a:rPr lang="en-US" dirty="0"/>
              <a:t> </a:t>
            </a:r>
            <a:r>
              <a:rPr lang="en-US" dirty="0" err="1"/>
              <a:t>bagi</a:t>
            </a:r>
            <a:r>
              <a:rPr lang="en-US" dirty="0"/>
              <a:t> </a:t>
            </a:r>
            <a:r>
              <a:rPr lang="en-US" dirty="0" err="1"/>
              <a:t>perusahaan</a:t>
            </a:r>
            <a:r>
              <a:rPr lang="en-US" dirty="0"/>
              <a:t> </a:t>
            </a:r>
            <a:r>
              <a:rPr lang="en-US" dirty="0" err="1"/>
              <a:t>untuk</a:t>
            </a:r>
            <a:r>
              <a:rPr lang="en-US" dirty="0"/>
              <a:t> </a:t>
            </a:r>
            <a:r>
              <a:rPr lang="en-US" dirty="0" err="1"/>
              <a:t>memperoleh</a:t>
            </a:r>
            <a:r>
              <a:rPr lang="en-US" dirty="0"/>
              <a:t> modal </a:t>
            </a:r>
            <a:r>
              <a:rPr lang="en-US" dirty="0" err="1"/>
              <a:t>dengan</a:t>
            </a:r>
            <a:r>
              <a:rPr lang="en-US" dirty="0"/>
              <a:t> </a:t>
            </a:r>
            <a:r>
              <a:rPr lang="en-US" dirty="0" err="1"/>
              <a:t>menawarkan</a:t>
            </a:r>
            <a:r>
              <a:rPr lang="en-US" dirty="0"/>
              <a:t> </a:t>
            </a:r>
            <a:r>
              <a:rPr lang="en-US" dirty="0" err="1"/>
              <a:t>saham</a:t>
            </a:r>
            <a:r>
              <a:rPr lang="en-US" dirty="0"/>
              <a:t> </a:t>
            </a:r>
            <a:r>
              <a:rPr lang="en-US" dirty="0" err="1"/>
              <a:t>melalui</a:t>
            </a:r>
            <a:r>
              <a:rPr lang="en-US" dirty="0"/>
              <a:t> </a:t>
            </a:r>
            <a:r>
              <a:rPr lang="en-US" dirty="0" err="1"/>
              <a:t>pasar</a:t>
            </a:r>
            <a:r>
              <a:rPr lang="en-US" dirty="0"/>
              <a:t> </a:t>
            </a:r>
            <a:r>
              <a:rPr lang="en-US" dirty="0" err="1"/>
              <a:t>perdana</a:t>
            </a:r>
            <a:r>
              <a:rPr lang="en-US" dirty="0"/>
              <a:t>.</a:t>
            </a:r>
          </a:p>
          <a:p>
            <a:pPr marL="742950" lvl="1" indent="-285750" algn="just">
              <a:buFont typeface="Arial" pitchFamily="34" charset="0"/>
              <a:buChar char="•"/>
            </a:pPr>
            <a:r>
              <a:rPr lang="en-US" dirty="0"/>
              <a:t>Perusahaan </a:t>
            </a:r>
            <a:r>
              <a:rPr lang="en-US" dirty="0" err="1"/>
              <a:t>menyewa</a:t>
            </a:r>
            <a:r>
              <a:rPr lang="en-US" dirty="0"/>
              <a:t> bank </a:t>
            </a:r>
            <a:r>
              <a:rPr lang="en-US" dirty="0" err="1"/>
              <a:t>investasi</a:t>
            </a:r>
            <a:r>
              <a:rPr lang="en-US" dirty="0"/>
              <a:t> </a:t>
            </a:r>
            <a:r>
              <a:rPr lang="en-US" dirty="0" err="1"/>
              <a:t>untuk</a:t>
            </a:r>
            <a:r>
              <a:rPr lang="en-US" dirty="0"/>
              <a:t> </a:t>
            </a:r>
            <a:r>
              <a:rPr lang="en-US" dirty="0" err="1"/>
              <a:t>memasarkan</a:t>
            </a:r>
            <a:r>
              <a:rPr lang="en-US" dirty="0"/>
              <a:t>, </a:t>
            </a:r>
            <a:r>
              <a:rPr lang="en-US" dirty="0" err="1"/>
              <a:t>mengukur</a:t>
            </a:r>
            <a:r>
              <a:rPr lang="en-US" dirty="0"/>
              <a:t> </a:t>
            </a:r>
            <a:r>
              <a:rPr lang="en-US" dirty="0" err="1"/>
              <a:t>permintaan</a:t>
            </a:r>
            <a:r>
              <a:rPr lang="en-US" dirty="0"/>
              <a:t>, </a:t>
            </a:r>
            <a:r>
              <a:rPr lang="en-US" dirty="0" err="1"/>
              <a:t>menetapkan</a:t>
            </a:r>
            <a:r>
              <a:rPr lang="en-US" dirty="0"/>
              <a:t> </a:t>
            </a:r>
            <a:r>
              <a:rPr lang="en-US" dirty="0" err="1"/>
              <a:t>harga</a:t>
            </a:r>
            <a:r>
              <a:rPr lang="en-US" dirty="0"/>
              <a:t> </a:t>
            </a:r>
            <a:r>
              <a:rPr lang="en-US" dirty="0" err="1"/>
              <a:t>dan</a:t>
            </a:r>
            <a:r>
              <a:rPr lang="en-US" dirty="0"/>
              <a:t> </a:t>
            </a:r>
            <a:r>
              <a:rPr lang="en-US" dirty="0" err="1"/>
              <a:t>tanggal</a:t>
            </a:r>
            <a:r>
              <a:rPr lang="en-US" dirty="0"/>
              <a:t> IPO, </a:t>
            </a:r>
            <a:r>
              <a:rPr lang="en-US" dirty="0" err="1"/>
              <a:t>dan</a:t>
            </a:r>
            <a:r>
              <a:rPr lang="en-US" dirty="0"/>
              <a:t> </a:t>
            </a:r>
            <a:r>
              <a:rPr lang="en-US" dirty="0" err="1"/>
              <a:t>banyak</a:t>
            </a:r>
            <a:r>
              <a:rPr lang="en-US" dirty="0"/>
              <a:t> </a:t>
            </a:r>
            <a:r>
              <a:rPr lang="en-US" dirty="0" err="1"/>
              <a:t>lagi</a:t>
            </a:r>
            <a:r>
              <a:rPr lang="en-US" dirty="0"/>
              <a:t>.</a:t>
            </a:r>
          </a:p>
          <a:p>
            <a:pPr marL="742950" lvl="1" indent="-285750" algn="just">
              <a:buFont typeface="Arial" pitchFamily="34" charset="0"/>
              <a:buChar char="•"/>
            </a:pPr>
            <a:r>
              <a:rPr lang="en-US" dirty="0"/>
              <a:t>IPO </a:t>
            </a:r>
            <a:r>
              <a:rPr lang="en-US" dirty="0" err="1"/>
              <a:t>dapat</a:t>
            </a:r>
            <a:r>
              <a:rPr lang="en-US" dirty="0"/>
              <a:t> </a:t>
            </a:r>
            <a:r>
              <a:rPr lang="en-US" dirty="0" err="1"/>
              <a:t>dilihat</a:t>
            </a:r>
            <a:r>
              <a:rPr lang="en-US" dirty="0"/>
              <a:t> </a:t>
            </a:r>
            <a:r>
              <a:rPr lang="en-US" dirty="0" err="1"/>
              <a:t>sebagai</a:t>
            </a:r>
            <a:r>
              <a:rPr lang="en-US" dirty="0"/>
              <a:t> </a:t>
            </a:r>
            <a:r>
              <a:rPr lang="en-US" dirty="0" err="1"/>
              <a:t>strategi</a:t>
            </a:r>
            <a:r>
              <a:rPr lang="en-US" dirty="0"/>
              <a:t> </a:t>
            </a:r>
            <a:r>
              <a:rPr lang="en-US" dirty="0" err="1"/>
              <a:t>keluar</a:t>
            </a:r>
            <a:r>
              <a:rPr lang="en-US" dirty="0"/>
              <a:t> </a:t>
            </a:r>
            <a:r>
              <a:rPr lang="en-US" dirty="0" err="1"/>
              <a:t>bagi</a:t>
            </a:r>
            <a:r>
              <a:rPr lang="en-US" dirty="0"/>
              <a:t> </a:t>
            </a:r>
            <a:r>
              <a:rPr lang="en-US" dirty="0" err="1"/>
              <a:t>pendiri</a:t>
            </a:r>
            <a:r>
              <a:rPr lang="en-US" dirty="0"/>
              <a:t> </a:t>
            </a:r>
            <a:r>
              <a:rPr lang="en-US" dirty="0" err="1"/>
              <a:t>perusahaan</a:t>
            </a:r>
            <a:r>
              <a:rPr lang="en-US" dirty="0"/>
              <a:t> </a:t>
            </a:r>
            <a:r>
              <a:rPr lang="en-US" dirty="0" err="1"/>
              <a:t>dan</a:t>
            </a:r>
            <a:r>
              <a:rPr lang="en-US" dirty="0"/>
              <a:t> investor </a:t>
            </a:r>
            <a:r>
              <a:rPr lang="en-US" dirty="0" err="1"/>
              <a:t>awal</a:t>
            </a:r>
            <a:r>
              <a:rPr lang="en-US" dirty="0"/>
              <a:t>, </a:t>
            </a:r>
            <a:r>
              <a:rPr lang="en-US" dirty="0" err="1"/>
              <a:t>dengan</a:t>
            </a:r>
            <a:r>
              <a:rPr lang="en-US" dirty="0"/>
              <a:t> </a:t>
            </a:r>
            <a:r>
              <a:rPr lang="en-US" dirty="0" err="1"/>
              <a:t>merealisasikan</a:t>
            </a:r>
            <a:r>
              <a:rPr lang="en-US" dirty="0"/>
              <a:t> </a:t>
            </a:r>
            <a:r>
              <a:rPr lang="en-US" dirty="0" err="1"/>
              <a:t>keuntungan</a:t>
            </a:r>
            <a:r>
              <a:rPr lang="en-US" dirty="0"/>
              <a:t> </a:t>
            </a:r>
            <a:r>
              <a:rPr lang="en-US" dirty="0" err="1"/>
              <a:t>penuh</a:t>
            </a:r>
            <a:r>
              <a:rPr lang="en-US" dirty="0"/>
              <a:t> </a:t>
            </a:r>
            <a:r>
              <a:rPr lang="en-US" dirty="0" err="1"/>
              <a:t>dari</a:t>
            </a:r>
            <a:r>
              <a:rPr lang="en-US" dirty="0"/>
              <a:t> </a:t>
            </a:r>
            <a:r>
              <a:rPr lang="en-US" dirty="0" err="1"/>
              <a:t>investasi</a:t>
            </a:r>
            <a:r>
              <a:rPr lang="en-US" dirty="0"/>
              <a:t> </a:t>
            </a:r>
            <a:r>
              <a:rPr lang="en-US" dirty="0" err="1"/>
              <a:t>swasta</a:t>
            </a:r>
            <a:r>
              <a:rPr lang="en-US" dirty="0"/>
              <a:t> </a:t>
            </a:r>
            <a:r>
              <a:rPr lang="en-US" dirty="0" err="1"/>
              <a:t>mereka</a:t>
            </a:r>
            <a:r>
              <a:rPr lang="en-US" dirty="0"/>
              <a:t>.</a:t>
            </a:r>
          </a:p>
        </p:txBody>
      </p:sp>
      <p:sp>
        <p:nvSpPr>
          <p:cNvPr id="5" name="object 4"/>
          <p:cNvSpPr/>
          <p:nvPr/>
        </p:nvSpPr>
        <p:spPr>
          <a:xfrm>
            <a:off x="126492" y="620268"/>
            <a:ext cx="1034795" cy="743712"/>
          </a:xfrm>
          <a:prstGeom prst="rect">
            <a:avLst/>
          </a:prstGeom>
          <a:blipFill>
            <a:blip r:embed="rId2" cstate="print"/>
            <a:stretch>
              <a:fillRect/>
            </a:stretch>
          </a:blipFill>
        </p:spPr>
        <p:txBody>
          <a:bodyPr wrap="square" lIns="0" tIns="0" rIns="0" bIns="0" rtlCol="0"/>
          <a:lstStyle/>
          <a:p>
            <a:endParaRPr/>
          </a:p>
        </p:txBody>
      </p:sp>
      <p:sp>
        <p:nvSpPr>
          <p:cNvPr id="4" name="AutoShape 2" descr="Physical Biometrics vs Behavioral Biometric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4" descr="Physical Biometrics vs Behavioral Biometrics"/>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AutoShape 6" descr="Physical Biometrics vs Behavioral Biometrics"/>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36510744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430768" y="35051"/>
            <a:ext cx="478790" cy="457818"/>
          </a:xfrm>
          <a:prstGeom prst="rect">
            <a:avLst/>
          </a:prstGeom>
          <a:solidFill>
            <a:srgbClr val="C00000"/>
          </a:solidFill>
        </p:spPr>
        <p:txBody>
          <a:bodyPr vert="horz" wrap="square" lIns="0" tIns="179070" rIns="0" bIns="0" rtlCol="0">
            <a:spAutoFit/>
          </a:bodyPr>
          <a:lstStyle/>
          <a:p>
            <a:pPr marL="250825">
              <a:lnSpc>
                <a:spcPct val="100000"/>
              </a:lnSpc>
              <a:spcBef>
                <a:spcPts val="1410"/>
              </a:spcBef>
            </a:pPr>
            <a:r>
              <a:rPr lang="en-US" b="1" dirty="0">
                <a:solidFill>
                  <a:srgbClr val="FFFFFF"/>
                </a:solidFill>
                <a:latin typeface="Carlito"/>
                <a:cs typeface="Carlito"/>
              </a:rPr>
              <a:t>9</a:t>
            </a:r>
            <a:endParaRPr sz="1800" dirty="0">
              <a:latin typeface="Carlito"/>
              <a:cs typeface="Carlito"/>
            </a:endParaRPr>
          </a:p>
        </p:txBody>
      </p:sp>
      <p:sp>
        <p:nvSpPr>
          <p:cNvPr id="3" name="object 3"/>
          <p:cNvSpPr txBox="1">
            <a:spLocks noGrp="1"/>
          </p:cNvSpPr>
          <p:nvPr>
            <p:ph type="title"/>
          </p:nvPr>
        </p:nvSpPr>
        <p:spPr>
          <a:xfrm>
            <a:off x="59435" y="35051"/>
            <a:ext cx="8371840" cy="451406"/>
          </a:xfrm>
          <a:prstGeom prst="rect">
            <a:avLst/>
          </a:prstGeom>
          <a:solidFill>
            <a:srgbClr val="D99593"/>
          </a:solidFill>
        </p:spPr>
        <p:txBody>
          <a:bodyPr vert="horz" wrap="square" lIns="0" tIns="20320" rIns="0" bIns="0" rtlCol="0">
            <a:spAutoFit/>
          </a:bodyPr>
          <a:lstStyle/>
          <a:p>
            <a:pPr marL="90805">
              <a:lnSpc>
                <a:spcPct val="100000"/>
              </a:lnSpc>
              <a:spcBef>
                <a:spcPts val="160"/>
              </a:spcBef>
            </a:pPr>
            <a:r>
              <a:rPr lang="en-US" sz="2800" i="1" dirty="0" smtClean="0"/>
              <a:t>TUGAS </a:t>
            </a:r>
            <a:endParaRPr sz="2800" i="1" dirty="0">
              <a:latin typeface="Times New Roman"/>
              <a:cs typeface="Times New Roman"/>
            </a:endParaRPr>
          </a:p>
        </p:txBody>
      </p:sp>
      <p:sp>
        <p:nvSpPr>
          <p:cNvPr id="9" name="Rectangle 8"/>
          <p:cNvSpPr/>
          <p:nvPr/>
        </p:nvSpPr>
        <p:spPr>
          <a:xfrm>
            <a:off x="304800" y="1460480"/>
            <a:ext cx="8458200" cy="1477328"/>
          </a:xfrm>
          <a:prstGeom prst="rect">
            <a:avLst/>
          </a:prstGeom>
        </p:spPr>
        <p:txBody>
          <a:bodyPr wrap="square">
            <a:spAutoFit/>
          </a:bodyPr>
          <a:lstStyle/>
          <a:p>
            <a:pPr marL="285750" indent="-285750" algn="just">
              <a:buFont typeface="Arial" pitchFamily="34" charset="0"/>
              <a:buChar char="•"/>
            </a:pPr>
            <a:r>
              <a:rPr lang="en-US" dirty="0" err="1" smtClean="0"/>
              <a:t>Selain</a:t>
            </a:r>
            <a:r>
              <a:rPr lang="en-US" dirty="0" smtClean="0"/>
              <a:t> </a:t>
            </a:r>
            <a:r>
              <a:rPr lang="en-US" dirty="0" err="1" smtClean="0"/>
              <a:t>uraian</a:t>
            </a:r>
            <a:r>
              <a:rPr lang="en-US" dirty="0" smtClean="0"/>
              <a:t> </a:t>
            </a:r>
            <a:r>
              <a:rPr lang="en-US" dirty="0" err="1" smtClean="0"/>
              <a:t>diatas</a:t>
            </a:r>
            <a:r>
              <a:rPr lang="en-US" dirty="0" smtClean="0"/>
              <a:t> </a:t>
            </a:r>
            <a:r>
              <a:rPr lang="en-US" dirty="0" err="1" smtClean="0"/>
              <a:t>terdapat</a:t>
            </a:r>
            <a:r>
              <a:rPr lang="en-US" dirty="0" smtClean="0"/>
              <a:t> </a:t>
            </a:r>
            <a:r>
              <a:rPr lang="en-US" dirty="0" err="1" smtClean="0"/>
              <a:t>beberapa</a:t>
            </a:r>
            <a:r>
              <a:rPr lang="en-US" dirty="0" smtClean="0"/>
              <a:t> </a:t>
            </a:r>
            <a:r>
              <a:rPr lang="en-US" dirty="0" err="1" smtClean="0"/>
              <a:t>fintech</a:t>
            </a:r>
            <a:r>
              <a:rPr lang="en-US" dirty="0" smtClean="0"/>
              <a:t> yang </a:t>
            </a:r>
            <a:r>
              <a:rPr lang="en-US" dirty="0" err="1" smtClean="0"/>
              <a:t>berperan</a:t>
            </a:r>
            <a:r>
              <a:rPr lang="en-US" dirty="0" smtClean="0"/>
              <a:t> </a:t>
            </a:r>
            <a:r>
              <a:rPr lang="en-US" dirty="0" err="1" smtClean="0"/>
              <a:t>sebagai</a:t>
            </a:r>
            <a:r>
              <a:rPr lang="en-US" dirty="0" smtClean="0"/>
              <a:t> </a:t>
            </a:r>
            <a:r>
              <a:rPr lang="en-US" dirty="0" err="1" smtClean="0"/>
              <a:t>pemodalan</a:t>
            </a:r>
            <a:r>
              <a:rPr lang="en-US" dirty="0" smtClean="0"/>
              <a:t> </a:t>
            </a:r>
            <a:r>
              <a:rPr lang="en-US" dirty="0" err="1" smtClean="0"/>
              <a:t>secara</a:t>
            </a:r>
            <a:r>
              <a:rPr lang="en-US" dirty="0" smtClean="0"/>
              <a:t> online yang </a:t>
            </a:r>
            <a:r>
              <a:rPr lang="en-US" dirty="0" err="1" smtClean="0"/>
              <a:t>sudah</a:t>
            </a:r>
            <a:r>
              <a:rPr lang="en-US" dirty="0" smtClean="0"/>
              <a:t> </a:t>
            </a:r>
            <a:r>
              <a:rPr lang="en-US" dirty="0" err="1" smtClean="0"/>
              <a:t>kita</a:t>
            </a:r>
            <a:r>
              <a:rPr lang="en-US" dirty="0" smtClean="0"/>
              <a:t> </a:t>
            </a:r>
            <a:r>
              <a:rPr lang="en-US" dirty="0" err="1" smtClean="0"/>
              <a:t>bahas</a:t>
            </a:r>
            <a:r>
              <a:rPr lang="en-US" dirty="0" smtClean="0"/>
              <a:t> </a:t>
            </a:r>
            <a:r>
              <a:rPr lang="en-US" dirty="0" err="1" smtClean="0"/>
              <a:t>pada</a:t>
            </a:r>
            <a:r>
              <a:rPr lang="en-US" dirty="0" smtClean="0"/>
              <a:t> </a:t>
            </a:r>
            <a:r>
              <a:rPr lang="en-US" dirty="0" err="1" smtClean="0"/>
              <a:t>pertemuan</a:t>
            </a:r>
            <a:r>
              <a:rPr lang="en-US" dirty="0" smtClean="0"/>
              <a:t> </a:t>
            </a:r>
            <a:r>
              <a:rPr lang="en-US" dirty="0" err="1" smtClean="0"/>
              <a:t>sebelum</a:t>
            </a:r>
            <a:r>
              <a:rPr lang="en-US" dirty="0" smtClean="0"/>
              <a:t> UTS </a:t>
            </a:r>
            <a:r>
              <a:rPr lang="en-US" dirty="0" err="1" smtClean="0"/>
              <a:t>yakni</a:t>
            </a:r>
            <a:r>
              <a:rPr lang="en-US" dirty="0" smtClean="0"/>
              <a:t> </a:t>
            </a:r>
            <a:r>
              <a:rPr lang="en-US" i="1" dirty="0" err="1" smtClean="0"/>
              <a:t>crowdfunding</a:t>
            </a:r>
            <a:r>
              <a:rPr lang="en-US" i="1" dirty="0" smtClean="0"/>
              <a:t> </a:t>
            </a:r>
            <a:r>
              <a:rPr lang="en-US" dirty="0" err="1" smtClean="0"/>
              <a:t>dan</a:t>
            </a:r>
            <a:r>
              <a:rPr lang="en-US" dirty="0" smtClean="0"/>
              <a:t> </a:t>
            </a:r>
            <a:r>
              <a:rPr lang="en-US" i="1" dirty="0" smtClean="0"/>
              <a:t>marketplace </a:t>
            </a:r>
            <a:r>
              <a:rPr lang="en-US" dirty="0" smtClean="0"/>
              <a:t>(P2P </a:t>
            </a:r>
            <a:r>
              <a:rPr lang="en-US" i="1" dirty="0" smtClean="0"/>
              <a:t>Lending</a:t>
            </a:r>
            <a:r>
              <a:rPr lang="en-US" dirty="0" smtClean="0"/>
              <a:t>). </a:t>
            </a:r>
            <a:r>
              <a:rPr lang="en-US" dirty="0" err="1" smtClean="0"/>
              <a:t>Coba</a:t>
            </a:r>
            <a:r>
              <a:rPr lang="en-US" dirty="0" smtClean="0"/>
              <a:t> </a:t>
            </a:r>
            <a:r>
              <a:rPr lang="en-US" dirty="0" err="1" smtClean="0"/>
              <a:t>jelaskan</a:t>
            </a:r>
            <a:r>
              <a:rPr lang="en-US" dirty="0" smtClean="0"/>
              <a:t> </a:t>
            </a:r>
            <a:r>
              <a:rPr lang="en-US" dirty="0" err="1" smtClean="0"/>
              <a:t>keuntungan</a:t>
            </a:r>
            <a:r>
              <a:rPr lang="en-US" dirty="0" smtClean="0"/>
              <a:t> </a:t>
            </a:r>
            <a:r>
              <a:rPr lang="en-US" dirty="0" err="1" smtClean="0"/>
              <a:t>dan</a:t>
            </a:r>
            <a:r>
              <a:rPr lang="en-US" dirty="0" smtClean="0"/>
              <a:t> </a:t>
            </a:r>
            <a:r>
              <a:rPr lang="en-US" dirty="0" err="1" smtClean="0"/>
              <a:t>kerugian</a:t>
            </a:r>
            <a:r>
              <a:rPr lang="en-US" dirty="0" smtClean="0"/>
              <a:t> </a:t>
            </a:r>
            <a:r>
              <a:rPr lang="en-US" dirty="0" err="1" smtClean="0"/>
              <a:t>jika</a:t>
            </a:r>
            <a:r>
              <a:rPr lang="en-US" dirty="0" smtClean="0"/>
              <a:t> </a:t>
            </a:r>
            <a:r>
              <a:rPr lang="en-US" dirty="0" err="1" smtClean="0"/>
              <a:t>sebuah</a:t>
            </a:r>
            <a:r>
              <a:rPr lang="en-US" dirty="0" smtClean="0"/>
              <a:t> start up </a:t>
            </a:r>
            <a:r>
              <a:rPr lang="en-US" dirty="0" err="1" smtClean="0"/>
              <a:t>fintech</a:t>
            </a:r>
            <a:r>
              <a:rPr lang="en-US" dirty="0" smtClean="0"/>
              <a:t> </a:t>
            </a:r>
            <a:r>
              <a:rPr lang="en-US" dirty="0" err="1" smtClean="0"/>
              <a:t>memilih</a:t>
            </a:r>
            <a:r>
              <a:rPr lang="en-US" dirty="0" smtClean="0"/>
              <a:t> </a:t>
            </a:r>
            <a:r>
              <a:rPr lang="en-US" dirty="0" err="1" smtClean="0"/>
              <a:t>pemodalan</a:t>
            </a:r>
            <a:r>
              <a:rPr lang="en-US" dirty="0" smtClean="0"/>
              <a:t> </a:t>
            </a:r>
            <a:r>
              <a:rPr lang="en-US" dirty="0" err="1" smtClean="0"/>
              <a:t>pada</a:t>
            </a:r>
            <a:r>
              <a:rPr lang="en-US" dirty="0" smtClean="0"/>
              <a:t> </a:t>
            </a:r>
            <a:r>
              <a:rPr lang="en-US" dirty="0" err="1" smtClean="0"/>
              <a:t>crowdfunding</a:t>
            </a:r>
            <a:r>
              <a:rPr lang="en-US" dirty="0" smtClean="0"/>
              <a:t> </a:t>
            </a:r>
            <a:r>
              <a:rPr lang="en-US" dirty="0" err="1" smtClean="0"/>
              <a:t>dan</a:t>
            </a:r>
            <a:r>
              <a:rPr lang="en-US" dirty="0" smtClean="0"/>
              <a:t> marketplace P2P lending</a:t>
            </a:r>
            <a:endParaRPr lang="en-US" dirty="0"/>
          </a:p>
        </p:txBody>
      </p:sp>
      <p:sp>
        <p:nvSpPr>
          <p:cNvPr id="5" name="object 4"/>
          <p:cNvSpPr/>
          <p:nvPr/>
        </p:nvSpPr>
        <p:spPr>
          <a:xfrm>
            <a:off x="126492" y="620268"/>
            <a:ext cx="1034795" cy="743712"/>
          </a:xfrm>
          <a:prstGeom prst="rect">
            <a:avLst/>
          </a:prstGeom>
          <a:blipFill>
            <a:blip r:embed="rId2" cstate="print"/>
            <a:stretch>
              <a:fillRect/>
            </a:stretch>
          </a:blipFill>
        </p:spPr>
        <p:txBody>
          <a:bodyPr wrap="square" lIns="0" tIns="0" rIns="0" bIns="0" rtlCol="0"/>
          <a:lstStyle/>
          <a:p>
            <a:endParaRPr/>
          </a:p>
        </p:txBody>
      </p:sp>
      <p:sp>
        <p:nvSpPr>
          <p:cNvPr id="4" name="AutoShape 2" descr="Physical Biometrics vs Behavioral Biometric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4" descr="Physical Biometrics vs Behavioral Biometrics"/>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AutoShape 6" descr="Physical Biometrics vs Behavioral Biometrics"/>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28460906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845177" y="2700655"/>
            <a:ext cx="3943985" cy="696595"/>
          </a:xfrm>
          <a:prstGeom prst="rect">
            <a:avLst/>
          </a:prstGeom>
        </p:spPr>
        <p:txBody>
          <a:bodyPr vert="horz" wrap="square" lIns="0" tIns="13335" rIns="0" bIns="0" rtlCol="0">
            <a:spAutoFit/>
          </a:bodyPr>
          <a:lstStyle/>
          <a:p>
            <a:pPr marL="12700">
              <a:lnSpc>
                <a:spcPct val="100000"/>
              </a:lnSpc>
              <a:spcBef>
                <a:spcPts val="105"/>
              </a:spcBef>
            </a:pPr>
            <a:r>
              <a:rPr lang="en-US" spc="-204" dirty="0" smtClean="0"/>
              <a:t>Thanks</a:t>
            </a:r>
            <a:endParaRPr spc="-265" dirty="0"/>
          </a:p>
        </p:txBody>
      </p:sp>
      <p:sp>
        <p:nvSpPr>
          <p:cNvPr id="3" name="object 3"/>
          <p:cNvSpPr/>
          <p:nvPr/>
        </p:nvSpPr>
        <p:spPr>
          <a:xfrm>
            <a:off x="8674607" y="981455"/>
            <a:ext cx="401320" cy="360045"/>
          </a:xfrm>
          <a:custGeom>
            <a:avLst/>
            <a:gdLst/>
            <a:ahLst/>
            <a:cxnLst/>
            <a:rect l="l" t="t" r="r" b="b"/>
            <a:pathLst>
              <a:path w="401320" h="360044">
                <a:moveTo>
                  <a:pt x="400811" y="0"/>
                </a:moveTo>
                <a:lnTo>
                  <a:pt x="0" y="0"/>
                </a:lnTo>
                <a:lnTo>
                  <a:pt x="0" y="359663"/>
                </a:lnTo>
                <a:lnTo>
                  <a:pt x="400811" y="359663"/>
                </a:lnTo>
                <a:lnTo>
                  <a:pt x="400811" y="0"/>
                </a:lnTo>
                <a:close/>
              </a:path>
            </a:pathLst>
          </a:custGeom>
          <a:solidFill>
            <a:srgbClr val="E6B8B8"/>
          </a:solidFill>
        </p:spPr>
        <p:txBody>
          <a:bodyPr wrap="square" lIns="0" tIns="0" rIns="0" bIns="0" rtlCol="0"/>
          <a:lstStyle/>
          <a:p>
            <a:endParaRPr/>
          </a:p>
        </p:txBody>
      </p:sp>
      <p:sp>
        <p:nvSpPr>
          <p:cNvPr id="4" name="object 4"/>
          <p:cNvSpPr/>
          <p:nvPr/>
        </p:nvSpPr>
        <p:spPr>
          <a:xfrm>
            <a:off x="106679" y="5590030"/>
            <a:ext cx="1600200" cy="1161288"/>
          </a:xfrm>
          <a:prstGeom prst="rect">
            <a:avLst/>
          </a:prstGeom>
          <a:blipFill>
            <a:blip r:embed="rId2" cstate="print"/>
            <a:stretch>
              <a:fillRect/>
            </a:stretch>
          </a:blipFill>
        </p:spPr>
        <p:txBody>
          <a:bodyPr wrap="square" lIns="0" tIns="0" rIns="0" bIns="0" rtlCol="0"/>
          <a:lstStyle/>
          <a:p>
            <a:endParaRPr/>
          </a:p>
        </p:txBody>
      </p:sp>
      <p:sp>
        <p:nvSpPr>
          <p:cNvPr id="5" name="object 5"/>
          <p:cNvSpPr/>
          <p:nvPr/>
        </p:nvSpPr>
        <p:spPr>
          <a:xfrm>
            <a:off x="106679" y="4372355"/>
            <a:ext cx="1598676" cy="1127760"/>
          </a:xfrm>
          <a:prstGeom prst="rect">
            <a:avLst/>
          </a:prstGeom>
          <a:blipFill>
            <a:blip r:embed="rId3" cstate="print"/>
            <a:stretch>
              <a:fillRect/>
            </a:stretch>
          </a:blipFill>
        </p:spPr>
        <p:txBody>
          <a:bodyPr wrap="square" lIns="0" tIns="0" rIns="0" bIns="0" rtlCol="0"/>
          <a:lstStyle/>
          <a:p>
            <a:endParaRPr/>
          </a:p>
        </p:txBody>
      </p:sp>
      <p:sp>
        <p:nvSpPr>
          <p:cNvPr id="6" name="object 6"/>
          <p:cNvSpPr/>
          <p:nvPr/>
        </p:nvSpPr>
        <p:spPr>
          <a:xfrm>
            <a:off x="1798320" y="4372355"/>
            <a:ext cx="1510283" cy="1127760"/>
          </a:xfrm>
          <a:prstGeom prst="rect">
            <a:avLst/>
          </a:prstGeom>
          <a:blipFill>
            <a:blip r:embed="rId4" cstate="print"/>
            <a:stretch>
              <a:fillRect/>
            </a:stretch>
          </a:blipFill>
        </p:spPr>
        <p:txBody>
          <a:bodyPr wrap="square" lIns="0" tIns="0" rIns="0" bIns="0" rtlCol="0"/>
          <a:lstStyle/>
          <a:p>
            <a:endParaRPr/>
          </a:p>
        </p:txBody>
      </p:sp>
      <p:sp>
        <p:nvSpPr>
          <p:cNvPr id="7" name="object 7"/>
          <p:cNvSpPr/>
          <p:nvPr/>
        </p:nvSpPr>
        <p:spPr>
          <a:xfrm>
            <a:off x="1798320" y="5597652"/>
            <a:ext cx="1510283" cy="1161288"/>
          </a:xfrm>
          <a:prstGeom prst="rect">
            <a:avLst/>
          </a:prstGeom>
          <a:blipFill>
            <a:blip r:embed="rId5" cstate="print"/>
            <a:stretch>
              <a:fillRect/>
            </a:stretch>
          </a:blipFill>
        </p:spPr>
        <p:txBody>
          <a:bodyPr wrap="square" lIns="0" tIns="0" rIns="0" bIns="0" rtlCol="0"/>
          <a:lstStyle/>
          <a:p>
            <a:endParaRPr/>
          </a:p>
        </p:txBody>
      </p:sp>
      <p:sp>
        <p:nvSpPr>
          <p:cNvPr id="8" name="object 8"/>
          <p:cNvSpPr/>
          <p:nvPr/>
        </p:nvSpPr>
        <p:spPr>
          <a:xfrm>
            <a:off x="3389376" y="5597652"/>
            <a:ext cx="1461515" cy="1161288"/>
          </a:xfrm>
          <a:prstGeom prst="rect">
            <a:avLst/>
          </a:prstGeom>
          <a:blipFill>
            <a:blip r:embed="rId6" cstate="print"/>
            <a:stretch>
              <a:fillRect/>
            </a:stretch>
          </a:blipFill>
        </p:spPr>
        <p:txBody>
          <a:bodyPr wrap="square" lIns="0" tIns="0" rIns="0" bIns="0" rtlCol="0"/>
          <a:lstStyle/>
          <a:p>
            <a:endParaRPr/>
          </a:p>
        </p:txBody>
      </p:sp>
      <p:sp>
        <p:nvSpPr>
          <p:cNvPr id="9" name="object 9"/>
          <p:cNvSpPr/>
          <p:nvPr/>
        </p:nvSpPr>
        <p:spPr>
          <a:xfrm>
            <a:off x="108204" y="3075432"/>
            <a:ext cx="1598676" cy="1217676"/>
          </a:xfrm>
          <a:prstGeom prst="rect">
            <a:avLst/>
          </a:prstGeom>
          <a:blipFill>
            <a:blip r:embed="rId7" cstate="print"/>
            <a:stretch>
              <a:fillRect/>
            </a:stretch>
          </a:blipFill>
        </p:spPr>
        <p:txBody>
          <a:bodyPr wrap="square" lIns="0" tIns="0" rIns="0" bIns="0" rtlCol="0"/>
          <a:lstStyle/>
          <a:p>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430768" y="35051"/>
            <a:ext cx="478790" cy="457818"/>
          </a:xfrm>
          <a:prstGeom prst="rect">
            <a:avLst/>
          </a:prstGeom>
          <a:solidFill>
            <a:srgbClr val="C00000"/>
          </a:solidFill>
        </p:spPr>
        <p:txBody>
          <a:bodyPr vert="horz" wrap="square" lIns="0" tIns="179070" rIns="0" bIns="0" rtlCol="0">
            <a:spAutoFit/>
          </a:bodyPr>
          <a:lstStyle/>
          <a:p>
            <a:pPr marL="250825">
              <a:lnSpc>
                <a:spcPct val="100000"/>
              </a:lnSpc>
              <a:spcBef>
                <a:spcPts val="1410"/>
              </a:spcBef>
            </a:pPr>
            <a:r>
              <a:rPr lang="en-US" b="1" dirty="0">
                <a:solidFill>
                  <a:srgbClr val="FFFFFF"/>
                </a:solidFill>
                <a:latin typeface="Carlito"/>
                <a:cs typeface="Carlito"/>
              </a:rPr>
              <a:t>1</a:t>
            </a:r>
            <a:endParaRPr sz="1800" dirty="0">
              <a:latin typeface="Carlito"/>
              <a:cs typeface="Carlito"/>
            </a:endParaRPr>
          </a:p>
        </p:txBody>
      </p:sp>
      <p:sp>
        <p:nvSpPr>
          <p:cNvPr id="3" name="object 3"/>
          <p:cNvSpPr txBox="1">
            <a:spLocks noGrp="1"/>
          </p:cNvSpPr>
          <p:nvPr>
            <p:ph type="title"/>
          </p:nvPr>
        </p:nvSpPr>
        <p:spPr>
          <a:xfrm>
            <a:off x="59435" y="35051"/>
            <a:ext cx="8371840" cy="512961"/>
          </a:xfrm>
          <a:prstGeom prst="rect">
            <a:avLst/>
          </a:prstGeom>
          <a:solidFill>
            <a:srgbClr val="D99593"/>
          </a:solidFill>
        </p:spPr>
        <p:txBody>
          <a:bodyPr vert="horz" wrap="square" lIns="0" tIns="20320" rIns="0" bIns="0" rtlCol="0">
            <a:spAutoFit/>
          </a:bodyPr>
          <a:lstStyle/>
          <a:p>
            <a:pPr marL="90805">
              <a:lnSpc>
                <a:spcPct val="100000"/>
              </a:lnSpc>
              <a:spcBef>
                <a:spcPts val="160"/>
              </a:spcBef>
            </a:pPr>
            <a:r>
              <a:rPr lang="en-US" sz="3200" i="1" dirty="0" smtClean="0"/>
              <a:t>Modal </a:t>
            </a:r>
            <a:r>
              <a:rPr lang="en-US" sz="3200" i="1" dirty="0" err="1" smtClean="0"/>
              <a:t>dan</a:t>
            </a:r>
            <a:r>
              <a:rPr lang="en-US" sz="3200" i="1" dirty="0" smtClean="0"/>
              <a:t> </a:t>
            </a:r>
            <a:r>
              <a:rPr lang="en-US" sz="3200" i="1" dirty="0" err="1" smtClean="0"/>
              <a:t>Investasi</a:t>
            </a:r>
            <a:endParaRPr sz="3200" i="1" dirty="0">
              <a:latin typeface="Times New Roman"/>
              <a:cs typeface="Times New Roman"/>
            </a:endParaRPr>
          </a:p>
        </p:txBody>
      </p:sp>
      <p:sp>
        <p:nvSpPr>
          <p:cNvPr id="4" name="object 4"/>
          <p:cNvSpPr/>
          <p:nvPr/>
        </p:nvSpPr>
        <p:spPr>
          <a:xfrm>
            <a:off x="126492" y="620268"/>
            <a:ext cx="1034795" cy="743712"/>
          </a:xfrm>
          <a:prstGeom prst="rect">
            <a:avLst/>
          </a:prstGeom>
          <a:blipFill>
            <a:blip r:embed="rId2" cstate="print"/>
            <a:stretch>
              <a:fillRect/>
            </a:stretch>
          </a:blipFill>
        </p:spPr>
        <p:txBody>
          <a:bodyPr wrap="square" lIns="0" tIns="0" rIns="0" bIns="0" rtlCol="0"/>
          <a:lstStyle/>
          <a:p>
            <a:endParaRPr/>
          </a:p>
        </p:txBody>
      </p:sp>
      <p:sp>
        <p:nvSpPr>
          <p:cNvPr id="6" name="object 6"/>
          <p:cNvSpPr txBox="1"/>
          <p:nvPr/>
        </p:nvSpPr>
        <p:spPr>
          <a:xfrm>
            <a:off x="460375" y="1629616"/>
            <a:ext cx="8412685" cy="503984"/>
          </a:xfrm>
          <a:prstGeom prst="rect">
            <a:avLst/>
          </a:prstGeom>
        </p:spPr>
        <p:txBody>
          <a:bodyPr vert="horz" wrap="square" lIns="0" tIns="11430" rIns="0" bIns="0" rtlCol="0">
            <a:spAutoFit/>
          </a:bodyPr>
          <a:lstStyle/>
          <a:p>
            <a:r>
              <a:rPr lang="en-US" sz="1600" i="1" dirty="0" smtClean="0"/>
              <a:t>Financial ladder </a:t>
            </a:r>
            <a:r>
              <a:rPr lang="en-US" sz="1600" dirty="0" err="1" smtClean="0"/>
              <a:t>adalah</a:t>
            </a:r>
            <a:r>
              <a:rPr lang="en-US" sz="1600" dirty="0" smtClean="0"/>
              <a:t> proses </a:t>
            </a:r>
            <a:r>
              <a:rPr lang="en-US" sz="1600" dirty="0" err="1" smtClean="0"/>
              <a:t>keuangan</a:t>
            </a:r>
            <a:r>
              <a:rPr lang="en-US" sz="1600" dirty="0" smtClean="0"/>
              <a:t> </a:t>
            </a:r>
            <a:r>
              <a:rPr lang="en-US" sz="1600" dirty="0" err="1" smtClean="0"/>
              <a:t>perusahaan</a:t>
            </a:r>
            <a:r>
              <a:rPr lang="en-US" sz="1600" dirty="0" smtClean="0"/>
              <a:t> yang </a:t>
            </a:r>
            <a:r>
              <a:rPr lang="en-US" sz="1600" dirty="0" err="1" smtClean="0"/>
              <a:t>lengkap</a:t>
            </a:r>
            <a:r>
              <a:rPr lang="en-US" sz="1600" dirty="0" smtClean="0"/>
              <a:t> </a:t>
            </a:r>
            <a:r>
              <a:rPr lang="en-US" sz="1600" dirty="0" err="1" smtClean="0"/>
              <a:t>mulai</a:t>
            </a:r>
            <a:r>
              <a:rPr lang="en-US" sz="1600" dirty="0" smtClean="0"/>
              <a:t> </a:t>
            </a:r>
            <a:r>
              <a:rPr lang="en-US" sz="1600" dirty="0" err="1" smtClean="0"/>
              <a:t>dari</a:t>
            </a:r>
            <a:r>
              <a:rPr lang="en-US" sz="1600" dirty="0" smtClean="0"/>
              <a:t> </a:t>
            </a:r>
            <a:r>
              <a:rPr lang="en-US" sz="1600" dirty="0" err="1" smtClean="0"/>
              <a:t>pembiayaan</a:t>
            </a:r>
            <a:r>
              <a:rPr lang="en-US" sz="1600" dirty="0" smtClean="0"/>
              <a:t> start-up </a:t>
            </a:r>
            <a:r>
              <a:rPr lang="en-US" sz="1600" dirty="0" err="1" smtClean="0"/>
              <a:t>melalui</a:t>
            </a:r>
            <a:r>
              <a:rPr lang="en-US" sz="1600" dirty="0" smtClean="0"/>
              <a:t>  </a:t>
            </a:r>
            <a:r>
              <a:rPr lang="en-US" sz="1600" i="1" dirty="0" smtClean="0"/>
              <a:t>venture capital</a:t>
            </a:r>
            <a:r>
              <a:rPr lang="en-US" sz="1600" dirty="0" smtClean="0"/>
              <a:t>,  </a:t>
            </a:r>
            <a:r>
              <a:rPr lang="en-US" sz="1600" i="1" dirty="0" smtClean="0"/>
              <a:t>growth capital, private equity </a:t>
            </a:r>
            <a:r>
              <a:rPr lang="en-US" sz="1600" dirty="0" err="1" smtClean="0"/>
              <a:t>dan</a:t>
            </a:r>
            <a:r>
              <a:rPr lang="en-US" sz="1600" dirty="0" smtClean="0"/>
              <a:t> </a:t>
            </a:r>
            <a:r>
              <a:rPr lang="en-US" sz="1600" i="1" dirty="0" smtClean="0"/>
              <a:t>IPO (Initial Public Offering)</a:t>
            </a:r>
            <a:endParaRPr lang="en-US" sz="1600" i="1" dirty="0"/>
          </a:p>
        </p:txBody>
      </p:sp>
      <p:sp>
        <p:nvSpPr>
          <p:cNvPr id="5" name="AutoShape 2" descr="Our community | La French Tech Seoul"/>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28" name="Picture 4" descr="Premium Vector | Business team celebrating financial growth"/>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0200" y="2819400"/>
            <a:ext cx="5962650" cy="37909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430768" y="35051"/>
            <a:ext cx="478790" cy="457818"/>
          </a:xfrm>
          <a:prstGeom prst="rect">
            <a:avLst/>
          </a:prstGeom>
          <a:solidFill>
            <a:srgbClr val="C00000"/>
          </a:solidFill>
        </p:spPr>
        <p:txBody>
          <a:bodyPr vert="horz" wrap="square" lIns="0" tIns="179070" rIns="0" bIns="0" rtlCol="0">
            <a:spAutoFit/>
          </a:bodyPr>
          <a:lstStyle/>
          <a:p>
            <a:pPr marL="250825">
              <a:lnSpc>
                <a:spcPct val="100000"/>
              </a:lnSpc>
              <a:spcBef>
                <a:spcPts val="1410"/>
              </a:spcBef>
            </a:pPr>
            <a:r>
              <a:rPr lang="en-US" b="1" dirty="0">
                <a:solidFill>
                  <a:srgbClr val="FFFFFF"/>
                </a:solidFill>
                <a:latin typeface="Carlito"/>
                <a:cs typeface="Carlito"/>
              </a:rPr>
              <a:t>2</a:t>
            </a:r>
            <a:endParaRPr sz="1800" dirty="0">
              <a:latin typeface="Carlito"/>
              <a:cs typeface="Carlito"/>
            </a:endParaRPr>
          </a:p>
        </p:txBody>
      </p:sp>
      <p:sp>
        <p:nvSpPr>
          <p:cNvPr id="3" name="object 3"/>
          <p:cNvSpPr txBox="1">
            <a:spLocks noGrp="1"/>
          </p:cNvSpPr>
          <p:nvPr>
            <p:ph type="title"/>
          </p:nvPr>
        </p:nvSpPr>
        <p:spPr>
          <a:xfrm>
            <a:off x="59435" y="35051"/>
            <a:ext cx="8371840" cy="512961"/>
          </a:xfrm>
          <a:prstGeom prst="rect">
            <a:avLst/>
          </a:prstGeom>
          <a:solidFill>
            <a:srgbClr val="D99593"/>
          </a:solidFill>
        </p:spPr>
        <p:txBody>
          <a:bodyPr vert="horz" wrap="square" lIns="0" tIns="20320" rIns="0" bIns="0" rtlCol="0">
            <a:spAutoFit/>
          </a:bodyPr>
          <a:lstStyle/>
          <a:p>
            <a:pPr marL="90805">
              <a:lnSpc>
                <a:spcPct val="100000"/>
              </a:lnSpc>
              <a:spcBef>
                <a:spcPts val="160"/>
              </a:spcBef>
            </a:pPr>
            <a:r>
              <a:rPr lang="en-US" sz="3200" i="1" dirty="0" smtClean="0"/>
              <a:t>Venture Capital</a:t>
            </a:r>
            <a:endParaRPr sz="3200" dirty="0">
              <a:latin typeface="Times New Roman"/>
              <a:cs typeface="Times New Roman"/>
            </a:endParaRPr>
          </a:p>
        </p:txBody>
      </p:sp>
      <p:sp>
        <p:nvSpPr>
          <p:cNvPr id="4" name="object 4"/>
          <p:cNvSpPr/>
          <p:nvPr/>
        </p:nvSpPr>
        <p:spPr>
          <a:xfrm>
            <a:off x="126492" y="620268"/>
            <a:ext cx="1034795" cy="743712"/>
          </a:xfrm>
          <a:prstGeom prst="rect">
            <a:avLst/>
          </a:prstGeom>
          <a:blipFill>
            <a:blip r:embed="rId2" cstate="print"/>
            <a:stretch>
              <a:fillRect/>
            </a:stretch>
          </a:blipFill>
        </p:spPr>
        <p:txBody>
          <a:bodyPr wrap="square" lIns="0" tIns="0" rIns="0" bIns="0" rtlCol="0"/>
          <a:lstStyle/>
          <a:p>
            <a:endParaRPr/>
          </a:p>
        </p:txBody>
      </p:sp>
      <p:sp>
        <p:nvSpPr>
          <p:cNvPr id="6" name="object 6"/>
          <p:cNvSpPr txBox="1"/>
          <p:nvPr/>
        </p:nvSpPr>
        <p:spPr>
          <a:xfrm>
            <a:off x="465028" y="1576752"/>
            <a:ext cx="8412685" cy="3951082"/>
          </a:xfrm>
          <a:prstGeom prst="rect">
            <a:avLst/>
          </a:prstGeom>
        </p:spPr>
        <p:txBody>
          <a:bodyPr vert="horz" wrap="square" lIns="0" tIns="11430" rIns="0" bIns="0" rtlCol="0">
            <a:spAutoFit/>
          </a:bodyPr>
          <a:lstStyle/>
          <a:p>
            <a:pPr marL="285750" indent="-285750" algn="just">
              <a:buFont typeface="Arial" pitchFamily="34" charset="0"/>
              <a:buChar char="•"/>
            </a:pPr>
            <a:r>
              <a:rPr lang="id-ID" sz="1600" b="1" i="1" dirty="0"/>
              <a:t>Venture capital</a:t>
            </a:r>
            <a:r>
              <a:rPr lang="id-ID" sz="1600" b="1" dirty="0"/>
              <a:t> </a:t>
            </a:r>
            <a:r>
              <a:rPr lang="id-ID" sz="1600" dirty="0"/>
              <a:t>yang lebih dikenal dengan istilah VC merupakan modal dalam bentuk uang yang diberikan kepada startup yang potensial dan sedang berkembang. Orang-orang yang menjalankan kegiatan manajemen serta administrasi pendanaan, penyaluran hingga pengawasan VC disebut dengan istilah </a:t>
            </a:r>
            <a:r>
              <a:rPr lang="id-ID" sz="1600" i="1" dirty="0"/>
              <a:t>venture capital fund </a:t>
            </a:r>
            <a:r>
              <a:rPr lang="id-ID" sz="1600" dirty="0"/>
              <a:t>atau </a:t>
            </a:r>
            <a:r>
              <a:rPr lang="id-ID" sz="1600" i="1" dirty="0"/>
              <a:t>venture capitalist</a:t>
            </a:r>
            <a:r>
              <a:rPr lang="id-ID" sz="1600" dirty="0"/>
              <a:t>. Singkatnya </a:t>
            </a:r>
            <a:r>
              <a:rPr lang="id-ID" sz="1600" i="1" dirty="0"/>
              <a:t>venture capital </a:t>
            </a:r>
            <a:r>
              <a:rPr lang="id-ID" sz="1600" dirty="0"/>
              <a:t>merupakan dana yang diberikan dan </a:t>
            </a:r>
            <a:r>
              <a:rPr lang="id-ID" sz="1600" i="1" dirty="0"/>
              <a:t>venture capitalist </a:t>
            </a:r>
            <a:r>
              <a:rPr lang="id-ID" sz="1600" dirty="0"/>
              <a:t>adalah orang yang menjalankannya</a:t>
            </a:r>
            <a:r>
              <a:rPr lang="id-ID" sz="1600" dirty="0" smtClean="0"/>
              <a:t>.</a:t>
            </a:r>
            <a:endParaRPr lang="en-US" sz="1600" dirty="0" smtClean="0"/>
          </a:p>
          <a:p>
            <a:pPr marL="285750" indent="-285750" algn="just">
              <a:buFont typeface="Arial" pitchFamily="34" charset="0"/>
              <a:buChar char="•"/>
            </a:pPr>
            <a:r>
              <a:rPr lang="id-ID" sz="1600" dirty="0"/>
              <a:t>Setelah VC diberikan, </a:t>
            </a:r>
            <a:r>
              <a:rPr lang="id-ID" sz="1600" i="1" dirty="0"/>
              <a:t>venture capitalist </a:t>
            </a:r>
            <a:r>
              <a:rPr lang="id-ID" sz="1600" dirty="0"/>
              <a:t>akan menjalankan dan mengawasi investasi mereka hingga menghasilkan keuntungan. Karena bentuknya adalah pinjaman, perusahaan yang diberi VC nantinya harus mengembalikan dana ketika mereka sudah memperoleh </a:t>
            </a:r>
            <a:r>
              <a:rPr lang="id-ID" sz="1600" i="1" dirty="0"/>
              <a:t>return</a:t>
            </a:r>
            <a:r>
              <a:rPr lang="id-ID" sz="1600" dirty="0" smtClean="0"/>
              <a:t>.</a:t>
            </a:r>
            <a:endParaRPr lang="en-US" sz="1600" dirty="0" smtClean="0"/>
          </a:p>
          <a:p>
            <a:pPr marL="285750" indent="-285750" algn="just">
              <a:buFont typeface="Arial" pitchFamily="34" charset="0"/>
              <a:buChar char="•"/>
            </a:pPr>
            <a:r>
              <a:rPr lang="id-ID" sz="1600" dirty="0"/>
              <a:t>Selain memiliki modal, venture capital juga memiliki relasi dan kapasitas dalam membimbing startup-startup potensial agar berkembang menjadi lebih besar. Venture capital seringkali menjadi salah satu sumber pendanaan awal bagi sebuah startup. Setelah bootstrapping, pendanaan dari lembaga inilah yang membantu sebuah startup untuk tetap beroperasi</a:t>
            </a:r>
            <a:r>
              <a:rPr lang="id-ID" sz="1600" dirty="0" smtClean="0"/>
              <a:t>.</a:t>
            </a:r>
            <a:endParaRPr lang="id-ID" sz="1600" dirty="0"/>
          </a:p>
          <a:p>
            <a:pPr marL="285750" indent="-285750" algn="just">
              <a:buFont typeface="Arial" pitchFamily="34" charset="0"/>
              <a:buChar char="•"/>
            </a:pPr>
            <a:r>
              <a:rPr lang="id-ID" sz="1600" dirty="0"/>
              <a:t>Meski demikian, bantuan terbesar dari venture capital biasanya bukan terletak pada dana yang diberikan. Mentoring dan koneksi dari venture capital inilah yang paling banyak membantu startup untuk berkembang. </a:t>
            </a:r>
            <a:endParaRPr lang="en-US" sz="1600" dirty="0" smtClean="0"/>
          </a:p>
          <a:p>
            <a:pPr marL="285750" indent="-285750" algn="just">
              <a:buFont typeface="Arial" pitchFamily="34" charset="0"/>
              <a:buChar char="•"/>
            </a:pPr>
            <a:endParaRPr lang="id-ID" sz="1600" dirty="0"/>
          </a:p>
        </p:txBody>
      </p:sp>
    </p:spTree>
    <p:extLst>
      <p:ext uri="{BB962C8B-B14F-4D97-AF65-F5344CB8AC3E}">
        <p14:creationId xmlns:p14="http://schemas.microsoft.com/office/powerpoint/2010/main" val="10462977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430768" y="35051"/>
            <a:ext cx="478790" cy="457818"/>
          </a:xfrm>
          <a:prstGeom prst="rect">
            <a:avLst/>
          </a:prstGeom>
          <a:solidFill>
            <a:srgbClr val="C00000"/>
          </a:solidFill>
        </p:spPr>
        <p:txBody>
          <a:bodyPr vert="horz" wrap="square" lIns="0" tIns="179070" rIns="0" bIns="0" rtlCol="0">
            <a:spAutoFit/>
          </a:bodyPr>
          <a:lstStyle/>
          <a:p>
            <a:pPr marL="250825">
              <a:lnSpc>
                <a:spcPct val="100000"/>
              </a:lnSpc>
              <a:spcBef>
                <a:spcPts val="1410"/>
              </a:spcBef>
            </a:pPr>
            <a:r>
              <a:rPr lang="en-US" b="1" dirty="0">
                <a:solidFill>
                  <a:srgbClr val="FFFFFF"/>
                </a:solidFill>
                <a:latin typeface="Carlito"/>
                <a:cs typeface="Carlito"/>
              </a:rPr>
              <a:t>3</a:t>
            </a:r>
            <a:endParaRPr sz="1800" dirty="0">
              <a:latin typeface="Carlito"/>
              <a:cs typeface="Carlito"/>
            </a:endParaRPr>
          </a:p>
        </p:txBody>
      </p:sp>
      <p:sp>
        <p:nvSpPr>
          <p:cNvPr id="3" name="object 3"/>
          <p:cNvSpPr txBox="1">
            <a:spLocks noGrp="1"/>
          </p:cNvSpPr>
          <p:nvPr>
            <p:ph type="title"/>
          </p:nvPr>
        </p:nvSpPr>
        <p:spPr>
          <a:xfrm>
            <a:off x="59435" y="35051"/>
            <a:ext cx="8371840" cy="512961"/>
          </a:xfrm>
          <a:prstGeom prst="rect">
            <a:avLst/>
          </a:prstGeom>
          <a:solidFill>
            <a:srgbClr val="D99593"/>
          </a:solidFill>
        </p:spPr>
        <p:txBody>
          <a:bodyPr vert="horz" wrap="square" lIns="0" tIns="20320" rIns="0" bIns="0" rtlCol="0">
            <a:spAutoFit/>
          </a:bodyPr>
          <a:lstStyle/>
          <a:p>
            <a:pPr marL="90805">
              <a:lnSpc>
                <a:spcPct val="100000"/>
              </a:lnSpc>
              <a:spcBef>
                <a:spcPts val="160"/>
              </a:spcBef>
            </a:pPr>
            <a:r>
              <a:rPr lang="en-US" sz="3200" i="1" dirty="0" smtClean="0">
                <a:latin typeface="Times New Roman"/>
                <a:cs typeface="Times New Roman"/>
              </a:rPr>
              <a:t>Growth Capital</a:t>
            </a:r>
            <a:endParaRPr sz="3200" i="1" dirty="0">
              <a:latin typeface="Times New Roman"/>
              <a:cs typeface="Times New Roman"/>
            </a:endParaRPr>
          </a:p>
        </p:txBody>
      </p:sp>
      <p:sp>
        <p:nvSpPr>
          <p:cNvPr id="4" name="object 4"/>
          <p:cNvSpPr/>
          <p:nvPr/>
        </p:nvSpPr>
        <p:spPr>
          <a:xfrm>
            <a:off x="126492" y="620268"/>
            <a:ext cx="1034795" cy="743712"/>
          </a:xfrm>
          <a:prstGeom prst="rect">
            <a:avLst/>
          </a:prstGeom>
          <a:blipFill>
            <a:blip r:embed="rId2" cstate="print"/>
            <a:stretch>
              <a:fillRect/>
            </a:stretch>
          </a:blipFill>
        </p:spPr>
        <p:txBody>
          <a:bodyPr wrap="square" lIns="0" tIns="0" rIns="0" bIns="0" rtlCol="0"/>
          <a:lstStyle/>
          <a:p>
            <a:endParaRPr/>
          </a:p>
        </p:txBody>
      </p:sp>
      <p:sp>
        <p:nvSpPr>
          <p:cNvPr id="6" name="object 6"/>
          <p:cNvSpPr txBox="1"/>
          <p:nvPr/>
        </p:nvSpPr>
        <p:spPr>
          <a:xfrm>
            <a:off x="465028" y="1752600"/>
            <a:ext cx="8412685" cy="2227533"/>
          </a:xfrm>
          <a:prstGeom prst="rect">
            <a:avLst/>
          </a:prstGeom>
        </p:spPr>
        <p:txBody>
          <a:bodyPr vert="horz" wrap="square" lIns="0" tIns="11430" rIns="0" bIns="0" rtlCol="0">
            <a:spAutoFit/>
          </a:bodyPr>
          <a:lstStyle/>
          <a:p>
            <a:pPr marL="285750" indent="-285750" algn="just">
              <a:buFont typeface="Arial" pitchFamily="34" charset="0"/>
              <a:buChar char="•"/>
            </a:pPr>
            <a:r>
              <a:rPr lang="en-US" sz="1600" dirty="0"/>
              <a:t> </a:t>
            </a:r>
            <a:r>
              <a:rPr lang="en-US" sz="1600" b="1" i="1" dirty="0" smtClean="0"/>
              <a:t>Growth Capital </a:t>
            </a:r>
            <a:r>
              <a:rPr lang="en-US" sz="1600" dirty="0" err="1" smtClean="0"/>
              <a:t>adalah</a:t>
            </a:r>
            <a:r>
              <a:rPr lang="en-US" sz="1600" dirty="0" smtClean="0"/>
              <a:t> </a:t>
            </a:r>
            <a:r>
              <a:rPr lang="en-US" sz="1600" dirty="0" err="1" smtClean="0"/>
              <a:t>jenis</a:t>
            </a:r>
            <a:r>
              <a:rPr lang="en-US" sz="1600" dirty="0" smtClean="0"/>
              <a:t> </a:t>
            </a:r>
            <a:r>
              <a:rPr lang="en-US" sz="1600" dirty="0" err="1"/>
              <a:t>investasi</a:t>
            </a:r>
            <a:r>
              <a:rPr lang="en-US" sz="1600" dirty="0"/>
              <a:t> </a:t>
            </a:r>
            <a:r>
              <a:rPr lang="en-US" sz="1600" dirty="0" err="1"/>
              <a:t>ekuitas</a:t>
            </a:r>
            <a:r>
              <a:rPr lang="en-US" sz="1600" dirty="0"/>
              <a:t> </a:t>
            </a:r>
            <a:r>
              <a:rPr lang="en-US" sz="1600" dirty="0" err="1"/>
              <a:t>swasta</a:t>
            </a:r>
            <a:r>
              <a:rPr lang="en-US" sz="1600" dirty="0"/>
              <a:t>, </a:t>
            </a:r>
            <a:r>
              <a:rPr lang="en-US" sz="1600" dirty="0" err="1"/>
              <a:t>biasanya</a:t>
            </a:r>
            <a:r>
              <a:rPr lang="en-US" sz="1600" dirty="0"/>
              <a:t> </a:t>
            </a:r>
            <a:r>
              <a:rPr lang="en-US" sz="1600" dirty="0" err="1"/>
              <a:t>investasi</a:t>
            </a:r>
            <a:r>
              <a:rPr lang="en-US" sz="1600" dirty="0"/>
              <a:t> </a:t>
            </a:r>
            <a:r>
              <a:rPr lang="en-US" sz="1600" dirty="0" err="1"/>
              <a:t>minoritas</a:t>
            </a:r>
            <a:r>
              <a:rPr lang="en-US" sz="1600" dirty="0"/>
              <a:t>, di </a:t>
            </a:r>
            <a:r>
              <a:rPr lang="en-US" sz="1600" dirty="0" err="1"/>
              <a:t>perusahaan</a:t>
            </a:r>
            <a:r>
              <a:rPr lang="en-US" sz="1600" dirty="0"/>
              <a:t> yang </a:t>
            </a:r>
            <a:r>
              <a:rPr lang="en-US" sz="1600" dirty="0" err="1"/>
              <a:t>relatif</a:t>
            </a:r>
            <a:r>
              <a:rPr lang="en-US" sz="1600" dirty="0"/>
              <a:t> </a:t>
            </a:r>
            <a:r>
              <a:rPr lang="en-US" sz="1600" dirty="0" err="1"/>
              <a:t>matang</a:t>
            </a:r>
            <a:r>
              <a:rPr lang="en-US" sz="1600" dirty="0"/>
              <a:t> yang </a:t>
            </a:r>
            <a:r>
              <a:rPr lang="en-US" sz="1600" dirty="0" err="1"/>
              <a:t>mencari</a:t>
            </a:r>
            <a:r>
              <a:rPr lang="en-US" sz="1600" dirty="0"/>
              <a:t> modal </a:t>
            </a:r>
            <a:r>
              <a:rPr lang="en-US" sz="1600" dirty="0" err="1"/>
              <a:t>untuk</a:t>
            </a:r>
            <a:r>
              <a:rPr lang="en-US" sz="1600" dirty="0"/>
              <a:t> </a:t>
            </a:r>
            <a:r>
              <a:rPr lang="en-US" sz="1600" dirty="0" err="1"/>
              <a:t>memperluas</a:t>
            </a:r>
            <a:r>
              <a:rPr lang="en-US" sz="1600" dirty="0"/>
              <a:t> </a:t>
            </a:r>
            <a:r>
              <a:rPr lang="en-US" sz="1600" dirty="0" err="1"/>
              <a:t>atau</a:t>
            </a:r>
            <a:r>
              <a:rPr lang="en-US" sz="1600" dirty="0"/>
              <a:t> </a:t>
            </a:r>
            <a:r>
              <a:rPr lang="en-US" sz="1600" dirty="0" err="1"/>
              <a:t>merestrukturisasi</a:t>
            </a:r>
            <a:r>
              <a:rPr lang="en-US" sz="1600" dirty="0"/>
              <a:t> </a:t>
            </a:r>
            <a:r>
              <a:rPr lang="en-US" sz="1600" dirty="0" err="1"/>
              <a:t>operasi</a:t>
            </a:r>
            <a:r>
              <a:rPr lang="en-US" sz="1600" dirty="0"/>
              <a:t>, </a:t>
            </a:r>
            <a:r>
              <a:rPr lang="en-US" sz="1600" dirty="0" err="1"/>
              <a:t>memasuki</a:t>
            </a:r>
            <a:r>
              <a:rPr lang="en-US" sz="1600" dirty="0"/>
              <a:t> </a:t>
            </a:r>
            <a:r>
              <a:rPr lang="en-US" sz="1600" dirty="0" err="1"/>
              <a:t>pasar</a:t>
            </a:r>
            <a:r>
              <a:rPr lang="en-US" sz="1600" dirty="0"/>
              <a:t> </a:t>
            </a:r>
            <a:r>
              <a:rPr lang="en-US" sz="1600" dirty="0" err="1"/>
              <a:t>baru</a:t>
            </a:r>
            <a:r>
              <a:rPr lang="en-US" sz="1600" dirty="0"/>
              <a:t> </a:t>
            </a:r>
            <a:r>
              <a:rPr lang="en-US" sz="1600" dirty="0" err="1"/>
              <a:t>atau</a:t>
            </a:r>
            <a:r>
              <a:rPr lang="en-US" sz="1600" dirty="0"/>
              <a:t> </a:t>
            </a:r>
            <a:r>
              <a:rPr lang="en-US" sz="1600" dirty="0" err="1"/>
              <a:t>membiayai</a:t>
            </a:r>
            <a:r>
              <a:rPr lang="en-US" sz="1600" dirty="0"/>
              <a:t> </a:t>
            </a:r>
            <a:r>
              <a:rPr lang="en-US" sz="1600" dirty="0" err="1"/>
              <a:t>akuisisi</a:t>
            </a:r>
            <a:r>
              <a:rPr lang="en-US" sz="1600" dirty="0"/>
              <a:t> yang </a:t>
            </a:r>
            <a:r>
              <a:rPr lang="en-US" sz="1600" dirty="0" err="1"/>
              <a:t>signifikan</a:t>
            </a:r>
            <a:r>
              <a:rPr lang="en-US" sz="1600" dirty="0"/>
              <a:t> </a:t>
            </a:r>
            <a:r>
              <a:rPr lang="en-US" sz="1600" dirty="0" err="1"/>
              <a:t>tanpa</a:t>
            </a:r>
            <a:r>
              <a:rPr lang="en-US" sz="1600" dirty="0"/>
              <a:t> </a:t>
            </a:r>
            <a:r>
              <a:rPr lang="en-US" sz="1600" dirty="0" err="1"/>
              <a:t>perubahan</a:t>
            </a:r>
            <a:r>
              <a:rPr lang="en-US" sz="1600" dirty="0"/>
              <a:t> </a:t>
            </a:r>
            <a:r>
              <a:rPr lang="en-US" sz="1600" dirty="0" err="1"/>
              <a:t>kendali</a:t>
            </a:r>
            <a:r>
              <a:rPr lang="en-US" sz="1600" dirty="0"/>
              <a:t> </a:t>
            </a:r>
            <a:r>
              <a:rPr lang="en-US" sz="1600" dirty="0" err="1" smtClean="0"/>
              <a:t>bisnis</a:t>
            </a:r>
            <a:r>
              <a:rPr lang="en-US" sz="1600" dirty="0" smtClean="0"/>
              <a:t>.</a:t>
            </a:r>
          </a:p>
          <a:p>
            <a:pPr marL="285750" indent="-285750" algn="just">
              <a:buFont typeface="Arial" pitchFamily="34" charset="0"/>
              <a:buChar char="•"/>
            </a:pPr>
            <a:r>
              <a:rPr lang="en-US" sz="1600" dirty="0"/>
              <a:t>Perusahaan yang </a:t>
            </a:r>
            <a:r>
              <a:rPr lang="en-US" sz="1600" dirty="0" err="1"/>
              <a:t>mencari</a:t>
            </a:r>
            <a:r>
              <a:rPr lang="en-US" sz="1600" dirty="0"/>
              <a:t> modal </a:t>
            </a:r>
            <a:r>
              <a:rPr lang="en-US" sz="1600" dirty="0" err="1"/>
              <a:t>pertumbuhan</a:t>
            </a:r>
            <a:r>
              <a:rPr lang="en-US" sz="1600" dirty="0"/>
              <a:t> </a:t>
            </a:r>
            <a:r>
              <a:rPr lang="en-US" sz="1600" dirty="0" err="1"/>
              <a:t>akan</a:t>
            </a:r>
            <a:r>
              <a:rPr lang="en-US" sz="1600" dirty="0"/>
              <a:t> </a:t>
            </a:r>
            <a:r>
              <a:rPr lang="en-US" sz="1600" dirty="0" err="1"/>
              <a:t>sering</a:t>
            </a:r>
            <a:r>
              <a:rPr lang="en-US" sz="1600" dirty="0"/>
              <a:t> </a:t>
            </a:r>
            <a:r>
              <a:rPr lang="en-US" sz="1600" dirty="0" err="1"/>
              <a:t>melakukannya</a:t>
            </a:r>
            <a:r>
              <a:rPr lang="en-US" sz="1600" dirty="0"/>
              <a:t> </a:t>
            </a:r>
            <a:r>
              <a:rPr lang="en-US" sz="1600" dirty="0" err="1"/>
              <a:t>untuk</a:t>
            </a:r>
            <a:r>
              <a:rPr lang="en-US" sz="1600" dirty="0"/>
              <a:t> </a:t>
            </a:r>
            <a:r>
              <a:rPr lang="en-US" sz="1600" dirty="0" err="1"/>
              <a:t>membiayai</a:t>
            </a:r>
            <a:r>
              <a:rPr lang="en-US" sz="1600" dirty="0"/>
              <a:t> </a:t>
            </a:r>
            <a:r>
              <a:rPr lang="en-US" sz="1600" dirty="0" err="1"/>
              <a:t>peristiwa</a:t>
            </a:r>
            <a:r>
              <a:rPr lang="en-US" sz="1600" dirty="0"/>
              <a:t> </a:t>
            </a:r>
            <a:r>
              <a:rPr lang="en-US" sz="1600" dirty="0" err="1"/>
              <a:t>transformasional</a:t>
            </a:r>
            <a:r>
              <a:rPr lang="en-US" sz="1600" dirty="0"/>
              <a:t> </a:t>
            </a:r>
            <a:r>
              <a:rPr lang="en-US" sz="1600" dirty="0" err="1"/>
              <a:t>dalam</a:t>
            </a:r>
            <a:r>
              <a:rPr lang="en-US" sz="1600" dirty="0"/>
              <a:t> </a:t>
            </a:r>
            <a:r>
              <a:rPr lang="en-US" sz="1600" dirty="0" err="1"/>
              <a:t>siklus</a:t>
            </a:r>
            <a:r>
              <a:rPr lang="en-US" sz="1600" dirty="0"/>
              <a:t> </a:t>
            </a:r>
            <a:r>
              <a:rPr lang="en-US" sz="1600" dirty="0" err="1"/>
              <a:t>hidup</a:t>
            </a:r>
            <a:r>
              <a:rPr lang="en-US" sz="1600" dirty="0"/>
              <a:t> </a:t>
            </a:r>
            <a:r>
              <a:rPr lang="en-US" sz="1600" dirty="0" err="1"/>
              <a:t>mereka</a:t>
            </a:r>
            <a:r>
              <a:rPr lang="en-US" sz="1600" dirty="0"/>
              <a:t>. Perusahaan-</a:t>
            </a:r>
            <a:r>
              <a:rPr lang="en-US" sz="1600" dirty="0" err="1"/>
              <a:t>perusahaan</a:t>
            </a:r>
            <a:r>
              <a:rPr lang="en-US" sz="1600" dirty="0"/>
              <a:t> </a:t>
            </a:r>
            <a:r>
              <a:rPr lang="en-US" sz="1600" dirty="0" err="1"/>
              <a:t>ini</a:t>
            </a:r>
            <a:r>
              <a:rPr lang="en-US" sz="1600" dirty="0"/>
              <a:t> </a:t>
            </a:r>
            <a:r>
              <a:rPr lang="en-US" sz="1600" dirty="0" err="1"/>
              <a:t>cenderung</a:t>
            </a:r>
            <a:r>
              <a:rPr lang="en-US" sz="1600" dirty="0"/>
              <a:t> </a:t>
            </a:r>
            <a:r>
              <a:rPr lang="en-US" sz="1600" dirty="0" err="1"/>
              <a:t>lebih</a:t>
            </a:r>
            <a:r>
              <a:rPr lang="en-US" sz="1600" dirty="0"/>
              <a:t> </a:t>
            </a:r>
            <a:r>
              <a:rPr lang="en-US" sz="1600" dirty="0" err="1"/>
              <a:t>matang</a:t>
            </a:r>
            <a:r>
              <a:rPr lang="en-US" sz="1600" dirty="0"/>
              <a:t> </a:t>
            </a:r>
            <a:r>
              <a:rPr lang="en-US" sz="1600" dirty="0" err="1"/>
              <a:t>daripada</a:t>
            </a:r>
            <a:r>
              <a:rPr lang="en-US" sz="1600" dirty="0"/>
              <a:t> </a:t>
            </a:r>
            <a:r>
              <a:rPr lang="en-US" sz="1600" dirty="0" err="1"/>
              <a:t>perusahaan</a:t>
            </a:r>
            <a:r>
              <a:rPr lang="en-US" sz="1600" dirty="0"/>
              <a:t> yang </a:t>
            </a:r>
            <a:r>
              <a:rPr lang="en-US" sz="1600" dirty="0" err="1"/>
              <a:t>didanai</a:t>
            </a:r>
            <a:r>
              <a:rPr lang="en-US" sz="1600" dirty="0"/>
              <a:t> modal </a:t>
            </a:r>
            <a:r>
              <a:rPr lang="en-US" sz="1600" dirty="0" err="1"/>
              <a:t>ventura</a:t>
            </a:r>
            <a:r>
              <a:rPr lang="en-US" sz="1600" dirty="0"/>
              <a:t> , </a:t>
            </a:r>
            <a:r>
              <a:rPr lang="en-US" sz="1600" dirty="0" err="1"/>
              <a:t>mampu</a:t>
            </a:r>
            <a:r>
              <a:rPr lang="en-US" sz="1600" dirty="0"/>
              <a:t> </a:t>
            </a:r>
            <a:r>
              <a:rPr lang="en-US" sz="1600" dirty="0" err="1"/>
              <a:t>menghasilkan</a:t>
            </a:r>
            <a:r>
              <a:rPr lang="en-US" sz="1600" dirty="0"/>
              <a:t> </a:t>
            </a:r>
            <a:r>
              <a:rPr lang="en-US" sz="1600" dirty="0" err="1"/>
              <a:t>pendapatan</a:t>
            </a:r>
            <a:r>
              <a:rPr lang="en-US" sz="1600" dirty="0"/>
              <a:t> </a:t>
            </a:r>
            <a:r>
              <a:rPr lang="en-US" sz="1600" dirty="0" err="1"/>
              <a:t>dan</a:t>
            </a:r>
            <a:r>
              <a:rPr lang="en-US" sz="1600" dirty="0"/>
              <a:t> </a:t>
            </a:r>
            <a:r>
              <a:rPr lang="en-US" sz="1600" dirty="0" err="1"/>
              <a:t>laba</a:t>
            </a:r>
            <a:r>
              <a:rPr lang="en-US" sz="1600" dirty="0"/>
              <a:t> </a:t>
            </a:r>
            <a:r>
              <a:rPr lang="en-US" sz="1600" dirty="0" err="1"/>
              <a:t>tetapi</a:t>
            </a:r>
            <a:r>
              <a:rPr lang="en-US" sz="1600" dirty="0"/>
              <a:t> </a:t>
            </a:r>
            <a:r>
              <a:rPr lang="en-US" sz="1600" dirty="0" err="1"/>
              <a:t>tidak</a:t>
            </a:r>
            <a:r>
              <a:rPr lang="en-US" sz="1600" dirty="0"/>
              <a:t> </a:t>
            </a:r>
            <a:r>
              <a:rPr lang="en-US" sz="1600" dirty="0" err="1"/>
              <a:t>dapat</a:t>
            </a:r>
            <a:r>
              <a:rPr lang="en-US" sz="1600" dirty="0"/>
              <a:t> </a:t>
            </a:r>
            <a:r>
              <a:rPr lang="en-US" sz="1600" dirty="0" err="1"/>
              <a:t>menghasilkan</a:t>
            </a:r>
            <a:r>
              <a:rPr lang="en-US" sz="1600" dirty="0"/>
              <a:t> </a:t>
            </a:r>
            <a:r>
              <a:rPr lang="en-US" sz="1600" dirty="0" err="1"/>
              <a:t>uang</a:t>
            </a:r>
            <a:r>
              <a:rPr lang="en-US" sz="1600" dirty="0"/>
              <a:t> </a:t>
            </a:r>
            <a:r>
              <a:rPr lang="en-US" sz="1600" dirty="0" err="1"/>
              <a:t>tunai</a:t>
            </a:r>
            <a:r>
              <a:rPr lang="en-US" sz="1600" dirty="0"/>
              <a:t> yang </a:t>
            </a:r>
            <a:r>
              <a:rPr lang="en-US" sz="1600" dirty="0" err="1"/>
              <a:t>cukup</a:t>
            </a:r>
            <a:r>
              <a:rPr lang="en-US" sz="1600" dirty="0"/>
              <a:t> </a:t>
            </a:r>
            <a:r>
              <a:rPr lang="en-US" sz="1600" dirty="0" err="1"/>
              <a:t>untuk</a:t>
            </a:r>
            <a:r>
              <a:rPr lang="en-US" sz="1600" dirty="0"/>
              <a:t> </a:t>
            </a:r>
            <a:r>
              <a:rPr lang="en-US" sz="1600" dirty="0" err="1"/>
              <a:t>mendanai</a:t>
            </a:r>
            <a:r>
              <a:rPr lang="en-US" sz="1600" dirty="0"/>
              <a:t> </a:t>
            </a:r>
            <a:r>
              <a:rPr lang="en-US" sz="1600" dirty="0" err="1"/>
              <a:t>ekspansi</a:t>
            </a:r>
            <a:r>
              <a:rPr lang="en-US" sz="1600" dirty="0"/>
              <a:t> </a:t>
            </a:r>
            <a:r>
              <a:rPr lang="en-US" sz="1600" dirty="0" err="1"/>
              <a:t>besar</a:t>
            </a:r>
            <a:r>
              <a:rPr lang="en-US" sz="1600" dirty="0"/>
              <a:t>, </a:t>
            </a:r>
            <a:r>
              <a:rPr lang="en-US" sz="1600" dirty="0" err="1"/>
              <a:t>akuisisi</a:t>
            </a:r>
            <a:r>
              <a:rPr lang="en-US" sz="1600" dirty="0"/>
              <a:t> </a:t>
            </a:r>
            <a:r>
              <a:rPr lang="en-US" sz="1600" dirty="0" err="1"/>
              <a:t>atau</a:t>
            </a:r>
            <a:r>
              <a:rPr lang="en-US" sz="1600" dirty="0"/>
              <a:t> </a:t>
            </a:r>
            <a:r>
              <a:rPr lang="en-US" sz="1600" dirty="0" err="1"/>
              <a:t>investasi</a:t>
            </a:r>
            <a:r>
              <a:rPr lang="en-US" sz="1600" dirty="0"/>
              <a:t> </a:t>
            </a:r>
            <a:r>
              <a:rPr lang="en-US" sz="1600" dirty="0" err="1"/>
              <a:t>lainnya</a:t>
            </a:r>
            <a:r>
              <a:rPr lang="en-US" sz="1600" dirty="0"/>
              <a:t>. </a:t>
            </a:r>
            <a:endParaRPr lang="en-US" sz="1600" dirty="0" smtClean="0"/>
          </a:p>
          <a:p>
            <a:pPr marL="285750" indent="-285750" algn="just">
              <a:buFont typeface="Arial" pitchFamily="34" charset="0"/>
              <a:buChar char="•"/>
            </a:pPr>
            <a:endParaRPr lang="en-US" sz="1600" dirty="0" smtClean="0"/>
          </a:p>
        </p:txBody>
      </p:sp>
      <p:pic>
        <p:nvPicPr>
          <p:cNvPr id="2050" name="Picture 2" descr="www.attractcapital.com/wp-content/uploads/201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92753" y="3980133"/>
            <a:ext cx="3957234" cy="26422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75500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430768" y="35051"/>
            <a:ext cx="478790" cy="457818"/>
          </a:xfrm>
          <a:prstGeom prst="rect">
            <a:avLst/>
          </a:prstGeom>
          <a:solidFill>
            <a:srgbClr val="C00000"/>
          </a:solidFill>
        </p:spPr>
        <p:txBody>
          <a:bodyPr vert="horz" wrap="square" lIns="0" tIns="179070" rIns="0" bIns="0" rtlCol="0">
            <a:spAutoFit/>
          </a:bodyPr>
          <a:lstStyle/>
          <a:p>
            <a:pPr marL="250825">
              <a:lnSpc>
                <a:spcPct val="100000"/>
              </a:lnSpc>
              <a:spcBef>
                <a:spcPts val="1410"/>
              </a:spcBef>
            </a:pPr>
            <a:r>
              <a:rPr lang="en-US" b="1" dirty="0" smtClean="0">
                <a:solidFill>
                  <a:srgbClr val="FFFFFF"/>
                </a:solidFill>
                <a:latin typeface="Carlito"/>
                <a:cs typeface="Carlito"/>
              </a:rPr>
              <a:t>4</a:t>
            </a:r>
            <a:endParaRPr sz="1800" dirty="0">
              <a:latin typeface="Carlito"/>
              <a:cs typeface="Carlito"/>
            </a:endParaRPr>
          </a:p>
        </p:txBody>
      </p:sp>
      <p:sp>
        <p:nvSpPr>
          <p:cNvPr id="3" name="object 3"/>
          <p:cNvSpPr txBox="1">
            <a:spLocks noGrp="1"/>
          </p:cNvSpPr>
          <p:nvPr>
            <p:ph type="title"/>
          </p:nvPr>
        </p:nvSpPr>
        <p:spPr>
          <a:xfrm>
            <a:off x="59435" y="35051"/>
            <a:ext cx="8371840" cy="512961"/>
          </a:xfrm>
          <a:prstGeom prst="rect">
            <a:avLst/>
          </a:prstGeom>
          <a:solidFill>
            <a:srgbClr val="D99593"/>
          </a:solidFill>
        </p:spPr>
        <p:txBody>
          <a:bodyPr vert="horz" wrap="square" lIns="0" tIns="20320" rIns="0" bIns="0" rtlCol="0">
            <a:spAutoFit/>
          </a:bodyPr>
          <a:lstStyle/>
          <a:p>
            <a:pPr marL="90805">
              <a:lnSpc>
                <a:spcPct val="100000"/>
              </a:lnSpc>
              <a:spcBef>
                <a:spcPts val="160"/>
              </a:spcBef>
            </a:pPr>
            <a:r>
              <a:rPr lang="en-US" sz="3200" i="1" dirty="0" smtClean="0">
                <a:latin typeface="Times New Roman"/>
                <a:cs typeface="Times New Roman"/>
              </a:rPr>
              <a:t>Growth Capital</a:t>
            </a:r>
            <a:endParaRPr sz="3200" dirty="0">
              <a:latin typeface="Times New Roman"/>
              <a:cs typeface="Times New Roman"/>
            </a:endParaRPr>
          </a:p>
        </p:txBody>
      </p:sp>
      <p:sp>
        <p:nvSpPr>
          <p:cNvPr id="4" name="object 4"/>
          <p:cNvSpPr/>
          <p:nvPr/>
        </p:nvSpPr>
        <p:spPr>
          <a:xfrm>
            <a:off x="126492" y="620268"/>
            <a:ext cx="1034795" cy="743712"/>
          </a:xfrm>
          <a:prstGeom prst="rect">
            <a:avLst/>
          </a:prstGeom>
          <a:blipFill>
            <a:blip r:embed="rId2" cstate="print"/>
            <a:stretch>
              <a:fillRect/>
            </a:stretch>
          </a:blipFill>
        </p:spPr>
        <p:txBody>
          <a:bodyPr wrap="square" lIns="0" tIns="0" rIns="0" bIns="0" rtlCol="0"/>
          <a:lstStyle/>
          <a:p>
            <a:endParaRPr/>
          </a:p>
        </p:txBody>
      </p:sp>
      <p:sp>
        <p:nvSpPr>
          <p:cNvPr id="6" name="object 6"/>
          <p:cNvSpPr txBox="1"/>
          <p:nvPr/>
        </p:nvSpPr>
        <p:spPr>
          <a:xfrm>
            <a:off x="465028" y="1600200"/>
            <a:ext cx="8412685" cy="2473754"/>
          </a:xfrm>
          <a:prstGeom prst="rect">
            <a:avLst/>
          </a:prstGeom>
        </p:spPr>
        <p:txBody>
          <a:bodyPr vert="horz" wrap="square" lIns="0" tIns="11430" rIns="0" bIns="0" rtlCol="0">
            <a:spAutoFit/>
          </a:bodyPr>
          <a:lstStyle/>
          <a:p>
            <a:pPr marL="285750" indent="-285750" algn="just">
              <a:buFont typeface="Arial" pitchFamily="34" charset="0"/>
              <a:buChar char="•"/>
            </a:pPr>
            <a:r>
              <a:rPr lang="en-US" sz="1600" dirty="0" err="1"/>
              <a:t>Investasi</a:t>
            </a:r>
            <a:r>
              <a:rPr lang="en-US" sz="1600" dirty="0"/>
              <a:t> </a:t>
            </a:r>
            <a:r>
              <a:rPr lang="en-US" sz="1600" i="1" dirty="0" smtClean="0"/>
              <a:t>growth capital</a:t>
            </a:r>
            <a:r>
              <a:rPr lang="en-US" sz="1600" dirty="0" smtClean="0"/>
              <a:t>, </a:t>
            </a:r>
            <a:r>
              <a:rPr lang="en-US" sz="1600" dirty="0" err="1"/>
              <a:t>seperti</a:t>
            </a:r>
            <a:r>
              <a:rPr lang="en-US" sz="1600" dirty="0"/>
              <a:t> yang </a:t>
            </a:r>
            <a:r>
              <a:rPr lang="en-US" sz="1600" dirty="0" err="1"/>
              <a:t>didefinisikan</a:t>
            </a:r>
            <a:r>
              <a:rPr lang="en-US" sz="1600" dirty="0"/>
              <a:t> </a:t>
            </a:r>
            <a:r>
              <a:rPr lang="en-US" sz="1600" dirty="0" err="1"/>
              <a:t>oleh</a:t>
            </a:r>
            <a:r>
              <a:rPr lang="en-US" sz="1600" dirty="0"/>
              <a:t> </a:t>
            </a:r>
            <a:r>
              <a:rPr lang="en-US" sz="1600" b="1" dirty="0"/>
              <a:t>National Venture Capital Association</a:t>
            </a:r>
            <a:r>
              <a:rPr lang="en-US" sz="1600" dirty="0"/>
              <a:t>, </a:t>
            </a:r>
            <a:r>
              <a:rPr lang="en-US" sz="1600" dirty="0" err="1" smtClean="0"/>
              <a:t>memiliki</a:t>
            </a:r>
            <a:r>
              <a:rPr lang="en-US" sz="1600" dirty="0" smtClean="0"/>
              <a:t> </a:t>
            </a:r>
            <a:r>
              <a:rPr lang="en-US" sz="1600" dirty="0" err="1"/>
              <a:t>fitur</a:t>
            </a:r>
            <a:r>
              <a:rPr lang="en-US" sz="1600" dirty="0"/>
              <a:t> </a:t>
            </a:r>
            <a:r>
              <a:rPr lang="en-US" sz="1600" dirty="0" err="1"/>
              <a:t>berikut</a:t>
            </a:r>
            <a:r>
              <a:rPr lang="en-US" sz="1600" dirty="0" smtClean="0"/>
              <a:t>:</a:t>
            </a:r>
            <a:endParaRPr lang="en-US" sz="1600" dirty="0"/>
          </a:p>
          <a:p>
            <a:pPr marL="742950" lvl="1" indent="-285750" algn="just">
              <a:buFont typeface="Arial" pitchFamily="34" charset="0"/>
              <a:buChar char="•"/>
            </a:pPr>
            <a:r>
              <a:rPr lang="en-US" sz="1600" dirty="0" err="1"/>
              <a:t>Pendapatan</a:t>
            </a:r>
            <a:r>
              <a:rPr lang="en-US" sz="1600" dirty="0"/>
              <a:t> </a:t>
            </a:r>
            <a:r>
              <a:rPr lang="en-US" sz="1600" dirty="0" err="1"/>
              <a:t>perusahaan</a:t>
            </a:r>
            <a:r>
              <a:rPr lang="en-US" sz="1600" dirty="0"/>
              <a:t> </a:t>
            </a:r>
            <a:r>
              <a:rPr lang="en-US" sz="1600" dirty="0" err="1"/>
              <a:t>berkembang</a:t>
            </a:r>
            <a:r>
              <a:rPr lang="en-US" sz="1600" dirty="0"/>
              <a:t> </a:t>
            </a:r>
            <a:r>
              <a:rPr lang="en-US" sz="1600" dirty="0" err="1" smtClean="0"/>
              <a:t>pesat</a:t>
            </a:r>
            <a:r>
              <a:rPr lang="en-US" sz="1600" dirty="0" smtClean="0"/>
              <a:t>.</a:t>
            </a:r>
          </a:p>
          <a:p>
            <a:pPr marL="742950" lvl="1" indent="-285750" algn="just">
              <a:buFont typeface="Arial" pitchFamily="34" charset="0"/>
              <a:buChar char="•"/>
            </a:pPr>
            <a:r>
              <a:rPr lang="en-US" sz="1600" dirty="0" smtClean="0"/>
              <a:t>Perusahaan </a:t>
            </a:r>
            <a:r>
              <a:rPr lang="en-US" sz="1600" dirty="0" err="1" smtClean="0"/>
              <a:t>memiliki</a:t>
            </a:r>
            <a:r>
              <a:rPr lang="en-US" sz="1600" dirty="0" smtClean="0"/>
              <a:t> </a:t>
            </a:r>
            <a:r>
              <a:rPr lang="en-US" sz="1600" dirty="0" err="1" smtClean="0"/>
              <a:t>arus</a:t>
            </a:r>
            <a:r>
              <a:rPr lang="en-US" sz="1600" dirty="0" smtClean="0"/>
              <a:t> </a:t>
            </a:r>
            <a:r>
              <a:rPr lang="en-US" sz="1600" dirty="0" err="1"/>
              <a:t>kas</a:t>
            </a:r>
            <a:r>
              <a:rPr lang="en-US" sz="1600" dirty="0"/>
              <a:t> </a:t>
            </a:r>
            <a:r>
              <a:rPr lang="en-US" sz="1600" dirty="0" err="1"/>
              <a:t>positif</a:t>
            </a:r>
            <a:r>
              <a:rPr lang="en-US" sz="1600" dirty="0"/>
              <a:t>, </a:t>
            </a:r>
            <a:r>
              <a:rPr lang="en-US" sz="1600" dirty="0" err="1"/>
              <a:t>menguntungkan</a:t>
            </a:r>
            <a:r>
              <a:rPr lang="en-US" sz="1600" dirty="0"/>
              <a:t> </a:t>
            </a:r>
            <a:r>
              <a:rPr lang="en-US" sz="1600" dirty="0" err="1"/>
              <a:t>atau</a:t>
            </a:r>
            <a:r>
              <a:rPr lang="en-US" sz="1600" dirty="0"/>
              <a:t> </a:t>
            </a:r>
            <a:r>
              <a:rPr lang="en-US" sz="1600" dirty="0" err="1"/>
              <a:t>mendekati</a:t>
            </a:r>
            <a:r>
              <a:rPr lang="en-US" sz="1600" dirty="0"/>
              <a:t> </a:t>
            </a:r>
            <a:r>
              <a:rPr lang="en-US" sz="1600" dirty="0" err="1" smtClean="0"/>
              <a:t>profitabilitas</a:t>
            </a:r>
            <a:r>
              <a:rPr lang="en-US" sz="1600" dirty="0" smtClean="0"/>
              <a:t>.</a:t>
            </a:r>
          </a:p>
          <a:p>
            <a:pPr marL="742950" lvl="1" indent="-285750" algn="just">
              <a:buFont typeface="Arial" pitchFamily="34" charset="0"/>
              <a:buChar char="•"/>
            </a:pPr>
            <a:r>
              <a:rPr lang="en-US" sz="1600" dirty="0" smtClean="0"/>
              <a:t>Perusahaan </a:t>
            </a:r>
            <a:r>
              <a:rPr lang="en-US" sz="1600" dirty="0" err="1"/>
              <a:t>mungkin</a:t>
            </a:r>
            <a:r>
              <a:rPr lang="en-US" sz="1600" dirty="0"/>
              <a:t> </a:t>
            </a:r>
            <a:r>
              <a:rPr lang="en-US" sz="1600" dirty="0" err="1"/>
              <a:t>dimiliki</a:t>
            </a:r>
            <a:r>
              <a:rPr lang="en-US" sz="1600" dirty="0"/>
              <a:t> </a:t>
            </a:r>
            <a:r>
              <a:rPr lang="en-US" sz="1600" dirty="0" err="1"/>
              <a:t>oleh</a:t>
            </a:r>
            <a:r>
              <a:rPr lang="en-US" sz="1600" dirty="0"/>
              <a:t> </a:t>
            </a:r>
            <a:r>
              <a:rPr lang="en-US" sz="1600" dirty="0" err="1"/>
              <a:t>pendiri</a:t>
            </a:r>
            <a:r>
              <a:rPr lang="en-US" sz="1600" dirty="0"/>
              <a:t> </a:t>
            </a:r>
            <a:r>
              <a:rPr lang="en-US" sz="1600" dirty="0" err="1"/>
              <a:t>dan</a:t>
            </a:r>
            <a:r>
              <a:rPr lang="en-US" sz="1600" dirty="0"/>
              <a:t> </a:t>
            </a:r>
            <a:r>
              <a:rPr lang="en-US" sz="1600" dirty="0" err="1"/>
              <a:t>seringkali</a:t>
            </a:r>
            <a:r>
              <a:rPr lang="en-US" sz="1600" dirty="0"/>
              <a:t> </a:t>
            </a:r>
            <a:r>
              <a:rPr lang="en-US" sz="1600" dirty="0" err="1"/>
              <a:t>tidak</a:t>
            </a:r>
            <a:r>
              <a:rPr lang="en-US" sz="1600" dirty="0"/>
              <a:t> </a:t>
            </a:r>
            <a:r>
              <a:rPr lang="en-US" sz="1600" dirty="0" err="1"/>
              <a:t>memiliki</a:t>
            </a:r>
            <a:r>
              <a:rPr lang="en-US" sz="1600" dirty="0"/>
              <a:t> </a:t>
            </a:r>
            <a:r>
              <a:rPr lang="en-US" sz="1600" dirty="0" err="1"/>
              <a:t>investasi</a:t>
            </a:r>
            <a:r>
              <a:rPr lang="en-US" sz="1600" dirty="0"/>
              <a:t> </a:t>
            </a:r>
            <a:r>
              <a:rPr lang="en-US" sz="1600" dirty="0" err="1"/>
              <a:t>institusional</a:t>
            </a:r>
            <a:r>
              <a:rPr lang="en-US" sz="1600" dirty="0"/>
              <a:t> </a:t>
            </a:r>
            <a:r>
              <a:rPr lang="en-US" sz="1600" dirty="0" err="1" smtClean="0"/>
              <a:t>sebelumnya</a:t>
            </a:r>
            <a:r>
              <a:rPr lang="en-US" sz="1600" dirty="0" smtClean="0"/>
              <a:t>.</a:t>
            </a:r>
          </a:p>
          <a:p>
            <a:pPr marL="742950" lvl="1" indent="-285750" algn="just">
              <a:buFont typeface="Arial" pitchFamily="34" charset="0"/>
              <a:buChar char="•"/>
            </a:pPr>
            <a:r>
              <a:rPr lang="en-US" sz="1600" dirty="0" err="1" smtClean="0"/>
              <a:t>Bauran</a:t>
            </a:r>
            <a:r>
              <a:rPr lang="en-US" sz="1600" dirty="0" smtClean="0"/>
              <a:t> </a:t>
            </a:r>
            <a:r>
              <a:rPr lang="en-US" sz="1600" dirty="0" err="1"/>
              <a:t>investasi</a:t>
            </a:r>
            <a:r>
              <a:rPr lang="en-US" sz="1600" dirty="0"/>
              <a:t> </a:t>
            </a:r>
            <a:r>
              <a:rPr lang="en-US" sz="1600" dirty="0" err="1"/>
              <a:t>industri</a:t>
            </a:r>
            <a:r>
              <a:rPr lang="en-US" sz="1600" dirty="0"/>
              <a:t> </a:t>
            </a:r>
            <a:r>
              <a:rPr lang="en-US" sz="1600" dirty="0" err="1"/>
              <a:t>mirip</a:t>
            </a:r>
            <a:r>
              <a:rPr lang="en-US" sz="1600" dirty="0"/>
              <a:t> </a:t>
            </a:r>
            <a:r>
              <a:rPr lang="en-US" sz="1600" dirty="0" err="1"/>
              <a:t>dengan</a:t>
            </a:r>
            <a:r>
              <a:rPr lang="en-US" sz="1600" dirty="0"/>
              <a:t> investor modal </a:t>
            </a:r>
            <a:r>
              <a:rPr lang="en-US" sz="1600" dirty="0" err="1" smtClean="0"/>
              <a:t>ventura</a:t>
            </a:r>
            <a:r>
              <a:rPr lang="en-US" sz="1600" dirty="0" smtClean="0"/>
              <a:t>.</a:t>
            </a:r>
          </a:p>
          <a:p>
            <a:pPr marL="742950" lvl="1" indent="-285750" algn="just">
              <a:buFont typeface="Arial" pitchFamily="34" charset="0"/>
              <a:buChar char="•"/>
            </a:pPr>
            <a:r>
              <a:rPr lang="en-US" sz="1600" dirty="0" smtClean="0"/>
              <a:t>Modal </a:t>
            </a:r>
            <a:r>
              <a:rPr lang="en-US" sz="1600" dirty="0" err="1"/>
              <a:t>digunakan</a:t>
            </a:r>
            <a:r>
              <a:rPr lang="en-US" sz="1600" dirty="0"/>
              <a:t> </a:t>
            </a:r>
            <a:r>
              <a:rPr lang="en-US" sz="1600" dirty="0" err="1"/>
              <a:t>untuk</a:t>
            </a:r>
            <a:r>
              <a:rPr lang="en-US" sz="1600" dirty="0"/>
              <a:t> </a:t>
            </a:r>
            <a:r>
              <a:rPr lang="en-US" sz="1600" dirty="0" err="1"/>
              <a:t>kebutuhan</a:t>
            </a:r>
            <a:r>
              <a:rPr lang="en-US" sz="1600" dirty="0"/>
              <a:t> </a:t>
            </a:r>
            <a:r>
              <a:rPr lang="en-US" sz="1600" dirty="0" err="1"/>
              <a:t>perusahaan</a:t>
            </a:r>
            <a:r>
              <a:rPr lang="en-US" sz="1600" dirty="0"/>
              <a:t> </a:t>
            </a:r>
            <a:r>
              <a:rPr lang="en-US" sz="1600" dirty="0" err="1"/>
              <a:t>atau</a:t>
            </a:r>
            <a:r>
              <a:rPr lang="en-US" sz="1600" dirty="0"/>
              <a:t> </a:t>
            </a:r>
            <a:r>
              <a:rPr lang="en-US" sz="1600" dirty="0" err="1"/>
              <a:t>likuiditas</a:t>
            </a:r>
            <a:r>
              <a:rPr lang="en-US" sz="1600" dirty="0"/>
              <a:t> </a:t>
            </a:r>
            <a:r>
              <a:rPr lang="en-US" sz="1600" dirty="0" err="1"/>
              <a:t>pemegang</a:t>
            </a:r>
            <a:r>
              <a:rPr lang="en-US" sz="1600" dirty="0"/>
              <a:t> </a:t>
            </a:r>
            <a:r>
              <a:rPr lang="en-US" sz="1600" dirty="0" err="1" smtClean="0"/>
              <a:t>saham</a:t>
            </a:r>
            <a:endParaRPr lang="en-US" sz="1600" dirty="0" smtClean="0"/>
          </a:p>
          <a:p>
            <a:pPr marL="742950" lvl="1" indent="-285750" algn="just">
              <a:buFont typeface="Arial" pitchFamily="34" charset="0"/>
              <a:buChar char="•"/>
            </a:pPr>
            <a:r>
              <a:rPr lang="en-US" sz="1600" dirty="0" err="1" smtClean="0"/>
              <a:t>Investasi</a:t>
            </a:r>
            <a:r>
              <a:rPr lang="en-US" sz="1600" dirty="0" smtClean="0"/>
              <a:t> </a:t>
            </a:r>
            <a:r>
              <a:rPr lang="en-US" sz="1600" dirty="0" err="1"/>
              <a:t>tidak</a:t>
            </a:r>
            <a:r>
              <a:rPr lang="en-US" sz="1600" dirty="0"/>
              <a:t> </a:t>
            </a:r>
            <a:r>
              <a:rPr lang="en-US" sz="1600" dirty="0" err="1"/>
              <a:t>memiliki</a:t>
            </a:r>
            <a:r>
              <a:rPr lang="en-US" sz="1600" dirty="0"/>
              <a:t> leverage </a:t>
            </a:r>
            <a:r>
              <a:rPr lang="en-US" sz="1600" dirty="0" err="1"/>
              <a:t>atau</a:t>
            </a:r>
            <a:r>
              <a:rPr lang="en-US" sz="1600" dirty="0"/>
              <a:t> </a:t>
            </a:r>
            <a:r>
              <a:rPr lang="en-US" sz="1600" dirty="0" err="1"/>
              <a:t>menggunakan</a:t>
            </a:r>
            <a:r>
              <a:rPr lang="en-US" sz="1600" dirty="0"/>
              <a:t> leverage </a:t>
            </a:r>
            <a:r>
              <a:rPr lang="en-US" sz="1600" dirty="0" err="1"/>
              <a:t>ringan</a:t>
            </a:r>
            <a:r>
              <a:rPr lang="en-US" sz="1600" dirty="0"/>
              <a:t> </a:t>
            </a:r>
            <a:r>
              <a:rPr lang="en-US" sz="1600" dirty="0" err="1"/>
              <a:t>saat</a:t>
            </a:r>
            <a:r>
              <a:rPr lang="en-US" sz="1600" dirty="0"/>
              <a:t> </a:t>
            </a:r>
            <a:r>
              <a:rPr lang="en-US" sz="1600" dirty="0" err="1" smtClean="0"/>
              <a:t>pembelian</a:t>
            </a:r>
            <a:r>
              <a:rPr lang="en-US" sz="1600" dirty="0" smtClean="0"/>
              <a:t>.</a:t>
            </a:r>
          </a:p>
          <a:p>
            <a:pPr marL="742950" lvl="1" indent="-285750" algn="just">
              <a:buFont typeface="Arial" pitchFamily="34" charset="0"/>
              <a:buChar char="•"/>
            </a:pPr>
            <a:r>
              <a:rPr lang="en-US" sz="1600" dirty="0" err="1" smtClean="0"/>
              <a:t>Hasil</a:t>
            </a:r>
            <a:r>
              <a:rPr lang="en-US" sz="1600" dirty="0" smtClean="0"/>
              <a:t> </a:t>
            </a:r>
            <a:r>
              <a:rPr lang="en-US" sz="1600" dirty="0" err="1"/>
              <a:t>investasi</a:t>
            </a:r>
            <a:r>
              <a:rPr lang="en-US" sz="1600" dirty="0"/>
              <a:t> </a:t>
            </a:r>
            <a:r>
              <a:rPr lang="en-US" sz="1600" dirty="0" err="1"/>
              <a:t>terutama</a:t>
            </a:r>
            <a:r>
              <a:rPr lang="en-US" sz="1600" dirty="0"/>
              <a:t> </a:t>
            </a:r>
            <a:r>
              <a:rPr lang="en-US" sz="1600" dirty="0" err="1"/>
              <a:t>merupakan</a:t>
            </a:r>
            <a:r>
              <a:rPr lang="en-US" sz="1600" dirty="0"/>
              <a:t> </a:t>
            </a:r>
            <a:r>
              <a:rPr lang="en-US" sz="1600" dirty="0" err="1"/>
              <a:t>fungsi</a:t>
            </a:r>
            <a:r>
              <a:rPr lang="en-US" sz="1600" dirty="0"/>
              <a:t> </a:t>
            </a:r>
            <a:r>
              <a:rPr lang="en-US" sz="1600" dirty="0" err="1"/>
              <a:t>pertumbuhan</a:t>
            </a:r>
            <a:r>
              <a:rPr lang="en-US" sz="1600" dirty="0"/>
              <a:t>, </a:t>
            </a:r>
            <a:r>
              <a:rPr lang="en-US" sz="1600" dirty="0" err="1"/>
              <a:t>bukan</a:t>
            </a:r>
            <a:r>
              <a:rPr lang="en-US" sz="1600" dirty="0"/>
              <a:t> leverage.</a:t>
            </a:r>
            <a:endParaRPr lang="en-US" sz="1600" dirty="0" smtClean="0"/>
          </a:p>
        </p:txBody>
      </p:sp>
      <p:sp>
        <p:nvSpPr>
          <p:cNvPr id="5" name="AutoShape 2" descr="Peran Venture Capital untuk Startup Fintech - Dunia Fintech"/>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AutoShape 4" descr="Peran Venture Capital untuk Startup Fintech - Dunia Fintech"/>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AutoShape 6" descr="Peran Venture Capital untuk Startup Fintech - Dunia Fintech"/>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3080" name="Picture 8" descr="Peran Venture Capital untuk Startup Fintech - Dunia Fintech"/>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77839" y="4495800"/>
            <a:ext cx="2971800" cy="2057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03424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430768" y="35051"/>
            <a:ext cx="478790" cy="457818"/>
          </a:xfrm>
          <a:prstGeom prst="rect">
            <a:avLst/>
          </a:prstGeom>
          <a:solidFill>
            <a:srgbClr val="C00000"/>
          </a:solidFill>
        </p:spPr>
        <p:txBody>
          <a:bodyPr vert="horz" wrap="square" lIns="0" tIns="179070" rIns="0" bIns="0" rtlCol="0">
            <a:spAutoFit/>
          </a:bodyPr>
          <a:lstStyle/>
          <a:p>
            <a:pPr marL="250825">
              <a:lnSpc>
                <a:spcPct val="100000"/>
              </a:lnSpc>
              <a:spcBef>
                <a:spcPts val="1410"/>
              </a:spcBef>
            </a:pPr>
            <a:r>
              <a:rPr lang="en-US" b="1" dirty="0" smtClean="0">
                <a:solidFill>
                  <a:srgbClr val="FFFFFF"/>
                </a:solidFill>
                <a:latin typeface="Carlito"/>
                <a:cs typeface="Carlito"/>
              </a:rPr>
              <a:t>5</a:t>
            </a:r>
            <a:endParaRPr sz="1800" dirty="0">
              <a:latin typeface="Carlito"/>
              <a:cs typeface="Carlito"/>
            </a:endParaRPr>
          </a:p>
        </p:txBody>
      </p:sp>
      <p:sp>
        <p:nvSpPr>
          <p:cNvPr id="3" name="object 3"/>
          <p:cNvSpPr txBox="1">
            <a:spLocks noGrp="1"/>
          </p:cNvSpPr>
          <p:nvPr>
            <p:ph type="title"/>
          </p:nvPr>
        </p:nvSpPr>
        <p:spPr>
          <a:xfrm>
            <a:off x="59435" y="35051"/>
            <a:ext cx="8371840" cy="451406"/>
          </a:xfrm>
          <a:prstGeom prst="rect">
            <a:avLst/>
          </a:prstGeom>
          <a:solidFill>
            <a:srgbClr val="D99593"/>
          </a:solidFill>
        </p:spPr>
        <p:txBody>
          <a:bodyPr vert="horz" wrap="square" lIns="0" tIns="20320" rIns="0" bIns="0" rtlCol="0">
            <a:spAutoFit/>
          </a:bodyPr>
          <a:lstStyle/>
          <a:p>
            <a:pPr marL="90805">
              <a:lnSpc>
                <a:spcPct val="100000"/>
              </a:lnSpc>
              <a:spcBef>
                <a:spcPts val="160"/>
              </a:spcBef>
            </a:pPr>
            <a:r>
              <a:rPr lang="en-US" sz="2800" i="1" dirty="0" smtClean="0">
                <a:latin typeface="Times New Roman"/>
                <a:cs typeface="Times New Roman"/>
              </a:rPr>
              <a:t>Private Equity</a:t>
            </a:r>
            <a:endParaRPr sz="2800" dirty="0">
              <a:latin typeface="Times New Roman"/>
              <a:cs typeface="Times New Roman"/>
            </a:endParaRPr>
          </a:p>
        </p:txBody>
      </p:sp>
      <p:sp>
        <p:nvSpPr>
          <p:cNvPr id="7" name="object 4"/>
          <p:cNvSpPr/>
          <p:nvPr/>
        </p:nvSpPr>
        <p:spPr>
          <a:xfrm>
            <a:off x="126492" y="620268"/>
            <a:ext cx="1034795" cy="743712"/>
          </a:xfrm>
          <a:prstGeom prst="rect">
            <a:avLst/>
          </a:prstGeom>
          <a:blipFill>
            <a:blip r:embed="rId2" cstate="print"/>
            <a:stretch>
              <a:fillRect/>
            </a:stretch>
          </a:blipFill>
        </p:spPr>
        <p:txBody>
          <a:bodyPr wrap="square" lIns="0" tIns="0" rIns="0" bIns="0" rtlCol="0"/>
          <a:lstStyle/>
          <a:p>
            <a:endParaRPr/>
          </a:p>
        </p:txBody>
      </p:sp>
      <p:sp>
        <p:nvSpPr>
          <p:cNvPr id="8" name="object 6"/>
          <p:cNvSpPr txBox="1"/>
          <p:nvPr/>
        </p:nvSpPr>
        <p:spPr>
          <a:xfrm>
            <a:off x="465028" y="1600200"/>
            <a:ext cx="8412685" cy="3304751"/>
          </a:xfrm>
          <a:prstGeom prst="rect">
            <a:avLst/>
          </a:prstGeom>
        </p:spPr>
        <p:txBody>
          <a:bodyPr vert="horz" wrap="square" lIns="0" tIns="11430" rIns="0" bIns="0" rtlCol="0">
            <a:spAutoFit/>
          </a:bodyPr>
          <a:lstStyle/>
          <a:p>
            <a:pPr marL="285750" indent="-285750" algn="just">
              <a:buFont typeface="Arial" pitchFamily="34" charset="0"/>
              <a:buChar char="•"/>
            </a:pPr>
            <a:r>
              <a:rPr lang="en-US" sz="1600" dirty="0"/>
              <a:t>Private Equity (PE) </a:t>
            </a:r>
            <a:r>
              <a:rPr lang="en-US" sz="1600" dirty="0" err="1"/>
              <a:t>merupakan</a:t>
            </a:r>
            <a:r>
              <a:rPr lang="en-US" sz="1600" dirty="0"/>
              <a:t> </a:t>
            </a:r>
            <a:r>
              <a:rPr lang="en-US" sz="1600" dirty="0" err="1"/>
              <a:t>jenis</a:t>
            </a:r>
            <a:r>
              <a:rPr lang="en-US" sz="1600" dirty="0"/>
              <a:t> </a:t>
            </a:r>
            <a:r>
              <a:rPr lang="en-US" sz="1600" dirty="0" err="1"/>
              <a:t>perusahaan</a:t>
            </a:r>
            <a:r>
              <a:rPr lang="en-US" sz="1600" dirty="0"/>
              <a:t> </a:t>
            </a:r>
            <a:r>
              <a:rPr lang="en-US" sz="1600" dirty="0" err="1"/>
              <a:t>investasi</a:t>
            </a:r>
            <a:r>
              <a:rPr lang="en-US" sz="1600" dirty="0"/>
              <a:t> yang </a:t>
            </a:r>
            <a:r>
              <a:rPr lang="en-US" sz="1600" dirty="0" err="1"/>
              <a:t>umumnya</a:t>
            </a:r>
            <a:r>
              <a:rPr lang="en-US" sz="1600" dirty="0"/>
              <a:t> </a:t>
            </a:r>
            <a:r>
              <a:rPr lang="en-US" sz="1600" dirty="0" err="1"/>
              <a:t>berinvestasi</a:t>
            </a:r>
            <a:r>
              <a:rPr lang="en-US" sz="1600" dirty="0"/>
              <a:t> </a:t>
            </a:r>
            <a:r>
              <a:rPr lang="en-US" sz="1600" dirty="0" err="1"/>
              <a:t>pada</a:t>
            </a:r>
            <a:r>
              <a:rPr lang="en-US" sz="1600" dirty="0"/>
              <a:t> </a:t>
            </a:r>
            <a:r>
              <a:rPr lang="en-US" sz="1600" dirty="0" err="1"/>
              <a:t>perusahaan-perusahaan</a:t>
            </a:r>
            <a:r>
              <a:rPr lang="en-US" sz="1600" dirty="0"/>
              <a:t> yang </a:t>
            </a:r>
            <a:r>
              <a:rPr lang="en-US" sz="1600" dirty="0" err="1"/>
              <a:t>sudah</a:t>
            </a:r>
            <a:r>
              <a:rPr lang="en-US" sz="1600" dirty="0"/>
              <a:t> </a:t>
            </a:r>
            <a:r>
              <a:rPr lang="en-US" sz="1600" dirty="0" err="1"/>
              <a:t>mapan</a:t>
            </a:r>
            <a:r>
              <a:rPr lang="en-US" sz="1600" dirty="0"/>
              <a:t> </a:t>
            </a:r>
            <a:r>
              <a:rPr lang="en-US" sz="1600" dirty="0" err="1"/>
              <a:t>dari</a:t>
            </a:r>
            <a:r>
              <a:rPr lang="en-US" sz="1600" dirty="0"/>
              <a:t> </a:t>
            </a:r>
            <a:r>
              <a:rPr lang="en-US" sz="1600" dirty="0" err="1"/>
              <a:t>berbagai</a:t>
            </a:r>
            <a:r>
              <a:rPr lang="en-US" sz="1600" dirty="0"/>
              <a:t> </a:t>
            </a:r>
            <a:r>
              <a:rPr lang="en-US" sz="1600" dirty="0" err="1"/>
              <a:t>sektor</a:t>
            </a:r>
            <a:r>
              <a:rPr lang="en-US" sz="1600" dirty="0"/>
              <a:t> </a:t>
            </a:r>
            <a:r>
              <a:rPr lang="en-US" sz="1600" dirty="0" err="1"/>
              <a:t>bisnis</a:t>
            </a:r>
            <a:r>
              <a:rPr lang="en-US" sz="1600" dirty="0"/>
              <a:t>. </a:t>
            </a:r>
            <a:r>
              <a:rPr lang="en-US" sz="1600" dirty="0" err="1"/>
              <a:t>Fokus</a:t>
            </a:r>
            <a:r>
              <a:rPr lang="en-US" sz="1600" dirty="0"/>
              <a:t> </a:t>
            </a:r>
            <a:r>
              <a:rPr lang="en-US" sz="1600" dirty="0" err="1"/>
              <a:t>utama</a:t>
            </a:r>
            <a:r>
              <a:rPr lang="en-US" sz="1600" dirty="0"/>
              <a:t> PE </a:t>
            </a:r>
            <a:r>
              <a:rPr lang="en-US" sz="1600" dirty="0" err="1"/>
              <a:t>disini</a:t>
            </a:r>
            <a:r>
              <a:rPr lang="en-US" sz="1600" dirty="0"/>
              <a:t> </a:t>
            </a:r>
            <a:r>
              <a:rPr lang="en-US" sz="1600" dirty="0" err="1"/>
              <a:t>adalah</a:t>
            </a:r>
            <a:r>
              <a:rPr lang="en-US" sz="1600" dirty="0"/>
              <a:t> </a:t>
            </a:r>
            <a:r>
              <a:rPr lang="en-US" sz="1600" dirty="0" err="1"/>
              <a:t>mencari</a:t>
            </a:r>
            <a:r>
              <a:rPr lang="en-US" sz="1600" dirty="0"/>
              <a:t> </a:t>
            </a:r>
            <a:r>
              <a:rPr lang="en-US" sz="1600" dirty="0" err="1"/>
              <a:t>perusahaan</a:t>
            </a:r>
            <a:r>
              <a:rPr lang="en-US" sz="1600" dirty="0"/>
              <a:t> yang </a:t>
            </a:r>
            <a:r>
              <a:rPr lang="en-US" sz="1600" dirty="0" err="1"/>
              <a:t>sedang</a:t>
            </a:r>
            <a:r>
              <a:rPr lang="en-US" sz="1600" dirty="0"/>
              <a:t> </a:t>
            </a:r>
            <a:r>
              <a:rPr lang="en-US" sz="1600" dirty="0" err="1"/>
              <a:t>mengalami</a:t>
            </a:r>
            <a:r>
              <a:rPr lang="en-US" sz="1600" dirty="0"/>
              <a:t> </a:t>
            </a:r>
            <a:r>
              <a:rPr lang="en-US" sz="1600" dirty="0" err="1"/>
              <a:t>sebuah</a:t>
            </a:r>
            <a:r>
              <a:rPr lang="en-US" sz="1600" dirty="0"/>
              <a:t> </a:t>
            </a:r>
            <a:r>
              <a:rPr lang="en-US" sz="1600" dirty="0" err="1"/>
              <a:t>masalah</a:t>
            </a:r>
            <a:r>
              <a:rPr lang="en-US" sz="1600" dirty="0"/>
              <a:t> (</a:t>
            </a:r>
            <a:r>
              <a:rPr lang="en-US" sz="1600" dirty="0" err="1"/>
              <a:t>sedang</a:t>
            </a:r>
            <a:r>
              <a:rPr lang="en-US" sz="1600" dirty="0"/>
              <a:t> </a:t>
            </a:r>
            <a:r>
              <a:rPr lang="en-US" sz="1600" dirty="0" err="1"/>
              <a:t>berkinerja</a:t>
            </a:r>
            <a:r>
              <a:rPr lang="en-US" sz="1600" dirty="0"/>
              <a:t> </a:t>
            </a:r>
            <a:r>
              <a:rPr lang="en-US" sz="1600" dirty="0" err="1"/>
              <a:t>buruk</a:t>
            </a:r>
            <a:r>
              <a:rPr lang="en-US" sz="1600" dirty="0"/>
              <a:t>) </a:t>
            </a:r>
            <a:r>
              <a:rPr lang="en-US" sz="1600" dirty="0" err="1"/>
              <a:t>tetapi</a:t>
            </a:r>
            <a:r>
              <a:rPr lang="en-US" sz="1600" dirty="0"/>
              <a:t> </a:t>
            </a:r>
            <a:r>
              <a:rPr lang="en-US" sz="1600" dirty="0" err="1"/>
              <a:t>masih</a:t>
            </a:r>
            <a:r>
              <a:rPr lang="en-US" sz="1600" dirty="0"/>
              <a:t> </a:t>
            </a:r>
            <a:r>
              <a:rPr lang="en-US" sz="1600" dirty="0" err="1"/>
              <a:t>memiliki</a:t>
            </a:r>
            <a:r>
              <a:rPr lang="en-US" sz="1600" dirty="0"/>
              <a:t> </a:t>
            </a:r>
            <a:r>
              <a:rPr lang="en-US" sz="1600" dirty="0" err="1"/>
              <a:t>valuasi</a:t>
            </a:r>
            <a:r>
              <a:rPr lang="en-US" sz="1600" dirty="0"/>
              <a:t> </a:t>
            </a:r>
            <a:r>
              <a:rPr lang="en-US" sz="1600" dirty="0" err="1"/>
              <a:t>perusahaan</a:t>
            </a:r>
            <a:r>
              <a:rPr lang="en-US" sz="1600" dirty="0"/>
              <a:t> yang </a:t>
            </a:r>
            <a:r>
              <a:rPr lang="en-US" sz="1600" dirty="0" err="1"/>
              <a:t>tergolong</a:t>
            </a:r>
            <a:r>
              <a:rPr lang="en-US" sz="1600" dirty="0"/>
              <a:t> </a:t>
            </a:r>
            <a:r>
              <a:rPr lang="en-US" sz="1600" dirty="0" err="1"/>
              <a:t>murah</a:t>
            </a:r>
            <a:r>
              <a:rPr lang="en-US" sz="1600" dirty="0"/>
              <a:t> </a:t>
            </a:r>
            <a:r>
              <a:rPr lang="en-US" sz="1600" dirty="0" err="1"/>
              <a:t>dan</a:t>
            </a:r>
            <a:r>
              <a:rPr lang="en-US" sz="1600" dirty="0"/>
              <a:t> </a:t>
            </a:r>
            <a:r>
              <a:rPr lang="en-US" sz="1600" dirty="0" err="1"/>
              <a:t>memiliki</a:t>
            </a:r>
            <a:r>
              <a:rPr lang="en-US" sz="1600" dirty="0"/>
              <a:t> </a:t>
            </a:r>
            <a:r>
              <a:rPr lang="en-US" sz="1600" dirty="0" err="1"/>
              <a:t>prospek</a:t>
            </a:r>
            <a:r>
              <a:rPr lang="en-US" sz="1600" dirty="0"/>
              <a:t> yang </a:t>
            </a:r>
            <a:r>
              <a:rPr lang="en-US" sz="1600" dirty="0" err="1"/>
              <a:t>bagus</a:t>
            </a:r>
            <a:r>
              <a:rPr lang="en-US" sz="1600" dirty="0"/>
              <a:t> di </a:t>
            </a:r>
            <a:r>
              <a:rPr lang="en-US" sz="1600" dirty="0" err="1"/>
              <a:t>masa</a:t>
            </a:r>
            <a:r>
              <a:rPr lang="en-US" sz="1600" dirty="0"/>
              <a:t> </a:t>
            </a:r>
            <a:r>
              <a:rPr lang="en-US" sz="1600" dirty="0" err="1"/>
              <a:t>depan</a:t>
            </a:r>
            <a:r>
              <a:rPr lang="en-US" sz="1600" dirty="0" smtClean="0"/>
              <a:t>.</a:t>
            </a:r>
          </a:p>
          <a:p>
            <a:pPr marL="285750" indent="-285750" algn="just">
              <a:buFont typeface="Arial" pitchFamily="34" charset="0"/>
              <a:buChar char="•"/>
            </a:pPr>
            <a:r>
              <a:rPr lang="en-US" sz="1600" dirty="0" err="1"/>
              <a:t>Sehingga</a:t>
            </a:r>
            <a:r>
              <a:rPr lang="en-US" sz="1600" dirty="0"/>
              <a:t> </a:t>
            </a:r>
            <a:r>
              <a:rPr lang="en-US" sz="1600" dirty="0" err="1"/>
              <a:t>dengan</a:t>
            </a:r>
            <a:r>
              <a:rPr lang="en-US" sz="1600" dirty="0"/>
              <a:t> </a:t>
            </a:r>
            <a:r>
              <a:rPr lang="en-US" sz="1600" dirty="0" err="1"/>
              <a:t>dana</a:t>
            </a:r>
            <a:r>
              <a:rPr lang="en-US" sz="1600" dirty="0"/>
              <a:t> </a:t>
            </a:r>
            <a:r>
              <a:rPr lang="en-US" sz="1600" dirty="0" err="1"/>
              <a:t>investasi</a:t>
            </a:r>
            <a:r>
              <a:rPr lang="en-US" sz="1600" dirty="0"/>
              <a:t> yang </a:t>
            </a:r>
            <a:r>
              <a:rPr lang="en-US" sz="1600" dirty="0" err="1"/>
              <a:t>dimiliki</a:t>
            </a:r>
            <a:r>
              <a:rPr lang="en-US" sz="1600" dirty="0"/>
              <a:t> </a:t>
            </a:r>
            <a:r>
              <a:rPr lang="en-US" sz="1600" dirty="0" err="1"/>
              <a:t>oleh</a:t>
            </a:r>
            <a:r>
              <a:rPr lang="en-US" sz="1600" dirty="0"/>
              <a:t> PE </a:t>
            </a:r>
            <a:r>
              <a:rPr lang="en-US" sz="1600" dirty="0" err="1"/>
              <a:t>ini</a:t>
            </a:r>
            <a:r>
              <a:rPr lang="en-US" sz="1600" dirty="0"/>
              <a:t> (</a:t>
            </a:r>
            <a:r>
              <a:rPr lang="en-US" sz="1600" dirty="0" err="1"/>
              <a:t>biasanya</a:t>
            </a:r>
            <a:r>
              <a:rPr lang="en-US" sz="1600" dirty="0"/>
              <a:t> </a:t>
            </a:r>
            <a:r>
              <a:rPr lang="en-US" sz="1600" dirty="0" err="1"/>
              <a:t>dana</a:t>
            </a:r>
            <a:r>
              <a:rPr lang="en-US" sz="1600" dirty="0"/>
              <a:t> </a:t>
            </a:r>
            <a:r>
              <a:rPr lang="en-US" sz="1600" dirty="0" err="1"/>
              <a:t>investasinya</a:t>
            </a:r>
            <a:r>
              <a:rPr lang="en-US" sz="1600" dirty="0"/>
              <a:t> </a:t>
            </a:r>
            <a:r>
              <a:rPr lang="en-US" sz="1600" dirty="0" err="1"/>
              <a:t>didapatkan</a:t>
            </a:r>
            <a:r>
              <a:rPr lang="en-US" sz="1600" dirty="0"/>
              <a:t> </a:t>
            </a:r>
            <a:r>
              <a:rPr lang="en-US" sz="1600" dirty="0" err="1"/>
              <a:t>dari</a:t>
            </a:r>
            <a:r>
              <a:rPr lang="en-US" sz="1600" dirty="0"/>
              <a:t> investor </a:t>
            </a:r>
            <a:r>
              <a:rPr lang="en-US" sz="1600" dirty="0" err="1"/>
              <a:t>kelas</a:t>
            </a:r>
            <a:r>
              <a:rPr lang="en-US" sz="1600" dirty="0"/>
              <a:t> </a:t>
            </a:r>
            <a:r>
              <a:rPr lang="en-US" sz="1600" dirty="0" err="1"/>
              <a:t>kakap</a:t>
            </a:r>
            <a:r>
              <a:rPr lang="en-US" sz="1600" dirty="0"/>
              <a:t> </a:t>
            </a:r>
            <a:r>
              <a:rPr lang="en-US" sz="1600" dirty="0" err="1"/>
              <a:t>ataupun</a:t>
            </a:r>
            <a:r>
              <a:rPr lang="en-US" sz="1600" dirty="0"/>
              <a:t> </a:t>
            </a:r>
            <a:r>
              <a:rPr lang="en-US" sz="1600" dirty="0" err="1"/>
              <a:t>institusi</a:t>
            </a:r>
            <a:r>
              <a:rPr lang="en-US" sz="1600" dirty="0"/>
              <a:t> lain yang </a:t>
            </a:r>
            <a:r>
              <a:rPr lang="en-US" sz="1600" dirty="0" err="1"/>
              <a:t>lebih</a:t>
            </a:r>
            <a:r>
              <a:rPr lang="en-US" sz="1600" dirty="0"/>
              <a:t> </a:t>
            </a:r>
            <a:r>
              <a:rPr lang="en-US" sz="1600" dirty="0" err="1"/>
              <a:t>besar</a:t>
            </a:r>
            <a:r>
              <a:rPr lang="en-US" sz="1600" dirty="0"/>
              <a:t>) </a:t>
            </a:r>
            <a:r>
              <a:rPr lang="en-US" sz="1600" dirty="0" err="1"/>
              <a:t>perusahaan</a:t>
            </a:r>
            <a:r>
              <a:rPr lang="en-US" sz="1600" dirty="0"/>
              <a:t> yang </a:t>
            </a:r>
            <a:r>
              <a:rPr lang="en-US" sz="1600" dirty="0" err="1"/>
              <a:t>diinvestasikan</a:t>
            </a:r>
            <a:r>
              <a:rPr lang="en-US" sz="1600" dirty="0"/>
              <a:t> </a:t>
            </a:r>
            <a:r>
              <a:rPr lang="en-US" sz="1600" dirty="0" err="1"/>
              <a:t>akan</a:t>
            </a:r>
            <a:r>
              <a:rPr lang="en-US" sz="1600" dirty="0"/>
              <a:t> </a:t>
            </a:r>
            <a:r>
              <a:rPr lang="en-US" sz="1600" dirty="0" err="1"/>
              <a:t>diambil</a:t>
            </a:r>
            <a:r>
              <a:rPr lang="en-US" sz="1600" dirty="0"/>
              <a:t> </a:t>
            </a:r>
            <a:r>
              <a:rPr lang="en-US" sz="1600" dirty="0" err="1"/>
              <a:t>alih</a:t>
            </a:r>
            <a:r>
              <a:rPr lang="en-US" sz="1600" dirty="0"/>
              <a:t> </a:t>
            </a:r>
            <a:r>
              <a:rPr lang="en-US" sz="1600" dirty="0" err="1"/>
              <a:t>kepemilikan</a:t>
            </a:r>
            <a:r>
              <a:rPr lang="en-US" sz="1600" dirty="0"/>
              <a:t> </a:t>
            </a:r>
            <a:r>
              <a:rPr lang="en-US" sz="1600" dirty="0" err="1"/>
              <a:t>mayoritasnya</a:t>
            </a:r>
            <a:r>
              <a:rPr lang="en-US" sz="1600" dirty="0"/>
              <a:t> </a:t>
            </a:r>
            <a:r>
              <a:rPr lang="en-US" sz="1600" dirty="0" err="1"/>
              <a:t>bisa</a:t>
            </a:r>
            <a:r>
              <a:rPr lang="en-US" sz="1600" dirty="0"/>
              <a:t> </a:t>
            </a:r>
            <a:r>
              <a:rPr lang="en-US" sz="1600" dirty="0" err="1"/>
              <a:t>hingga</a:t>
            </a:r>
            <a:r>
              <a:rPr lang="en-US" sz="1600" dirty="0"/>
              <a:t> 100% </a:t>
            </a:r>
            <a:r>
              <a:rPr lang="en-US" sz="1600" dirty="0" err="1"/>
              <a:t>dan</a:t>
            </a:r>
            <a:r>
              <a:rPr lang="en-US" sz="1600" dirty="0"/>
              <a:t> PE </a:t>
            </a:r>
            <a:r>
              <a:rPr lang="en-US" sz="1600" dirty="0" err="1"/>
              <a:t>bertugas</a:t>
            </a:r>
            <a:r>
              <a:rPr lang="en-US" sz="1600" dirty="0"/>
              <a:t> </a:t>
            </a:r>
            <a:r>
              <a:rPr lang="en-US" sz="1600" dirty="0" err="1"/>
              <a:t>untuk</a:t>
            </a:r>
            <a:r>
              <a:rPr lang="en-US" sz="1600" dirty="0"/>
              <a:t> </a:t>
            </a:r>
            <a:r>
              <a:rPr lang="en-US" sz="1600" dirty="0" err="1"/>
              <a:t>mengubah</a:t>
            </a:r>
            <a:r>
              <a:rPr lang="en-US" sz="1600" dirty="0"/>
              <a:t> </a:t>
            </a:r>
            <a:r>
              <a:rPr lang="en-US" sz="1600" dirty="0" err="1"/>
              <a:t>perusahaan</a:t>
            </a:r>
            <a:r>
              <a:rPr lang="en-US" sz="1600" dirty="0"/>
              <a:t> yang </a:t>
            </a:r>
            <a:r>
              <a:rPr lang="en-US" sz="1600" dirty="0" err="1"/>
              <a:t>awalnya</a:t>
            </a:r>
            <a:r>
              <a:rPr lang="en-US" sz="1600" dirty="0"/>
              <a:t> </a:t>
            </a:r>
            <a:r>
              <a:rPr lang="en-US" sz="1600" dirty="0" err="1"/>
              <a:t>sedang</a:t>
            </a:r>
            <a:r>
              <a:rPr lang="en-US" sz="1600" dirty="0"/>
              <a:t> </a:t>
            </a:r>
            <a:r>
              <a:rPr lang="en-US" sz="1600" dirty="0" err="1"/>
              <a:t>bermasalah</a:t>
            </a:r>
            <a:r>
              <a:rPr lang="en-US" sz="1600" dirty="0"/>
              <a:t> </a:t>
            </a:r>
            <a:r>
              <a:rPr lang="en-US" sz="1600" dirty="0" err="1"/>
              <a:t>menjadi</a:t>
            </a:r>
            <a:r>
              <a:rPr lang="en-US" sz="1600" dirty="0"/>
              <a:t> </a:t>
            </a:r>
            <a:r>
              <a:rPr lang="en-US" sz="1600" dirty="0" err="1"/>
              <a:t>perusahaan</a:t>
            </a:r>
            <a:r>
              <a:rPr lang="en-US" sz="1600" dirty="0"/>
              <a:t> yang </a:t>
            </a:r>
            <a:r>
              <a:rPr lang="en-US" sz="1600" dirty="0" err="1"/>
              <a:t>menghasilkan</a:t>
            </a:r>
            <a:r>
              <a:rPr lang="en-US" sz="1600" dirty="0"/>
              <a:t> profit yang </a:t>
            </a:r>
            <a:r>
              <a:rPr lang="en-US" sz="1600" dirty="0" err="1"/>
              <a:t>besar</a:t>
            </a:r>
            <a:r>
              <a:rPr lang="en-US" sz="1600" dirty="0"/>
              <a:t> di </a:t>
            </a:r>
            <a:r>
              <a:rPr lang="en-US" sz="1600" dirty="0" err="1"/>
              <a:t>masa</a:t>
            </a:r>
            <a:r>
              <a:rPr lang="en-US" sz="1600" dirty="0"/>
              <a:t> </a:t>
            </a:r>
            <a:r>
              <a:rPr lang="en-US" sz="1600" dirty="0" err="1"/>
              <a:t>depan</a:t>
            </a:r>
            <a:r>
              <a:rPr lang="en-US" sz="1600" dirty="0" smtClean="0"/>
              <a:t>.</a:t>
            </a:r>
          </a:p>
          <a:p>
            <a:pPr marL="285750" indent="-285750" algn="just">
              <a:buFont typeface="Arial" pitchFamily="34" charset="0"/>
              <a:buChar char="•"/>
            </a:pPr>
            <a:r>
              <a:rPr lang="en-US" sz="1600" dirty="0" err="1"/>
              <a:t>Untuk</a:t>
            </a:r>
            <a:r>
              <a:rPr lang="en-US" sz="1600" dirty="0"/>
              <a:t> </a:t>
            </a:r>
            <a:r>
              <a:rPr lang="en-US" sz="1600" dirty="0" err="1"/>
              <a:t>jangka</a:t>
            </a:r>
            <a:r>
              <a:rPr lang="en-US" sz="1600" dirty="0"/>
              <a:t> </a:t>
            </a:r>
            <a:r>
              <a:rPr lang="en-US" sz="1600" dirty="0" err="1"/>
              <a:t>waktunya</a:t>
            </a:r>
            <a:r>
              <a:rPr lang="en-US" sz="1600" dirty="0"/>
              <a:t> pun PE </a:t>
            </a:r>
            <a:r>
              <a:rPr lang="en-US" sz="1600" dirty="0" err="1"/>
              <a:t>lebih</a:t>
            </a:r>
            <a:r>
              <a:rPr lang="en-US" sz="1600" dirty="0"/>
              <a:t> lama </a:t>
            </a:r>
            <a:r>
              <a:rPr lang="en-US" sz="1600" dirty="0" err="1"/>
              <a:t>diatas</a:t>
            </a:r>
            <a:r>
              <a:rPr lang="en-US" sz="1600" dirty="0"/>
              <a:t> lima </a:t>
            </a:r>
            <a:r>
              <a:rPr lang="en-US" sz="1600" dirty="0" err="1"/>
              <a:t>tahun</a:t>
            </a:r>
            <a:r>
              <a:rPr lang="en-US" sz="1600" dirty="0"/>
              <a:t> </a:t>
            </a:r>
            <a:r>
              <a:rPr lang="en-US" sz="1600" dirty="0" err="1"/>
              <a:t>baru</a:t>
            </a:r>
            <a:r>
              <a:rPr lang="en-US" sz="1600" dirty="0"/>
              <a:t> </a:t>
            </a:r>
            <a:r>
              <a:rPr lang="en-US" sz="1600" dirty="0" err="1"/>
              <a:t>nanti</a:t>
            </a:r>
            <a:r>
              <a:rPr lang="en-US" sz="1600" dirty="0"/>
              <a:t> PE </a:t>
            </a:r>
            <a:r>
              <a:rPr lang="en-US" sz="1600" dirty="0" err="1"/>
              <a:t>akan</a:t>
            </a:r>
            <a:r>
              <a:rPr lang="en-US" sz="1600" dirty="0"/>
              <a:t> </a:t>
            </a:r>
            <a:r>
              <a:rPr lang="en-US" sz="1600" dirty="0" err="1"/>
              <a:t>memikirkan</a:t>
            </a:r>
            <a:r>
              <a:rPr lang="en-US" sz="1600" dirty="0"/>
              <a:t> </a:t>
            </a:r>
            <a:r>
              <a:rPr lang="en-US" sz="1600" dirty="0" err="1"/>
              <a:t>bagaimana</a:t>
            </a:r>
            <a:r>
              <a:rPr lang="en-US" sz="1600" dirty="0"/>
              <a:t> </a:t>
            </a:r>
            <a:r>
              <a:rPr lang="en-US" sz="1600" i="1" dirty="0"/>
              <a:t>exit strategy </a:t>
            </a:r>
            <a:r>
              <a:rPr lang="en-US" sz="1600" dirty="0" err="1"/>
              <a:t>bisa</a:t>
            </a:r>
            <a:r>
              <a:rPr lang="en-US" sz="1600" dirty="0"/>
              <a:t> </a:t>
            </a:r>
            <a:r>
              <a:rPr lang="en-US" sz="1600" dirty="0" err="1"/>
              <a:t>dengan</a:t>
            </a:r>
            <a:r>
              <a:rPr lang="en-US" sz="1600" dirty="0"/>
              <a:t> </a:t>
            </a:r>
            <a:r>
              <a:rPr lang="en-US" sz="1600" dirty="0" err="1"/>
              <a:t>menjual</a:t>
            </a:r>
            <a:r>
              <a:rPr lang="en-US" sz="1600" dirty="0"/>
              <a:t> </a:t>
            </a:r>
            <a:r>
              <a:rPr lang="en-US" sz="1600" dirty="0" err="1"/>
              <a:t>kembali</a:t>
            </a:r>
            <a:r>
              <a:rPr lang="en-US" sz="1600" dirty="0"/>
              <a:t> </a:t>
            </a:r>
            <a:r>
              <a:rPr lang="en-US" sz="1600" dirty="0" err="1"/>
              <a:t>saham</a:t>
            </a:r>
            <a:r>
              <a:rPr lang="en-US" sz="1600" dirty="0"/>
              <a:t> </a:t>
            </a:r>
            <a:r>
              <a:rPr lang="en-US" sz="1600" dirty="0" err="1"/>
              <a:t>perusahaan</a:t>
            </a:r>
            <a:r>
              <a:rPr lang="en-US" sz="1600" dirty="0"/>
              <a:t> di </a:t>
            </a:r>
            <a:r>
              <a:rPr lang="en-US" sz="1600" dirty="0" err="1"/>
              <a:t>saat</a:t>
            </a:r>
            <a:r>
              <a:rPr lang="en-US" sz="1600" dirty="0"/>
              <a:t> </a:t>
            </a:r>
            <a:r>
              <a:rPr lang="en-US" sz="1600" dirty="0" err="1"/>
              <a:t>valuasi</a:t>
            </a:r>
            <a:r>
              <a:rPr lang="en-US" sz="1600" dirty="0"/>
              <a:t> </a:t>
            </a:r>
            <a:r>
              <a:rPr lang="en-US" sz="1600" dirty="0" err="1"/>
              <a:t>sudah</a:t>
            </a:r>
            <a:r>
              <a:rPr lang="en-US" sz="1600" dirty="0"/>
              <a:t> </a:t>
            </a:r>
            <a:r>
              <a:rPr lang="en-US" sz="1600" dirty="0" err="1"/>
              <a:t>mahal</a:t>
            </a:r>
            <a:r>
              <a:rPr lang="en-US" sz="1600" dirty="0"/>
              <a:t> </a:t>
            </a:r>
            <a:r>
              <a:rPr lang="en-US" sz="1600" dirty="0" err="1"/>
              <a:t>atau</a:t>
            </a:r>
            <a:r>
              <a:rPr lang="en-US" sz="1600" dirty="0"/>
              <a:t> </a:t>
            </a:r>
            <a:r>
              <a:rPr lang="en-US" sz="1600" dirty="0" err="1"/>
              <a:t>melakukan</a:t>
            </a:r>
            <a:r>
              <a:rPr lang="en-US" sz="1600" dirty="0"/>
              <a:t> IPO.</a:t>
            </a:r>
            <a:endParaRPr lang="en-US" sz="1600" dirty="0" smtClean="0"/>
          </a:p>
        </p:txBody>
      </p:sp>
    </p:spTree>
    <p:extLst>
      <p:ext uri="{BB962C8B-B14F-4D97-AF65-F5344CB8AC3E}">
        <p14:creationId xmlns:p14="http://schemas.microsoft.com/office/powerpoint/2010/main" val="32583974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430768" y="35051"/>
            <a:ext cx="478790" cy="457818"/>
          </a:xfrm>
          <a:prstGeom prst="rect">
            <a:avLst/>
          </a:prstGeom>
          <a:solidFill>
            <a:srgbClr val="C00000"/>
          </a:solidFill>
        </p:spPr>
        <p:txBody>
          <a:bodyPr vert="horz" wrap="square" lIns="0" tIns="179070" rIns="0" bIns="0" rtlCol="0">
            <a:spAutoFit/>
          </a:bodyPr>
          <a:lstStyle/>
          <a:p>
            <a:pPr marL="250825">
              <a:lnSpc>
                <a:spcPct val="100000"/>
              </a:lnSpc>
              <a:spcBef>
                <a:spcPts val="1410"/>
              </a:spcBef>
            </a:pPr>
            <a:r>
              <a:rPr lang="en-US" b="1" dirty="0" smtClean="0">
                <a:solidFill>
                  <a:srgbClr val="FFFFFF"/>
                </a:solidFill>
                <a:latin typeface="Carlito"/>
                <a:cs typeface="Carlito"/>
              </a:rPr>
              <a:t>6</a:t>
            </a:r>
            <a:endParaRPr sz="1800" dirty="0">
              <a:latin typeface="Carlito"/>
              <a:cs typeface="Carlito"/>
            </a:endParaRPr>
          </a:p>
        </p:txBody>
      </p:sp>
      <p:sp>
        <p:nvSpPr>
          <p:cNvPr id="3" name="object 3"/>
          <p:cNvSpPr txBox="1">
            <a:spLocks noGrp="1"/>
          </p:cNvSpPr>
          <p:nvPr>
            <p:ph type="title"/>
          </p:nvPr>
        </p:nvSpPr>
        <p:spPr>
          <a:xfrm>
            <a:off x="59435" y="35051"/>
            <a:ext cx="8371840" cy="451406"/>
          </a:xfrm>
          <a:prstGeom prst="rect">
            <a:avLst/>
          </a:prstGeom>
          <a:solidFill>
            <a:srgbClr val="D99593"/>
          </a:solidFill>
        </p:spPr>
        <p:txBody>
          <a:bodyPr vert="horz" wrap="square" lIns="0" tIns="20320" rIns="0" bIns="0" rtlCol="0">
            <a:spAutoFit/>
          </a:bodyPr>
          <a:lstStyle/>
          <a:p>
            <a:pPr marL="90805">
              <a:lnSpc>
                <a:spcPct val="100000"/>
              </a:lnSpc>
              <a:spcBef>
                <a:spcPts val="160"/>
              </a:spcBef>
            </a:pPr>
            <a:r>
              <a:rPr lang="en-US" sz="2800" i="1" dirty="0" smtClean="0"/>
              <a:t>Private Equity</a:t>
            </a:r>
            <a:endParaRPr sz="2800" i="1" dirty="0">
              <a:latin typeface="Times New Roman"/>
              <a:cs typeface="Times New Roman"/>
            </a:endParaRPr>
          </a:p>
        </p:txBody>
      </p:sp>
      <p:sp>
        <p:nvSpPr>
          <p:cNvPr id="8" name="object 4"/>
          <p:cNvSpPr/>
          <p:nvPr/>
        </p:nvSpPr>
        <p:spPr>
          <a:xfrm>
            <a:off x="126492" y="620268"/>
            <a:ext cx="1034795" cy="743712"/>
          </a:xfrm>
          <a:prstGeom prst="rect">
            <a:avLst/>
          </a:prstGeom>
          <a:blipFill>
            <a:blip r:embed="rId2" cstate="print"/>
            <a:stretch>
              <a:fillRect/>
            </a:stretch>
          </a:blipFill>
        </p:spPr>
        <p:txBody>
          <a:bodyPr wrap="square" lIns="0" tIns="0" rIns="0" bIns="0" rtlCol="0"/>
          <a:lstStyle/>
          <a:p>
            <a:endParaRPr/>
          </a:p>
        </p:txBody>
      </p:sp>
      <p:sp>
        <p:nvSpPr>
          <p:cNvPr id="9" name="object 6"/>
          <p:cNvSpPr txBox="1"/>
          <p:nvPr/>
        </p:nvSpPr>
        <p:spPr>
          <a:xfrm>
            <a:off x="465028" y="1600200"/>
            <a:ext cx="8412685" cy="3951082"/>
          </a:xfrm>
          <a:prstGeom prst="rect">
            <a:avLst/>
          </a:prstGeom>
        </p:spPr>
        <p:txBody>
          <a:bodyPr vert="horz" wrap="square" lIns="0" tIns="11430" rIns="0" bIns="0" rtlCol="0">
            <a:spAutoFit/>
          </a:bodyPr>
          <a:lstStyle/>
          <a:p>
            <a:pPr marL="285750" indent="-285750" algn="just">
              <a:buFont typeface="Arial" pitchFamily="34" charset="0"/>
              <a:buChar char="•"/>
            </a:pPr>
            <a:r>
              <a:rPr lang="en-US" sz="1600" dirty="0" err="1" smtClean="0"/>
              <a:t>Macam-macam</a:t>
            </a:r>
            <a:r>
              <a:rPr lang="en-US" sz="1600" dirty="0" smtClean="0"/>
              <a:t> </a:t>
            </a:r>
            <a:r>
              <a:rPr lang="en-US" sz="1600" dirty="0" err="1" smtClean="0"/>
              <a:t>pembelian</a:t>
            </a:r>
            <a:r>
              <a:rPr lang="en-US" sz="1600" dirty="0" smtClean="0"/>
              <a:t> </a:t>
            </a:r>
            <a:r>
              <a:rPr lang="en-US" sz="1600" dirty="0" err="1" smtClean="0"/>
              <a:t>manajemen</a:t>
            </a:r>
            <a:r>
              <a:rPr lang="en-US" sz="1600" dirty="0" smtClean="0"/>
              <a:t> </a:t>
            </a:r>
            <a:r>
              <a:rPr lang="en-US" sz="1600" dirty="0" err="1" smtClean="0"/>
              <a:t>oleh</a:t>
            </a:r>
            <a:r>
              <a:rPr lang="en-US" sz="1600" dirty="0" smtClean="0"/>
              <a:t> </a:t>
            </a:r>
            <a:r>
              <a:rPr lang="en-US" sz="1600" i="1" dirty="0" smtClean="0"/>
              <a:t>private equity </a:t>
            </a:r>
            <a:r>
              <a:rPr lang="en-US" sz="1600" dirty="0" smtClean="0"/>
              <a:t>:</a:t>
            </a:r>
          </a:p>
          <a:p>
            <a:pPr marL="742950" lvl="1" indent="-285750" algn="just">
              <a:buFont typeface="Arial" pitchFamily="34" charset="0"/>
              <a:buChar char="•"/>
            </a:pPr>
            <a:r>
              <a:rPr lang="en-US" sz="1600" b="1" dirty="0" smtClean="0"/>
              <a:t>MBO ( </a:t>
            </a:r>
            <a:r>
              <a:rPr lang="en-US" sz="1600" b="1" i="1" dirty="0" smtClean="0"/>
              <a:t>Management Buyout </a:t>
            </a:r>
            <a:r>
              <a:rPr lang="en-US" sz="1600" b="1" dirty="0" smtClean="0"/>
              <a:t>) </a:t>
            </a:r>
            <a:r>
              <a:rPr lang="en-US" sz="1600" dirty="0"/>
              <a:t>: </a:t>
            </a:r>
            <a:r>
              <a:rPr lang="en-US" sz="1600" dirty="0" err="1"/>
              <a:t>transaksi</a:t>
            </a:r>
            <a:r>
              <a:rPr lang="en-US" sz="1600" dirty="0"/>
              <a:t> di </a:t>
            </a:r>
            <a:r>
              <a:rPr lang="en-US" sz="1600" dirty="0" err="1"/>
              <a:t>mana</a:t>
            </a:r>
            <a:r>
              <a:rPr lang="en-US" sz="1600" dirty="0"/>
              <a:t> </a:t>
            </a:r>
            <a:r>
              <a:rPr lang="en-US" sz="1600" dirty="0" err="1"/>
              <a:t>tim</a:t>
            </a:r>
            <a:r>
              <a:rPr lang="en-US" sz="1600" dirty="0"/>
              <a:t> </a:t>
            </a:r>
            <a:r>
              <a:rPr lang="en-US" sz="1600" dirty="0" err="1"/>
              <a:t>manajemen</a:t>
            </a:r>
            <a:r>
              <a:rPr lang="en-US" sz="1600" dirty="0"/>
              <a:t> </a:t>
            </a:r>
            <a:r>
              <a:rPr lang="en-US" sz="1600" dirty="0" err="1"/>
              <a:t>perusahaan</a:t>
            </a:r>
            <a:r>
              <a:rPr lang="en-US" sz="1600" dirty="0"/>
              <a:t> </a:t>
            </a:r>
            <a:r>
              <a:rPr lang="en-US" sz="1600" dirty="0" err="1"/>
              <a:t>membeli</a:t>
            </a:r>
            <a:r>
              <a:rPr lang="en-US" sz="1600" dirty="0"/>
              <a:t> </a:t>
            </a:r>
            <a:r>
              <a:rPr lang="en-US" sz="1600" dirty="0" err="1"/>
              <a:t>aset</a:t>
            </a:r>
            <a:r>
              <a:rPr lang="en-US" sz="1600" dirty="0"/>
              <a:t> </a:t>
            </a:r>
            <a:r>
              <a:rPr lang="en-US" sz="1600" dirty="0" err="1"/>
              <a:t>dan</a:t>
            </a:r>
            <a:r>
              <a:rPr lang="en-US" sz="1600" dirty="0"/>
              <a:t> </a:t>
            </a:r>
            <a:r>
              <a:rPr lang="en-US" sz="1600" dirty="0" err="1"/>
              <a:t>operasi</a:t>
            </a:r>
            <a:r>
              <a:rPr lang="en-US" sz="1600" dirty="0"/>
              <a:t> </a:t>
            </a:r>
            <a:r>
              <a:rPr lang="en-US" sz="1600" dirty="0" err="1"/>
              <a:t>bisnis</a:t>
            </a:r>
            <a:r>
              <a:rPr lang="en-US" sz="1600" dirty="0"/>
              <a:t> yang </a:t>
            </a:r>
            <a:r>
              <a:rPr lang="en-US" sz="1600" dirty="0" err="1"/>
              <a:t>mereka</a:t>
            </a:r>
            <a:r>
              <a:rPr lang="en-US" sz="1600" dirty="0"/>
              <a:t> </a:t>
            </a:r>
            <a:r>
              <a:rPr lang="en-US" sz="1600" dirty="0" err="1"/>
              <a:t>kelola</a:t>
            </a:r>
            <a:r>
              <a:rPr lang="en-US" sz="1600" dirty="0"/>
              <a:t>. </a:t>
            </a:r>
            <a:r>
              <a:rPr lang="en-US" sz="1600" dirty="0" err="1"/>
              <a:t>Pembelian</a:t>
            </a:r>
            <a:r>
              <a:rPr lang="en-US" sz="1600" dirty="0"/>
              <a:t> </a:t>
            </a:r>
            <a:r>
              <a:rPr lang="en-US" sz="1600" dirty="0" err="1"/>
              <a:t>manajemen</a:t>
            </a:r>
            <a:r>
              <a:rPr lang="en-US" sz="1600" dirty="0"/>
              <a:t> </a:t>
            </a:r>
            <a:r>
              <a:rPr lang="en-US" sz="1600" dirty="0" err="1"/>
              <a:t>menarik</a:t>
            </a:r>
            <a:r>
              <a:rPr lang="en-US" sz="1600" dirty="0"/>
              <a:t> </a:t>
            </a:r>
            <a:r>
              <a:rPr lang="en-US" sz="1600" dirty="0" err="1"/>
              <a:t>bagi</a:t>
            </a:r>
            <a:r>
              <a:rPr lang="en-US" sz="1600" dirty="0"/>
              <a:t> </a:t>
            </a:r>
            <a:r>
              <a:rPr lang="en-US" sz="1600" dirty="0" err="1"/>
              <a:t>manajer</a:t>
            </a:r>
            <a:r>
              <a:rPr lang="en-US" sz="1600" dirty="0"/>
              <a:t> </a:t>
            </a:r>
            <a:r>
              <a:rPr lang="en-US" sz="1600" dirty="0" err="1"/>
              <a:t>profesional</a:t>
            </a:r>
            <a:r>
              <a:rPr lang="en-US" sz="1600" dirty="0"/>
              <a:t> </a:t>
            </a:r>
            <a:r>
              <a:rPr lang="en-US" sz="1600" dirty="0" err="1"/>
              <a:t>karena</a:t>
            </a:r>
            <a:r>
              <a:rPr lang="en-US" sz="1600" dirty="0"/>
              <a:t> </a:t>
            </a:r>
            <a:r>
              <a:rPr lang="en-US" sz="1600" dirty="0" err="1"/>
              <a:t>potensi</a:t>
            </a:r>
            <a:r>
              <a:rPr lang="en-US" sz="1600" dirty="0"/>
              <a:t> </a:t>
            </a:r>
            <a:r>
              <a:rPr lang="en-US" sz="1600" dirty="0" err="1"/>
              <a:t>imbalan</a:t>
            </a:r>
            <a:r>
              <a:rPr lang="en-US" sz="1600" dirty="0"/>
              <a:t> </a:t>
            </a:r>
            <a:r>
              <a:rPr lang="en-US" sz="1600" dirty="0" err="1"/>
              <a:t>dan</a:t>
            </a:r>
            <a:r>
              <a:rPr lang="en-US" sz="1600" dirty="0"/>
              <a:t> </a:t>
            </a:r>
            <a:r>
              <a:rPr lang="en-US" sz="1600" dirty="0" err="1"/>
              <a:t>kendali</a:t>
            </a:r>
            <a:r>
              <a:rPr lang="en-US" sz="1600" dirty="0"/>
              <a:t> yang </a:t>
            </a:r>
            <a:r>
              <a:rPr lang="en-US" sz="1600" dirty="0" err="1"/>
              <a:t>lebih</a:t>
            </a:r>
            <a:r>
              <a:rPr lang="en-US" sz="1600" dirty="0"/>
              <a:t> </a:t>
            </a:r>
            <a:r>
              <a:rPr lang="en-US" sz="1600" dirty="0" err="1"/>
              <a:t>besar</a:t>
            </a:r>
            <a:r>
              <a:rPr lang="en-US" sz="1600" dirty="0"/>
              <a:t> </a:t>
            </a:r>
            <a:r>
              <a:rPr lang="en-US" sz="1600" dirty="0" err="1"/>
              <a:t>dari</a:t>
            </a:r>
            <a:r>
              <a:rPr lang="en-US" sz="1600" dirty="0"/>
              <a:t> </a:t>
            </a:r>
            <a:r>
              <a:rPr lang="en-US" sz="1600" dirty="0" err="1"/>
              <a:t>menjadi</a:t>
            </a:r>
            <a:r>
              <a:rPr lang="en-US" sz="1600" dirty="0"/>
              <a:t> </a:t>
            </a:r>
            <a:r>
              <a:rPr lang="en-US" sz="1600" dirty="0" err="1"/>
              <a:t>pemilik</a:t>
            </a:r>
            <a:r>
              <a:rPr lang="en-US" sz="1600" dirty="0"/>
              <a:t> </a:t>
            </a:r>
            <a:r>
              <a:rPr lang="en-US" sz="1600" dirty="0" err="1"/>
              <a:t>bisnis</a:t>
            </a:r>
            <a:r>
              <a:rPr lang="en-US" sz="1600" dirty="0"/>
              <a:t> </a:t>
            </a:r>
            <a:r>
              <a:rPr lang="en-US" sz="1600" dirty="0" err="1"/>
              <a:t>daripada</a:t>
            </a:r>
            <a:r>
              <a:rPr lang="en-US" sz="1600" dirty="0"/>
              <a:t> </a:t>
            </a:r>
            <a:r>
              <a:rPr lang="en-US" sz="1600" dirty="0" err="1"/>
              <a:t>karyawan</a:t>
            </a:r>
            <a:r>
              <a:rPr lang="en-US" sz="1600" dirty="0"/>
              <a:t>. </a:t>
            </a:r>
            <a:r>
              <a:rPr lang="en-US" sz="1600" dirty="0" err="1"/>
              <a:t>Poin</a:t>
            </a:r>
            <a:r>
              <a:rPr lang="en-US" sz="1600" dirty="0"/>
              <a:t> </a:t>
            </a:r>
            <a:r>
              <a:rPr lang="en-US" sz="1600" dirty="0" err="1" smtClean="0"/>
              <a:t>Penting</a:t>
            </a:r>
            <a:r>
              <a:rPr lang="en-US" sz="1600" dirty="0" smtClean="0"/>
              <a:t> :</a:t>
            </a:r>
            <a:endParaRPr lang="en-US" sz="1600" dirty="0"/>
          </a:p>
          <a:p>
            <a:pPr marL="1200150" lvl="2" indent="-285750" algn="just">
              <a:buFont typeface="Arial" pitchFamily="34" charset="0"/>
              <a:buChar char="•"/>
            </a:pPr>
            <a:r>
              <a:rPr lang="en-US" sz="1600" dirty="0" err="1"/>
              <a:t>Pembelian</a:t>
            </a:r>
            <a:r>
              <a:rPr lang="en-US" sz="1600" dirty="0"/>
              <a:t> </a:t>
            </a:r>
            <a:r>
              <a:rPr lang="en-US" sz="1600" dirty="0" err="1"/>
              <a:t>manajemen</a:t>
            </a:r>
            <a:r>
              <a:rPr lang="en-US" sz="1600" dirty="0"/>
              <a:t> (MBO) </a:t>
            </a:r>
            <a:r>
              <a:rPr lang="en-US" sz="1600" dirty="0" err="1"/>
              <a:t>adalah</a:t>
            </a:r>
            <a:r>
              <a:rPr lang="en-US" sz="1600" dirty="0"/>
              <a:t> </a:t>
            </a:r>
            <a:r>
              <a:rPr lang="en-US" sz="1600" dirty="0" err="1"/>
              <a:t>transaksi</a:t>
            </a:r>
            <a:r>
              <a:rPr lang="en-US" sz="1600" dirty="0"/>
              <a:t> di </a:t>
            </a:r>
            <a:r>
              <a:rPr lang="en-US" sz="1600" dirty="0" err="1"/>
              <a:t>mana</a:t>
            </a:r>
            <a:r>
              <a:rPr lang="en-US" sz="1600" dirty="0"/>
              <a:t> </a:t>
            </a:r>
            <a:r>
              <a:rPr lang="en-US" sz="1600" dirty="0" err="1"/>
              <a:t>tim</a:t>
            </a:r>
            <a:r>
              <a:rPr lang="en-US" sz="1600" dirty="0"/>
              <a:t> </a:t>
            </a:r>
            <a:r>
              <a:rPr lang="en-US" sz="1600" dirty="0" err="1"/>
              <a:t>manajemen</a:t>
            </a:r>
            <a:r>
              <a:rPr lang="en-US" sz="1600" dirty="0"/>
              <a:t> </a:t>
            </a:r>
            <a:r>
              <a:rPr lang="en-US" sz="1600" dirty="0" err="1"/>
              <a:t>perusahaan</a:t>
            </a:r>
            <a:r>
              <a:rPr lang="en-US" sz="1600" dirty="0"/>
              <a:t> </a:t>
            </a:r>
            <a:r>
              <a:rPr lang="en-US" sz="1600" dirty="0" err="1"/>
              <a:t>membeli</a:t>
            </a:r>
            <a:r>
              <a:rPr lang="en-US" sz="1600" dirty="0"/>
              <a:t> </a:t>
            </a:r>
            <a:r>
              <a:rPr lang="en-US" sz="1600" dirty="0" err="1"/>
              <a:t>aset</a:t>
            </a:r>
            <a:r>
              <a:rPr lang="en-US" sz="1600" dirty="0"/>
              <a:t> </a:t>
            </a:r>
            <a:r>
              <a:rPr lang="en-US" sz="1600" dirty="0" err="1"/>
              <a:t>dan</a:t>
            </a:r>
            <a:r>
              <a:rPr lang="en-US" sz="1600" dirty="0"/>
              <a:t> </a:t>
            </a:r>
            <a:r>
              <a:rPr lang="en-US" sz="1600" dirty="0" err="1"/>
              <a:t>operasi</a:t>
            </a:r>
            <a:r>
              <a:rPr lang="en-US" sz="1600" dirty="0"/>
              <a:t> </a:t>
            </a:r>
            <a:r>
              <a:rPr lang="en-US" sz="1600" dirty="0" err="1"/>
              <a:t>bisnis</a:t>
            </a:r>
            <a:r>
              <a:rPr lang="en-US" sz="1600" dirty="0"/>
              <a:t> yang </a:t>
            </a:r>
            <a:r>
              <a:rPr lang="en-US" sz="1600" dirty="0" err="1"/>
              <a:t>mereka</a:t>
            </a:r>
            <a:r>
              <a:rPr lang="en-US" sz="1600" dirty="0"/>
              <a:t> </a:t>
            </a:r>
            <a:r>
              <a:rPr lang="en-US" sz="1600" dirty="0" err="1"/>
              <a:t>kelola</a:t>
            </a:r>
            <a:r>
              <a:rPr lang="en-US" sz="1600" dirty="0"/>
              <a:t>.</a:t>
            </a:r>
          </a:p>
          <a:p>
            <a:pPr marL="1200150" lvl="2" indent="-285750" algn="just">
              <a:buFont typeface="Arial" pitchFamily="34" charset="0"/>
              <a:buChar char="•"/>
            </a:pPr>
            <a:r>
              <a:rPr lang="en-US" sz="1600" dirty="0" err="1"/>
              <a:t>Alasan</a:t>
            </a:r>
            <a:r>
              <a:rPr lang="en-US" sz="1600" dirty="0"/>
              <a:t> </a:t>
            </a:r>
            <a:r>
              <a:rPr lang="en-US" sz="1600" dirty="0" err="1"/>
              <a:t>utama</a:t>
            </a:r>
            <a:r>
              <a:rPr lang="en-US" sz="1600" dirty="0"/>
              <a:t> </a:t>
            </a:r>
            <a:r>
              <a:rPr lang="en-US" sz="1600" dirty="0" err="1"/>
              <a:t>untuk</a:t>
            </a:r>
            <a:r>
              <a:rPr lang="en-US" sz="1600" dirty="0"/>
              <a:t> </a:t>
            </a:r>
            <a:r>
              <a:rPr lang="en-US" sz="1600" dirty="0" err="1"/>
              <a:t>pembelian</a:t>
            </a:r>
            <a:r>
              <a:rPr lang="en-US" sz="1600" dirty="0"/>
              <a:t> </a:t>
            </a:r>
            <a:r>
              <a:rPr lang="en-US" sz="1600" dirty="0" err="1"/>
              <a:t>manajemen</a:t>
            </a:r>
            <a:r>
              <a:rPr lang="en-US" sz="1600" dirty="0"/>
              <a:t> (MBO) </a:t>
            </a:r>
            <a:r>
              <a:rPr lang="en-US" sz="1600" dirty="0" err="1"/>
              <a:t>adalah</a:t>
            </a:r>
            <a:r>
              <a:rPr lang="en-US" sz="1600" dirty="0"/>
              <a:t> agar </a:t>
            </a:r>
            <a:r>
              <a:rPr lang="en-US" sz="1600" dirty="0" err="1"/>
              <a:t>perusahaan</a:t>
            </a:r>
            <a:r>
              <a:rPr lang="en-US" sz="1600" dirty="0"/>
              <a:t> </a:t>
            </a:r>
            <a:r>
              <a:rPr lang="en-US" sz="1600" dirty="0" err="1"/>
              <a:t>dapat</a:t>
            </a:r>
            <a:r>
              <a:rPr lang="en-US" sz="1600" dirty="0"/>
              <a:t> </a:t>
            </a:r>
            <a:r>
              <a:rPr lang="en-US" sz="1600" dirty="0" err="1"/>
              <a:t>menjadi</a:t>
            </a:r>
            <a:r>
              <a:rPr lang="en-US" sz="1600" dirty="0"/>
              <a:t> </a:t>
            </a:r>
            <a:r>
              <a:rPr lang="en-US" sz="1600" dirty="0" err="1"/>
              <a:t>swasta</a:t>
            </a:r>
            <a:r>
              <a:rPr lang="en-US" sz="1600" dirty="0"/>
              <a:t> </a:t>
            </a:r>
            <a:r>
              <a:rPr lang="en-US" sz="1600" dirty="0" err="1"/>
              <a:t>dalam</a:t>
            </a:r>
            <a:r>
              <a:rPr lang="en-US" sz="1600" dirty="0"/>
              <a:t> </a:t>
            </a:r>
            <a:r>
              <a:rPr lang="en-US" sz="1600" dirty="0" err="1"/>
              <a:t>upaya</a:t>
            </a:r>
            <a:r>
              <a:rPr lang="en-US" sz="1600" dirty="0"/>
              <a:t> </a:t>
            </a:r>
            <a:r>
              <a:rPr lang="en-US" sz="1600" dirty="0" err="1"/>
              <a:t>merampingkan</a:t>
            </a:r>
            <a:r>
              <a:rPr lang="en-US" sz="1600" dirty="0"/>
              <a:t> </a:t>
            </a:r>
            <a:r>
              <a:rPr lang="en-US" sz="1600" dirty="0" err="1"/>
              <a:t>operasi</a:t>
            </a:r>
            <a:r>
              <a:rPr lang="en-US" sz="1600" dirty="0"/>
              <a:t> </a:t>
            </a:r>
            <a:r>
              <a:rPr lang="en-US" sz="1600" dirty="0" err="1"/>
              <a:t>dan</a:t>
            </a:r>
            <a:r>
              <a:rPr lang="en-US" sz="1600" dirty="0"/>
              <a:t> </a:t>
            </a:r>
            <a:r>
              <a:rPr lang="en-US" sz="1600" dirty="0" err="1"/>
              <a:t>meningkatkan</a:t>
            </a:r>
            <a:r>
              <a:rPr lang="en-US" sz="1600" dirty="0"/>
              <a:t> </a:t>
            </a:r>
            <a:r>
              <a:rPr lang="en-US" sz="1600" dirty="0" err="1"/>
              <a:t>profitabilitas</a:t>
            </a:r>
            <a:r>
              <a:rPr lang="en-US" sz="1600" dirty="0"/>
              <a:t>.</a:t>
            </a:r>
          </a:p>
          <a:p>
            <a:pPr marL="1200150" lvl="2" indent="-285750" algn="just">
              <a:buFont typeface="Arial" pitchFamily="34" charset="0"/>
              <a:buChar char="•"/>
            </a:pPr>
            <a:r>
              <a:rPr lang="en-US" sz="1600" dirty="0" err="1"/>
              <a:t>Dalam</a:t>
            </a:r>
            <a:r>
              <a:rPr lang="en-US" sz="1600" dirty="0"/>
              <a:t> </a:t>
            </a:r>
            <a:r>
              <a:rPr lang="en-US" sz="1600" dirty="0" err="1"/>
              <a:t>pembelian</a:t>
            </a:r>
            <a:r>
              <a:rPr lang="en-US" sz="1600" dirty="0"/>
              <a:t> </a:t>
            </a:r>
            <a:r>
              <a:rPr lang="en-US" sz="1600" dirty="0" err="1"/>
              <a:t>manajemen</a:t>
            </a:r>
            <a:r>
              <a:rPr lang="en-US" sz="1600" dirty="0"/>
              <a:t> (MBO), </a:t>
            </a:r>
            <a:r>
              <a:rPr lang="en-US" sz="1600" dirty="0" err="1"/>
              <a:t>tim</a:t>
            </a:r>
            <a:r>
              <a:rPr lang="en-US" sz="1600" dirty="0"/>
              <a:t> </a:t>
            </a:r>
            <a:r>
              <a:rPr lang="en-US" sz="1600" dirty="0" err="1"/>
              <a:t>manajemen</a:t>
            </a:r>
            <a:r>
              <a:rPr lang="en-US" sz="1600" dirty="0"/>
              <a:t> </a:t>
            </a:r>
            <a:r>
              <a:rPr lang="en-US" sz="1600" dirty="0" err="1"/>
              <a:t>mengumpulkan</a:t>
            </a:r>
            <a:r>
              <a:rPr lang="en-US" sz="1600" dirty="0"/>
              <a:t> </a:t>
            </a:r>
            <a:r>
              <a:rPr lang="en-US" sz="1600" dirty="0" err="1"/>
              <a:t>sumber</a:t>
            </a:r>
            <a:r>
              <a:rPr lang="en-US" sz="1600" dirty="0"/>
              <a:t> </a:t>
            </a:r>
            <a:r>
              <a:rPr lang="en-US" sz="1600" dirty="0" err="1"/>
              <a:t>daya</a:t>
            </a:r>
            <a:r>
              <a:rPr lang="en-US" sz="1600" dirty="0"/>
              <a:t> </a:t>
            </a:r>
            <a:r>
              <a:rPr lang="en-US" sz="1600" dirty="0" err="1"/>
              <a:t>untuk</a:t>
            </a:r>
            <a:r>
              <a:rPr lang="en-US" sz="1600" dirty="0"/>
              <a:t> </a:t>
            </a:r>
            <a:r>
              <a:rPr lang="en-US" sz="1600" dirty="0" err="1"/>
              <a:t>memperoleh</a:t>
            </a:r>
            <a:r>
              <a:rPr lang="en-US" sz="1600" dirty="0"/>
              <a:t> </a:t>
            </a:r>
            <a:r>
              <a:rPr lang="en-US" sz="1600" dirty="0" err="1"/>
              <a:t>semua</a:t>
            </a:r>
            <a:r>
              <a:rPr lang="en-US" sz="1600" dirty="0"/>
              <a:t> </a:t>
            </a:r>
            <a:r>
              <a:rPr lang="en-US" sz="1600" dirty="0" err="1"/>
              <a:t>atau</a:t>
            </a:r>
            <a:r>
              <a:rPr lang="en-US" sz="1600" dirty="0"/>
              <a:t> </a:t>
            </a:r>
            <a:r>
              <a:rPr lang="en-US" sz="1600" dirty="0" err="1"/>
              <a:t>sebagian</a:t>
            </a:r>
            <a:r>
              <a:rPr lang="en-US" sz="1600" dirty="0"/>
              <a:t> </a:t>
            </a:r>
            <a:r>
              <a:rPr lang="en-US" sz="1600" dirty="0" err="1"/>
              <a:t>dari</a:t>
            </a:r>
            <a:r>
              <a:rPr lang="en-US" sz="1600" dirty="0"/>
              <a:t> </a:t>
            </a:r>
            <a:r>
              <a:rPr lang="en-US" sz="1600" dirty="0" err="1"/>
              <a:t>bisnis</a:t>
            </a:r>
            <a:r>
              <a:rPr lang="en-US" sz="1600" dirty="0"/>
              <a:t> yang </a:t>
            </a:r>
            <a:r>
              <a:rPr lang="en-US" sz="1600" dirty="0" err="1"/>
              <a:t>mereka</a:t>
            </a:r>
            <a:r>
              <a:rPr lang="en-US" sz="1600" dirty="0"/>
              <a:t> </a:t>
            </a:r>
            <a:r>
              <a:rPr lang="en-US" sz="1600" dirty="0" err="1"/>
              <a:t>kelola</a:t>
            </a:r>
            <a:r>
              <a:rPr lang="en-US" sz="1600" dirty="0"/>
              <a:t>. </a:t>
            </a:r>
            <a:r>
              <a:rPr lang="en-US" sz="1600" dirty="0" err="1"/>
              <a:t>Pendanaan</a:t>
            </a:r>
            <a:r>
              <a:rPr lang="en-US" sz="1600" dirty="0"/>
              <a:t> </a:t>
            </a:r>
            <a:r>
              <a:rPr lang="en-US" sz="1600" dirty="0" err="1"/>
              <a:t>biasanya</a:t>
            </a:r>
            <a:r>
              <a:rPr lang="en-US" sz="1600" dirty="0"/>
              <a:t> </a:t>
            </a:r>
            <a:r>
              <a:rPr lang="en-US" sz="1600" dirty="0" err="1"/>
              <a:t>berasal</a:t>
            </a:r>
            <a:r>
              <a:rPr lang="en-US" sz="1600" dirty="0"/>
              <a:t> </a:t>
            </a:r>
            <a:r>
              <a:rPr lang="en-US" sz="1600" dirty="0" err="1"/>
              <a:t>dari</a:t>
            </a:r>
            <a:r>
              <a:rPr lang="en-US" sz="1600" dirty="0"/>
              <a:t> </a:t>
            </a:r>
            <a:r>
              <a:rPr lang="en-US" sz="1600" dirty="0" err="1"/>
              <a:t>campuran</a:t>
            </a:r>
            <a:r>
              <a:rPr lang="en-US" sz="1600" dirty="0"/>
              <a:t> </a:t>
            </a:r>
            <a:r>
              <a:rPr lang="en-US" sz="1600" dirty="0" err="1"/>
              <a:t>sumber</a:t>
            </a:r>
            <a:r>
              <a:rPr lang="en-US" sz="1600" dirty="0"/>
              <a:t> </a:t>
            </a:r>
            <a:r>
              <a:rPr lang="en-US" sz="1600" dirty="0" err="1"/>
              <a:t>daya</a:t>
            </a:r>
            <a:r>
              <a:rPr lang="en-US" sz="1600" dirty="0"/>
              <a:t> </a:t>
            </a:r>
            <a:r>
              <a:rPr lang="en-US" sz="1600" dirty="0" err="1"/>
              <a:t>pribadi</a:t>
            </a:r>
            <a:r>
              <a:rPr lang="en-US" sz="1600" dirty="0"/>
              <a:t>, </a:t>
            </a:r>
            <a:r>
              <a:rPr lang="en-US" sz="1600" dirty="0" err="1"/>
              <a:t>pemodal</a:t>
            </a:r>
            <a:r>
              <a:rPr lang="en-US" sz="1600" dirty="0"/>
              <a:t> </a:t>
            </a:r>
            <a:r>
              <a:rPr lang="en-US" sz="1600" dirty="0" err="1"/>
              <a:t>ekuitas</a:t>
            </a:r>
            <a:r>
              <a:rPr lang="en-US" sz="1600" dirty="0"/>
              <a:t> </a:t>
            </a:r>
            <a:r>
              <a:rPr lang="en-US" sz="1600" dirty="0" err="1"/>
              <a:t>swasta</a:t>
            </a:r>
            <a:r>
              <a:rPr lang="en-US" sz="1600" dirty="0"/>
              <a:t>, </a:t>
            </a:r>
            <a:r>
              <a:rPr lang="en-US" sz="1600" dirty="0" err="1"/>
              <a:t>dan</a:t>
            </a:r>
            <a:r>
              <a:rPr lang="en-US" sz="1600" dirty="0"/>
              <a:t> </a:t>
            </a:r>
            <a:r>
              <a:rPr lang="en-US" sz="1600" dirty="0" err="1"/>
              <a:t>pembiayaan</a:t>
            </a:r>
            <a:r>
              <a:rPr lang="en-US" sz="1600" dirty="0"/>
              <a:t> </a:t>
            </a:r>
            <a:r>
              <a:rPr lang="en-US" sz="1600" dirty="0" err="1"/>
              <a:t>penjual</a:t>
            </a:r>
            <a:r>
              <a:rPr lang="en-US" sz="1600" dirty="0"/>
              <a:t>.</a:t>
            </a:r>
          </a:p>
          <a:p>
            <a:pPr marL="1200150" lvl="2" indent="-285750" algn="just">
              <a:buFont typeface="Arial" pitchFamily="34" charset="0"/>
              <a:buChar char="•"/>
            </a:pPr>
            <a:r>
              <a:rPr lang="en-US" sz="1600" dirty="0" err="1"/>
              <a:t>Pembelian</a:t>
            </a:r>
            <a:r>
              <a:rPr lang="en-US" sz="1600" dirty="0"/>
              <a:t> </a:t>
            </a:r>
            <a:r>
              <a:rPr lang="en-US" sz="1600" dirty="0" err="1"/>
              <a:t>manajemen</a:t>
            </a:r>
            <a:r>
              <a:rPr lang="en-US" sz="1600" dirty="0"/>
              <a:t> (MBO) </a:t>
            </a:r>
            <a:r>
              <a:rPr lang="en-US" sz="1600" dirty="0" err="1"/>
              <a:t>berbeda</a:t>
            </a:r>
            <a:r>
              <a:rPr lang="en-US" sz="1600" dirty="0"/>
              <a:t> </a:t>
            </a:r>
            <a:r>
              <a:rPr lang="en-US" sz="1600" dirty="0" err="1"/>
              <a:t>dengan</a:t>
            </a:r>
            <a:r>
              <a:rPr lang="en-US" sz="1600" dirty="0"/>
              <a:t> </a:t>
            </a:r>
            <a:r>
              <a:rPr lang="en-US" sz="1600" dirty="0" err="1"/>
              <a:t>pembelian</a:t>
            </a:r>
            <a:r>
              <a:rPr lang="en-US" sz="1600" dirty="0"/>
              <a:t> </a:t>
            </a:r>
            <a:r>
              <a:rPr lang="en-US" sz="1600" dirty="0" err="1"/>
              <a:t>manajemen</a:t>
            </a:r>
            <a:r>
              <a:rPr lang="en-US" sz="1600" dirty="0"/>
              <a:t>, di </a:t>
            </a:r>
            <a:r>
              <a:rPr lang="en-US" sz="1600" dirty="0" err="1"/>
              <a:t>mana</a:t>
            </a:r>
            <a:r>
              <a:rPr lang="en-US" sz="1600" dirty="0"/>
              <a:t> </a:t>
            </a:r>
            <a:r>
              <a:rPr lang="en-US" sz="1600" dirty="0" err="1"/>
              <a:t>tim</a:t>
            </a:r>
            <a:r>
              <a:rPr lang="en-US" sz="1600" dirty="0"/>
              <a:t> </a:t>
            </a:r>
            <a:r>
              <a:rPr lang="en-US" sz="1600" dirty="0" err="1"/>
              <a:t>manajemen</a:t>
            </a:r>
            <a:r>
              <a:rPr lang="en-US" sz="1600" dirty="0"/>
              <a:t> </a:t>
            </a:r>
            <a:r>
              <a:rPr lang="en-US" sz="1600" dirty="0" err="1"/>
              <a:t>eksternal</a:t>
            </a:r>
            <a:r>
              <a:rPr lang="en-US" sz="1600" dirty="0"/>
              <a:t> </a:t>
            </a:r>
            <a:r>
              <a:rPr lang="en-US" sz="1600" dirty="0" err="1"/>
              <a:t>mengakuisisi</a:t>
            </a:r>
            <a:r>
              <a:rPr lang="en-US" sz="1600" dirty="0"/>
              <a:t> </a:t>
            </a:r>
            <a:r>
              <a:rPr lang="en-US" sz="1600" dirty="0" err="1"/>
              <a:t>perusahaan</a:t>
            </a:r>
            <a:r>
              <a:rPr lang="en-US" sz="1600" dirty="0"/>
              <a:t> </a:t>
            </a:r>
            <a:r>
              <a:rPr lang="en-US" sz="1600" dirty="0" err="1"/>
              <a:t>dan</a:t>
            </a:r>
            <a:r>
              <a:rPr lang="en-US" sz="1600" dirty="0"/>
              <a:t> </a:t>
            </a:r>
            <a:r>
              <a:rPr lang="en-US" sz="1600" dirty="0" err="1"/>
              <a:t>menggantikan</a:t>
            </a:r>
            <a:r>
              <a:rPr lang="en-US" sz="1600" dirty="0"/>
              <a:t> </a:t>
            </a:r>
            <a:r>
              <a:rPr lang="en-US" sz="1600" dirty="0" err="1"/>
              <a:t>manajemen</a:t>
            </a:r>
            <a:r>
              <a:rPr lang="en-US" sz="1600" dirty="0"/>
              <a:t> yang </a:t>
            </a:r>
            <a:r>
              <a:rPr lang="en-US" sz="1600" dirty="0" err="1"/>
              <a:t>ada</a:t>
            </a:r>
            <a:r>
              <a:rPr lang="en-US" sz="1600" dirty="0"/>
              <a:t>.</a:t>
            </a:r>
            <a:r>
              <a:rPr lang="en-US" sz="1600" dirty="0" smtClean="0"/>
              <a:t> </a:t>
            </a:r>
          </a:p>
        </p:txBody>
      </p:sp>
    </p:spTree>
    <p:extLst>
      <p:ext uri="{BB962C8B-B14F-4D97-AF65-F5344CB8AC3E}">
        <p14:creationId xmlns:p14="http://schemas.microsoft.com/office/powerpoint/2010/main" val="24350428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430768" y="35051"/>
            <a:ext cx="478790" cy="457818"/>
          </a:xfrm>
          <a:prstGeom prst="rect">
            <a:avLst/>
          </a:prstGeom>
          <a:solidFill>
            <a:srgbClr val="C00000"/>
          </a:solidFill>
        </p:spPr>
        <p:txBody>
          <a:bodyPr vert="horz" wrap="square" lIns="0" tIns="179070" rIns="0" bIns="0" rtlCol="0">
            <a:spAutoFit/>
          </a:bodyPr>
          <a:lstStyle/>
          <a:p>
            <a:pPr marL="250825">
              <a:lnSpc>
                <a:spcPct val="100000"/>
              </a:lnSpc>
              <a:spcBef>
                <a:spcPts val="1410"/>
              </a:spcBef>
            </a:pPr>
            <a:r>
              <a:rPr lang="en-US" b="1" dirty="0" smtClean="0">
                <a:solidFill>
                  <a:srgbClr val="FFFFFF"/>
                </a:solidFill>
                <a:latin typeface="Carlito"/>
                <a:cs typeface="Carlito"/>
              </a:rPr>
              <a:t>7</a:t>
            </a:r>
            <a:endParaRPr sz="1800" dirty="0">
              <a:latin typeface="Carlito"/>
              <a:cs typeface="Carlito"/>
            </a:endParaRPr>
          </a:p>
        </p:txBody>
      </p:sp>
      <p:sp>
        <p:nvSpPr>
          <p:cNvPr id="3" name="object 3"/>
          <p:cNvSpPr txBox="1">
            <a:spLocks noGrp="1"/>
          </p:cNvSpPr>
          <p:nvPr>
            <p:ph type="title"/>
          </p:nvPr>
        </p:nvSpPr>
        <p:spPr>
          <a:xfrm>
            <a:off x="59435" y="35051"/>
            <a:ext cx="8371840" cy="451406"/>
          </a:xfrm>
          <a:prstGeom prst="rect">
            <a:avLst/>
          </a:prstGeom>
          <a:solidFill>
            <a:srgbClr val="D99593"/>
          </a:solidFill>
        </p:spPr>
        <p:txBody>
          <a:bodyPr vert="horz" wrap="square" lIns="0" tIns="20320" rIns="0" bIns="0" rtlCol="0">
            <a:spAutoFit/>
          </a:bodyPr>
          <a:lstStyle/>
          <a:p>
            <a:pPr marL="90805">
              <a:lnSpc>
                <a:spcPct val="100000"/>
              </a:lnSpc>
              <a:spcBef>
                <a:spcPts val="160"/>
              </a:spcBef>
            </a:pPr>
            <a:r>
              <a:rPr lang="en-US" sz="2800" i="1" dirty="0" smtClean="0"/>
              <a:t>Private Equity</a:t>
            </a:r>
            <a:endParaRPr sz="2800" i="1" dirty="0">
              <a:latin typeface="Times New Roman"/>
              <a:cs typeface="Times New Roman"/>
            </a:endParaRPr>
          </a:p>
        </p:txBody>
      </p:sp>
      <p:sp>
        <p:nvSpPr>
          <p:cNvPr id="8" name="Rectangle 7"/>
          <p:cNvSpPr/>
          <p:nvPr/>
        </p:nvSpPr>
        <p:spPr>
          <a:xfrm>
            <a:off x="381000" y="1676400"/>
            <a:ext cx="8049768" cy="3416320"/>
          </a:xfrm>
          <a:prstGeom prst="rect">
            <a:avLst/>
          </a:prstGeom>
        </p:spPr>
        <p:txBody>
          <a:bodyPr wrap="square">
            <a:spAutoFit/>
          </a:bodyPr>
          <a:lstStyle/>
          <a:p>
            <a:pPr marL="285750" indent="-285750" algn="just">
              <a:buFont typeface="Arial" pitchFamily="34" charset="0"/>
              <a:buChar char="•"/>
            </a:pPr>
            <a:r>
              <a:rPr lang="en-US" b="1" dirty="0" smtClean="0"/>
              <a:t>MBI (</a:t>
            </a:r>
            <a:r>
              <a:rPr lang="en-US" b="1" i="1" dirty="0" smtClean="0"/>
              <a:t>Management Buy-in</a:t>
            </a:r>
            <a:r>
              <a:rPr lang="en-US" b="1" dirty="0"/>
              <a:t>) </a:t>
            </a:r>
            <a:r>
              <a:rPr lang="en-US" dirty="0"/>
              <a:t>:  </a:t>
            </a:r>
            <a:r>
              <a:rPr lang="en-US" dirty="0" err="1"/>
              <a:t>tindakan</a:t>
            </a:r>
            <a:r>
              <a:rPr lang="en-US" dirty="0"/>
              <a:t> </a:t>
            </a:r>
            <a:r>
              <a:rPr lang="en-US" dirty="0" err="1"/>
              <a:t>korporasi</a:t>
            </a:r>
            <a:r>
              <a:rPr lang="en-US" dirty="0"/>
              <a:t> di </a:t>
            </a:r>
            <a:r>
              <a:rPr lang="en-US" dirty="0" err="1"/>
              <a:t>mana</a:t>
            </a:r>
            <a:r>
              <a:rPr lang="en-US" dirty="0"/>
              <a:t> </a:t>
            </a:r>
            <a:r>
              <a:rPr lang="en-US" dirty="0" err="1"/>
              <a:t>manajer</a:t>
            </a:r>
            <a:r>
              <a:rPr lang="en-US" dirty="0"/>
              <a:t> </a:t>
            </a:r>
            <a:r>
              <a:rPr lang="en-US" dirty="0" err="1"/>
              <a:t>luar</a:t>
            </a:r>
            <a:r>
              <a:rPr lang="en-US" dirty="0"/>
              <a:t> </a:t>
            </a:r>
            <a:r>
              <a:rPr lang="en-US" dirty="0" err="1"/>
              <a:t>atau</a:t>
            </a:r>
            <a:r>
              <a:rPr lang="en-US" dirty="0"/>
              <a:t> </a:t>
            </a:r>
            <a:r>
              <a:rPr lang="en-US" dirty="0" err="1"/>
              <a:t>tim</a:t>
            </a:r>
            <a:r>
              <a:rPr lang="en-US" dirty="0"/>
              <a:t> </a:t>
            </a:r>
            <a:r>
              <a:rPr lang="en-US" dirty="0" err="1"/>
              <a:t>manajemen</a:t>
            </a:r>
            <a:r>
              <a:rPr lang="en-US" dirty="0"/>
              <a:t> </a:t>
            </a:r>
            <a:r>
              <a:rPr lang="en-US" dirty="0" err="1"/>
              <a:t>membeli</a:t>
            </a:r>
            <a:r>
              <a:rPr lang="en-US" dirty="0"/>
              <a:t> </a:t>
            </a:r>
            <a:r>
              <a:rPr lang="en-US" dirty="0" err="1"/>
              <a:t>saham</a:t>
            </a:r>
            <a:r>
              <a:rPr lang="en-US" dirty="0"/>
              <a:t> </a:t>
            </a:r>
            <a:r>
              <a:rPr lang="en-US" dirty="0" err="1"/>
              <a:t>kepemilikan</a:t>
            </a:r>
            <a:r>
              <a:rPr lang="en-US" dirty="0"/>
              <a:t> </a:t>
            </a:r>
            <a:r>
              <a:rPr lang="en-US" dirty="0" err="1"/>
              <a:t>pengendali</a:t>
            </a:r>
            <a:r>
              <a:rPr lang="en-US" dirty="0"/>
              <a:t> di </a:t>
            </a:r>
            <a:r>
              <a:rPr lang="en-US" dirty="0" err="1"/>
              <a:t>perusahaan</a:t>
            </a:r>
            <a:r>
              <a:rPr lang="en-US" dirty="0"/>
              <a:t> </a:t>
            </a:r>
            <a:r>
              <a:rPr lang="en-US" dirty="0" err="1"/>
              <a:t>luar</a:t>
            </a:r>
            <a:r>
              <a:rPr lang="en-US" dirty="0"/>
              <a:t> </a:t>
            </a:r>
            <a:r>
              <a:rPr lang="en-US" dirty="0" err="1"/>
              <a:t>dan</a:t>
            </a:r>
            <a:r>
              <a:rPr lang="en-US" dirty="0"/>
              <a:t> </a:t>
            </a:r>
            <a:r>
              <a:rPr lang="en-US" dirty="0" err="1"/>
              <a:t>menggantikan</a:t>
            </a:r>
            <a:r>
              <a:rPr lang="en-US" dirty="0"/>
              <a:t> </a:t>
            </a:r>
            <a:r>
              <a:rPr lang="en-US" dirty="0" err="1"/>
              <a:t>tim</a:t>
            </a:r>
            <a:r>
              <a:rPr lang="en-US" dirty="0"/>
              <a:t> </a:t>
            </a:r>
            <a:r>
              <a:rPr lang="en-US" dirty="0" err="1"/>
              <a:t>manajemen</a:t>
            </a:r>
            <a:r>
              <a:rPr lang="en-US" dirty="0"/>
              <a:t> yang </a:t>
            </a:r>
            <a:r>
              <a:rPr lang="en-US" dirty="0" err="1"/>
              <a:t>ada</a:t>
            </a:r>
            <a:r>
              <a:rPr lang="en-US" dirty="0"/>
              <a:t>. </a:t>
            </a:r>
            <a:r>
              <a:rPr lang="en-US" dirty="0" err="1"/>
              <a:t>Jenis</a:t>
            </a:r>
            <a:r>
              <a:rPr lang="en-US" dirty="0"/>
              <a:t> </a:t>
            </a:r>
            <a:r>
              <a:rPr lang="en-US" dirty="0" err="1"/>
              <a:t>tindakan</a:t>
            </a:r>
            <a:r>
              <a:rPr lang="en-US" dirty="0"/>
              <a:t> </a:t>
            </a:r>
            <a:r>
              <a:rPr lang="en-US" dirty="0" err="1"/>
              <a:t>ini</a:t>
            </a:r>
            <a:r>
              <a:rPr lang="en-US" dirty="0"/>
              <a:t> </a:t>
            </a:r>
            <a:r>
              <a:rPr lang="en-US" dirty="0" err="1"/>
              <a:t>dapat</a:t>
            </a:r>
            <a:r>
              <a:rPr lang="en-US" dirty="0"/>
              <a:t> </a:t>
            </a:r>
            <a:r>
              <a:rPr lang="en-US" dirty="0" err="1"/>
              <a:t>terjadi</a:t>
            </a:r>
            <a:r>
              <a:rPr lang="en-US" dirty="0"/>
              <a:t> </a:t>
            </a:r>
            <a:r>
              <a:rPr lang="en-US" dirty="0" err="1"/>
              <a:t>ketika</a:t>
            </a:r>
            <a:r>
              <a:rPr lang="en-US" dirty="0"/>
              <a:t> </a:t>
            </a:r>
            <a:r>
              <a:rPr lang="en-US" dirty="0" err="1"/>
              <a:t>perusahaan</a:t>
            </a:r>
            <a:r>
              <a:rPr lang="en-US" dirty="0"/>
              <a:t> </a:t>
            </a:r>
            <a:r>
              <a:rPr lang="en-US" dirty="0" err="1"/>
              <a:t>tampak</a:t>
            </a:r>
            <a:r>
              <a:rPr lang="en-US" dirty="0"/>
              <a:t>  </a:t>
            </a:r>
            <a:r>
              <a:rPr lang="en-US" dirty="0" err="1"/>
              <a:t>kurang</a:t>
            </a:r>
            <a:r>
              <a:rPr lang="en-US" dirty="0"/>
              <a:t> </a:t>
            </a:r>
            <a:r>
              <a:rPr lang="en-US" dirty="0" err="1"/>
              <a:t>dihargai</a:t>
            </a:r>
            <a:r>
              <a:rPr lang="en-US" dirty="0"/>
              <a:t>, </a:t>
            </a:r>
            <a:r>
              <a:rPr lang="en-US" dirty="0" err="1"/>
              <a:t>tidak</a:t>
            </a:r>
            <a:r>
              <a:rPr lang="en-US" dirty="0"/>
              <a:t> </a:t>
            </a:r>
            <a:r>
              <a:rPr lang="en-US" dirty="0" err="1"/>
              <a:t>dikelola</a:t>
            </a:r>
            <a:r>
              <a:rPr lang="en-US" dirty="0"/>
              <a:t> </a:t>
            </a:r>
            <a:r>
              <a:rPr lang="en-US" dirty="0" err="1"/>
              <a:t>dengan</a:t>
            </a:r>
            <a:r>
              <a:rPr lang="en-US" dirty="0"/>
              <a:t> </a:t>
            </a:r>
            <a:r>
              <a:rPr lang="en-US" dirty="0" err="1"/>
              <a:t>baik</a:t>
            </a:r>
            <a:r>
              <a:rPr lang="en-US" dirty="0"/>
              <a:t>, </a:t>
            </a:r>
            <a:r>
              <a:rPr lang="en-US" dirty="0" err="1"/>
              <a:t>atau</a:t>
            </a:r>
            <a:r>
              <a:rPr lang="en-US" dirty="0"/>
              <a:t> </a:t>
            </a:r>
            <a:r>
              <a:rPr lang="en-US" dirty="0" err="1"/>
              <a:t>membutuhkan</a:t>
            </a:r>
            <a:r>
              <a:rPr lang="en-US" dirty="0"/>
              <a:t> </a:t>
            </a:r>
            <a:r>
              <a:rPr lang="en-US" dirty="0" err="1" smtClean="0"/>
              <a:t>suksesi</a:t>
            </a:r>
            <a:r>
              <a:rPr lang="en-US" dirty="0" smtClean="0"/>
              <a:t>. </a:t>
            </a:r>
            <a:r>
              <a:rPr lang="en-US" dirty="0" err="1"/>
              <a:t>Poin</a:t>
            </a:r>
            <a:r>
              <a:rPr lang="en-US" dirty="0"/>
              <a:t> </a:t>
            </a:r>
            <a:r>
              <a:rPr lang="en-US" dirty="0" err="1"/>
              <a:t>Penting</a:t>
            </a:r>
            <a:r>
              <a:rPr lang="en-US" dirty="0"/>
              <a:t>:</a:t>
            </a:r>
          </a:p>
          <a:p>
            <a:pPr marL="742950" lvl="1" indent="-285750" algn="just">
              <a:buFont typeface="Arial" pitchFamily="34" charset="0"/>
              <a:buChar char="•"/>
            </a:pPr>
            <a:r>
              <a:rPr lang="en-US" dirty="0" err="1"/>
              <a:t>Manajemen</a:t>
            </a:r>
            <a:r>
              <a:rPr lang="en-US" dirty="0"/>
              <a:t> buy-in (MBI) </a:t>
            </a:r>
            <a:r>
              <a:rPr lang="en-US" dirty="0" err="1"/>
              <a:t>terjadi</a:t>
            </a:r>
            <a:r>
              <a:rPr lang="en-US" dirty="0"/>
              <a:t> </a:t>
            </a:r>
            <a:r>
              <a:rPr lang="en-US" dirty="0" err="1"/>
              <a:t>ketika</a:t>
            </a:r>
            <a:r>
              <a:rPr lang="en-US" dirty="0"/>
              <a:t> </a:t>
            </a:r>
            <a:r>
              <a:rPr lang="en-US" dirty="0" err="1"/>
              <a:t>manajer</a:t>
            </a:r>
            <a:r>
              <a:rPr lang="en-US" dirty="0"/>
              <a:t> </a:t>
            </a:r>
            <a:r>
              <a:rPr lang="en-US" dirty="0" err="1"/>
              <a:t>luar</a:t>
            </a:r>
            <a:r>
              <a:rPr lang="en-US" dirty="0"/>
              <a:t> </a:t>
            </a:r>
            <a:r>
              <a:rPr lang="en-US" dirty="0" err="1"/>
              <a:t>atau</a:t>
            </a:r>
            <a:r>
              <a:rPr lang="en-US" dirty="0"/>
              <a:t> </a:t>
            </a:r>
            <a:r>
              <a:rPr lang="en-US" dirty="0" err="1"/>
              <a:t>tim</a:t>
            </a:r>
            <a:r>
              <a:rPr lang="en-US" dirty="0"/>
              <a:t> </a:t>
            </a:r>
            <a:r>
              <a:rPr lang="en-US" dirty="0" err="1"/>
              <a:t>manajemen</a:t>
            </a:r>
            <a:r>
              <a:rPr lang="en-US" dirty="0"/>
              <a:t> </a:t>
            </a:r>
            <a:r>
              <a:rPr lang="en-US" dirty="0" err="1"/>
              <a:t>membeli</a:t>
            </a:r>
            <a:r>
              <a:rPr lang="en-US" dirty="0"/>
              <a:t> </a:t>
            </a:r>
            <a:r>
              <a:rPr lang="en-US" dirty="0" err="1"/>
              <a:t>saham</a:t>
            </a:r>
            <a:r>
              <a:rPr lang="en-US" dirty="0"/>
              <a:t> </a:t>
            </a:r>
            <a:r>
              <a:rPr lang="en-US" dirty="0" err="1"/>
              <a:t>kepemilikan</a:t>
            </a:r>
            <a:r>
              <a:rPr lang="en-US" dirty="0"/>
              <a:t> </a:t>
            </a:r>
            <a:r>
              <a:rPr lang="en-US" dirty="0" err="1"/>
              <a:t>pengendali</a:t>
            </a:r>
            <a:r>
              <a:rPr lang="en-US" dirty="0"/>
              <a:t> di </a:t>
            </a:r>
            <a:r>
              <a:rPr lang="en-US" dirty="0" err="1"/>
              <a:t>perusahaan</a:t>
            </a:r>
            <a:r>
              <a:rPr lang="en-US" dirty="0"/>
              <a:t> </a:t>
            </a:r>
            <a:r>
              <a:rPr lang="en-US" dirty="0" err="1"/>
              <a:t>luar</a:t>
            </a:r>
            <a:r>
              <a:rPr lang="en-US" dirty="0"/>
              <a:t> </a:t>
            </a:r>
            <a:r>
              <a:rPr lang="en-US" dirty="0" err="1"/>
              <a:t>dan</a:t>
            </a:r>
            <a:r>
              <a:rPr lang="en-US" dirty="0"/>
              <a:t> </a:t>
            </a:r>
            <a:r>
              <a:rPr lang="en-US" dirty="0" err="1"/>
              <a:t>menggantikan</a:t>
            </a:r>
            <a:r>
              <a:rPr lang="en-US" dirty="0"/>
              <a:t> </a:t>
            </a:r>
            <a:r>
              <a:rPr lang="en-US" dirty="0" err="1"/>
              <a:t>tim</a:t>
            </a:r>
            <a:r>
              <a:rPr lang="en-US" dirty="0"/>
              <a:t> </a:t>
            </a:r>
            <a:r>
              <a:rPr lang="en-US" dirty="0" err="1"/>
              <a:t>manajemen</a:t>
            </a:r>
            <a:r>
              <a:rPr lang="en-US" dirty="0"/>
              <a:t> yang </a:t>
            </a:r>
            <a:r>
              <a:rPr lang="en-US" dirty="0" err="1"/>
              <a:t>ada</a:t>
            </a:r>
            <a:r>
              <a:rPr lang="en-US" dirty="0"/>
              <a:t>.</a:t>
            </a:r>
          </a:p>
          <a:p>
            <a:pPr marL="742950" lvl="1" indent="-285750" algn="just">
              <a:buFont typeface="Arial" pitchFamily="34" charset="0"/>
              <a:buChar char="•"/>
            </a:pPr>
            <a:r>
              <a:rPr lang="en-US" dirty="0"/>
              <a:t>Perusahaan yang </a:t>
            </a:r>
            <a:r>
              <a:rPr lang="en-US" dirty="0" err="1"/>
              <a:t>mengalami</a:t>
            </a:r>
            <a:r>
              <a:rPr lang="en-US" dirty="0"/>
              <a:t> MBI </a:t>
            </a:r>
            <a:r>
              <a:rPr lang="en-US" dirty="0" err="1"/>
              <a:t>seringkali</a:t>
            </a:r>
            <a:r>
              <a:rPr lang="en-US" dirty="0"/>
              <a:t> </a:t>
            </a:r>
            <a:r>
              <a:rPr lang="en-US" dirty="0" err="1"/>
              <a:t>diremehkan</a:t>
            </a:r>
            <a:r>
              <a:rPr lang="en-US" dirty="0"/>
              <a:t> </a:t>
            </a:r>
            <a:r>
              <a:rPr lang="en-US" dirty="0" err="1"/>
              <a:t>dan</a:t>
            </a:r>
            <a:r>
              <a:rPr lang="en-US" dirty="0"/>
              <a:t> </a:t>
            </a:r>
            <a:r>
              <a:rPr lang="en-US" dirty="0" err="1"/>
              <a:t>mengalami</a:t>
            </a:r>
            <a:r>
              <a:rPr lang="en-US" dirty="0"/>
              <a:t> </a:t>
            </a:r>
            <a:r>
              <a:rPr lang="en-US" dirty="0" err="1"/>
              <a:t>kesulitan</a:t>
            </a:r>
            <a:r>
              <a:rPr lang="en-US" dirty="0"/>
              <a:t> di </a:t>
            </a:r>
            <a:r>
              <a:rPr lang="en-US" dirty="0" err="1"/>
              <a:t>beberapa</a:t>
            </a:r>
            <a:r>
              <a:rPr lang="en-US" dirty="0"/>
              <a:t> </a:t>
            </a:r>
            <a:r>
              <a:rPr lang="en-US" dirty="0" err="1"/>
              <a:t>bidang</a:t>
            </a:r>
            <a:r>
              <a:rPr lang="en-US" dirty="0"/>
              <a:t>.</a:t>
            </a:r>
          </a:p>
          <a:p>
            <a:pPr marL="742950" lvl="1" indent="-285750" algn="just">
              <a:buFont typeface="Arial" pitchFamily="34" charset="0"/>
              <a:buChar char="•"/>
            </a:pPr>
            <a:r>
              <a:rPr lang="en-US" dirty="0" err="1"/>
              <a:t>Pembeli</a:t>
            </a:r>
            <a:r>
              <a:rPr lang="en-US" dirty="0"/>
              <a:t> </a:t>
            </a:r>
            <a:r>
              <a:rPr lang="en-US" dirty="0" err="1"/>
              <a:t>harus</a:t>
            </a:r>
            <a:r>
              <a:rPr lang="en-US" dirty="0"/>
              <a:t> </a:t>
            </a:r>
            <a:r>
              <a:rPr lang="en-US" dirty="0" err="1"/>
              <a:t>berhati-hati</a:t>
            </a:r>
            <a:r>
              <a:rPr lang="en-US" dirty="0"/>
              <a:t> </a:t>
            </a:r>
            <a:r>
              <a:rPr lang="en-US" dirty="0" err="1"/>
              <a:t>dalam</a:t>
            </a:r>
            <a:r>
              <a:rPr lang="en-US" dirty="0"/>
              <a:t> </a:t>
            </a:r>
            <a:r>
              <a:rPr lang="en-US" dirty="0" err="1"/>
              <a:t>menilai</a:t>
            </a:r>
            <a:r>
              <a:rPr lang="en-US" dirty="0"/>
              <a:t> target </a:t>
            </a:r>
            <a:r>
              <a:rPr lang="en-US" dirty="0" err="1"/>
              <a:t>secara</a:t>
            </a:r>
            <a:r>
              <a:rPr lang="en-US" dirty="0"/>
              <a:t> </a:t>
            </a:r>
            <a:r>
              <a:rPr lang="en-US" dirty="0" err="1"/>
              <a:t>akurat</a:t>
            </a:r>
            <a:r>
              <a:rPr lang="en-US" dirty="0"/>
              <a:t> </a:t>
            </a:r>
            <a:r>
              <a:rPr lang="en-US" dirty="0" err="1"/>
              <a:t>sehingga</a:t>
            </a:r>
            <a:r>
              <a:rPr lang="en-US" dirty="0"/>
              <a:t> </a:t>
            </a:r>
            <a:r>
              <a:rPr lang="en-US" dirty="0" err="1"/>
              <a:t>mereka</a:t>
            </a:r>
            <a:r>
              <a:rPr lang="en-US" dirty="0"/>
              <a:t> </a:t>
            </a:r>
            <a:r>
              <a:rPr lang="en-US" dirty="0" err="1"/>
              <a:t>tidak</a:t>
            </a:r>
            <a:r>
              <a:rPr lang="en-US" dirty="0"/>
              <a:t> </a:t>
            </a:r>
            <a:r>
              <a:rPr lang="en-US" dirty="0" err="1"/>
              <a:t>membayar</a:t>
            </a:r>
            <a:r>
              <a:rPr lang="en-US" dirty="0"/>
              <a:t> </a:t>
            </a:r>
            <a:r>
              <a:rPr lang="en-US" dirty="0" err="1"/>
              <a:t>lebih</a:t>
            </a:r>
            <a:r>
              <a:rPr lang="en-US" dirty="0"/>
              <a:t> </a:t>
            </a:r>
            <a:r>
              <a:rPr lang="en-US" dirty="0" err="1"/>
              <a:t>dari</a:t>
            </a:r>
            <a:r>
              <a:rPr lang="en-US" dirty="0"/>
              <a:t> yang </a:t>
            </a:r>
            <a:r>
              <a:rPr lang="en-US" dirty="0" err="1"/>
              <a:t>diperlukan</a:t>
            </a:r>
            <a:r>
              <a:rPr lang="en-US" dirty="0"/>
              <a:t>.</a:t>
            </a:r>
            <a:endParaRPr lang="en-US" dirty="0" smtClean="0"/>
          </a:p>
        </p:txBody>
      </p:sp>
      <p:sp>
        <p:nvSpPr>
          <p:cNvPr id="6" name="object 4"/>
          <p:cNvSpPr/>
          <p:nvPr/>
        </p:nvSpPr>
        <p:spPr>
          <a:xfrm>
            <a:off x="126492" y="620268"/>
            <a:ext cx="1034795" cy="743712"/>
          </a:xfrm>
          <a:prstGeom prst="rect">
            <a:avLst/>
          </a:prstGeom>
          <a:blipFill>
            <a:blip r:embed="rId2"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1119688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430768" y="35051"/>
            <a:ext cx="478790" cy="457818"/>
          </a:xfrm>
          <a:prstGeom prst="rect">
            <a:avLst/>
          </a:prstGeom>
          <a:solidFill>
            <a:srgbClr val="C00000"/>
          </a:solidFill>
        </p:spPr>
        <p:txBody>
          <a:bodyPr vert="horz" wrap="square" lIns="0" tIns="179070" rIns="0" bIns="0" rtlCol="0">
            <a:spAutoFit/>
          </a:bodyPr>
          <a:lstStyle/>
          <a:p>
            <a:pPr marL="250825">
              <a:lnSpc>
                <a:spcPct val="100000"/>
              </a:lnSpc>
              <a:spcBef>
                <a:spcPts val="1410"/>
              </a:spcBef>
            </a:pPr>
            <a:r>
              <a:rPr lang="en-US" b="1" dirty="0">
                <a:solidFill>
                  <a:srgbClr val="FFFFFF"/>
                </a:solidFill>
                <a:latin typeface="Carlito"/>
                <a:cs typeface="Carlito"/>
              </a:rPr>
              <a:t>8</a:t>
            </a:r>
            <a:endParaRPr sz="1800" dirty="0">
              <a:latin typeface="Carlito"/>
              <a:cs typeface="Carlito"/>
            </a:endParaRPr>
          </a:p>
        </p:txBody>
      </p:sp>
      <p:sp>
        <p:nvSpPr>
          <p:cNvPr id="3" name="object 3"/>
          <p:cNvSpPr txBox="1">
            <a:spLocks noGrp="1"/>
          </p:cNvSpPr>
          <p:nvPr>
            <p:ph type="title"/>
          </p:nvPr>
        </p:nvSpPr>
        <p:spPr>
          <a:xfrm>
            <a:off x="59435" y="35051"/>
            <a:ext cx="8371840" cy="451406"/>
          </a:xfrm>
          <a:prstGeom prst="rect">
            <a:avLst/>
          </a:prstGeom>
          <a:solidFill>
            <a:srgbClr val="D99593"/>
          </a:solidFill>
        </p:spPr>
        <p:txBody>
          <a:bodyPr vert="horz" wrap="square" lIns="0" tIns="20320" rIns="0" bIns="0" rtlCol="0">
            <a:spAutoFit/>
          </a:bodyPr>
          <a:lstStyle/>
          <a:p>
            <a:pPr marL="90805">
              <a:lnSpc>
                <a:spcPct val="100000"/>
              </a:lnSpc>
              <a:spcBef>
                <a:spcPts val="160"/>
              </a:spcBef>
            </a:pPr>
            <a:r>
              <a:rPr lang="en-US" sz="2800" i="1" dirty="0" smtClean="0"/>
              <a:t>Big Data</a:t>
            </a:r>
            <a:endParaRPr sz="2800" i="1" dirty="0">
              <a:latin typeface="Times New Roman"/>
              <a:cs typeface="Times New Roman"/>
            </a:endParaRPr>
          </a:p>
        </p:txBody>
      </p:sp>
      <p:sp>
        <p:nvSpPr>
          <p:cNvPr id="9" name="Rectangle 8"/>
          <p:cNvSpPr/>
          <p:nvPr/>
        </p:nvSpPr>
        <p:spPr>
          <a:xfrm>
            <a:off x="380999" y="1600200"/>
            <a:ext cx="8289163" cy="4801314"/>
          </a:xfrm>
          <a:prstGeom prst="rect">
            <a:avLst/>
          </a:prstGeom>
        </p:spPr>
        <p:txBody>
          <a:bodyPr wrap="square">
            <a:spAutoFit/>
          </a:bodyPr>
          <a:lstStyle/>
          <a:p>
            <a:pPr marL="285750" indent="-285750" algn="just">
              <a:buFont typeface="Arial" pitchFamily="34" charset="0"/>
              <a:buChar char="•"/>
            </a:pPr>
            <a:r>
              <a:rPr lang="en-US" b="1" dirty="0" smtClean="0"/>
              <a:t>BIMBO (</a:t>
            </a:r>
            <a:r>
              <a:rPr lang="en-US" b="1" i="1" dirty="0" smtClean="0"/>
              <a:t>buy-in management buyout</a:t>
            </a:r>
            <a:r>
              <a:rPr lang="en-US" dirty="0" smtClean="0"/>
              <a:t>) </a:t>
            </a:r>
            <a:r>
              <a:rPr lang="en-US" dirty="0" err="1" smtClean="0"/>
              <a:t>terjadi</a:t>
            </a:r>
            <a:r>
              <a:rPr lang="en-US" dirty="0" smtClean="0"/>
              <a:t> </a:t>
            </a:r>
            <a:r>
              <a:rPr lang="en-US" dirty="0" err="1"/>
              <a:t>ketika</a:t>
            </a:r>
            <a:r>
              <a:rPr lang="en-US" dirty="0"/>
              <a:t> </a:t>
            </a:r>
            <a:r>
              <a:rPr lang="en-US" dirty="0" err="1"/>
              <a:t>manajemen</a:t>
            </a:r>
            <a:r>
              <a:rPr lang="en-US" dirty="0"/>
              <a:t> yang </a:t>
            </a:r>
            <a:r>
              <a:rPr lang="en-US" dirty="0" err="1"/>
              <a:t>ada</a:t>
            </a:r>
            <a:r>
              <a:rPr lang="en-US" dirty="0"/>
              <a:t> </a:t>
            </a:r>
            <a:r>
              <a:rPr lang="en-US" dirty="0" err="1"/>
              <a:t>bersama</a:t>
            </a:r>
            <a:r>
              <a:rPr lang="en-US" dirty="0"/>
              <a:t> </a:t>
            </a:r>
            <a:r>
              <a:rPr lang="en-US" dirty="0" err="1"/>
              <a:t>dengan</a:t>
            </a:r>
            <a:r>
              <a:rPr lang="en-US" dirty="0"/>
              <a:t> </a:t>
            </a:r>
            <a:r>
              <a:rPr lang="en-US" dirty="0" err="1"/>
              <a:t>manajer</a:t>
            </a:r>
            <a:r>
              <a:rPr lang="en-US" dirty="0"/>
              <a:t> </a:t>
            </a:r>
            <a:r>
              <a:rPr lang="en-US" dirty="0" err="1"/>
              <a:t>luar</a:t>
            </a:r>
            <a:r>
              <a:rPr lang="en-US" dirty="0"/>
              <a:t> </a:t>
            </a:r>
            <a:r>
              <a:rPr lang="en-US" dirty="0" err="1"/>
              <a:t>memutuskan</a:t>
            </a:r>
            <a:r>
              <a:rPr lang="en-US" dirty="0"/>
              <a:t> </a:t>
            </a:r>
            <a:r>
              <a:rPr lang="en-US" dirty="0" err="1"/>
              <a:t>untuk</a:t>
            </a:r>
            <a:r>
              <a:rPr lang="en-US" dirty="0"/>
              <a:t> </a:t>
            </a:r>
            <a:r>
              <a:rPr lang="en-US" dirty="0" err="1"/>
              <a:t>membeli</a:t>
            </a:r>
            <a:r>
              <a:rPr lang="en-US" dirty="0"/>
              <a:t> </a:t>
            </a:r>
            <a:r>
              <a:rPr lang="en-US" dirty="0" err="1"/>
              <a:t>sebuah</a:t>
            </a:r>
            <a:r>
              <a:rPr lang="en-US" dirty="0"/>
              <a:t> </a:t>
            </a:r>
            <a:r>
              <a:rPr lang="en-US" dirty="0" err="1"/>
              <a:t>perusahaan</a:t>
            </a:r>
            <a:r>
              <a:rPr lang="en-US" dirty="0"/>
              <a:t>. </a:t>
            </a:r>
            <a:r>
              <a:rPr lang="en-US" dirty="0" err="1"/>
              <a:t>Manajemen</a:t>
            </a:r>
            <a:r>
              <a:rPr lang="en-US" dirty="0"/>
              <a:t> yang </a:t>
            </a:r>
            <a:r>
              <a:rPr lang="en-US" dirty="0" err="1"/>
              <a:t>ada</a:t>
            </a:r>
            <a:r>
              <a:rPr lang="en-US" dirty="0"/>
              <a:t> </a:t>
            </a:r>
            <a:r>
              <a:rPr lang="en-US" dirty="0" err="1"/>
              <a:t>mewakili</a:t>
            </a:r>
            <a:r>
              <a:rPr lang="en-US" dirty="0"/>
              <a:t> </a:t>
            </a:r>
            <a:r>
              <a:rPr lang="en-US" dirty="0" err="1"/>
              <a:t>porsi</a:t>
            </a:r>
            <a:r>
              <a:rPr lang="en-US" dirty="0"/>
              <a:t> </a:t>
            </a:r>
            <a:r>
              <a:rPr lang="en-US" dirty="0" err="1"/>
              <a:t>pembelian</a:t>
            </a:r>
            <a:r>
              <a:rPr lang="en-US" dirty="0"/>
              <a:t> </a:t>
            </a:r>
            <a:r>
              <a:rPr lang="en-US" dirty="0" err="1"/>
              <a:t>sementara</a:t>
            </a:r>
            <a:r>
              <a:rPr lang="en-US" dirty="0"/>
              <a:t> </a:t>
            </a:r>
            <a:r>
              <a:rPr lang="en-US" dirty="0" err="1"/>
              <a:t>manajer</a:t>
            </a:r>
            <a:r>
              <a:rPr lang="en-US" dirty="0"/>
              <a:t> </a:t>
            </a:r>
            <a:r>
              <a:rPr lang="en-US" dirty="0" err="1"/>
              <a:t>luar</a:t>
            </a:r>
            <a:r>
              <a:rPr lang="en-US" dirty="0"/>
              <a:t> </a:t>
            </a:r>
            <a:r>
              <a:rPr lang="en-US" dirty="0" err="1"/>
              <a:t>mewakili</a:t>
            </a:r>
            <a:r>
              <a:rPr lang="en-US" dirty="0"/>
              <a:t> </a:t>
            </a:r>
            <a:r>
              <a:rPr lang="en-US" dirty="0" err="1"/>
              <a:t>porsi</a:t>
            </a:r>
            <a:r>
              <a:rPr lang="en-US" dirty="0"/>
              <a:t> </a:t>
            </a:r>
            <a:r>
              <a:rPr lang="en-US" dirty="0" err="1"/>
              <a:t>pembelian</a:t>
            </a:r>
            <a:r>
              <a:rPr lang="en-US" dirty="0"/>
              <a:t>. </a:t>
            </a:r>
            <a:r>
              <a:rPr lang="en-US" dirty="0" err="1"/>
              <a:t>Poin</a:t>
            </a:r>
            <a:r>
              <a:rPr lang="en-US" dirty="0"/>
              <a:t> </a:t>
            </a:r>
            <a:r>
              <a:rPr lang="en-US" dirty="0" err="1"/>
              <a:t>Penting</a:t>
            </a:r>
            <a:endParaRPr lang="en-US" dirty="0"/>
          </a:p>
          <a:p>
            <a:pPr marL="742950" lvl="1" indent="-285750" algn="just">
              <a:buFont typeface="Arial" pitchFamily="34" charset="0"/>
              <a:buChar char="•"/>
            </a:pPr>
            <a:r>
              <a:rPr lang="en-US" dirty="0" err="1"/>
              <a:t>Pembelian</a:t>
            </a:r>
            <a:r>
              <a:rPr lang="en-US" dirty="0"/>
              <a:t> </a:t>
            </a:r>
            <a:r>
              <a:rPr lang="en-US" dirty="0" err="1"/>
              <a:t>manajemen</a:t>
            </a:r>
            <a:r>
              <a:rPr lang="en-US" dirty="0"/>
              <a:t> </a:t>
            </a:r>
            <a:r>
              <a:rPr lang="en-US" dirty="0" err="1"/>
              <a:t>pembelian</a:t>
            </a:r>
            <a:r>
              <a:rPr lang="en-US" dirty="0"/>
              <a:t> (BIMBO) </a:t>
            </a:r>
            <a:r>
              <a:rPr lang="en-US" dirty="0" err="1"/>
              <a:t>terjadi</a:t>
            </a:r>
            <a:r>
              <a:rPr lang="en-US" dirty="0"/>
              <a:t> </a:t>
            </a:r>
            <a:r>
              <a:rPr lang="en-US" dirty="0" err="1"/>
              <a:t>ketika</a:t>
            </a:r>
            <a:r>
              <a:rPr lang="en-US" dirty="0"/>
              <a:t> </a:t>
            </a:r>
            <a:r>
              <a:rPr lang="en-US" dirty="0" err="1"/>
              <a:t>tim</a:t>
            </a:r>
            <a:r>
              <a:rPr lang="en-US" dirty="0"/>
              <a:t> </a:t>
            </a:r>
            <a:r>
              <a:rPr lang="en-US" dirty="0" err="1"/>
              <a:t>manajemen</a:t>
            </a:r>
            <a:r>
              <a:rPr lang="en-US" dirty="0"/>
              <a:t> </a:t>
            </a:r>
            <a:r>
              <a:rPr lang="en-US" dirty="0" err="1"/>
              <a:t>luar</a:t>
            </a:r>
            <a:r>
              <a:rPr lang="en-US" dirty="0"/>
              <a:t> </a:t>
            </a:r>
            <a:r>
              <a:rPr lang="en-US" dirty="0" err="1"/>
              <a:t>bergabung</a:t>
            </a:r>
            <a:r>
              <a:rPr lang="en-US" dirty="0"/>
              <a:t> </a:t>
            </a:r>
            <a:r>
              <a:rPr lang="en-US" dirty="0" err="1"/>
              <a:t>dengan</a:t>
            </a:r>
            <a:r>
              <a:rPr lang="en-US" dirty="0"/>
              <a:t> </a:t>
            </a:r>
            <a:r>
              <a:rPr lang="en-US" dirty="0" err="1"/>
              <a:t>perusahaan</a:t>
            </a:r>
            <a:r>
              <a:rPr lang="en-US" dirty="0"/>
              <a:t> (</a:t>
            </a:r>
            <a:r>
              <a:rPr lang="en-US" dirty="0" err="1"/>
              <a:t>membeli</a:t>
            </a:r>
            <a:r>
              <a:rPr lang="en-US" dirty="0"/>
              <a:t>) </a:t>
            </a:r>
            <a:r>
              <a:rPr lang="en-US" dirty="0" err="1"/>
              <a:t>sementara</a:t>
            </a:r>
            <a:r>
              <a:rPr lang="en-US" dirty="0"/>
              <a:t> </a:t>
            </a:r>
            <a:r>
              <a:rPr lang="en-US" dirty="0" err="1"/>
              <a:t>juga</a:t>
            </a:r>
            <a:r>
              <a:rPr lang="en-US" dirty="0"/>
              <a:t> </a:t>
            </a:r>
            <a:r>
              <a:rPr lang="en-US" dirty="0" err="1"/>
              <a:t>membeli</a:t>
            </a:r>
            <a:r>
              <a:rPr lang="en-US" dirty="0"/>
              <a:t> </a:t>
            </a:r>
            <a:r>
              <a:rPr lang="en-US" dirty="0" err="1"/>
              <a:t>tim</a:t>
            </a:r>
            <a:r>
              <a:rPr lang="en-US" dirty="0"/>
              <a:t> </a:t>
            </a:r>
            <a:r>
              <a:rPr lang="en-US" dirty="0" err="1"/>
              <a:t>manajemen</a:t>
            </a:r>
            <a:r>
              <a:rPr lang="en-US" dirty="0"/>
              <a:t> yang </a:t>
            </a:r>
            <a:r>
              <a:rPr lang="en-US" dirty="0" err="1"/>
              <a:t>ada</a:t>
            </a:r>
            <a:r>
              <a:rPr lang="en-US" dirty="0"/>
              <a:t>.</a:t>
            </a:r>
          </a:p>
          <a:p>
            <a:pPr marL="742950" lvl="1" indent="-285750" algn="just">
              <a:buFont typeface="Arial" pitchFamily="34" charset="0"/>
              <a:buChar char="•"/>
            </a:pPr>
            <a:r>
              <a:rPr lang="en-US" dirty="0" err="1"/>
              <a:t>Bentuk</a:t>
            </a:r>
            <a:r>
              <a:rPr lang="en-US" dirty="0"/>
              <a:t> leveraged buyout (LBO) </a:t>
            </a:r>
            <a:r>
              <a:rPr lang="en-US" dirty="0" err="1"/>
              <a:t>ini</a:t>
            </a:r>
            <a:r>
              <a:rPr lang="en-US" dirty="0"/>
              <a:t> </a:t>
            </a:r>
            <a:r>
              <a:rPr lang="en-US" dirty="0" err="1"/>
              <a:t>digunakan</a:t>
            </a:r>
            <a:r>
              <a:rPr lang="en-US" dirty="0"/>
              <a:t> </a:t>
            </a:r>
            <a:r>
              <a:rPr lang="en-US" dirty="0" err="1"/>
              <a:t>untuk</a:t>
            </a:r>
            <a:r>
              <a:rPr lang="en-US" dirty="0"/>
              <a:t> </a:t>
            </a:r>
            <a:r>
              <a:rPr lang="en-US" dirty="0" err="1"/>
              <a:t>merampingkan</a:t>
            </a:r>
            <a:r>
              <a:rPr lang="en-US" dirty="0"/>
              <a:t> </a:t>
            </a:r>
            <a:r>
              <a:rPr lang="en-US" dirty="0" err="1"/>
              <a:t>transisi</a:t>
            </a:r>
            <a:r>
              <a:rPr lang="en-US" dirty="0"/>
              <a:t> </a:t>
            </a:r>
            <a:r>
              <a:rPr lang="en-US" dirty="0" err="1"/>
              <a:t>dari</a:t>
            </a:r>
            <a:r>
              <a:rPr lang="en-US" dirty="0"/>
              <a:t> </a:t>
            </a:r>
            <a:r>
              <a:rPr lang="en-US" dirty="0" err="1"/>
              <a:t>satu</a:t>
            </a:r>
            <a:r>
              <a:rPr lang="en-US" dirty="0"/>
              <a:t> </a:t>
            </a:r>
            <a:r>
              <a:rPr lang="en-US" dirty="0" err="1"/>
              <a:t>pemilik</a:t>
            </a:r>
            <a:r>
              <a:rPr lang="en-US" dirty="0"/>
              <a:t> </a:t>
            </a:r>
            <a:r>
              <a:rPr lang="en-US" dirty="0" err="1"/>
              <a:t>ke</a:t>
            </a:r>
            <a:r>
              <a:rPr lang="en-US" dirty="0"/>
              <a:t> </a:t>
            </a:r>
            <a:r>
              <a:rPr lang="en-US" dirty="0" err="1"/>
              <a:t>pemilik</a:t>
            </a:r>
            <a:r>
              <a:rPr lang="en-US" dirty="0"/>
              <a:t> </a:t>
            </a:r>
            <a:r>
              <a:rPr lang="en-US" dirty="0" err="1"/>
              <a:t>berikutnya</a:t>
            </a:r>
            <a:r>
              <a:rPr lang="en-US" dirty="0"/>
              <a:t> </a:t>
            </a:r>
            <a:r>
              <a:rPr lang="en-US" dirty="0" err="1"/>
              <a:t>dengan</a:t>
            </a:r>
            <a:r>
              <a:rPr lang="en-US" dirty="0"/>
              <a:t> </a:t>
            </a:r>
            <a:r>
              <a:rPr lang="en-US" dirty="0" err="1"/>
              <a:t>sedikit</a:t>
            </a:r>
            <a:r>
              <a:rPr lang="en-US" dirty="0"/>
              <a:t> </a:t>
            </a:r>
            <a:r>
              <a:rPr lang="en-US" dirty="0" err="1"/>
              <a:t>gangguan</a:t>
            </a:r>
            <a:r>
              <a:rPr lang="en-US" dirty="0"/>
              <a:t> </a:t>
            </a:r>
            <a:r>
              <a:rPr lang="en-US" dirty="0" err="1"/>
              <a:t>dalam</a:t>
            </a:r>
            <a:r>
              <a:rPr lang="en-US" dirty="0"/>
              <a:t> </a:t>
            </a:r>
            <a:r>
              <a:rPr lang="en-US" dirty="0" err="1"/>
              <a:t>operasi</a:t>
            </a:r>
            <a:r>
              <a:rPr lang="en-US" dirty="0"/>
              <a:t> </a:t>
            </a:r>
            <a:r>
              <a:rPr lang="en-US" dirty="0" err="1"/>
              <a:t>bisnis</a:t>
            </a:r>
            <a:r>
              <a:rPr lang="en-US" dirty="0"/>
              <a:t>.</a:t>
            </a:r>
          </a:p>
          <a:p>
            <a:pPr marL="742950" lvl="1" indent="-285750" algn="just">
              <a:buFont typeface="Arial" pitchFamily="34" charset="0"/>
              <a:buChar char="•"/>
            </a:pPr>
            <a:r>
              <a:rPr lang="en-US" dirty="0" err="1"/>
              <a:t>Seperti</a:t>
            </a:r>
            <a:r>
              <a:rPr lang="en-US" dirty="0"/>
              <a:t> </a:t>
            </a:r>
            <a:r>
              <a:rPr lang="en-US" dirty="0" err="1"/>
              <a:t>semua</a:t>
            </a:r>
            <a:r>
              <a:rPr lang="en-US" dirty="0"/>
              <a:t> LBO, </a:t>
            </a:r>
            <a:r>
              <a:rPr lang="en-US" dirty="0" err="1"/>
              <a:t>masih</a:t>
            </a:r>
            <a:r>
              <a:rPr lang="en-US" dirty="0"/>
              <a:t> </a:t>
            </a:r>
            <a:r>
              <a:rPr lang="en-US" dirty="0" err="1"/>
              <a:t>ada</a:t>
            </a:r>
            <a:r>
              <a:rPr lang="en-US" dirty="0"/>
              <a:t> </a:t>
            </a:r>
            <a:r>
              <a:rPr lang="en-US" dirty="0" err="1"/>
              <a:t>risiko</a:t>
            </a:r>
            <a:r>
              <a:rPr lang="en-US" dirty="0"/>
              <a:t> </a:t>
            </a:r>
            <a:r>
              <a:rPr lang="en-US" dirty="0" err="1"/>
              <a:t>gangguan</a:t>
            </a:r>
            <a:r>
              <a:rPr lang="en-US" dirty="0"/>
              <a:t>, </a:t>
            </a:r>
            <a:r>
              <a:rPr lang="en-US" dirty="0" err="1"/>
              <a:t>konflik</a:t>
            </a:r>
            <a:r>
              <a:rPr lang="en-US" dirty="0"/>
              <a:t>, </a:t>
            </a:r>
            <a:r>
              <a:rPr lang="en-US" dirty="0" err="1"/>
              <a:t>dan</a:t>
            </a:r>
            <a:r>
              <a:rPr lang="en-US" dirty="0"/>
              <a:t> </a:t>
            </a:r>
            <a:r>
              <a:rPr lang="en-US" dirty="0" err="1"/>
              <a:t>penurunan</a:t>
            </a:r>
            <a:r>
              <a:rPr lang="en-US" dirty="0"/>
              <a:t> </a:t>
            </a:r>
            <a:r>
              <a:rPr lang="en-US" dirty="0" err="1"/>
              <a:t>kinerja</a:t>
            </a:r>
            <a:r>
              <a:rPr lang="en-US" dirty="0"/>
              <a:t> – </a:t>
            </a:r>
            <a:r>
              <a:rPr lang="en-US" dirty="0" err="1"/>
              <a:t>tetapi</a:t>
            </a:r>
            <a:r>
              <a:rPr lang="en-US" dirty="0"/>
              <a:t> </a:t>
            </a:r>
            <a:r>
              <a:rPr lang="en-US" dirty="0" err="1"/>
              <a:t>ini</a:t>
            </a:r>
            <a:r>
              <a:rPr lang="en-US" dirty="0"/>
              <a:t> </a:t>
            </a:r>
            <a:r>
              <a:rPr lang="en-US" dirty="0" err="1"/>
              <a:t>dapat</a:t>
            </a:r>
            <a:r>
              <a:rPr lang="en-US" dirty="0"/>
              <a:t> </a:t>
            </a:r>
            <a:r>
              <a:rPr lang="en-US" dirty="0" err="1"/>
              <a:t>diminimalkan</a:t>
            </a:r>
            <a:r>
              <a:rPr lang="en-US" dirty="0"/>
              <a:t> </a:t>
            </a:r>
            <a:r>
              <a:rPr lang="en-US" dirty="0" err="1"/>
              <a:t>karena</a:t>
            </a:r>
            <a:r>
              <a:rPr lang="en-US" dirty="0"/>
              <a:t> </a:t>
            </a:r>
            <a:r>
              <a:rPr lang="en-US" dirty="0" err="1"/>
              <a:t>manajer</a:t>
            </a:r>
            <a:r>
              <a:rPr lang="en-US" dirty="0"/>
              <a:t> </a:t>
            </a:r>
            <a:r>
              <a:rPr lang="en-US" dirty="0" err="1"/>
              <a:t>baru</a:t>
            </a:r>
            <a:r>
              <a:rPr lang="en-US" dirty="0"/>
              <a:t> </a:t>
            </a:r>
            <a:r>
              <a:rPr lang="en-US" dirty="0" err="1"/>
              <a:t>telah</a:t>
            </a:r>
            <a:r>
              <a:rPr lang="en-US" dirty="0"/>
              <a:t> </a:t>
            </a:r>
            <a:r>
              <a:rPr lang="en-US" dirty="0" err="1"/>
              <a:t>membeli</a:t>
            </a:r>
            <a:r>
              <a:rPr lang="en-US" dirty="0"/>
              <a:t> </a:t>
            </a:r>
            <a:r>
              <a:rPr lang="en-US" dirty="0" err="1"/>
              <a:t>sebagai</a:t>
            </a:r>
            <a:r>
              <a:rPr lang="en-US" dirty="0"/>
              <a:t> </a:t>
            </a:r>
            <a:r>
              <a:rPr lang="en-US" dirty="0" err="1"/>
              <a:t>pemilik</a:t>
            </a:r>
            <a:r>
              <a:rPr lang="en-US" dirty="0"/>
              <a:t> </a:t>
            </a:r>
            <a:r>
              <a:rPr lang="en-US" dirty="0" err="1"/>
              <a:t>juga</a:t>
            </a:r>
            <a:r>
              <a:rPr lang="en-US" dirty="0" smtClean="0"/>
              <a:t>.</a:t>
            </a:r>
          </a:p>
          <a:p>
            <a:pPr marL="285750" lvl="1" indent="-285750" algn="just">
              <a:buFont typeface="Arial" pitchFamily="34" charset="0"/>
              <a:buChar char="•"/>
            </a:pPr>
            <a:r>
              <a:rPr lang="en-US" b="1" dirty="0"/>
              <a:t>Leveraged buyout (LBO</a:t>
            </a:r>
            <a:r>
              <a:rPr lang="en-US" dirty="0"/>
              <a:t>) </a:t>
            </a:r>
            <a:r>
              <a:rPr lang="en-US" dirty="0" err="1"/>
              <a:t>adalah</a:t>
            </a:r>
            <a:r>
              <a:rPr lang="en-US" dirty="0"/>
              <a:t> </a:t>
            </a:r>
            <a:r>
              <a:rPr lang="en-US" dirty="0" err="1"/>
              <a:t>akuisisi</a:t>
            </a:r>
            <a:r>
              <a:rPr lang="en-US" dirty="0"/>
              <a:t> </a:t>
            </a:r>
            <a:r>
              <a:rPr lang="en-US" dirty="0" err="1"/>
              <a:t>perusahaan</a:t>
            </a:r>
            <a:r>
              <a:rPr lang="en-US" dirty="0"/>
              <a:t> lain yang </a:t>
            </a:r>
            <a:r>
              <a:rPr lang="en-US" dirty="0" err="1"/>
              <a:t>menggunakan</a:t>
            </a:r>
            <a:r>
              <a:rPr lang="en-US" dirty="0"/>
              <a:t> </a:t>
            </a:r>
            <a:r>
              <a:rPr lang="en-US" dirty="0" err="1"/>
              <a:t>sejumlah</a:t>
            </a:r>
            <a:r>
              <a:rPr lang="en-US" dirty="0"/>
              <a:t> </a:t>
            </a:r>
            <a:r>
              <a:rPr lang="en-US" dirty="0" err="1"/>
              <a:t>besar</a:t>
            </a:r>
            <a:r>
              <a:rPr lang="en-US" dirty="0"/>
              <a:t> </a:t>
            </a:r>
            <a:r>
              <a:rPr lang="en-US" dirty="0" err="1"/>
              <a:t>uang</a:t>
            </a:r>
            <a:r>
              <a:rPr lang="en-US" dirty="0"/>
              <a:t> </a:t>
            </a:r>
            <a:r>
              <a:rPr lang="en-US" dirty="0" err="1"/>
              <a:t>pinjaman</a:t>
            </a:r>
            <a:r>
              <a:rPr lang="en-US" dirty="0"/>
              <a:t> </a:t>
            </a:r>
            <a:r>
              <a:rPr lang="en-US" dirty="0" err="1"/>
              <a:t>untuk</a:t>
            </a:r>
            <a:r>
              <a:rPr lang="en-US" dirty="0"/>
              <a:t> </a:t>
            </a:r>
            <a:r>
              <a:rPr lang="en-US" dirty="0" err="1"/>
              <a:t>memenuhi</a:t>
            </a:r>
            <a:r>
              <a:rPr lang="en-US" dirty="0"/>
              <a:t> </a:t>
            </a:r>
            <a:r>
              <a:rPr lang="en-US" dirty="0" err="1"/>
              <a:t>biaya</a:t>
            </a:r>
            <a:r>
              <a:rPr lang="en-US" dirty="0"/>
              <a:t> </a:t>
            </a:r>
            <a:r>
              <a:rPr lang="en-US" dirty="0" err="1"/>
              <a:t>akuisisi</a:t>
            </a:r>
            <a:r>
              <a:rPr lang="en-US" dirty="0"/>
              <a:t>. </a:t>
            </a:r>
            <a:r>
              <a:rPr lang="en-US" dirty="0" err="1"/>
              <a:t>Aset</a:t>
            </a:r>
            <a:r>
              <a:rPr lang="en-US" dirty="0"/>
              <a:t> </a:t>
            </a:r>
            <a:r>
              <a:rPr lang="en-US" dirty="0" err="1"/>
              <a:t>perusahaan</a:t>
            </a:r>
            <a:r>
              <a:rPr lang="en-US" dirty="0"/>
              <a:t> yang </a:t>
            </a:r>
            <a:r>
              <a:rPr lang="en-US" dirty="0" err="1"/>
              <a:t>diakuisisi</a:t>
            </a:r>
            <a:r>
              <a:rPr lang="en-US" dirty="0"/>
              <a:t> </a:t>
            </a:r>
            <a:r>
              <a:rPr lang="en-US" dirty="0" err="1"/>
              <a:t>sering</a:t>
            </a:r>
            <a:r>
              <a:rPr lang="en-US" dirty="0"/>
              <a:t> </a:t>
            </a:r>
            <a:r>
              <a:rPr lang="en-US" dirty="0" err="1"/>
              <a:t>digunakan</a:t>
            </a:r>
            <a:r>
              <a:rPr lang="en-US" dirty="0"/>
              <a:t> </a:t>
            </a:r>
            <a:r>
              <a:rPr lang="en-US" dirty="0" err="1"/>
              <a:t>sebagai</a:t>
            </a:r>
            <a:r>
              <a:rPr lang="en-US" dirty="0"/>
              <a:t> </a:t>
            </a:r>
            <a:r>
              <a:rPr lang="en-US" dirty="0" err="1"/>
              <a:t>jaminan</a:t>
            </a:r>
            <a:r>
              <a:rPr lang="en-US" dirty="0"/>
              <a:t> </a:t>
            </a:r>
            <a:r>
              <a:rPr lang="en-US" dirty="0" err="1"/>
              <a:t>atas</a:t>
            </a:r>
            <a:r>
              <a:rPr lang="en-US" dirty="0"/>
              <a:t> </a:t>
            </a:r>
            <a:r>
              <a:rPr lang="en-US" dirty="0" err="1"/>
              <a:t>pinjaman</a:t>
            </a:r>
            <a:r>
              <a:rPr lang="en-US" dirty="0"/>
              <a:t>, </a:t>
            </a:r>
            <a:r>
              <a:rPr lang="en-US" dirty="0" err="1"/>
              <a:t>bersama</a:t>
            </a:r>
            <a:r>
              <a:rPr lang="en-US" dirty="0"/>
              <a:t> </a:t>
            </a:r>
            <a:r>
              <a:rPr lang="en-US" dirty="0" err="1"/>
              <a:t>dengan</a:t>
            </a:r>
            <a:r>
              <a:rPr lang="en-US" dirty="0"/>
              <a:t> </a:t>
            </a:r>
            <a:r>
              <a:rPr lang="en-US" dirty="0" err="1"/>
              <a:t>aset</a:t>
            </a:r>
            <a:r>
              <a:rPr lang="en-US" dirty="0"/>
              <a:t> </a:t>
            </a:r>
            <a:r>
              <a:rPr lang="en-US" dirty="0" err="1"/>
              <a:t>perusahaan</a:t>
            </a:r>
            <a:r>
              <a:rPr lang="en-US" dirty="0"/>
              <a:t> yang </a:t>
            </a:r>
            <a:r>
              <a:rPr lang="en-US" dirty="0" err="1" smtClean="0"/>
              <a:t>mengakuisisi</a:t>
            </a:r>
            <a:endParaRPr lang="en-US" dirty="0"/>
          </a:p>
        </p:txBody>
      </p:sp>
      <p:sp>
        <p:nvSpPr>
          <p:cNvPr id="5" name="object 4"/>
          <p:cNvSpPr/>
          <p:nvPr/>
        </p:nvSpPr>
        <p:spPr>
          <a:xfrm>
            <a:off x="126492" y="620268"/>
            <a:ext cx="1034795" cy="743712"/>
          </a:xfrm>
          <a:prstGeom prst="rect">
            <a:avLst/>
          </a:prstGeom>
          <a:blipFill>
            <a:blip r:embed="rId2"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5418867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3380</TotalTime>
  <Words>1287</Words>
  <Application>Microsoft Office PowerPoint</Application>
  <PresentationFormat>On-screen Show (4:3)</PresentationFormat>
  <Paragraphs>69</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Financial Technology (FinTech)</vt:lpstr>
      <vt:lpstr>Modal dan Investasi</vt:lpstr>
      <vt:lpstr>Venture Capital</vt:lpstr>
      <vt:lpstr>Growth Capital</vt:lpstr>
      <vt:lpstr>Growth Capital</vt:lpstr>
      <vt:lpstr>Private Equity</vt:lpstr>
      <vt:lpstr>Private Equity</vt:lpstr>
      <vt:lpstr>Private Equity</vt:lpstr>
      <vt:lpstr>Big Data</vt:lpstr>
      <vt:lpstr>Initial Public Offering (IPO)</vt:lpstr>
      <vt:lpstr>Initial Public Offering (IPO)</vt:lpstr>
      <vt:lpstr>TUGAS </vt:lpstr>
      <vt:lpstr>Thanks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Miftahul Ridwan</dc:creator>
  <cp:lastModifiedBy>asus</cp:lastModifiedBy>
  <cp:revision>122</cp:revision>
  <dcterms:created xsi:type="dcterms:W3CDTF">2021-09-30T13:07:24Z</dcterms:created>
  <dcterms:modified xsi:type="dcterms:W3CDTF">2021-12-03T03:49:54Z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2017-06-05T00:00:00Z</vt:filetime>
  </property>
  <property fmtid="{D5CDD505-2E9C-101B-9397-08002B2CF9AE}" pid="3" name="Creator">
    <vt:lpwstr>Microsoft® PowerPoint® 2016</vt:lpwstr>
  </property>
  <property fmtid="{D5CDD505-2E9C-101B-9397-08002B2CF9AE}" pid="4" name="LastSaved">
    <vt:filetime>2021-09-30T00:00:00Z</vt:filetime>
  </property>
</Properties>
</file>