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99" r:id="rId3"/>
    <p:sldId id="306" r:id="rId4"/>
    <p:sldId id="308" r:id="rId5"/>
    <p:sldId id="301" r:id="rId6"/>
    <p:sldId id="302" r:id="rId7"/>
    <p:sldId id="303" r:id="rId8"/>
    <p:sldId id="304" r:id="rId9"/>
    <p:sldId id="309" r:id="rId10"/>
    <p:sldId id="310" r:id="rId11"/>
    <p:sldId id="311" r:id="rId12"/>
    <p:sldId id="312" r:id="rId13"/>
    <p:sldId id="313" r:id="rId14"/>
    <p:sldId id="314" r:id="rId15"/>
    <p:sldId id="316" r:id="rId16"/>
    <p:sldId id="315" r:id="rId17"/>
    <p:sldId id="317" r:id="rId18"/>
    <p:sldId id="318" r:id="rId19"/>
    <p:sldId id="319" r:id="rId20"/>
    <p:sldId id="320" r:id="rId21"/>
    <p:sldId id="321" r:id="rId22"/>
    <p:sldId id="300" r:id="rId23"/>
  </p:sldIdLst>
  <p:sldSz cx="9144000" cy="6858000" type="screen4x3"/>
  <p:notesSz cx="7045325" cy="9345613"/>
  <p:custDataLst>
    <p:tags r:id="rId2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2" autoAdjust="0"/>
    <p:restoredTop sz="94580" autoAdjust="0"/>
  </p:normalViewPr>
  <p:slideViewPr>
    <p:cSldViewPr>
      <p:cViewPr varScale="1">
        <p:scale>
          <a:sx n="59" d="100"/>
          <a:sy n="59" d="100"/>
        </p:scale>
        <p:origin x="612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-108520" y="1844824"/>
            <a:ext cx="9252520" cy="187743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PARIWISATA BERBASIS MASYARAKAT</a:t>
            </a:r>
          </a:p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DAN CONTOHNYA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11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B0175F57-C6C4-3A8B-1354-64D1BCE0E0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692696"/>
            <a:ext cx="8291264" cy="5433467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US" dirty="0"/>
              <a:t>CONTOH DESA WISATA</a:t>
            </a:r>
          </a:p>
          <a:p>
            <a:pPr marL="0" marR="0">
              <a:lnSpc>
                <a:spcPct val="150000"/>
              </a:lnSpc>
              <a:spcBef>
                <a:spcPts val="1370"/>
              </a:spcBef>
              <a:spcAft>
                <a:spcPts val="1030"/>
              </a:spcAft>
              <a:buNone/>
            </a:pPr>
            <a:r>
              <a:rPr lang="id-ID" sz="2400" b="1" kern="0" dirty="0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Desa Wisata </a:t>
            </a:r>
            <a:r>
              <a:rPr lang="id-ID" sz="2400" b="1" kern="0" dirty="0" err="1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Penglipuran</a:t>
            </a:r>
            <a:r>
              <a:rPr lang="id-ID" sz="2400" b="1" kern="0" dirty="0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(Bali, Indonesia)</a:t>
            </a:r>
            <a:endParaRPr lang="id-ID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5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d-ID" sz="2400" b="1" kern="0" dirty="0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Konsep:</a:t>
            </a:r>
            <a:r>
              <a:rPr lang="id-ID" sz="2400" kern="0" dirty="0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Desa adat Bali yang mempertahankan arsitektur tradisional, budaya, dan tata kelola lingkungan.</a:t>
            </a:r>
            <a:endParaRPr lang="id-ID" sz="2400" kern="100" dirty="0">
              <a:solidFill>
                <a:srgbClr val="40404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50000"/>
              </a:lnSpc>
              <a:spcAft>
                <a:spcPts val="3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d-ID" sz="2400" b="1" kern="0" dirty="0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Peran Masyarakat:</a:t>
            </a:r>
            <a:endParaRPr lang="id-ID" sz="2400" kern="100" dirty="0">
              <a:solidFill>
                <a:srgbClr val="40404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50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id-ID" kern="0" dirty="0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Warga mengelola </a:t>
            </a:r>
            <a:r>
              <a:rPr lang="id-ID" kern="0" dirty="0" err="1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homestay</a:t>
            </a:r>
            <a:r>
              <a:rPr lang="id-ID" kern="0" dirty="0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warung makan, dan atraksi budaya (tarian, upacara adat).</a:t>
            </a:r>
            <a:endParaRPr lang="id-ID" kern="100" dirty="0">
              <a:solidFill>
                <a:srgbClr val="40404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50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id-ID" kern="0" dirty="0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Hasil wisata digunakan untuk pembangunan desa dan pelestarian tradisi.</a:t>
            </a:r>
            <a:endParaRPr lang="id-ID" kern="100" dirty="0">
              <a:solidFill>
                <a:srgbClr val="40404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5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d-ID" sz="2400" b="1" kern="0" dirty="0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Keunikan:</a:t>
            </a:r>
            <a:r>
              <a:rPr lang="id-ID" sz="2400" kern="0" dirty="0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Tata ruang desa yang rapi dengan jalan berbatu dan gerbang tradisional.</a:t>
            </a:r>
            <a:endParaRPr lang="id-ID" sz="2400" kern="100" dirty="0">
              <a:solidFill>
                <a:srgbClr val="40404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810644106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Kotak Teks 8">
            <a:extLst>
              <a:ext uri="{FF2B5EF4-FFF2-40B4-BE49-F238E27FC236}">
                <a16:creationId xmlns:a16="http://schemas.microsoft.com/office/drawing/2014/main" id="{08CE0124-9343-C8AA-CA8F-1E42D084FED7}"/>
              </a:ext>
            </a:extLst>
          </p:cNvPr>
          <p:cNvSpPr txBox="1"/>
          <p:nvPr/>
        </p:nvSpPr>
        <p:spPr>
          <a:xfrm>
            <a:off x="971600" y="764704"/>
            <a:ext cx="7560840" cy="51362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50000"/>
              </a:lnSpc>
              <a:spcBef>
                <a:spcPts val="1370"/>
              </a:spcBef>
              <a:spcAft>
                <a:spcPts val="1030"/>
              </a:spcAft>
              <a:buNone/>
            </a:pPr>
            <a:r>
              <a:rPr lang="id-ID" sz="2000" b="1" kern="0" dirty="0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Tana Toraja (Sulawesi Selatan, Indonesia)</a:t>
            </a:r>
            <a:endParaRPr lang="id-ID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5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d-ID" sz="2000" b="1" kern="0" dirty="0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Konsep:</a:t>
            </a:r>
            <a:r>
              <a:rPr lang="id-ID" sz="2000" kern="0" dirty="0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Wisata budaya berbasis ritual adat (rambu solo’, pemakaman tebing).</a:t>
            </a:r>
            <a:endParaRPr lang="id-ID" sz="2000" kern="100" dirty="0">
              <a:solidFill>
                <a:srgbClr val="40404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50000"/>
              </a:lnSpc>
              <a:spcAft>
                <a:spcPts val="3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d-ID" sz="2000" b="1" kern="0" dirty="0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Peran Masyarakat:</a:t>
            </a:r>
            <a:endParaRPr lang="id-ID" sz="2000" kern="100" dirty="0">
              <a:solidFill>
                <a:srgbClr val="40404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50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id-ID" sz="2000" kern="0" dirty="0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Keluarga lokal mengelola </a:t>
            </a:r>
            <a:r>
              <a:rPr lang="id-ID" sz="2000" kern="0" dirty="0" err="1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homestay</a:t>
            </a:r>
            <a:r>
              <a:rPr lang="id-ID" sz="2000" kern="0" dirty="0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dan menjadi narasumber cerita tradisi.</a:t>
            </a:r>
            <a:endParaRPr lang="id-ID" sz="2000" kern="100" dirty="0">
              <a:solidFill>
                <a:srgbClr val="40404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50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id-ID" sz="2000" kern="0" dirty="0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Pemandu wisata dari komunitas menjelaskan makna simbolik kuburan batu dan patung </a:t>
            </a:r>
            <a:r>
              <a:rPr lang="id-ID" sz="2000" kern="0" dirty="0" err="1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tau-tau</a:t>
            </a:r>
            <a:r>
              <a:rPr lang="id-ID" sz="2000" kern="0" dirty="0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id-ID" sz="2000" kern="100" dirty="0">
              <a:solidFill>
                <a:srgbClr val="40404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5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d-ID" sz="2000" b="1" kern="0" dirty="0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Keunikan:</a:t>
            </a:r>
            <a:r>
              <a:rPr lang="id-ID" sz="2000" kern="0" dirty="0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Pengalaman menyaksikan upacara kematian yang unik.</a:t>
            </a:r>
            <a:endParaRPr lang="id-ID" sz="2000" kern="100" dirty="0">
              <a:solidFill>
                <a:srgbClr val="40404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0450262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Kotak Teks 5">
            <a:extLst>
              <a:ext uri="{FF2B5EF4-FFF2-40B4-BE49-F238E27FC236}">
                <a16:creationId xmlns:a16="http://schemas.microsoft.com/office/drawing/2014/main" id="{003B1032-DAD1-DAF5-7711-91A26F200CA5}"/>
              </a:ext>
            </a:extLst>
          </p:cNvPr>
          <p:cNvSpPr txBox="1"/>
          <p:nvPr/>
        </p:nvSpPr>
        <p:spPr>
          <a:xfrm>
            <a:off x="683568" y="764704"/>
            <a:ext cx="7344816" cy="4766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50000"/>
              </a:lnSpc>
              <a:spcBef>
                <a:spcPts val="1370"/>
              </a:spcBef>
              <a:spcAft>
                <a:spcPts val="1030"/>
              </a:spcAft>
              <a:buNone/>
            </a:pPr>
            <a:r>
              <a:rPr lang="id-ID" sz="2400" b="1" kern="0" dirty="0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id-ID" sz="2000" b="1" kern="0" dirty="0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Kampung Naga (Tasikmalaya, Jawa Barat, Indonesia)</a:t>
            </a:r>
            <a:endParaRPr lang="id-ID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5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d-ID" sz="2000" b="1" kern="0" dirty="0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Konsep:</a:t>
            </a:r>
            <a:r>
              <a:rPr lang="id-ID" sz="2000" kern="0" dirty="0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Desa adat Sunda yang menjaga kehidupan sederhana dan larangan modernisasi.</a:t>
            </a:r>
            <a:endParaRPr lang="id-ID" sz="2000" kern="100" dirty="0">
              <a:solidFill>
                <a:srgbClr val="40404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50000"/>
              </a:lnSpc>
              <a:spcAft>
                <a:spcPts val="3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d-ID" sz="2000" b="1" kern="0" dirty="0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Peran Masyarakat:</a:t>
            </a:r>
            <a:endParaRPr lang="id-ID" sz="2000" kern="100" dirty="0">
              <a:solidFill>
                <a:srgbClr val="40404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50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id-ID" sz="2000" kern="0" dirty="0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Warga menjadi pemandu wisata, menyajikan pengalaman hidup tanpa listrik/teknologi.</a:t>
            </a:r>
            <a:endParaRPr lang="id-ID" sz="2000" kern="100" dirty="0">
              <a:solidFill>
                <a:srgbClr val="40404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50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id-ID" sz="2000" kern="0" dirty="0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Penjualan kerajinan tangan dan hasil pertanian organik.</a:t>
            </a:r>
            <a:endParaRPr lang="id-ID" sz="2000" kern="100" dirty="0">
              <a:solidFill>
                <a:srgbClr val="40404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5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d-ID" sz="2000" b="1" kern="0" dirty="0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Keunikan:</a:t>
            </a:r>
            <a:r>
              <a:rPr lang="id-ID" sz="2000" kern="0" dirty="0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Wisatawan belajar filosofi hidup harmoni dengan alam.</a:t>
            </a:r>
            <a:endParaRPr lang="id-ID" sz="2000" kern="100" dirty="0">
              <a:solidFill>
                <a:srgbClr val="40404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3869320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965E6579-2BDC-28D5-70DE-66B897A948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/>
          </a:bodyPr>
          <a:lstStyle/>
          <a:p>
            <a:pPr marL="0" marR="0">
              <a:lnSpc>
                <a:spcPct val="90000"/>
              </a:lnSpc>
              <a:spcBef>
                <a:spcPts val="1370"/>
              </a:spcBef>
              <a:spcAft>
                <a:spcPts val="1030"/>
              </a:spcAft>
              <a:buNone/>
            </a:pPr>
            <a:r>
              <a:rPr lang="id-ID" sz="1800" b="1" kern="0">
                <a:effectLst/>
              </a:rPr>
              <a:t>Desa Wisata </a:t>
            </a:r>
            <a:r>
              <a:rPr lang="id-ID" sz="1800" b="1" kern="0" err="1">
                <a:effectLst/>
              </a:rPr>
              <a:t>Brayut</a:t>
            </a:r>
            <a:r>
              <a:rPr lang="id-ID" sz="1800" b="1" kern="0">
                <a:effectLst/>
              </a:rPr>
              <a:t> (Yogyakarta, Indonesia)</a:t>
            </a:r>
            <a:endParaRPr lang="id-ID" sz="1800" kern="100">
              <a:effectLst/>
            </a:endParaRPr>
          </a:p>
          <a:p>
            <a:pPr marL="342900" marR="0" lvl="0" indent="-342900">
              <a:lnSpc>
                <a:spcPct val="9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d-ID" sz="1800" b="1" kern="0">
                <a:effectLst/>
              </a:rPr>
              <a:t>Konsep:</a:t>
            </a:r>
            <a:r>
              <a:rPr lang="id-ID" sz="1800" kern="0">
                <a:effectLst/>
              </a:rPr>
              <a:t> Desa agrowisata dengan aktivitas pertanian dan kerajinan.</a:t>
            </a:r>
            <a:endParaRPr lang="id-ID" sz="1800" kern="100">
              <a:effectLst/>
            </a:endParaRPr>
          </a:p>
          <a:p>
            <a:pPr marL="342900" marR="0" lvl="0" indent="-342900">
              <a:lnSpc>
                <a:spcPct val="90000"/>
              </a:lnSpc>
              <a:spcAft>
                <a:spcPts val="3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d-ID" sz="1800" b="1" kern="0">
                <a:effectLst/>
              </a:rPr>
              <a:t>Peran Masyarakat:</a:t>
            </a:r>
            <a:endParaRPr lang="id-ID" sz="1800" kern="100">
              <a:effectLst/>
            </a:endParaRPr>
          </a:p>
          <a:p>
            <a:pPr marL="742950" marR="0" lvl="1" indent="-285750">
              <a:lnSpc>
                <a:spcPct val="90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id-ID" sz="1800" kern="0">
                <a:effectLst/>
              </a:rPr>
              <a:t>Warga mengajak wisatawan mencoba menanam padi, memanen sayur, atau membatik.</a:t>
            </a:r>
            <a:endParaRPr lang="id-ID" sz="1800" kern="100">
              <a:effectLst/>
            </a:endParaRPr>
          </a:p>
          <a:p>
            <a:pPr marL="742950" marR="0" lvl="1" indent="-285750">
              <a:lnSpc>
                <a:spcPct val="90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id-ID" sz="1800" kern="0">
                <a:effectLst/>
              </a:rPr>
              <a:t>Hasil penjualan produk lokal (beras organik, batik) langsung ke wisatawan.</a:t>
            </a:r>
            <a:endParaRPr lang="id-ID" sz="1800" kern="100">
              <a:effectLst/>
            </a:endParaRPr>
          </a:p>
          <a:p>
            <a:pPr marL="342900" marR="0" lvl="0" indent="-342900">
              <a:lnSpc>
                <a:spcPct val="9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d-ID" sz="1800" b="1" kern="0">
                <a:effectLst/>
              </a:rPr>
              <a:t>Keunikan:</a:t>
            </a:r>
            <a:r>
              <a:rPr lang="id-ID" sz="1800" kern="0">
                <a:effectLst/>
              </a:rPr>
              <a:t> Program "Belajar Jadi Petani" untuk anak-anak kota.</a:t>
            </a:r>
            <a:endParaRPr lang="id-ID" sz="1800" kern="100">
              <a:effectLst/>
            </a:endParaRPr>
          </a:p>
          <a:p>
            <a:pPr>
              <a:lnSpc>
                <a:spcPct val="90000"/>
              </a:lnSpc>
            </a:pPr>
            <a:endParaRPr lang="id-ID" sz="1800"/>
          </a:p>
        </p:txBody>
      </p:sp>
      <p:pic>
        <p:nvPicPr>
          <p:cNvPr id="11266" name="Picture 2" descr="Definisi, Karakteristik, Prinsip, dan Contoh Pariwisata Berbasis Komunitas  (CBT)">
            <a:extLst>
              <a:ext uri="{FF2B5EF4-FFF2-40B4-BE49-F238E27FC236}">
                <a16:creationId xmlns:a16="http://schemas.microsoft.com/office/drawing/2014/main" id="{999ED9EB-00A1-8174-F0E6-92CD9AC3BC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48200" y="2732373"/>
            <a:ext cx="4038600" cy="2261616"/>
          </a:xfrm>
          <a:prstGeom prst="rect">
            <a:avLst/>
          </a:prstGeom>
          <a:solidFill>
            <a:srgbClr val="FFFFFF"/>
          </a:solidFill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5819780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818F53F5-5169-2F35-2BE1-7D38E81EDC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/>
          </a:bodyPr>
          <a:lstStyle/>
          <a:p>
            <a:pPr marL="0" marR="0">
              <a:lnSpc>
                <a:spcPct val="90000"/>
              </a:lnSpc>
              <a:spcBef>
                <a:spcPts val="1370"/>
              </a:spcBef>
              <a:spcAft>
                <a:spcPts val="1030"/>
              </a:spcAft>
              <a:buNone/>
            </a:pPr>
            <a:r>
              <a:rPr lang="id-ID" sz="1800" b="1" kern="0" err="1">
                <a:effectLst/>
              </a:rPr>
              <a:t>Homestay</a:t>
            </a:r>
            <a:r>
              <a:rPr lang="id-ID" sz="1800" b="1" kern="0">
                <a:effectLst/>
              </a:rPr>
              <a:t> di Sade (Lombok, Indonesia)</a:t>
            </a:r>
            <a:endParaRPr lang="id-ID" sz="1800" kern="100">
              <a:effectLst/>
            </a:endParaRPr>
          </a:p>
          <a:p>
            <a:pPr marL="342900" marR="0" lvl="0" indent="-342900">
              <a:lnSpc>
                <a:spcPct val="9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d-ID" sz="1800" b="1" kern="0">
                <a:effectLst/>
              </a:rPr>
              <a:t>Konsep:</a:t>
            </a:r>
            <a:r>
              <a:rPr lang="id-ID" sz="1800" kern="0">
                <a:effectLst/>
              </a:rPr>
              <a:t> Desa Sasak dengan rumah adat berlantai tanah dan atap alang-alang.</a:t>
            </a:r>
            <a:endParaRPr lang="id-ID" sz="1800" kern="100">
              <a:effectLst/>
            </a:endParaRPr>
          </a:p>
          <a:p>
            <a:pPr marL="342900" marR="0" lvl="0" indent="-342900">
              <a:lnSpc>
                <a:spcPct val="90000"/>
              </a:lnSpc>
              <a:spcAft>
                <a:spcPts val="3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d-ID" sz="1800" b="1" kern="0">
                <a:effectLst/>
              </a:rPr>
              <a:t>Peran Masyarakat:</a:t>
            </a:r>
            <a:endParaRPr lang="id-ID" sz="1800" kern="100">
              <a:effectLst/>
            </a:endParaRPr>
          </a:p>
          <a:p>
            <a:pPr marL="742950" marR="0" lvl="1" indent="-285750">
              <a:lnSpc>
                <a:spcPct val="90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id-ID" sz="1800" kern="0">
                <a:effectLst/>
              </a:rPr>
              <a:t>Keluarga menyediakan </a:t>
            </a:r>
            <a:r>
              <a:rPr lang="id-ID" sz="1800" kern="0" err="1">
                <a:effectLst/>
              </a:rPr>
              <a:t>homestay</a:t>
            </a:r>
            <a:r>
              <a:rPr lang="id-ID" sz="1800" kern="0">
                <a:effectLst/>
              </a:rPr>
              <a:t> dan demo tenun tradisional.</a:t>
            </a:r>
            <a:endParaRPr lang="id-ID" sz="1800" kern="100">
              <a:effectLst/>
            </a:endParaRPr>
          </a:p>
          <a:p>
            <a:pPr marL="742950" marR="0" lvl="1" indent="-285750">
              <a:lnSpc>
                <a:spcPct val="90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id-ID" sz="1800" kern="0">
                <a:effectLst/>
              </a:rPr>
              <a:t>Pemandu lokal menjelaskan tradisi pernikahan dan musik gendang </a:t>
            </a:r>
            <a:r>
              <a:rPr lang="id-ID" sz="1800" kern="0" err="1">
                <a:effectLst/>
              </a:rPr>
              <a:t>beleq</a:t>
            </a:r>
            <a:r>
              <a:rPr lang="id-ID" sz="1800" kern="0">
                <a:effectLst/>
              </a:rPr>
              <a:t>.</a:t>
            </a:r>
            <a:endParaRPr lang="id-ID" sz="1800" kern="100">
              <a:effectLst/>
            </a:endParaRPr>
          </a:p>
          <a:p>
            <a:pPr marL="342900" marR="0" lvl="0" indent="-342900">
              <a:lnSpc>
                <a:spcPct val="9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d-ID" sz="1800" b="1" kern="0">
                <a:effectLst/>
              </a:rPr>
              <a:t>Keunikan:</a:t>
            </a:r>
            <a:r>
              <a:rPr lang="id-ID" sz="1800" kern="0">
                <a:effectLst/>
              </a:rPr>
              <a:t> Wisatawan bisa ikut menenun kain lombok.</a:t>
            </a:r>
            <a:endParaRPr lang="id-ID" sz="1800" kern="100">
              <a:effectLst/>
            </a:endParaRPr>
          </a:p>
          <a:p>
            <a:pPr>
              <a:lnSpc>
                <a:spcPct val="90000"/>
              </a:lnSpc>
            </a:pPr>
            <a:endParaRPr lang="id-ID" sz="1800"/>
          </a:p>
        </p:txBody>
      </p:sp>
      <p:pic>
        <p:nvPicPr>
          <p:cNvPr id="10242" name="Picture 2" descr="Praktik CBT atau Pariwisata Berbasis Masyarakat di Destinasi Pariwisata">
            <a:extLst>
              <a:ext uri="{FF2B5EF4-FFF2-40B4-BE49-F238E27FC236}">
                <a16:creationId xmlns:a16="http://schemas.microsoft.com/office/drawing/2014/main" id="{F002222D-3F50-C0A1-99EC-D6750894B5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48200" y="2519429"/>
            <a:ext cx="4038600" cy="2687504"/>
          </a:xfrm>
          <a:prstGeom prst="rect">
            <a:avLst/>
          </a:prstGeom>
          <a:solidFill>
            <a:srgbClr val="FFFFFF"/>
          </a:solidFill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3166416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C82FB093-1FE7-7179-6E11-D8E4F09B4F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/>
          </a:bodyPr>
          <a:lstStyle/>
          <a:p>
            <a:pPr marL="0" marR="0">
              <a:lnSpc>
                <a:spcPct val="90000"/>
              </a:lnSpc>
              <a:spcBef>
                <a:spcPts val="1370"/>
              </a:spcBef>
              <a:spcAft>
                <a:spcPts val="1030"/>
              </a:spcAft>
              <a:buNone/>
            </a:pPr>
            <a:r>
              <a:rPr lang="id-ID" sz="2000" b="1" kern="0">
                <a:effectLst/>
              </a:rPr>
              <a:t>Ekowisata Tangkahan (Sumatra Utara, Indonesia)</a:t>
            </a:r>
            <a:endParaRPr lang="id-ID" sz="2000" kern="100">
              <a:effectLst/>
            </a:endParaRPr>
          </a:p>
          <a:p>
            <a:pPr marL="342900" marR="0" lvl="0" indent="-342900">
              <a:lnSpc>
                <a:spcPct val="9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d-ID" sz="2000" b="1" kern="0">
                <a:effectLst/>
              </a:rPr>
              <a:t>Konsep:</a:t>
            </a:r>
            <a:r>
              <a:rPr lang="id-ID" sz="2000" kern="0">
                <a:effectLst/>
              </a:rPr>
              <a:t> Konservasi gajah dan hutan berbasis masyarakat.</a:t>
            </a:r>
            <a:endParaRPr lang="id-ID" sz="2000" kern="100">
              <a:effectLst/>
            </a:endParaRPr>
          </a:p>
          <a:p>
            <a:pPr marL="342900" marR="0" lvl="0" indent="-342900">
              <a:lnSpc>
                <a:spcPct val="90000"/>
              </a:lnSpc>
              <a:spcAft>
                <a:spcPts val="3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d-ID" sz="2000" b="1" kern="0">
                <a:effectLst/>
              </a:rPr>
              <a:t>Peran Masyarakat:</a:t>
            </a:r>
            <a:endParaRPr lang="id-ID" sz="2000" kern="100">
              <a:effectLst/>
            </a:endParaRPr>
          </a:p>
          <a:p>
            <a:pPr marL="742950" marR="0" lvl="1" indent="-285750">
              <a:lnSpc>
                <a:spcPct val="90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id-ID" sz="2000" kern="0">
                <a:effectLst/>
              </a:rPr>
              <a:t>Mantan pemburu kayu kini menjadi pemandu ekowisata dan perawat gajah.</a:t>
            </a:r>
            <a:endParaRPr lang="id-ID" sz="2000" kern="100">
              <a:effectLst/>
            </a:endParaRPr>
          </a:p>
          <a:p>
            <a:pPr marL="742950" marR="0" lvl="1" indent="-285750">
              <a:lnSpc>
                <a:spcPct val="90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id-ID" sz="2000" kern="0">
                <a:effectLst/>
              </a:rPr>
              <a:t>Pendapatan dari wisata digunakan untuk rehabilitasi hutan.</a:t>
            </a:r>
            <a:endParaRPr lang="id-ID" sz="2000" kern="100">
              <a:effectLst/>
            </a:endParaRPr>
          </a:p>
          <a:p>
            <a:pPr>
              <a:lnSpc>
                <a:spcPct val="90000"/>
              </a:lnSpc>
              <a:buNone/>
            </a:pPr>
            <a:r>
              <a:rPr lang="id-ID" sz="2000" b="1" kern="0">
                <a:effectLst/>
              </a:rPr>
              <a:t>Keunikan:</a:t>
            </a:r>
            <a:r>
              <a:rPr lang="id-ID" sz="2000" kern="0">
                <a:effectLst/>
              </a:rPr>
              <a:t> Aktivitas "mandi gajah" di sungai dan </a:t>
            </a:r>
            <a:r>
              <a:rPr lang="id-ID" sz="2000" kern="0" err="1">
                <a:effectLst/>
              </a:rPr>
              <a:t>trekking</a:t>
            </a:r>
            <a:r>
              <a:rPr lang="id-ID" sz="2000" kern="0">
                <a:effectLst/>
              </a:rPr>
              <a:t> hutan.</a:t>
            </a:r>
            <a:endParaRPr lang="id-ID" sz="2000"/>
          </a:p>
        </p:txBody>
      </p:sp>
      <p:pic>
        <p:nvPicPr>
          <p:cNvPr id="9218" name="Picture 2" descr="PARIWISATA BERBASIS MASYARAKAT - Sofyan Siswanto Gunarso">
            <a:extLst>
              <a:ext uri="{FF2B5EF4-FFF2-40B4-BE49-F238E27FC236}">
                <a16:creationId xmlns:a16="http://schemas.microsoft.com/office/drawing/2014/main" id="{8DF09916-CFA5-ED73-E414-C0E5AF3A1D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638" r="9525" b="1"/>
          <a:stretch/>
        </p:blipFill>
        <p:spPr bwMode="auto">
          <a:xfrm>
            <a:off x="4648200" y="1600200"/>
            <a:ext cx="4038600" cy="4525963"/>
          </a:xfrm>
          <a:prstGeom prst="rect">
            <a:avLst/>
          </a:prstGeom>
          <a:solidFill>
            <a:srgbClr val="FFFFFF"/>
          </a:solidFill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2344474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AAF0A33D-465A-1561-ED8F-F949D1DB56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99592" y="1700808"/>
            <a:ext cx="3596208" cy="4425355"/>
          </a:xfrm>
        </p:spPr>
        <p:txBody>
          <a:bodyPr>
            <a:normAutofit/>
          </a:bodyPr>
          <a:lstStyle/>
          <a:p>
            <a:pPr marL="0" marR="0">
              <a:lnSpc>
                <a:spcPct val="90000"/>
              </a:lnSpc>
              <a:spcBef>
                <a:spcPts val="1370"/>
              </a:spcBef>
              <a:spcAft>
                <a:spcPts val="1030"/>
              </a:spcAft>
              <a:buNone/>
            </a:pPr>
            <a:r>
              <a:rPr lang="id-ID" sz="1800" b="1" kern="0" dirty="0">
                <a:effectLst/>
              </a:rPr>
              <a:t>Ban Rak </a:t>
            </a:r>
            <a:r>
              <a:rPr lang="id-ID" sz="1800" b="1" kern="0" dirty="0" err="1">
                <a:effectLst/>
              </a:rPr>
              <a:t>Thai</a:t>
            </a:r>
            <a:r>
              <a:rPr lang="id-ID" sz="1800" b="1" kern="0" dirty="0">
                <a:effectLst/>
              </a:rPr>
              <a:t> (Thailand)</a:t>
            </a:r>
            <a:endParaRPr lang="id-ID" sz="1800" kern="100" dirty="0">
              <a:effectLst/>
            </a:endParaRPr>
          </a:p>
          <a:p>
            <a:pPr marL="342900" marR="0" lvl="0" indent="-342900">
              <a:lnSpc>
                <a:spcPct val="9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d-ID" sz="1800" b="1" kern="0" dirty="0">
                <a:effectLst/>
              </a:rPr>
              <a:t>Konsep:</a:t>
            </a:r>
            <a:r>
              <a:rPr lang="id-ID" sz="1800" kern="0" dirty="0">
                <a:effectLst/>
              </a:rPr>
              <a:t> Desa teh di perbatasan Thailand-Myanmar yang dibangun oleh pengungsi </a:t>
            </a:r>
            <a:r>
              <a:rPr lang="id-ID" sz="1800" kern="0" dirty="0" err="1">
                <a:effectLst/>
              </a:rPr>
              <a:t>Tionghoa</a:t>
            </a:r>
            <a:r>
              <a:rPr lang="id-ID" sz="1800" kern="0" dirty="0">
                <a:effectLst/>
              </a:rPr>
              <a:t>.</a:t>
            </a:r>
            <a:endParaRPr lang="id-ID" sz="1800" kern="100" dirty="0">
              <a:effectLst/>
            </a:endParaRPr>
          </a:p>
          <a:p>
            <a:pPr marL="342900" marR="0" lvl="0" indent="-342900">
              <a:lnSpc>
                <a:spcPct val="90000"/>
              </a:lnSpc>
              <a:spcAft>
                <a:spcPts val="3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d-ID" sz="1800" b="1" kern="0" dirty="0">
                <a:effectLst/>
              </a:rPr>
              <a:t>Peran Masyarakat:</a:t>
            </a:r>
            <a:endParaRPr lang="id-ID" sz="1800" kern="100" dirty="0">
              <a:effectLst/>
            </a:endParaRPr>
          </a:p>
          <a:p>
            <a:pPr marL="742950" marR="0" lvl="1" indent="-285750">
              <a:lnSpc>
                <a:spcPct val="90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id-ID" sz="1800" kern="0" dirty="0">
                <a:effectLst/>
              </a:rPr>
              <a:t>Warga mengelola perkebunan teh, </a:t>
            </a:r>
            <a:r>
              <a:rPr lang="id-ID" sz="1800" kern="0" dirty="0" err="1">
                <a:effectLst/>
              </a:rPr>
              <a:t>homestay</a:t>
            </a:r>
            <a:r>
              <a:rPr lang="id-ID" sz="1800" kern="0" dirty="0">
                <a:effectLst/>
              </a:rPr>
              <a:t>, dan restoran khas </a:t>
            </a:r>
            <a:r>
              <a:rPr lang="id-ID" sz="1800" kern="0" dirty="0" err="1">
                <a:effectLst/>
              </a:rPr>
              <a:t>Yunnan</a:t>
            </a:r>
            <a:r>
              <a:rPr lang="id-ID" sz="1800" kern="0" dirty="0">
                <a:effectLst/>
              </a:rPr>
              <a:t>.</a:t>
            </a:r>
            <a:endParaRPr lang="id-ID" sz="1800" kern="100" dirty="0">
              <a:effectLst/>
            </a:endParaRPr>
          </a:p>
          <a:p>
            <a:pPr marL="742950" marR="0" lvl="1" indent="-285750">
              <a:lnSpc>
                <a:spcPct val="90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id-ID" sz="1800" kern="0" dirty="0">
                <a:effectLst/>
              </a:rPr>
              <a:t>Wisatawan diajak memetik teh dan mencicipi masakan tradisional.</a:t>
            </a:r>
            <a:endParaRPr lang="id-ID" sz="1800" kern="100" dirty="0">
              <a:effectLst/>
            </a:endParaRPr>
          </a:p>
          <a:p>
            <a:pPr marL="342900" marR="0" lvl="0" indent="-342900">
              <a:lnSpc>
                <a:spcPct val="9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d-ID" sz="1800" b="1" kern="0" dirty="0">
                <a:effectLst/>
              </a:rPr>
              <a:t>Keunikan:</a:t>
            </a:r>
            <a:r>
              <a:rPr lang="id-ID" sz="1800" kern="0" dirty="0">
                <a:effectLst/>
              </a:rPr>
              <a:t> Pemandangan danau dengan rumah kayu tradisional.</a:t>
            </a:r>
            <a:endParaRPr lang="id-ID" sz="1800" kern="100" dirty="0">
              <a:effectLst/>
            </a:endParaRPr>
          </a:p>
          <a:p>
            <a:pPr>
              <a:lnSpc>
                <a:spcPct val="90000"/>
              </a:lnSpc>
            </a:pPr>
            <a:endParaRPr lang="id-ID" sz="1800" dirty="0"/>
          </a:p>
        </p:txBody>
      </p:sp>
      <p:pic>
        <p:nvPicPr>
          <p:cNvPr id="8194" name="Picture 2" descr="Desa Wisata Berpotensi Besar Dukung pertumbuhan Pariwisata Berbasis  Masyarakat">
            <a:extLst>
              <a:ext uri="{FF2B5EF4-FFF2-40B4-BE49-F238E27FC236}">
                <a16:creationId xmlns:a16="http://schemas.microsoft.com/office/drawing/2014/main" id="{5D904D9A-8C83-14DC-33B3-C592D3B818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069" r="12551"/>
          <a:stretch/>
        </p:blipFill>
        <p:spPr bwMode="auto">
          <a:xfrm>
            <a:off x="4737974" y="1700808"/>
            <a:ext cx="3948826" cy="4425355"/>
          </a:xfrm>
          <a:prstGeom prst="rect">
            <a:avLst/>
          </a:prstGeom>
          <a:solidFill>
            <a:srgbClr val="FFFFFF"/>
          </a:solidFill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1261120"/>
      </p:ext>
    </p:extLst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ampungan Konten 4">
            <a:extLst>
              <a:ext uri="{FF2B5EF4-FFF2-40B4-BE49-F238E27FC236}">
                <a16:creationId xmlns:a16="http://schemas.microsoft.com/office/drawing/2014/main" id="{28315E70-8385-F8DB-17AB-C7337F1EAD84}"/>
              </a:ext>
            </a:extLst>
          </p:cNvPr>
          <p:cNvSpPr txBox="1">
            <a:spLocks noGrp="1"/>
          </p:cNvSpPr>
          <p:nvPr>
            <p:ph sz="half" idx="1"/>
          </p:nvPr>
        </p:nvSpPr>
        <p:spPr>
          <a:xfrm>
            <a:off x="251520" y="836712"/>
            <a:ext cx="4244280" cy="5289451"/>
          </a:xfrm>
        </p:spPr>
        <p:txBody>
          <a:bodyPr>
            <a:noAutofit/>
          </a:bodyPr>
          <a:lstStyle/>
          <a:p>
            <a:pPr marL="0" marR="0">
              <a:lnSpc>
                <a:spcPct val="90000"/>
              </a:lnSpc>
              <a:spcBef>
                <a:spcPts val="1370"/>
              </a:spcBef>
              <a:spcAft>
                <a:spcPts val="1030"/>
              </a:spcAft>
              <a:buNone/>
            </a:pPr>
            <a:r>
              <a:rPr lang="id-ID" sz="2000" b="1" kern="0" dirty="0" err="1">
                <a:effectLst/>
              </a:rPr>
              <a:t>Chambok</a:t>
            </a:r>
            <a:r>
              <a:rPr lang="id-ID" sz="2000" b="1" kern="0" dirty="0">
                <a:effectLst/>
              </a:rPr>
              <a:t> (Kamboja)</a:t>
            </a:r>
            <a:endParaRPr lang="id-ID" sz="2000" kern="100" dirty="0">
              <a:effectLst/>
            </a:endParaRPr>
          </a:p>
          <a:p>
            <a:pPr marL="342900" marR="0" lvl="0" indent="-342900">
              <a:lnSpc>
                <a:spcPct val="9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d-ID" sz="2000" b="1" kern="0" dirty="0">
                <a:effectLst/>
              </a:rPr>
              <a:t>Konsep:</a:t>
            </a:r>
            <a:r>
              <a:rPr lang="id-ID" sz="2000" kern="0" dirty="0">
                <a:effectLst/>
              </a:rPr>
              <a:t> Ekowisata di kawasan hutan dengan air terjun dan fauna </a:t>
            </a:r>
            <a:r>
              <a:rPr lang="id-ID" sz="2000" kern="0" dirty="0" err="1">
                <a:effectLst/>
              </a:rPr>
              <a:t>endemik</a:t>
            </a:r>
            <a:r>
              <a:rPr lang="id-ID" sz="2000" kern="0" dirty="0">
                <a:effectLst/>
              </a:rPr>
              <a:t>.</a:t>
            </a:r>
            <a:endParaRPr lang="id-ID" sz="2000" kern="100" dirty="0">
              <a:effectLst/>
            </a:endParaRPr>
          </a:p>
          <a:p>
            <a:pPr marL="342900" marR="0" lvl="0" indent="-342900">
              <a:lnSpc>
                <a:spcPct val="90000"/>
              </a:lnSpc>
              <a:spcAft>
                <a:spcPts val="3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d-ID" sz="2000" b="1" kern="0" dirty="0">
                <a:effectLst/>
              </a:rPr>
              <a:t>Peran Masyarakat:</a:t>
            </a:r>
            <a:endParaRPr lang="id-ID" sz="2000" kern="100" dirty="0">
              <a:effectLst/>
            </a:endParaRPr>
          </a:p>
          <a:p>
            <a:pPr marL="742950" marR="0" lvl="1" indent="-285750">
              <a:lnSpc>
                <a:spcPct val="90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id-ID" sz="2000" kern="0" dirty="0">
                <a:effectLst/>
              </a:rPr>
              <a:t>Masyarakat lokal menyediakan </a:t>
            </a:r>
            <a:r>
              <a:rPr lang="id-ID" sz="2000" kern="0" dirty="0" err="1">
                <a:effectLst/>
              </a:rPr>
              <a:t>homestay</a:t>
            </a:r>
            <a:r>
              <a:rPr lang="id-ID" sz="2000" kern="0" dirty="0">
                <a:effectLst/>
              </a:rPr>
              <a:t>, pemanduan, dan transportasi (kereta sapi).</a:t>
            </a:r>
            <a:endParaRPr lang="id-ID" sz="2000" kern="100" dirty="0">
              <a:effectLst/>
            </a:endParaRPr>
          </a:p>
          <a:p>
            <a:pPr marL="742950" marR="0" lvl="1" indent="-285750">
              <a:lnSpc>
                <a:spcPct val="90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id-ID" sz="2000" kern="0" dirty="0">
                <a:effectLst/>
              </a:rPr>
              <a:t>Dana wisata mendukung sekolah dan klinik desa.</a:t>
            </a:r>
            <a:endParaRPr lang="id-ID" sz="2000" kern="100" dirty="0">
              <a:effectLst/>
            </a:endParaRPr>
          </a:p>
          <a:p>
            <a:pPr>
              <a:lnSpc>
                <a:spcPct val="90000"/>
              </a:lnSpc>
              <a:buNone/>
            </a:pPr>
            <a:r>
              <a:rPr lang="id-ID" sz="2000" b="1" kern="0" dirty="0">
                <a:effectLst/>
              </a:rPr>
              <a:t>Keunikan:</a:t>
            </a:r>
            <a:r>
              <a:rPr lang="id-ID" sz="2000" kern="0" dirty="0">
                <a:effectLst/>
              </a:rPr>
              <a:t> Aktivitas berinteraksi dengan satwa liar secara bertanggung jawab</a:t>
            </a:r>
            <a:endParaRPr lang="id-ID" sz="2000" dirty="0"/>
          </a:p>
        </p:txBody>
      </p:sp>
      <p:pic>
        <p:nvPicPr>
          <p:cNvPr id="7170" name="Picture 2" descr="Mengenali Nilai Budaya Lokal: Upaya Meningkatkan Potensi Ekowisata Berbasis  Masyarakat Menuju Pariwisata Desa yang Kompetitif - Panda">
            <a:extLst>
              <a:ext uri="{FF2B5EF4-FFF2-40B4-BE49-F238E27FC236}">
                <a16:creationId xmlns:a16="http://schemas.microsoft.com/office/drawing/2014/main" id="{1BB4507E-52D5-BF36-6824-7F83A83D32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58" r="30262"/>
          <a:stretch/>
        </p:blipFill>
        <p:spPr bwMode="auto">
          <a:xfrm>
            <a:off x="4648200" y="1600200"/>
            <a:ext cx="4038600" cy="4525963"/>
          </a:xfrm>
          <a:prstGeom prst="rect">
            <a:avLst/>
          </a:prstGeom>
          <a:solidFill>
            <a:srgbClr val="FFFFFF"/>
          </a:solidFill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311303"/>
      </p:ext>
    </p:extLst>
  </p:cSld>
  <p:clrMapOvr>
    <a:masterClrMapping/>
  </p:clrMapOvr>
  <p:transition spd="slow"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BE6E69DC-FD9D-0B4D-44FF-B0BB951C56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692696"/>
            <a:ext cx="8003232" cy="5433467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id-ID" b="1" dirty="0"/>
              <a:t>Desa Wisata </a:t>
            </a:r>
            <a:r>
              <a:rPr lang="id-ID" b="1" dirty="0" err="1"/>
              <a:t>Nglanggeran</a:t>
            </a:r>
            <a:r>
              <a:rPr lang="id-ID" b="1" dirty="0"/>
              <a:t> – </a:t>
            </a:r>
            <a:r>
              <a:rPr lang="id-ID" b="1" dirty="0" err="1"/>
              <a:t>Gunungkidul</a:t>
            </a:r>
            <a:r>
              <a:rPr lang="id-ID" b="1" dirty="0"/>
              <a:t>, Yogyakarta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Daya tarik</a:t>
            </a:r>
            <a:r>
              <a:rPr lang="id-ID" dirty="0"/>
              <a:t>: Gunung Api Purba, Embung </a:t>
            </a:r>
            <a:r>
              <a:rPr lang="id-ID" dirty="0" err="1"/>
              <a:t>Nglanggeran</a:t>
            </a:r>
            <a:r>
              <a:rPr lang="id-ID" dirty="0"/>
              <a:t>, dan kehidupan desa.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Pengelolaan</a:t>
            </a:r>
            <a:r>
              <a:rPr lang="id-ID" dirty="0"/>
              <a:t>: Dikelola langsung oleh Karang Taruna dan masyarakat melalui Kelompok Sadar Wisata (</a:t>
            </a:r>
            <a:r>
              <a:rPr lang="id-ID" dirty="0" err="1"/>
              <a:t>Pokdarwis</a:t>
            </a:r>
            <a:r>
              <a:rPr lang="id-ID" dirty="0"/>
              <a:t>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Kegiatan wisata</a:t>
            </a:r>
            <a:r>
              <a:rPr lang="id-ID" dirty="0"/>
              <a:t>: Live-in bersama warga, berkebun, pelatihan cokelat, dan kegiatan seni budaya.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Dampak</a:t>
            </a:r>
            <a:r>
              <a:rPr lang="id-ID" dirty="0"/>
              <a:t>: Meningkatkan pendapatan warga, melatih generasi muda, dan menjaga kelestarian alam.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550961501"/>
      </p:ext>
    </p:extLst>
  </p:cSld>
  <p:clrMapOvr>
    <a:masterClrMapping/>
  </p:clrMapOvr>
  <p:transition spd="slow">
    <p:fade thruBlk="1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2E522BB1-BAFE-1276-CEAA-42DD97B66E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836712"/>
            <a:ext cx="7776864" cy="5289451"/>
          </a:xfrm>
        </p:spPr>
        <p:txBody>
          <a:bodyPr/>
          <a:lstStyle/>
          <a:p>
            <a:pPr>
              <a:buNone/>
            </a:pPr>
            <a:r>
              <a:rPr lang="id-ID" b="1" dirty="0"/>
              <a:t>Desa Wisata </a:t>
            </a:r>
            <a:r>
              <a:rPr lang="id-ID" b="1" dirty="0" err="1"/>
              <a:t>Pentingsari</a:t>
            </a:r>
            <a:r>
              <a:rPr lang="id-ID" b="1" dirty="0"/>
              <a:t> – Sleman, Yogyakarta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Daya tarik</a:t>
            </a:r>
            <a:r>
              <a:rPr lang="id-ID" dirty="0"/>
              <a:t>: Pertanian tradisional, seni budaya, dan edukasi lingkungan.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Pengelolaan</a:t>
            </a:r>
            <a:r>
              <a:rPr lang="id-ID" dirty="0"/>
              <a:t>: Warga bersama-sama mengembangkan atraksi wisata seperti belajar gamelan, menanam padi, dan membuat jamu.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Dampak</a:t>
            </a:r>
            <a:r>
              <a:rPr lang="id-ID" dirty="0"/>
              <a:t>: Menumbuhkan ekonomi kreatif dan meningkatkan rasa bangga terhadap budaya lokal.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128774522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2475528"/>
            <a:ext cx="8003232" cy="36506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d-ID" sz="2400" b="1" dirty="0">
                <a:solidFill>
                  <a:schemeClr val="tx1"/>
                </a:solidFill>
              </a:rPr>
              <a:t>Pariwisata berbasis masyarakat</a:t>
            </a:r>
            <a:r>
              <a:rPr lang="id-ID" sz="2400" dirty="0">
                <a:solidFill>
                  <a:schemeClr val="tx1"/>
                </a:solidFill>
              </a:rPr>
              <a:t> adalah bentuk pariwisata yang dikembangkan, dikelola, dan dimanfaatkan oleh masyarakat lokal dengan tujuan untuk meningkatkan kesejahteraan ekonomi, melestarikan budaya, serta menjaga lingkungan secara berkelanjutan.</a:t>
            </a:r>
          </a:p>
          <a:p>
            <a:r>
              <a:rPr lang="id-ID" sz="2400" dirty="0">
                <a:solidFill>
                  <a:schemeClr val="tx1"/>
                </a:solidFill>
              </a:rPr>
              <a:t>Dalam konsep ini, masyarakat </a:t>
            </a:r>
            <a:r>
              <a:rPr lang="id-ID" sz="2400" b="1" dirty="0">
                <a:solidFill>
                  <a:schemeClr val="tx1"/>
                </a:solidFill>
              </a:rPr>
              <a:t>tidak hanya menjadi </a:t>
            </a:r>
            <a:r>
              <a:rPr lang="id-ID" sz="2400" dirty="0">
                <a:solidFill>
                  <a:schemeClr val="tx1"/>
                </a:solidFill>
              </a:rPr>
              <a:t>objek pariwisata, tetapi juga memiliki peran aktif dalam perencanaan dan pengelolaan, sehingga mereka mendapatkan manfaat langsung dari kegiatan pariwisata.</a:t>
            </a:r>
          </a:p>
          <a:p>
            <a:pPr marL="457200" indent="-457200" algn="l">
              <a:buFont typeface="Arial" pitchFamily="34" charset="0"/>
              <a:buChar char="•"/>
            </a:pPr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" name="Kotak Teks 4">
            <a:extLst>
              <a:ext uri="{FF2B5EF4-FFF2-40B4-BE49-F238E27FC236}">
                <a16:creationId xmlns:a16="http://schemas.microsoft.com/office/drawing/2014/main" id="{9A1DCD72-4CC8-506D-A6C8-F7E1F130D8A4}"/>
              </a:ext>
            </a:extLst>
          </p:cNvPr>
          <p:cNvSpPr txBox="1"/>
          <p:nvPr/>
        </p:nvSpPr>
        <p:spPr>
          <a:xfrm>
            <a:off x="683568" y="404664"/>
            <a:ext cx="756084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d-ID" sz="3600" b="1" dirty="0"/>
              <a:t>Pengertian Pariwisata Berbasis Masyarakat</a:t>
            </a:r>
            <a:endParaRPr lang="en-US" sz="3600" b="1" dirty="0"/>
          </a:p>
          <a:p>
            <a:pPr algn="ctr"/>
            <a:r>
              <a:rPr lang="id-ID" sz="3600" b="1" dirty="0"/>
              <a:t> (</a:t>
            </a:r>
            <a:r>
              <a:rPr lang="id-ID" sz="3600" b="1" dirty="0" err="1"/>
              <a:t>Community-Based</a:t>
            </a:r>
            <a:r>
              <a:rPr lang="id-ID" sz="3600" b="1" dirty="0"/>
              <a:t> Tourism - CBT)</a:t>
            </a:r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FAC5E1DD-AF54-B085-015B-4C8796C130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764704"/>
            <a:ext cx="7704856" cy="5361459"/>
          </a:xfrm>
        </p:spPr>
        <p:txBody>
          <a:bodyPr/>
          <a:lstStyle/>
          <a:p>
            <a:pPr>
              <a:buNone/>
            </a:pPr>
            <a:r>
              <a:rPr lang="id-ID" b="1" dirty="0"/>
              <a:t>Desa </a:t>
            </a:r>
            <a:r>
              <a:rPr lang="id-ID" b="1" dirty="0" err="1"/>
              <a:t>Pemuteran</a:t>
            </a:r>
            <a:r>
              <a:rPr lang="id-ID" b="1" dirty="0"/>
              <a:t> – Buleleng, Bali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Daya tarik</a:t>
            </a:r>
            <a:r>
              <a:rPr lang="id-ID" dirty="0"/>
              <a:t>: Wisata bahari dan konservasi terumbu karang.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Pengelolaan</a:t>
            </a:r>
            <a:r>
              <a:rPr lang="id-ID" dirty="0"/>
              <a:t>: Kolaborasi antara masyarakat nelayan, tokoh adat, dan LSM lokal.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Program unggulan</a:t>
            </a:r>
            <a:r>
              <a:rPr lang="id-ID" dirty="0"/>
              <a:t>: Proyek Bio-</a:t>
            </a:r>
            <a:r>
              <a:rPr lang="id-ID" dirty="0" err="1"/>
              <a:t>Rock</a:t>
            </a:r>
            <a:r>
              <a:rPr lang="id-ID" dirty="0"/>
              <a:t> (teknologi pelestarian karang buatan).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Dampak</a:t>
            </a:r>
            <a:r>
              <a:rPr lang="id-ID" dirty="0"/>
              <a:t>: Ekowisata tumbuh pesat dan nelayan beralih dari penangkapan destruktif ke wisata selam.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580932936"/>
      </p:ext>
    </p:extLst>
  </p:cSld>
  <p:clrMapOvr>
    <a:masterClrMapping/>
  </p:clrMapOvr>
  <p:transition spd="slow">
    <p:fade thruBlk="1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14886460-D27D-CAE0-689D-E587E19E99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692696"/>
            <a:ext cx="7848872" cy="5433467"/>
          </a:xfrm>
        </p:spPr>
        <p:txBody>
          <a:bodyPr/>
          <a:lstStyle/>
          <a:p>
            <a:pPr>
              <a:buNone/>
            </a:pPr>
            <a:r>
              <a:rPr lang="id-ID" b="1" dirty="0"/>
              <a:t>Desa Wae Rebo – Manggarai, Nusa Tenggara Timur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Daya tarik</a:t>
            </a:r>
            <a:r>
              <a:rPr lang="id-ID" dirty="0"/>
              <a:t>: Rumah adat </a:t>
            </a:r>
            <a:r>
              <a:rPr lang="id-ID" dirty="0" err="1"/>
              <a:t>Mbaru</a:t>
            </a:r>
            <a:r>
              <a:rPr lang="id-ID" dirty="0"/>
              <a:t> </a:t>
            </a:r>
            <a:r>
              <a:rPr lang="id-ID" dirty="0" err="1"/>
              <a:t>Niang</a:t>
            </a:r>
            <a:r>
              <a:rPr lang="id-ID" dirty="0"/>
              <a:t> dan budaya Manggarai.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Pengelolaan</a:t>
            </a:r>
            <a:r>
              <a:rPr lang="id-ID" dirty="0"/>
              <a:t>: Masyarakat menjaga tradisi dan menyambut wisatawan yang menginap dan mengikuti aktivitas lokal.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Dampak</a:t>
            </a:r>
            <a:r>
              <a:rPr lang="id-ID" dirty="0"/>
              <a:t>: Pendapatan tambahan dari </a:t>
            </a:r>
            <a:r>
              <a:rPr lang="id-ID" dirty="0" err="1"/>
              <a:t>homestay</a:t>
            </a:r>
            <a:r>
              <a:rPr lang="id-ID" dirty="0"/>
              <a:t> dan pemanduan wisata, serta pelestarian arsitektur adat.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868770928"/>
      </p:ext>
    </p:extLst>
  </p:cSld>
  <p:clrMapOvr>
    <a:masterClrMapping/>
  </p:clrMapOvr>
  <p:transition spd="slow">
    <p:fade thruBlk="1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E2656221-BEB9-B4D8-D5B9-5D3CB942B4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592" y="764704"/>
            <a:ext cx="7200800" cy="5361459"/>
          </a:xfrm>
        </p:spPr>
        <p:txBody>
          <a:bodyPr>
            <a:normAutofit fontScale="77500" lnSpcReduction="20000"/>
          </a:bodyPr>
          <a:lstStyle/>
          <a:p>
            <a:pPr marL="0" marR="0" algn="ctr">
              <a:lnSpc>
                <a:spcPct val="107000"/>
              </a:lnSpc>
              <a:spcBef>
                <a:spcPts val="1370"/>
              </a:spcBef>
              <a:spcAft>
                <a:spcPts val="1030"/>
              </a:spcAft>
              <a:buNone/>
            </a:pPr>
            <a:r>
              <a:rPr lang="id-ID" sz="3800" b="1" kern="0" dirty="0" err="1">
                <a:solidFill>
                  <a:srgbClr val="404040"/>
                </a:solidFill>
                <a:effectLst/>
                <a:ea typeface="Times New Roman" panose="02020603050405020304" pitchFamily="18" charset="0"/>
              </a:rPr>
              <a:t>Ciri-Ciri</a:t>
            </a:r>
            <a:r>
              <a:rPr lang="id-ID" sz="3800" b="1" kern="0" dirty="0">
                <a:solidFill>
                  <a:srgbClr val="404040"/>
                </a:solidFill>
                <a:effectLst/>
                <a:ea typeface="Times New Roman" panose="02020603050405020304" pitchFamily="18" charset="0"/>
              </a:rPr>
              <a:t> Pariwisata Berbasis Masyarakat</a:t>
            </a:r>
            <a:r>
              <a:rPr lang="id-ID" sz="1350" b="1" kern="0" dirty="0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id-ID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ts val="2145"/>
              </a:lnSpc>
              <a:spcAft>
                <a:spcPts val="3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id-ID" sz="2000" b="1" kern="0" dirty="0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Kepemilikan dan Pengelolaan oleh Masyarakat</a:t>
            </a:r>
            <a:endParaRPr lang="id-ID" sz="2000" kern="100" dirty="0">
              <a:solidFill>
                <a:srgbClr val="40404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ts val="2145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id-ID" sz="2000" kern="0" dirty="0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Kegiatan wisata dikelola secara kolektif oleh kelompok masyarakat (koperasi, LSM lokal, atau adat).</a:t>
            </a:r>
            <a:endParaRPr lang="id-ID" sz="2000" kern="100" dirty="0">
              <a:solidFill>
                <a:srgbClr val="40404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ts val="2145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id-ID" sz="2000" kern="0" dirty="0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Contoh: Desa Wisata yang dikelola oleh warga setempat.</a:t>
            </a:r>
            <a:endParaRPr lang="id-ID" sz="2000" kern="100" dirty="0">
              <a:solidFill>
                <a:srgbClr val="40404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ts val="2145"/>
              </a:lnSpc>
              <a:spcAft>
                <a:spcPts val="3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id-ID" sz="2000" b="1" kern="0" dirty="0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Manfaat Ekonomi Langsung untuk Masyarakat</a:t>
            </a:r>
            <a:endParaRPr lang="id-ID" sz="2000" kern="100" dirty="0">
              <a:solidFill>
                <a:srgbClr val="40404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ts val="2145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id-ID" sz="2000" kern="0" dirty="0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Pendapatan dari wisata didistribusikan secara adil untuk anggota masyarakat.</a:t>
            </a:r>
            <a:endParaRPr lang="id-ID" sz="2000" kern="100" dirty="0">
              <a:solidFill>
                <a:srgbClr val="40404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ts val="2145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id-ID" sz="2000" kern="0" dirty="0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Contoh: </a:t>
            </a:r>
            <a:r>
              <a:rPr lang="id-ID" sz="2000" kern="0" dirty="0" err="1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Homestay</a:t>
            </a:r>
            <a:r>
              <a:rPr lang="id-ID" sz="2000" kern="0" dirty="0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penjualan kerajinan, atau pemandu wisata lokal.</a:t>
            </a:r>
            <a:endParaRPr lang="id-ID" sz="2000" kern="100" dirty="0">
              <a:solidFill>
                <a:srgbClr val="40404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ts val="2145"/>
              </a:lnSpc>
              <a:spcAft>
                <a:spcPts val="3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id-ID" sz="2000" b="1" kern="0" dirty="0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Pelestarian Budaya dan Lingkungan</a:t>
            </a:r>
            <a:endParaRPr lang="id-ID" sz="2000" kern="100" dirty="0">
              <a:solidFill>
                <a:srgbClr val="40404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ts val="2145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id-ID" sz="2000" kern="0" dirty="0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Aktivitas wisata dirancang untuk melindungi tradisi, kearifan lokal, dan alam.</a:t>
            </a:r>
            <a:endParaRPr lang="id-ID" sz="2000" kern="100" dirty="0">
              <a:solidFill>
                <a:srgbClr val="40404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ts val="2145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id-ID" sz="2000" kern="0" dirty="0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Contoh: Wisata edukasi tentang adat istiadat atau ekowisata.</a:t>
            </a:r>
            <a:endParaRPr lang="id-ID" sz="2000" kern="100" dirty="0">
              <a:solidFill>
                <a:srgbClr val="40404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167482160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214A1B82-422F-C561-2F5F-07598B1E1D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836712"/>
            <a:ext cx="8003232" cy="5289451"/>
          </a:xfrm>
        </p:spPr>
        <p:txBody>
          <a:bodyPr/>
          <a:lstStyle/>
          <a:p>
            <a:pPr marL="342900" marR="0" lvl="0" indent="-342900">
              <a:lnSpc>
                <a:spcPts val="2145"/>
              </a:lnSpc>
              <a:spcAft>
                <a:spcPts val="3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id-ID" sz="1800" b="1" kern="0" dirty="0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Partisipasi Aktif Masyarakat</a:t>
            </a:r>
            <a:endParaRPr lang="id-ID" sz="1800" kern="100" dirty="0">
              <a:solidFill>
                <a:srgbClr val="40404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ts val="2145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id-ID" sz="1800" kern="0" dirty="0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Masyarakat terlibat dalam perencanaan, pelaksanaan, dan evaluasi pariwisata.</a:t>
            </a:r>
            <a:endParaRPr lang="id-ID" sz="1800" kern="100" dirty="0">
              <a:solidFill>
                <a:srgbClr val="40404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ts val="2145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id-ID" sz="1800" kern="0" dirty="0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Contoh: Musyawarah desa untuk menentukan aturan wisata.</a:t>
            </a:r>
            <a:endParaRPr lang="id-ID" sz="1800" kern="100" dirty="0">
              <a:solidFill>
                <a:srgbClr val="40404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ts val="2145"/>
              </a:lnSpc>
              <a:spcAft>
                <a:spcPts val="3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id-ID" sz="1800" b="1" kern="0" dirty="0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Pengalaman Otentik untuk Wisatawan</a:t>
            </a:r>
            <a:endParaRPr lang="id-ID" sz="1800" kern="100" dirty="0">
              <a:solidFill>
                <a:srgbClr val="40404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ts val="2145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id-ID" sz="1800" kern="0" dirty="0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Wisatawan berinteraksi langsung dengan kehidupan sehari-hari masyarakat.</a:t>
            </a:r>
            <a:endParaRPr lang="id-ID" sz="1800" kern="100" dirty="0">
              <a:solidFill>
                <a:srgbClr val="40404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ts val="2145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id-ID" sz="1800" kern="0" dirty="0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Contoh: Menginap di rumah penduduk, ikut menanam padi, atau belajar tarian tradisional.</a:t>
            </a:r>
            <a:endParaRPr lang="id-ID" sz="1800" kern="100" dirty="0">
              <a:solidFill>
                <a:srgbClr val="40404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id-ID" dirty="0"/>
          </a:p>
        </p:txBody>
      </p:sp>
      <p:pic>
        <p:nvPicPr>
          <p:cNvPr id="1026" name="Picture 2" descr="Pariwisata Berbasis Masyarakat (Community-Based Tourism) di Desa Wisata -  Desa Adat Guliang Kangin">
            <a:extLst>
              <a:ext uri="{FF2B5EF4-FFF2-40B4-BE49-F238E27FC236}">
                <a16:creationId xmlns:a16="http://schemas.microsoft.com/office/drawing/2014/main" id="{E1024868-0DD3-8F52-8941-98A8D534C8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4149080"/>
            <a:ext cx="5760640" cy="2328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4972676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4663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971600" y="557808"/>
            <a:ext cx="7416824" cy="527605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d-ID" sz="3200" b="1" dirty="0">
                <a:solidFill>
                  <a:schemeClr val="tx1"/>
                </a:solidFill>
              </a:rPr>
              <a:t>Karakteristik Pariwisata Berbasis Masyarakat</a:t>
            </a:r>
          </a:p>
          <a:p>
            <a:pPr marL="342900" marR="0" lvl="0" indent="-342900">
              <a:lnSpc>
                <a:spcPct val="15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d-ID" sz="1900" b="1" u="sng" kern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Kepemilikan dan Pengelolaan Lokal</a:t>
            </a:r>
            <a:r>
              <a:rPr lang="id-ID" sz="1900" b="1" kern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Masyarakat setempat memiliki atau mengelola sebagian besar aspek pariwisata, seperti akomodasi (</a:t>
            </a:r>
            <a:r>
              <a:rPr lang="id-ID" sz="1900" b="1" kern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homestay</a:t>
            </a:r>
            <a:r>
              <a:rPr lang="id-ID" sz="1900" b="1" kern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pemandu wisata, atraksi, dan layanan lainnya.</a:t>
            </a:r>
            <a:endParaRPr lang="id-ID" sz="1900" b="1" kern="100" dirty="0">
              <a:solidFill>
                <a:schemeClr val="tx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5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d-ID" sz="1900" b="1" u="sng" kern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Partisipasi Aktif Masyarakat</a:t>
            </a:r>
            <a:r>
              <a:rPr lang="id-ID" sz="1900" b="1" kern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Masyarakat dilibatkan dalam setiap tahapan pengembangan pariwisata, mulai dari identifikasi potensi, perencanaan, implementasi, hingga evaluasi.</a:t>
            </a:r>
            <a:endParaRPr lang="id-ID" sz="1900" b="1" kern="100" dirty="0">
              <a:solidFill>
                <a:schemeClr val="tx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5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d-ID" sz="1900" b="1" u="sng" kern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Manfaat Ekonomi untuk Masyarakat</a:t>
            </a:r>
            <a:r>
              <a:rPr lang="id-ID" sz="1900" b="1" kern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Sebagian besar keuntungan ekonomi dari pariwisata kembali ke masyarakat lokal, baik secara langsung (melalui pekerjaan dan usaha) maupun tidak langsung (melalui investasi dalam proyek komunitas).</a:t>
            </a:r>
            <a:endParaRPr lang="id-ID" sz="1900" b="1" kern="100" dirty="0">
              <a:solidFill>
                <a:schemeClr val="tx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l"/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 typeface="Arial" pitchFamily="34" charset="0"/>
              <a:buChar char="•"/>
            </a:pPr>
            <a:endParaRPr lang="id-ID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7567083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F1C39014-0745-5EC1-38A2-AE4278E7E8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592" y="692696"/>
            <a:ext cx="7488832" cy="5433467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id-ID" b="1" dirty="0"/>
              <a:t>Manfaat Pariwisata Berbasis Masyarakat</a:t>
            </a:r>
          </a:p>
          <a:p>
            <a:r>
              <a:rPr lang="id-ID" dirty="0"/>
              <a:t>✅ </a:t>
            </a:r>
            <a:r>
              <a:rPr lang="id-ID" b="1" dirty="0"/>
              <a:t>Ekonomi:</a:t>
            </a:r>
            <a:r>
              <a:rPr lang="id-ID" dirty="0"/>
              <a:t> Meningkatkan pendapatan masyarakat melalui jasa wisata, penginapan, kuliner, dan kerajinan.</a:t>
            </a:r>
            <a:br>
              <a:rPr lang="id-ID" dirty="0"/>
            </a:br>
            <a:r>
              <a:rPr lang="id-ID" dirty="0"/>
              <a:t>✅ </a:t>
            </a:r>
            <a:r>
              <a:rPr lang="id-ID" b="1" dirty="0"/>
              <a:t>Sosial:</a:t>
            </a:r>
            <a:r>
              <a:rPr lang="id-ID" dirty="0"/>
              <a:t> Mendorong kebanggaan masyarakat terhadap budaya lokal dan memperkuat solidaritas komunitas.</a:t>
            </a:r>
            <a:br>
              <a:rPr lang="id-ID" dirty="0"/>
            </a:br>
            <a:r>
              <a:rPr lang="id-ID" dirty="0"/>
              <a:t>✅ </a:t>
            </a:r>
            <a:r>
              <a:rPr lang="id-ID" b="1" dirty="0"/>
              <a:t>Lingkungan:</a:t>
            </a:r>
            <a:r>
              <a:rPr lang="id-ID" dirty="0"/>
              <a:t> Mencegah eksploitasi alam berlebihan dengan menerapkan konsep ekowisata.</a:t>
            </a:r>
            <a:br>
              <a:rPr lang="id-ID" dirty="0"/>
            </a:br>
            <a:r>
              <a:rPr lang="id-ID" dirty="0"/>
              <a:t>✅ </a:t>
            </a:r>
            <a:r>
              <a:rPr lang="id-ID" b="1" dirty="0"/>
              <a:t>Edukasi:</a:t>
            </a:r>
            <a:r>
              <a:rPr lang="id-ID" dirty="0"/>
              <a:t> Meningkatkan pemahaman wisatawan tentang budaya dan kehidupan masyarakat lokal.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0337488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BF9D7AC5-1559-6F26-7A6D-493DB618BA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/>
          </a:bodyPr>
          <a:lstStyle/>
          <a:p>
            <a:pPr marL="342900" marR="0" lvl="0" indent="-342900">
              <a:lnSpc>
                <a:spcPct val="9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d-ID" sz="2000" b="1" kern="0">
                <a:effectLst/>
              </a:rPr>
              <a:t>Pelestarian Budaya dan Lingkungan:</a:t>
            </a:r>
            <a:r>
              <a:rPr lang="id-ID" sz="2000" kern="0">
                <a:effectLst/>
              </a:rPr>
              <a:t> Pariwisata dikembangkan dengan memperhatikan dan menghormati budaya lokal serta berupaya untuk melestarikan lingkungan alam.</a:t>
            </a:r>
            <a:endParaRPr lang="id-ID" sz="2000" kern="100">
              <a:effectLst/>
            </a:endParaRPr>
          </a:p>
          <a:p>
            <a:pPr marL="342900" marR="0" lvl="0" indent="-342900">
              <a:lnSpc>
                <a:spcPct val="9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d-ID" sz="2000" b="1" kern="0">
                <a:effectLst/>
              </a:rPr>
              <a:t>Pendidikan dan Pemberdayaan:</a:t>
            </a:r>
            <a:r>
              <a:rPr lang="id-ID" sz="2000" kern="0">
                <a:effectLst/>
              </a:rPr>
              <a:t> Pariwisata menjadi sarana untuk meningkatkan pengetahuan, keterampilan, dan kapasitas masyarakat lokal, sehingga mereka lebih mandiri dan berdaya.</a:t>
            </a:r>
            <a:endParaRPr lang="id-ID" sz="2000" kern="100">
              <a:effectLst/>
            </a:endParaRPr>
          </a:p>
          <a:p>
            <a:pPr>
              <a:lnSpc>
                <a:spcPct val="90000"/>
              </a:lnSpc>
            </a:pPr>
            <a:endParaRPr lang="id-ID" sz="2000"/>
          </a:p>
        </p:txBody>
      </p:sp>
      <p:pic>
        <p:nvPicPr>
          <p:cNvPr id="2050" name="Picture 2" descr="Pariwisata Berbasis Masyarakat Jadi Kunci Utama Pariwisata Berkelanjutan' |  Republika Online">
            <a:extLst>
              <a:ext uri="{FF2B5EF4-FFF2-40B4-BE49-F238E27FC236}">
                <a16:creationId xmlns:a16="http://schemas.microsoft.com/office/drawing/2014/main" id="{7899C96E-A311-6FEE-4C13-DE5EEE6A17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451" r="6712" b="1"/>
          <a:stretch/>
        </p:blipFill>
        <p:spPr bwMode="auto">
          <a:xfrm>
            <a:off x="4648200" y="1600200"/>
            <a:ext cx="4038600" cy="4525963"/>
          </a:xfrm>
          <a:prstGeom prst="rect">
            <a:avLst/>
          </a:prstGeom>
          <a:solidFill>
            <a:srgbClr val="FFFFFF"/>
          </a:solidFill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25702653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7C76D594-F7C7-531D-1CDF-594C96A5AF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/>
          </a:bodyPr>
          <a:lstStyle/>
          <a:p>
            <a:pPr marL="342900" marR="0" lvl="0" indent="-342900">
              <a:lnSpc>
                <a:spcPct val="9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d-ID" sz="2000" b="1" kern="0">
                <a:effectLst/>
              </a:rPr>
              <a:t>Skala Kecil dan Berkelanjutan:</a:t>
            </a:r>
            <a:r>
              <a:rPr lang="id-ID" sz="2000" kern="0">
                <a:effectLst/>
              </a:rPr>
              <a:t> Umumnya, pariwisata berbasis masyarakat dikembangkan dalam skala yang lebih kecil dan mengutamakan keberlanjutan jangka panjang daripada keuntungan maksimal dalam waktu singkat.</a:t>
            </a:r>
            <a:endParaRPr lang="id-ID" sz="2000" kern="100">
              <a:effectLst/>
            </a:endParaRPr>
          </a:p>
          <a:p>
            <a:pPr marL="342900" marR="0" lvl="0" indent="-342900">
              <a:lnSpc>
                <a:spcPct val="9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d-ID" sz="2000" b="1" kern="0">
                <a:effectLst/>
              </a:rPr>
              <a:t>Pengalaman Otentik bagi Wisatawan:</a:t>
            </a:r>
            <a:r>
              <a:rPr lang="id-ID" sz="2000" kern="0">
                <a:effectLst/>
              </a:rPr>
              <a:t> Wisatawan mendapatkan kesempatan untuk berinteraksi langsung dengan masyarakat lokal, mempelajari budaya mereka, dan merasakan kehidupan pedesaan yang otentik.</a:t>
            </a:r>
            <a:endParaRPr lang="id-ID" sz="2000" kern="100">
              <a:effectLst/>
            </a:endParaRPr>
          </a:p>
          <a:p>
            <a:pPr>
              <a:lnSpc>
                <a:spcPct val="90000"/>
              </a:lnSpc>
            </a:pPr>
            <a:endParaRPr lang="id-ID" sz="2000"/>
          </a:p>
        </p:txBody>
      </p:sp>
      <p:pic>
        <p:nvPicPr>
          <p:cNvPr id="3074" name="Picture 2" descr="Desa Wisata Nusa Aceh Besar, Kembangkan Pariwisata Berbasis Masyarakat">
            <a:extLst>
              <a:ext uri="{FF2B5EF4-FFF2-40B4-BE49-F238E27FC236}">
                <a16:creationId xmlns:a16="http://schemas.microsoft.com/office/drawing/2014/main" id="{21D4B7F9-A3F3-0549-8707-EBBFD47F6A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48200" y="2342859"/>
            <a:ext cx="4038600" cy="3040644"/>
          </a:xfrm>
          <a:prstGeom prst="rect">
            <a:avLst/>
          </a:prstGeom>
          <a:solidFill>
            <a:srgbClr val="FFFFFF"/>
          </a:solidFill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4428135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5E05A7EA-3E3C-97DF-87C8-49E395135F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51520" y="620688"/>
            <a:ext cx="4244280" cy="5505475"/>
          </a:xfrm>
        </p:spPr>
        <p:txBody>
          <a:bodyPr>
            <a:normAutofit fontScale="92500" lnSpcReduction="10000"/>
          </a:bodyPr>
          <a:lstStyle/>
          <a:p>
            <a:pPr marL="0" marR="0">
              <a:lnSpc>
                <a:spcPct val="90000"/>
              </a:lnSpc>
              <a:spcBef>
                <a:spcPts val="1370"/>
              </a:spcBef>
              <a:spcAft>
                <a:spcPts val="1030"/>
              </a:spcAft>
              <a:buNone/>
            </a:pPr>
            <a:r>
              <a:rPr lang="id-ID" sz="2000" b="1" kern="0" dirty="0">
                <a:effectLst/>
              </a:rPr>
              <a:t>Keuntungan CBT:</a:t>
            </a:r>
            <a:endParaRPr lang="id-ID" sz="2000" kern="100" dirty="0">
              <a:effectLst/>
            </a:endParaRPr>
          </a:p>
          <a:p>
            <a:pPr marL="342900" marR="0" lvl="0" indent="-342900">
              <a:lnSpc>
                <a:spcPct val="9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d-ID" sz="2000" kern="0" dirty="0">
                <a:effectLst/>
              </a:rPr>
              <a:t>Mengurangi kemiskinan dan pengangguran di daerah.</a:t>
            </a:r>
            <a:endParaRPr lang="id-ID" sz="2000" kern="100" dirty="0">
              <a:effectLst/>
            </a:endParaRPr>
          </a:p>
          <a:p>
            <a:pPr marL="342900" marR="0" lvl="0" indent="-342900">
              <a:lnSpc>
                <a:spcPct val="9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d-ID" sz="2000" kern="0" dirty="0">
                <a:effectLst/>
              </a:rPr>
              <a:t>Mencegah eksploitasi oleh pihak luar/pemodal besar.</a:t>
            </a:r>
            <a:endParaRPr lang="id-ID" sz="2000" kern="100" dirty="0">
              <a:effectLst/>
            </a:endParaRPr>
          </a:p>
          <a:p>
            <a:pPr marL="342900" marR="0" lvl="0" indent="-342900">
              <a:lnSpc>
                <a:spcPct val="9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d-ID" sz="2000" kern="0" dirty="0">
                <a:effectLst/>
              </a:rPr>
              <a:t>Mempertahankan identitas budaya dan ekosistem.</a:t>
            </a:r>
            <a:endParaRPr lang="id-ID" sz="2000" kern="100" dirty="0">
              <a:effectLst/>
            </a:endParaRPr>
          </a:p>
          <a:p>
            <a:pPr marL="342900" marR="0" lvl="0" indent="-342900">
              <a:lnSpc>
                <a:spcPct val="9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d-ID" sz="2000" kern="0" dirty="0">
                <a:effectLst/>
              </a:rPr>
              <a:t>Meningkatkan kebanggaan masyarakat akan lokalitas mereka.</a:t>
            </a:r>
            <a:endParaRPr lang="id-ID" sz="2000" kern="100" dirty="0">
              <a:effectLst/>
            </a:endParaRPr>
          </a:p>
          <a:p>
            <a:pPr marL="0" marR="0">
              <a:lnSpc>
                <a:spcPct val="90000"/>
              </a:lnSpc>
              <a:spcBef>
                <a:spcPts val="1370"/>
              </a:spcBef>
              <a:spcAft>
                <a:spcPts val="1030"/>
              </a:spcAft>
              <a:buNone/>
            </a:pPr>
            <a:r>
              <a:rPr lang="id-ID" sz="2000" b="1" kern="0" dirty="0">
                <a:effectLst/>
              </a:rPr>
              <a:t>Tantangan yang Sering Dihadapi:</a:t>
            </a:r>
            <a:endParaRPr lang="id-ID" sz="2000" kern="100" dirty="0">
              <a:effectLst/>
            </a:endParaRPr>
          </a:p>
          <a:p>
            <a:pPr marL="342900" marR="0" lvl="0" indent="-342900">
              <a:lnSpc>
                <a:spcPct val="9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d-ID" sz="2000" kern="0" dirty="0">
                <a:effectLst/>
              </a:rPr>
              <a:t>Kurangnya kapasitas manajemen masyarakat.</a:t>
            </a:r>
            <a:endParaRPr lang="id-ID" sz="2000" kern="100" dirty="0">
              <a:effectLst/>
            </a:endParaRPr>
          </a:p>
          <a:p>
            <a:pPr marL="342900" marR="0" lvl="0" indent="-342900">
              <a:lnSpc>
                <a:spcPct val="9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d-ID" sz="2000" kern="0" dirty="0">
                <a:effectLst/>
              </a:rPr>
              <a:t>Minimnya akses pemasaran dan teknologi.</a:t>
            </a:r>
            <a:endParaRPr lang="id-ID" sz="2000" kern="100" dirty="0">
              <a:effectLst/>
            </a:endParaRPr>
          </a:p>
          <a:p>
            <a:pPr marL="342900" marR="0" lvl="0" indent="-342900">
              <a:lnSpc>
                <a:spcPct val="9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d-ID" sz="2000" kern="0" dirty="0">
                <a:effectLst/>
              </a:rPr>
              <a:t>Konflik kepentingan </a:t>
            </a:r>
            <a:r>
              <a:rPr lang="id-ID" sz="2000" kern="0" dirty="0" err="1">
                <a:effectLst/>
              </a:rPr>
              <a:t>antarwarga</a:t>
            </a:r>
            <a:r>
              <a:rPr lang="id-ID" sz="2000" kern="0" dirty="0">
                <a:effectLst/>
              </a:rPr>
              <a:t> atau dengan investor luar.</a:t>
            </a:r>
            <a:endParaRPr lang="id-ID" sz="2000" kern="100" dirty="0">
              <a:effectLst/>
            </a:endParaRPr>
          </a:p>
          <a:p>
            <a:pPr>
              <a:lnSpc>
                <a:spcPct val="90000"/>
              </a:lnSpc>
            </a:pPr>
            <a:endParaRPr lang="id-ID" sz="1500" dirty="0"/>
          </a:p>
        </p:txBody>
      </p:sp>
      <p:pic>
        <p:nvPicPr>
          <p:cNvPr id="4098" name="Picture 2" descr="Praktik CBT atau Pariwisata Berbasis Masyarakat di Destinasi Pariwisata">
            <a:extLst>
              <a:ext uri="{FF2B5EF4-FFF2-40B4-BE49-F238E27FC236}">
                <a16:creationId xmlns:a16="http://schemas.microsoft.com/office/drawing/2014/main" id="{8D797692-1274-3B8E-156F-19D6F1C493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48200" y="2519429"/>
            <a:ext cx="4038600" cy="2687504"/>
          </a:xfrm>
          <a:prstGeom prst="rect">
            <a:avLst/>
          </a:prstGeom>
          <a:solidFill>
            <a:srgbClr val="FFFFFF"/>
          </a:solidFill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99110614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6529</TotalTime>
  <Words>1215</Words>
  <Application>Microsoft Office PowerPoint</Application>
  <PresentationFormat>Tampilan Layar (4:3)</PresentationFormat>
  <Paragraphs>113</Paragraphs>
  <Slides>22</Slides>
  <Notes>1</Notes>
  <HiddenSlides>0</HiddenSlides>
  <MMClips>0</MMClips>
  <ScaleCrop>false</ScaleCrop>
  <HeadingPairs>
    <vt:vector size="6" baseType="variant">
      <vt:variant>
        <vt:lpstr>Font Dipakai</vt:lpstr>
      </vt:variant>
      <vt:variant>
        <vt:i4>9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22</vt:i4>
      </vt:variant>
    </vt:vector>
  </HeadingPairs>
  <TitlesOfParts>
    <vt:vector size="32" baseType="lpstr">
      <vt:lpstr>Aptos</vt:lpstr>
      <vt:lpstr>Arial</vt:lpstr>
      <vt:lpstr>Calibri</vt:lpstr>
      <vt:lpstr>Cambria</vt:lpstr>
      <vt:lpstr>Courier New</vt:lpstr>
      <vt:lpstr>Segoe UI</vt:lpstr>
      <vt:lpstr>Symbol</vt:lpstr>
      <vt:lpstr>Times New Roman</vt:lpstr>
      <vt:lpstr>Wingdings</vt:lpstr>
      <vt:lpstr>Office Theme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yusminar wahyuningsih</cp:lastModifiedBy>
  <cp:revision>445</cp:revision>
  <cp:lastPrinted>2017-08-29T02:54:51Z</cp:lastPrinted>
  <dcterms:created xsi:type="dcterms:W3CDTF">2010-04-18T12:06:30Z</dcterms:created>
  <dcterms:modified xsi:type="dcterms:W3CDTF">2025-05-12T13:52:24Z</dcterms:modified>
</cp:coreProperties>
</file>