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424" r:id="rId3"/>
    <p:sldId id="431" r:id="rId4"/>
    <p:sldId id="472" r:id="rId5"/>
    <p:sldId id="425" r:id="rId6"/>
    <p:sldId id="426" r:id="rId7"/>
    <p:sldId id="422" r:id="rId8"/>
    <p:sldId id="381" r:id="rId9"/>
    <p:sldId id="432" r:id="rId10"/>
    <p:sldId id="433" r:id="rId11"/>
    <p:sldId id="477" r:id="rId12"/>
    <p:sldId id="434" r:id="rId13"/>
    <p:sldId id="435" r:id="rId14"/>
    <p:sldId id="476" r:id="rId15"/>
    <p:sldId id="465" r:id="rId16"/>
    <p:sldId id="468" r:id="rId17"/>
    <p:sldId id="466" r:id="rId18"/>
    <p:sldId id="469" r:id="rId19"/>
    <p:sldId id="438" r:id="rId20"/>
    <p:sldId id="502" r:id="rId21"/>
    <p:sldId id="501" r:id="rId22"/>
    <p:sldId id="439" r:id="rId23"/>
    <p:sldId id="453" r:id="rId24"/>
    <p:sldId id="478" r:id="rId25"/>
    <p:sldId id="479" r:id="rId26"/>
    <p:sldId id="480" r:id="rId27"/>
    <p:sldId id="481" r:id="rId28"/>
    <p:sldId id="482" r:id="rId29"/>
    <p:sldId id="483" r:id="rId30"/>
    <p:sldId id="484" r:id="rId31"/>
    <p:sldId id="485" r:id="rId32"/>
    <p:sldId id="486" r:id="rId33"/>
    <p:sldId id="487" r:id="rId34"/>
    <p:sldId id="488" r:id="rId35"/>
    <p:sldId id="489" r:id="rId36"/>
    <p:sldId id="490" r:id="rId37"/>
    <p:sldId id="491" r:id="rId38"/>
    <p:sldId id="492" r:id="rId39"/>
    <p:sldId id="493" r:id="rId40"/>
    <p:sldId id="494" r:id="rId41"/>
    <p:sldId id="495" r:id="rId42"/>
    <p:sldId id="496" r:id="rId43"/>
    <p:sldId id="497" r:id="rId44"/>
    <p:sldId id="498" r:id="rId45"/>
    <p:sldId id="499" r:id="rId46"/>
    <p:sldId id="506"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7012"/>
    <a:srgbClr val="FF9900"/>
    <a:srgbClr val="990000"/>
    <a:srgbClr val="00642D"/>
    <a:srgbClr val="CC0000"/>
    <a:srgbClr val="FFFF99"/>
    <a:srgbClr val="ED5949"/>
    <a:srgbClr val="284C43"/>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85" autoAdjust="0"/>
    <p:restoredTop sz="94651"/>
  </p:normalViewPr>
  <p:slideViewPr>
    <p:cSldViewPr>
      <p:cViewPr varScale="1">
        <p:scale>
          <a:sx n="101" d="100"/>
          <a:sy n="101" d="100"/>
        </p:scale>
        <p:origin x="1808"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68C74F-1512-4963-97EB-E896BFD29AF5}" type="datetimeFigureOut">
              <a:rPr lang="en-US" smtClean="0"/>
              <a:pPr/>
              <a:t>9/14/23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BF3CED-D801-4899-A2E0-7C0BD3AED7EF}" type="slidenum">
              <a:rPr lang="en-US" smtClean="0"/>
              <a:pPr/>
              <a:t>‹#›</a:t>
            </a:fld>
            <a:endParaRPr lang="en-US"/>
          </a:p>
        </p:txBody>
      </p:sp>
    </p:spTree>
    <p:extLst>
      <p:ext uri="{BB962C8B-B14F-4D97-AF65-F5344CB8AC3E}">
        <p14:creationId xmlns:p14="http://schemas.microsoft.com/office/powerpoint/2010/main" val="2213332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F5FC68-3AEA-485D-A3E7-3495D0E200E2}" type="slidenum">
              <a:rPr lang="en-US" smtClean="0"/>
              <a:pPr/>
              <a:t>25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F5FC68-3AEA-485D-A3E7-3495D0E200E2}" type="slidenum">
              <a:rPr lang="en-US" smtClean="0"/>
              <a:pPr/>
              <a:t>34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F5FC68-3AEA-485D-A3E7-3495D0E200E2}" type="slidenum">
              <a:rPr lang="en-US" smtClean="0"/>
              <a:pPr/>
              <a:t>35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F5FC68-3AEA-485D-A3E7-3495D0E200E2}" type="slidenum">
              <a:rPr lang="en-US" smtClean="0"/>
              <a:pPr/>
              <a:t>36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F5FC68-3AEA-485D-A3E7-3495D0E200E2}" type="slidenum">
              <a:rPr lang="en-US" smtClean="0"/>
              <a:pPr/>
              <a:t>37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F5FC68-3AEA-485D-A3E7-3495D0E200E2}" type="slidenum">
              <a:rPr lang="en-US" smtClean="0"/>
              <a:pPr/>
              <a:t>38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F5FC68-3AEA-485D-A3E7-3495D0E200E2}" type="slidenum">
              <a:rPr lang="en-US" smtClean="0"/>
              <a:pPr/>
              <a:t>39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F5FC68-3AEA-485D-A3E7-3495D0E200E2}" type="slidenum">
              <a:rPr lang="en-US" smtClean="0"/>
              <a:pPr/>
              <a:t>40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F5FC68-3AEA-485D-A3E7-3495D0E200E2}" type="slidenum">
              <a:rPr lang="en-US" smtClean="0"/>
              <a:pPr/>
              <a:t>41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F5FC68-3AEA-485D-A3E7-3495D0E200E2}" type="slidenum">
              <a:rPr lang="en-US" smtClean="0"/>
              <a:pPr/>
              <a:t>42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F5FC68-3AEA-485D-A3E7-3495D0E200E2}" type="slidenum">
              <a:rPr lang="en-US" smtClean="0"/>
              <a:pPr/>
              <a:t>43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F5FC68-3AEA-485D-A3E7-3495D0E200E2}" type="slidenum">
              <a:rPr lang="en-US" smtClean="0"/>
              <a:pPr/>
              <a:t>26</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F5FC68-3AEA-485D-A3E7-3495D0E200E2}" type="slidenum">
              <a:rPr lang="en-US" smtClean="0"/>
              <a:pPr/>
              <a:t>44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F5FC68-3AEA-485D-A3E7-3495D0E200E2}" type="slidenum">
              <a:rPr lang="en-US" smtClean="0"/>
              <a:pPr/>
              <a:t>45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F5FC68-3AEA-485D-A3E7-3495D0E200E2}" type="slidenum">
              <a:rPr lang="en-US" smtClean="0"/>
              <a:pPr/>
              <a:t>46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F5FC68-3AEA-485D-A3E7-3495D0E200E2}" type="slidenum">
              <a:rPr lang="en-US" smtClean="0"/>
              <a:pPr/>
              <a:t>27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F5FC68-3AEA-485D-A3E7-3495D0E200E2}" type="slidenum">
              <a:rPr lang="en-US" smtClean="0"/>
              <a:pPr/>
              <a:t>28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F5FC68-3AEA-485D-A3E7-3495D0E200E2}" type="slidenum">
              <a:rPr lang="en-US" smtClean="0"/>
              <a:pPr/>
              <a:t>29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F5FC68-3AEA-485D-A3E7-3495D0E200E2}" type="slidenum">
              <a:rPr lang="en-US" smtClean="0"/>
              <a:pPr/>
              <a:t>30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F5FC68-3AEA-485D-A3E7-3495D0E200E2}" type="slidenum">
              <a:rPr lang="en-US" smtClean="0"/>
              <a:pPr/>
              <a:t>31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F5FC68-3AEA-485D-A3E7-3495D0E200E2}" type="slidenum">
              <a:rPr lang="en-US" smtClean="0"/>
              <a:pPr/>
              <a:t>32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F5FC68-3AEA-485D-A3E7-3495D0E200E2}" type="slidenum">
              <a:rPr lang="en-US" smtClean="0"/>
              <a:pPr/>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CAA0AAD-D4A2-41F8-9E25-CBA9FDA391A7}" type="datetimeFigureOut">
              <a:rPr lang="en-US" smtClean="0"/>
              <a:pPr/>
              <a:t>9/14/23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81B06-88E6-46AC-929B-632BDEA0230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AA0AAD-D4A2-41F8-9E25-CBA9FDA391A7}" type="datetimeFigureOut">
              <a:rPr lang="en-US" smtClean="0"/>
              <a:pPr/>
              <a:t>9/14/23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81B06-88E6-46AC-929B-632BDEA0230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AA0AAD-D4A2-41F8-9E25-CBA9FDA391A7}" type="datetimeFigureOut">
              <a:rPr lang="en-US" smtClean="0"/>
              <a:pPr/>
              <a:t>9/14/23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81B06-88E6-46AC-929B-632BDEA0230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AA0AAD-D4A2-41F8-9E25-CBA9FDA391A7}" type="datetimeFigureOut">
              <a:rPr lang="en-US" smtClean="0"/>
              <a:pPr/>
              <a:t>9/14/23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81B06-88E6-46AC-929B-632BDEA0230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AA0AAD-D4A2-41F8-9E25-CBA9FDA391A7}" type="datetimeFigureOut">
              <a:rPr lang="en-US" smtClean="0"/>
              <a:pPr/>
              <a:t>9/14/23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81B06-88E6-46AC-929B-632BDEA0230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AA0AAD-D4A2-41F8-9E25-CBA9FDA391A7}" type="datetimeFigureOut">
              <a:rPr lang="en-US" smtClean="0"/>
              <a:pPr/>
              <a:t>9/14/23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981B06-88E6-46AC-929B-632BDEA0230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AA0AAD-D4A2-41F8-9E25-CBA9FDA391A7}" type="datetimeFigureOut">
              <a:rPr lang="en-US" smtClean="0"/>
              <a:pPr/>
              <a:t>9/14/23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981B06-88E6-46AC-929B-632BDEA0230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AA0AAD-D4A2-41F8-9E25-CBA9FDA391A7}" type="datetimeFigureOut">
              <a:rPr lang="en-US" smtClean="0"/>
              <a:pPr/>
              <a:t>9/14/23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981B06-88E6-46AC-929B-632BDEA0230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AA0AAD-D4A2-41F8-9E25-CBA9FDA391A7}" type="datetimeFigureOut">
              <a:rPr lang="en-US" smtClean="0"/>
              <a:pPr/>
              <a:t>9/14/23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981B06-88E6-46AC-929B-632BDEA0230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AA0AAD-D4A2-41F8-9E25-CBA9FDA391A7}" type="datetimeFigureOut">
              <a:rPr lang="en-US" smtClean="0"/>
              <a:pPr/>
              <a:t>9/14/23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981B06-88E6-46AC-929B-632BDEA0230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AA0AAD-D4A2-41F8-9E25-CBA9FDA391A7}" type="datetimeFigureOut">
              <a:rPr lang="en-US" smtClean="0"/>
              <a:pPr/>
              <a:t>9/14/23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981B06-88E6-46AC-929B-632BDEA0230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AA0AAD-D4A2-41F8-9E25-CBA9FDA391A7}" type="datetimeFigureOut">
              <a:rPr lang="en-US" smtClean="0"/>
              <a:pPr/>
              <a:t>9/14/23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81B06-88E6-46AC-929B-632BDEA0230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0" y="1524000"/>
            <a:ext cx="7772400" cy="14700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i="0" u="none" strike="noStrike" kern="1200" cap="none" spc="0" normalizeH="0" baseline="0" noProof="0" dirty="0">
                <a:ln>
                  <a:noFill/>
                </a:ln>
                <a:solidFill>
                  <a:schemeClr val="tx1"/>
                </a:solidFill>
                <a:effectLst/>
                <a:uLnTx/>
                <a:uFillTx/>
                <a:latin typeface="+mj-lt"/>
                <a:ea typeface="+mj-ea"/>
                <a:cs typeface="+mj-cs"/>
              </a:rPr>
              <a:t>MK. DKV </a:t>
            </a:r>
            <a:r>
              <a:rPr kumimoji="0" lang="en-US" sz="3200" i="0" u="none" strike="noStrike" kern="1200" cap="none" spc="0" normalizeH="0" baseline="0" noProof="0" dirty="0" err="1">
                <a:ln>
                  <a:noFill/>
                </a:ln>
                <a:solidFill>
                  <a:schemeClr val="tx1"/>
                </a:solidFill>
                <a:effectLst/>
                <a:uLnTx/>
                <a:uFillTx/>
                <a:latin typeface="+mj-lt"/>
                <a:ea typeface="+mj-ea"/>
                <a:cs typeface="+mj-cs"/>
              </a:rPr>
              <a:t>Studi</a:t>
            </a:r>
            <a:r>
              <a:rPr kumimoji="0" lang="en-US" sz="3200" i="0" u="none" strike="noStrike" kern="1200" cap="none" spc="0" normalizeH="0" baseline="0" noProof="0" dirty="0">
                <a:ln>
                  <a:noFill/>
                </a:ln>
                <a:solidFill>
                  <a:schemeClr val="tx1"/>
                </a:solidFill>
                <a:effectLst/>
                <a:uLnTx/>
                <a:uFillTx/>
                <a:latin typeface="+mj-lt"/>
                <a:ea typeface="+mj-ea"/>
                <a:cs typeface="+mj-cs"/>
              </a:rPr>
              <a:t> </a:t>
            </a:r>
            <a:r>
              <a:rPr kumimoji="0" lang="en-US" sz="3200" i="0" u="none" strike="noStrike" kern="1200" cap="none" spc="0" normalizeH="0" baseline="0" noProof="0" dirty="0" err="1">
                <a:ln>
                  <a:noFill/>
                </a:ln>
                <a:solidFill>
                  <a:schemeClr val="tx1"/>
                </a:solidFill>
                <a:effectLst/>
                <a:uLnTx/>
                <a:uFillTx/>
                <a:latin typeface="+mj-lt"/>
                <a:ea typeface="+mj-ea"/>
                <a:cs typeface="+mj-cs"/>
              </a:rPr>
              <a:t>Kreatif</a:t>
            </a:r>
            <a:endParaRPr kumimoji="0" lang="en-US" sz="3200" i="0" u="none" strike="noStrike" kern="1200" cap="none" spc="0" normalizeH="0" baseline="0" noProof="0" dirty="0">
              <a:ln>
                <a:noFill/>
              </a:ln>
              <a:solidFill>
                <a:schemeClr val="tx1"/>
              </a:solidFill>
              <a:effectLst/>
              <a:uLnTx/>
              <a:uFillTx/>
              <a:latin typeface="+mj-lt"/>
              <a:ea typeface="+mj-ea"/>
              <a:cs typeface="+mj-cs"/>
            </a:endParaRPr>
          </a:p>
        </p:txBody>
      </p:sp>
      <p:sp>
        <p:nvSpPr>
          <p:cNvPr id="5" name="Subtitle 2"/>
          <p:cNvSpPr txBox="1">
            <a:spLocks/>
          </p:cNvSpPr>
          <p:nvPr/>
        </p:nvSpPr>
        <p:spPr>
          <a:xfrm>
            <a:off x="685800" y="2514600"/>
            <a:ext cx="7696200" cy="3581400"/>
          </a:xfrm>
          <a:prstGeom prst="rect">
            <a:avLst/>
          </a:prstGeom>
        </p:spPr>
        <p:txBody>
          <a:bodyPr>
            <a:normAutofit/>
          </a:bodyPr>
          <a:lstStyle/>
          <a:p>
            <a:pPr marR="0" lvl="0" algn="l" defTabSz="914400" rtl="0" eaLnBrk="1" fontAlgn="auto" latinLnBrk="0" hangingPunct="1">
              <a:lnSpc>
                <a:spcPct val="100000"/>
              </a:lnSpc>
              <a:spcBef>
                <a:spcPct val="20000"/>
              </a:spcBef>
              <a:spcAft>
                <a:spcPts val="0"/>
              </a:spcAft>
              <a:buClrTx/>
              <a:buSzTx/>
              <a:tabLst/>
              <a:defRPr/>
            </a:pPr>
            <a:r>
              <a:rPr lang="en-US" sz="9600" b="1" dirty="0" err="1">
                <a:solidFill>
                  <a:srgbClr val="FF0000"/>
                </a:solidFill>
              </a:rPr>
              <a:t>Introduksi</a:t>
            </a:r>
            <a:endParaRPr kumimoji="0" lang="en-US" sz="9600" b="1" i="0" u="none" strike="noStrike" kern="1200" cap="none" spc="0" normalizeH="0" baseline="0" noProof="0" dirty="0">
              <a:ln>
                <a:noFill/>
              </a:ln>
              <a:solidFill>
                <a:srgbClr val="FF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lang="en-US" sz="3200" dirty="0"/>
          </a:p>
          <a:p>
            <a:pPr marL="342900" marR="0" lvl="0" indent="-342900" algn="l" defTabSz="914400" rtl="0" eaLnBrk="1" fontAlgn="auto" latinLnBrk="0" hangingPunct="1">
              <a:lnSpc>
                <a:spcPct val="100000"/>
              </a:lnSpc>
              <a:spcBef>
                <a:spcPct val="20000"/>
              </a:spcBef>
              <a:spcAft>
                <a:spcPts val="0"/>
              </a:spcAft>
              <a:buClrTx/>
              <a:buSzTx/>
              <a:tabLst/>
              <a:defRPr/>
            </a:pPr>
            <a:endParaRPr lang="en-US" sz="3200" dirty="0"/>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spli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1311275"/>
            <a:ext cx="8229600" cy="1143000"/>
          </a:xfrm>
        </p:spPr>
        <p:txBody>
          <a:bodyPr>
            <a:normAutofit/>
          </a:bodyPr>
          <a:lstStyle/>
          <a:p>
            <a:pPr algn="l"/>
            <a:r>
              <a:rPr lang="en-US" sz="6000" b="1" dirty="0">
                <a:solidFill>
                  <a:srgbClr val="FF0000"/>
                </a:solidFill>
              </a:rPr>
              <a:t>Visual</a:t>
            </a:r>
          </a:p>
        </p:txBody>
      </p:sp>
      <p:sp>
        <p:nvSpPr>
          <p:cNvPr id="4" name="Content Placeholder 3"/>
          <p:cNvSpPr>
            <a:spLocks noGrp="1"/>
          </p:cNvSpPr>
          <p:nvPr>
            <p:ph idx="1"/>
          </p:nvPr>
        </p:nvSpPr>
        <p:spPr>
          <a:xfrm>
            <a:off x="685800" y="2789237"/>
            <a:ext cx="7315200" cy="4525963"/>
          </a:xfrm>
        </p:spPr>
        <p:txBody>
          <a:bodyPr>
            <a:normAutofit/>
          </a:bodyPr>
          <a:lstStyle/>
          <a:p>
            <a:pPr>
              <a:buNone/>
            </a:pPr>
            <a:r>
              <a:rPr lang="en-US" sz="2400" dirty="0">
                <a:latin typeface="+mj-lt"/>
              </a:rPr>
              <a:t>	 </a:t>
            </a:r>
            <a:r>
              <a:rPr lang="en-US" sz="2400" dirty="0" err="1">
                <a:latin typeface="+mj-lt"/>
              </a:rPr>
              <a:t>kata</a:t>
            </a:r>
            <a:r>
              <a:rPr lang="en-US" sz="2400" dirty="0">
                <a:latin typeface="+mj-lt"/>
              </a:rPr>
              <a:t> </a:t>
            </a:r>
            <a:r>
              <a:rPr lang="en-US" sz="2400" b="1" dirty="0">
                <a:latin typeface="+mj-lt"/>
              </a:rPr>
              <a:t>visual</a:t>
            </a:r>
            <a:r>
              <a:rPr lang="en-US" sz="2400" dirty="0">
                <a:latin typeface="+mj-lt"/>
              </a:rPr>
              <a:t> </a:t>
            </a:r>
            <a:r>
              <a:rPr lang="en-US" sz="2400" dirty="0" err="1">
                <a:latin typeface="+mj-lt"/>
              </a:rPr>
              <a:t>bermakna</a:t>
            </a:r>
            <a:r>
              <a:rPr lang="en-US" sz="2400" dirty="0">
                <a:latin typeface="+mj-lt"/>
              </a:rPr>
              <a:t> </a:t>
            </a:r>
            <a:r>
              <a:rPr lang="en-US" sz="2400" dirty="0" err="1">
                <a:latin typeface="+mj-lt"/>
              </a:rPr>
              <a:t>segala</a:t>
            </a:r>
            <a:r>
              <a:rPr lang="en-US" sz="2400" dirty="0">
                <a:latin typeface="+mj-lt"/>
              </a:rPr>
              <a:t> </a:t>
            </a:r>
            <a:r>
              <a:rPr lang="en-US" sz="2400" dirty="0" err="1">
                <a:latin typeface="+mj-lt"/>
              </a:rPr>
              <a:t>sesuatu</a:t>
            </a:r>
            <a:r>
              <a:rPr lang="en-US" sz="2400" dirty="0">
                <a:latin typeface="+mj-lt"/>
              </a:rPr>
              <a:t> yang </a:t>
            </a:r>
            <a:r>
              <a:rPr lang="en-US" sz="2400" dirty="0" err="1">
                <a:latin typeface="+mj-lt"/>
              </a:rPr>
              <a:t>dapat</a:t>
            </a:r>
            <a:r>
              <a:rPr lang="en-US" sz="2400" dirty="0">
                <a:latin typeface="+mj-lt"/>
              </a:rPr>
              <a:t> </a:t>
            </a:r>
            <a:r>
              <a:rPr lang="en-US" sz="2400" dirty="0" err="1">
                <a:latin typeface="+mj-lt"/>
              </a:rPr>
              <a:t>dilihat</a:t>
            </a:r>
            <a:r>
              <a:rPr lang="en-US" sz="2400" dirty="0">
                <a:latin typeface="+mj-lt"/>
              </a:rPr>
              <a:t> </a:t>
            </a:r>
            <a:r>
              <a:rPr lang="en-US" sz="2400" dirty="0" err="1">
                <a:latin typeface="+mj-lt"/>
              </a:rPr>
              <a:t>dan</a:t>
            </a:r>
            <a:r>
              <a:rPr lang="en-US" sz="2400" dirty="0">
                <a:latin typeface="+mj-lt"/>
              </a:rPr>
              <a:t> </a:t>
            </a:r>
            <a:r>
              <a:rPr lang="en-US" sz="2400" dirty="0" err="1">
                <a:latin typeface="+mj-lt"/>
              </a:rPr>
              <a:t>direspon</a:t>
            </a:r>
            <a:r>
              <a:rPr lang="en-US" sz="2400" dirty="0">
                <a:latin typeface="+mj-lt"/>
              </a:rPr>
              <a:t> </a:t>
            </a:r>
            <a:r>
              <a:rPr lang="en-US" sz="2400" dirty="0" err="1">
                <a:latin typeface="+mj-lt"/>
              </a:rPr>
              <a:t>oleh</a:t>
            </a:r>
            <a:r>
              <a:rPr lang="en-US" sz="2400" dirty="0">
                <a:latin typeface="+mj-lt"/>
              </a:rPr>
              <a:t> </a:t>
            </a:r>
            <a:r>
              <a:rPr lang="en-US" sz="2400" dirty="0" err="1">
                <a:latin typeface="+mj-lt"/>
              </a:rPr>
              <a:t>indera</a:t>
            </a:r>
            <a:r>
              <a:rPr lang="en-US" sz="2400" dirty="0">
                <a:latin typeface="+mj-lt"/>
              </a:rPr>
              <a:t> </a:t>
            </a:r>
            <a:r>
              <a:rPr lang="en-US" sz="2400" dirty="0" err="1">
                <a:latin typeface="+mj-lt"/>
              </a:rPr>
              <a:t>penglihatan</a:t>
            </a:r>
            <a:r>
              <a:rPr lang="en-US" sz="2400" dirty="0">
                <a:latin typeface="+mj-lt"/>
              </a:rPr>
              <a:t> </a:t>
            </a:r>
            <a:r>
              <a:rPr lang="en-US" sz="2400" dirty="0" err="1">
                <a:latin typeface="+mj-lt"/>
              </a:rPr>
              <a:t>kita</a:t>
            </a:r>
            <a:r>
              <a:rPr lang="en-US" sz="2400" dirty="0">
                <a:latin typeface="+mj-lt"/>
              </a:rPr>
              <a:t> </a:t>
            </a:r>
            <a:r>
              <a:rPr lang="en-US" sz="2400" dirty="0" err="1">
                <a:latin typeface="+mj-lt"/>
              </a:rPr>
              <a:t>yaitu</a:t>
            </a:r>
            <a:r>
              <a:rPr lang="en-US" sz="2400" dirty="0">
                <a:latin typeface="+mj-lt"/>
              </a:rPr>
              <a:t> </a:t>
            </a:r>
            <a:r>
              <a:rPr lang="en-US" sz="2400" dirty="0" err="1">
                <a:latin typeface="+mj-lt"/>
              </a:rPr>
              <a:t>mata</a:t>
            </a:r>
            <a:r>
              <a:rPr lang="en-US" sz="2400" dirty="0">
                <a:latin typeface="+mj-lt"/>
              </a:rPr>
              <a:t>. </a:t>
            </a:r>
            <a:r>
              <a:rPr lang="en-US" sz="2400" dirty="0" err="1">
                <a:latin typeface="+mj-lt"/>
              </a:rPr>
              <a:t>Berasal</a:t>
            </a:r>
            <a:r>
              <a:rPr lang="en-US" sz="2400" dirty="0">
                <a:latin typeface="+mj-lt"/>
              </a:rPr>
              <a:t> </a:t>
            </a:r>
            <a:r>
              <a:rPr lang="en-US" sz="2400" dirty="0" err="1">
                <a:latin typeface="+mj-lt"/>
              </a:rPr>
              <a:t>dari</a:t>
            </a:r>
            <a:r>
              <a:rPr lang="en-US" sz="2400" dirty="0">
                <a:latin typeface="+mj-lt"/>
              </a:rPr>
              <a:t> </a:t>
            </a:r>
            <a:r>
              <a:rPr lang="en-US" sz="2400" dirty="0" err="1">
                <a:latin typeface="+mj-lt"/>
              </a:rPr>
              <a:t>kata</a:t>
            </a:r>
            <a:r>
              <a:rPr lang="en-US" sz="2400" dirty="0">
                <a:latin typeface="+mj-lt"/>
              </a:rPr>
              <a:t> Latin </a:t>
            </a:r>
            <a:r>
              <a:rPr lang="en-US" sz="2400" dirty="0" err="1">
                <a:latin typeface="+mj-lt"/>
              </a:rPr>
              <a:t>videre</a:t>
            </a:r>
            <a:r>
              <a:rPr lang="en-US" sz="2400" dirty="0">
                <a:latin typeface="+mj-lt"/>
              </a:rPr>
              <a:t> yang </a:t>
            </a:r>
            <a:r>
              <a:rPr lang="en-US" sz="2400" dirty="0" err="1">
                <a:latin typeface="+mj-lt"/>
              </a:rPr>
              <a:t>artinya</a:t>
            </a:r>
            <a:r>
              <a:rPr lang="en-US" sz="2400" dirty="0">
                <a:latin typeface="+mj-lt"/>
              </a:rPr>
              <a:t> </a:t>
            </a:r>
            <a:r>
              <a:rPr lang="en-US" sz="2400" dirty="0" err="1">
                <a:latin typeface="+mj-lt"/>
              </a:rPr>
              <a:t>melihat</a:t>
            </a:r>
            <a:r>
              <a:rPr lang="en-US" sz="2400" dirty="0">
                <a:latin typeface="+mj-lt"/>
              </a:rPr>
              <a:t> yang </a:t>
            </a:r>
            <a:r>
              <a:rPr lang="en-US" sz="2400" dirty="0" err="1">
                <a:latin typeface="+mj-lt"/>
              </a:rPr>
              <a:t>kemudian</a:t>
            </a:r>
            <a:r>
              <a:rPr lang="en-US" sz="2400" dirty="0">
                <a:latin typeface="+mj-lt"/>
              </a:rPr>
              <a:t> </a:t>
            </a:r>
            <a:r>
              <a:rPr lang="en-US" sz="2400" dirty="0" err="1">
                <a:latin typeface="+mj-lt"/>
              </a:rPr>
              <a:t>dimasukkan</a:t>
            </a:r>
            <a:r>
              <a:rPr lang="en-US" sz="2400" dirty="0">
                <a:latin typeface="+mj-lt"/>
              </a:rPr>
              <a:t> </a:t>
            </a:r>
            <a:r>
              <a:rPr lang="en-US" sz="2400" dirty="0" err="1">
                <a:latin typeface="+mj-lt"/>
              </a:rPr>
              <a:t>ke</a:t>
            </a:r>
            <a:r>
              <a:rPr lang="en-US" sz="2400" dirty="0">
                <a:latin typeface="+mj-lt"/>
              </a:rPr>
              <a:t> </a:t>
            </a:r>
            <a:r>
              <a:rPr lang="en-US" sz="2400" dirty="0" err="1">
                <a:latin typeface="+mj-lt"/>
              </a:rPr>
              <a:t>dalam</a:t>
            </a:r>
            <a:r>
              <a:rPr lang="en-US" sz="2400" dirty="0">
                <a:latin typeface="+mj-lt"/>
              </a:rPr>
              <a:t> </a:t>
            </a:r>
            <a:r>
              <a:rPr lang="en-US" sz="2400" dirty="0" err="1">
                <a:latin typeface="+mj-lt"/>
              </a:rPr>
              <a:t>bahasa</a:t>
            </a:r>
            <a:r>
              <a:rPr lang="en-US" sz="2400" dirty="0">
                <a:latin typeface="+mj-lt"/>
              </a:rPr>
              <a:t> </a:t>
            </a:r>
            <a:r>
              <a:rPr lang="en-US" sz="2400" dirty="0" err="1">
                <a:latin typeface="+mj-lt"/>
              </a:rPr>
              <a:t>Inggris</a:t>
            </a:r>
            <a:r>
              <a:rPr lang="en-US" sz="2400" dirty="0">
                <a:latin typeface="+mj-lt"/>
              </a:rPr>
              <a:t> visual.</a:t>
            </a:r>
          </a:p>
        </p:txBody>
      </p:sp>
    </p:spTree>
  </p:cSld>
  <p:clrMapOvr>
    <a:masterClrMapping/>
  </p:clrMapOvr>
  <p:transition>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1752600" y="2743200"/>
            <a:ext cx="5486400" cy="1143000"/>
          </a:xfrm>
        </p:spPr>
        <p:txBody>
          <a:bodyPr>
            <a:normAutofit fontScale="90000"/>
          </a:bodyPr>
          <a:lstStyle/>
          <a:p>
            <a:r>
              <a:rPr lang="en-US" sz="6600" dirty="0">
                <a:solidFill>
                  <a:schemeClr val="bg1"/>
                </a:solidFill>
              </a:rPr>
              <a:t>DESAIN</a:t>
            </a:r>
            <a:br>
              <a:rPr lang="en-US" sz="6600" dirty="0">
                <a:solidFill>
                  <a:schemeClr val="bg1"/>
                </a:solidFill>
              </a:rPr>
            </a:br>
            <a:r>
              <a:rPr lang="en-US" sz="6600" dirty="0">
                <a:solidFill>
                  <a:schemeClr val="bg1"/>
                </a:solidFill>
              </a:rPr>
              <a:t>KOMUNIKASI</a:t>
            </a:r>
            <a:br>
              <a:rPr lang="en-US" sz="6600" dirty="0">
                <a:solidFill>
                  <a:schemeClr val="bg1"/>
                </a:solidFill>
              </a:rPr>
            </a:br>
            <a:r>
              <a:rPr lang="en-US" sz="6600" b="1" dirty="0">
                <a:solidFill>
                  <a:schemeClr val="bg1"/>
                </a:solidFill>
              </a:rPr>
              <a:t>VISUAL</a:t>
            </a:r>
          </a:p>
        </p:txBody>
      </p:sp>
    </p:spTree>
  </p:cSld>
  <p:clrMapOvr>
    <a:masterClrMapping/>
  </p:clrMapOvr>
  <p:transition>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1265237"/>
            <a:ext cx="7467600" cy="4525963"/>
          </a:xfrm>
        </p:spPr>
        <p:txBody>
          <a:bodyPr>
            <a:noAutofit/>
          </a:bodyPr>
          <a:lstStyle/>
          <a:p>
            <a:pPr algn="ctr">
              <a:buNone/>
            </a:pPr>
            <a:r>
              <a:rPr lang="en-US" sz="2400" dirty="0">
                <a:latin typeface="+mj-lt"/>
              </a:rPr>
              <a:t>	 </a:t>
            </a:r>
            <a:r>
              <a:rPr lang="en-US" sz="2400" dirty="0" err="1">
                <a:latin typeface="+mj-lt"/>
              </a:rPr>
              <a:t>seni</a:t>
            </a:r>
            <a:r>
              <a:rPr lang="en-US" sz="2400" dirty="0">
                <a:latin typeface="+mj-lt"/>
              </a:rPr>
              <a:t> </a:t>
            </a:r>
            <a:r>
              <a:rPr lang="en-US" sz="2400" dirty="0" err="1">
                <a:latin typeface="+mj-lt"/>
              </a:rPr>
              <a:t>menyampaikan</a:t>
            </a:r>
            <a:r>
              <a:rPr lang="en-US" sz="2400" dirty="0">
                <a:latin typeface="+mj-lt"/>
              </a:rPr>
              <a:t> </a:t>
            </a:r>
            <a:r>
              <a:rPr lang="en-US" sz="2400" dirty="0" err="1">
                <a:latin typeface="+mj-lt"/>
              </a:rPr>
              <a:t>pesan</a:t>
            </a:r>
            <a:r>
              <a:rPr lang="en-US" sz="2400" dirty="0">
                <a:latin typeface="+mj-lt"/>
              </a:rPr>
              <a:t> </a:t>
            </a:r>
            <a:r>
              <a:rPr lang="en-US" sz="2400" i="1" dirty="0">
                <a:latin typeface="+mj-lt"/>
              </a:rPr>
              <a:t>(arts of </a:t>
            </a:r>
            <a:r>
              <a:rPr lang="en-US" sz="2400" i="1" dirty="0" err="1">
                <a:latin typeface="+mj-lt"/>
              </a:rPr>
              <a:t>commmunication</a:t>
            </a:r>
            <a:r>
              <a:rPr lang="en-US" sz="2400" dirty="0">
                <a:latin typeface="+mj-lt"/>
              </a:rPr>
              <a:t>) </a:t>
            </a:r>
            <a:r>
              <a:rPr lang="en-US" sz="2400" dirty="0" err="1">
                <a:latin typeface="+mj-lt"/>
              </a:rPr>
              <a:t>dengan</a:t>
            </a:r>
            <a:r>
              <a:rPr lang="en-US" sz="2400" dirty="0">
                <a:latin typeface="+mj-lt"/>
              </a:rPr>
              <a:t> </a:t>
            </a:r>
            <a:r>
              <a:rPr lang="en-US" sz="2400" dirty="0" err="1">
                <a:latin typeface="+mj-lt"/>
              </a:rPr>
              <a:t>menggunakan</a:t>
            </a:r>
            <a:r>
              <a:rPr lang="en-US" sz="2400" dirty="0">
                <a:latin typeface="+mj-lt"/>
              </a:rPr>
              <a:t> </a:t>
            </a:r>
            <a:r>
              <a:rPr lang="en-US" sz="2400" dirty="0" err="1">
                <a:latin typeface="+mj-lt"/>
              </a:rPr>
              <a:t>bahasa</a:t>
            </a:r>
            <a:r>
              <a:rPr lang="en-US" sz="2400" dirty="0">
                <a:latin typeface="+mj-lt"/>
              </a:rPr>
              <a:t> </a:t>
            </a:r>
            <a:r>
              <a:rPr lang="en-US" sz="2400" dirty="0" err="1">
                <a:latin typeface="+mj-lt"/>
              </a:rPr>
              <a:t>rupa</a:t>
            </a:r>
            <a:r>
              <a:rPr lang="en-US" sz="2400" dirty="0">
                <a:latin typeface="+mj-lt"/>
              </a:rPr>
              <a:t> </a:t>
            </a:r>
            <a:r>
              <a:rPr lang="en-US" sz="2400" i="1" dirty="0">
                <a:latin typeface="+mj-lt"/>
              </a:rPr>
              <a:t>(visual language</a:t>
            </a:r>
            <a:r>
              <a:rPr lang="en-US" sz="2400" dirty="0">
                <a:latin typeface="+mj-lt"/>
              </a:rPr>
              <a:t>) yang </a:t>
            </a:r>
            <a:r>
              <a:rPr lang="en-US" sz="2400" dirty="0" err="1">
                <a:latin typeface="+mj-lt"/>
              </a:rPr>
              <a:t>disampaikan</a:t>
            </a:r>
            <a:r>
              <a:rPr lang="en-US" sz="2400" dirty="0">
                <a:latin typeface="+mj-lt"/>
              </a:rPr>
              <a:t> </a:t>
            </a:r>
            <a:r>
              <a:rPr lang="en-US" sz="2400" dirty="0" err="1">
                <a:latin typeface="+mj-lt"/>
              </a:rPr>
              <a:t>melalui</a:t>
            </a:r>
            <a:r>
              <a:rPr lang="en-US" sz="2400" dirty="0">
                <a:latin typeface="+mj-lt"/>
              </a:rPr>
              <a:t> media </a:t>
            </a:r>
            <a:r>
              <a:rPr lang="en-US" sz="2400" dirty="0" err="1">
                <a:latin typeface="+mj-lt"/>
              </a:rPr>
              <a:t>berupa</a:t>
            </a:r>
            <a:r>
              <a:rPr lang="en-US" sz="2400" dirty="0">
                <a:latin typeface="+mj-lt"/>
              </a:rPr>
              <a:t> visual yang </a:t>
            </a:r>
            <a:r>
              <a:rPr lang="en-US" sz="2400" dirty="0" err="1">
                <a:latin typeface="+mj-lt"/>
              </a:rPr>
              <a:t>bertujuan</a:t>
            </a:r>
            <a:r>
              <a:rPr lang="en-US" sz="2400" dirty="0">
                <a:latin typeface="+mj-lt"/>
              </a:rPr>
              <a:t> </a:t>
            </a:r>
            <a:r>
              <a:rPr lang="en-US" sz="2400" dirty="0" err="1">
                <a:latin typeface="+mj-lt"/>
              </a:rPr>
              <a:t>menginformasikan</a:t>
            </a:r>
            <a:r>
              <a:rPr lang="en-US" sz="2400" dirty="0">
                <a:latin typeface="+mj-lt"/>
              </a:rPr>
              <a:t>, </a:t>
            </a:r>
            <a:r>
              <a:rPr lang="en-US" sz="2400" dirty="0" err="1">
                <a:latin typeface="+mj-lt"/>
              </a:rPr>
              <a:t>mempengaruhi</a:t>
            </a:r>
            <a:r>
              <a:rPr lang="en-US" sz="2400" dirty="0">
                <a:latin typeface="+mj-lt"/>
              </a:rPr>
              <a:t> </a:t>
            </a:r>
            <a:r>
              <a:rPr lang="en-US" sz="2400" dirty="0" err="1">
                <a:latin typeface="+mj-lt"/>
              </a:rPr>
              <a:t>hingga</a:t>
            </a:r>
            <a:r>
              <a:rPr lang="en-US" sz="2400" dirty="0">
                <a:latin typeface="+mj-lt"/>
              </a:rPr>
              <a:t> </a:t>
            </a:r>
            <a:r>
              <a:rPr lang="en-US" sz="2400" dirty="0" err="1">
                <a:latin typeface="+mj-lt"/>
              </a:rPr>
              <a:t>merubah</a:t>
            </a:r>
            <a:r>
              <a:rPr lang="en-US" sz="2400" dirty="0">
                <a:latin typeface="+mj-lt"/>
              </a:rPr>
              <a:t> </a:t>
            </a:r>
            <a:r>
              <a:rPr lang="en-US" sz="2400" dirty="0" err="1">
                <a:latin typeface="+mj-lt"/>
              </a:rPr>
              <a:t>perilaku</a:t>
            </a:r>
            <a:r>
              <a:rPr lang="en-US" sz="2400" dirty="0">
                <a:latin typeface="+mj-lt"/>
              </a:rPr>
              <a:t> target audience </a:t>
            </a:r>
            <a:r>
              <a:rPr lang="en-US" sz="2400" dirty="0" err="1">
                <a:latin typeface="+mj-lt"/>
              </a:rPr>
              <a:t>sesuai</a:t>
            </a:r>
            <a:r>
              <a:rPr lang="en-US" sz="2400" dirty="0">
                <a:latin typeface="+mj-lt"/>
              </a:rPr>
              <a:t> </a:t>
            </a:r>
            <a:r>
              <a:rPr lang="en-US" sz="2400" dirty="0" err="1">
                <a:latin typeface="+mj-lt"/>
              </a:rPr>
              <a:t>dengan</a:t>
            </a:r>
            <a:r>
              <a:rPr lang="en-US" sz="2400" dirty="0">
                <a:latin typeface="+mj-lt"/>
              </a:rPr>
              <a:t> </a:t>
            </a:r>
            <a:r>
              <a:rPr lang="en-US" sz="2400" dirty="0" err="1">
                <a:latin typeface="+mj-lt"/>
              </a:rPr>
              <a:t>tujuan</a:t>
            </a:r>
            <a:r>
              <a:rPr lang="en-US" sz="2400" dirty="0">
                <a:latin typeface="+mj-lt"/>
              </a:rPr>
              <a:t> yang </a:t>
            </a:r>
            <a:r>
              <a:rPr lang="en-US" sz="2400" dirty="0" err="1">
                <a:latin typeface="+mj-lt"/>
              </a:rPr>
              <a:t>ingin</a:t>
            </a:r>
            <a:r>
              <a:rPr lang="en-US" sz="2400" dirty="0">
                <a:latin typeface="+mj-lt"/>
              </a:rPr>
              <a:t> </a:t>
            </a:r>
            <a:r>
              <a:rPr lang="en-US" sz="2400" dirty="0" err="1">
                <a:latin typeface="+mj-lt"/>
              </a:rPr>
              <a:t>diwujudkan</a:t>
            </a:r>
            <a:r>
              <a:rPr lang="en-US" sz="2400" dirty="0">
                <a:latin typeface="+mj-lt"/>
              </a:rPr>
              <a:t>. </a:t>
            </a:r>
          </a:p>
          <a:p>
            <a:pPr algn="ctr">
              <a:buNone/>
            </a:pPr>
            <a:endParaRPr lang="en-US" sz="2400" dirty="0">
              <a:latin typeface="+mj-lt"/>
            </a:endParaRPr>
          </a:p>
          <a:p>
            <a:pPr algn="ctr">
              <a:buNone/>
            </a:pPr>
            <a:r>
              <a:rPr lang="en-US" sz="2400" dirty="0" err="1">
                <a:latin typeface="+mj-lt"/>
              </a:rPr>
              <a:t>Sedang</a:t>
            </a:r>
            <a:r>
              <a:rPr lang="en-US" sz="2400" dirty="0">
                <a:latin typeface="+mj-lt"/>
              </a:rPr>
              <a:t> </a:t>
            </a:r>
            <a:r>
              <a:rPr lang="en-US" sz="2400" dirty="0" err="1">
                <a:latin typeface="+mj-lt"/>
              </a:rPr>
              <a:t>Bahasa</a:t>
            </a:r>
            <a:r>
              <a:rPr lang="en-US" sz="2400" dirty="0">
                <a:latin typeface="+mj-lt"/>
              </a:rPr>
              <a:t> </a:t>
            </a:r>
            <a:r>
              <a:rPr lang="en-US" sz="2400" dirty="0" err="1">
                <a:latin typeface="+mj-lt"/>
              </a:rPr>
              <a:t>rupa</a:t>
            </a:r>
            <a:r>
              <a:rPr lang="en-US" sz="2400" dirty="0">
                <a:latin typeface="+mj-lt"/>
              </a:rPr>
              <a:t> yang </a:t>
            </a:r>
            <a:r>
              <a:rPr lang="en-US" sz="2400" dirty="0" err="1">
                <a:latin typeface="+mj-lt"/>
              </a:rPr>
              <a:t>dipakai</a:t>
            </a:r>
            <a:r>
              <a:rPr lang="en-US" sz="2400" dirty="0">
                <a:latin typeface="+mj-lt"/>
              </a:rPr>
              <a:t> </a:t>
            </a:r>
            <a:r>
              <a:rPr lang="en-US" sz="2400" dirty="0" err="1">
                <a:latin typeface="+mj-lt"/>
              </a:rPr>
              <a:t>berbentuk</a:t>
            </a:r>
            <a:r>
              <a:rPr lang="en-US" sz="2400" dirty="0">
                <a:latin typeface="+mj-lt"/>
              </a:rPr>
              <a:t> </a:t>
            </a:r>
            <a:r>
              <a:rPr lang="en-US" sz="2400" dirty="0" err="1">
                <a:latin typeface="+mj-lt"/>
              </a:rPr>
              <a:t>grafis</a:t>
            </a:r>
            <a:r>
              <a:rPr lang="en-US" sz="2400" dirty="0">
                <a:latin typeface="+mj-lt"/>
              </a:rPr>
              <a:t>, </a:t>
            </a:r>
            <a:r>
              <a:rPr lang="en-US" sz="2400" dirty="0" err="1">
                <a:latin typeface="+mj-lt"/>
              </a:rPr>
              <a:t>tanda</a:t>
            </a:r>
            <a:r>
              <a:rPr lang="en-US" sz="2400" dirty="0">
                <a:latin typeface="+mj-lt"/>
              </a:rPr>
              <a:t>, </a:t>
            </a:r>
            <a:r>
              <a:rPr lang="en-US" sz="2400" dirty="0" err="1">
                <a:latin typeface="+mj-lt"/>
              </a:rPr>
              <a:t>simbol</a:t>
            </a:r>
            <a:r>
              <a:rPr lang="en-US" sz="2400" dirty="0">
                <a:latin typeface="+mj-lt"/>
              </a:rPr>
              <a:t>, </a:t>
            </a:r>
            <a:r>
              <a:rPr lang="en-US" sz="2400" dirty="0" err="1">
                <a:latin typeface="+mj-lt"/>
              </a:rPr>
              <a:t>ilustrasi</a:t>
            </a:r>
            <a:r>
              <a:rPr lang="en-US" sz="2400" dirty="0">
                <a:latin typeface="+mj-lt"/>
              </a:rPr>
              <a:t> </a:t>
            </a:r>
            <a:r>
              <a:rPr lang="en-US" sz="2400" dirty="0" err="1">
                <a:latin typeface="+mj-lt"/>
              </a:rPr>
              <a:t>gambar</a:t>
            </a:r>
            <a:r>
              <a:rPr lang="en-US" sz="2400" dirty="0">
                <a:latin typeface="+mj-lt"/>
              </a:rPr>
              <a:t>/</a:t>
            </a:r>
            <a:r>
              <a:rPr lang="en-US" sz="2400" dirty="0" err="1">
                <a:latin typeface="+mj-lt"/>
              </a:rPr>
              <a:t>foto,tipografi</a:t>
            </a:r>
            <a:r>
              <a:rPr lang="en-US" sz="2400" dirty="0">
                <a:latin typeface="+mj-lt"/>
              </a:rPr>
              <a:t>/</a:t>
            </a:r>
            <a:r>
              <a:rPr lang="en-US" sz="2400" dirty="0" err="1">
                <a:latin typeface="+mj-lt"/>
              </a:rPr>
              <a:t>huruf</a:t>
            </a:r>
            <a:r>
              <a:rPr lang="en-US" sz="2400" dirty="0">
                <a:latin typeface="+mj-lt"/>
              </a:rPr>
              <a:t>  </a:t>
            </a:r>
            <a:r>
              <a:rPr lang="en-US" sz="2400" dirty="0" err="1">
                <a:latin typeface="+mj-lt"/>
              </a:rPr>
              <a:t>dan</a:t>
            </a:r>
            <a:r>
              <a:rPr lang="en-US" sz="2400" dirty="0">
                <a:latin typeface="+mj-lt"/>
              </a:rPr>
              <a:t> </a:t>
            </a:r>
            <a:r>
              <a:rPr lang="en-US" sz="2400" dirty="0" err="1">
                <a:latin typeface="+mj-lt"/>
              </a:rPr>
              <a:t>sebagainya</a:t>
            </a:r>
            <a:r>
              <a:rPr lang="en-US" sz="2400" dirty="0">
                <a:latin typeface="+mj-lt"/>
              </a:rPr>
              <a:t> yang </a:t>
            </a:r>
            <a:r>
              <a:rPr lang="en-US" sz="2400" dirty="0" err="1">
                <a:latin typeface="+mj-lt"/>
              </a:rPr>
              <a:t>disusun</a:t>
            </a:r>
            <a:r>
              <a:rPr lang="en-US" sz="2400" dirty="0">
                <a:latin typeface="+mj-lt"/>
              </a:rPr>
              <a:t> </a:t>
            </a:r>
            <a:r>
              <a:rPr lang="en-US" sz="2400" dirty="0" err="1">
                <a:latin typeface="+mj-lt"/>
              </a:rPr>
              <a:t>berdasarkan</a:t>
            </a:r>
            <a:r>
              <a:rPr lang="en-US" sz="2400" dirty="0">
                <a:latin typeface="+mj-lt"/>
              </a:rPr>
              <a:t> </a:t>
            </a:r>
            <a:r>
              <a:rPr lang="en-US" sz="2400" dirty="0" err="1">
                <a:latin typeface="+mj-lt"/>
              </a:rPr>
              <a:t>kaidah</a:t>
            </a:r>
            <a:r>
              <a:rPr lang="en-US" sz="2400" dirty="0">
                <a:latin typeface="+mj-lt"/>
              </a:rPr>
              <a:t> </a:t>
            </a:r>
            <a:r>
              <a:rPr lang="en-US" sz="2400" dirty="0" err="1">
                <a:latin typeface="+mj-lt"/>
              </a:rPr>
              <a:t>bahasa</a:t>
            </a:r>
            <a:r>
              <a:rPr lang="en-US" sz="2400" dirty="0">
                <a:latin typeface="+mj-lt"/>
              </a:rPr>
              <a:t> visual yang </a:t>
            </a:r>
            <a:r>
              <a:rPr lang="en-US" sz="2400" dirty="0" err="1">
                <a:latin typeface="+mj-lt"/>
              </a:rPr>
              <a:t>khas</a:t>
            </a:r>
            <a:r>
              <a:rPr lang="en-US" sz="2400" dirty="0">
                <a:latin typeface="+mj-lt"/>
              </a:rPr>
              <a:t> </a:t>
            </a:r>
            <a:r>
              <a:rPr lang="en-US" sz="2400" dirty="0" err="1">
                <a:latin typeface="+mj-lt"/>
              </a:rPr>
              <a:t>berdasar</a:t>
            </a:r>
            <a:r>
              <a:rPr lang="en-US" sz="2400" dirty="0">
                <a:latin typeface="+mj-lt"/>
              </a:rPr>
              <a:t> </a:t>
            </a:r>
            <a:r>
              <a:rPr lang="en-US" sz="2400" dirty="0" err="1">
                <a:latin typeface="+mj-lt"/>
              </a:rPr>
              <a:t>ilmu</a:t>
            </a:r>
            <a:r>
              <a:rPr lang="en-US" sz="2400" dirty="0">
                <a:latin typeface="+mj-lt"/>
              </a:rPr>
              <a:t> </a:t>
            </a:r>
            <a:r>
              <a:rPr lang="en-US" sz="2400" dirty="0" err="1">
                <a:latin typeface="+mj-lt"/>
              </a:rPr>
              <a:t>tata</a:t>
            </a:r>
            <a:r>
              <a:rPr lang="en-US" sz="2400" dirty="0">
                <a:latin typeface="+mj-lt"/>
              </a:rPr>
              <a:t> </a:t>
            </a:r>
            <a:r>
              <a:rPr lang="en-US" sz="2400" dirty="0" err="1">
                <a:latin typeface="+mj-lt"/>
              </a:rPr>
              <a:t>rupa</a:t>
            </a:r>
            <a:r>
              <a:rPr lang="en-US" sz="2400" dirty="0">
                <a:latin typeface="+mj-lt"/>
              </a:rPr>
              <a:t>.</a:t>
            </a:r>
          </a:p>
        </p:txBody>
      </p:sp>
    </p:spTree>
  </p:cSld>
  <p:clrMapOvr>
    <a:masterClrMapping/>
  </p:clrMapOvr>
  <p:transition>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447800" y="2332037"/>
            <a:ext cx="6172200" cy="4525963"/>
          </a:xfrm>
        </p:spPr>
        <p:txBody>
          <a:bodyPr>
            <a:normAutofit/>
          </a:bodyPr>
          <a:lstStyle/>
          <a:p>
            <a:pPr algn="ctr">
              <a:buNone/>
            </a:pPr>
            <a:r>
              <a:rPr lang="en-US" sz="2400" dirty="0">
                <a:latin typeface="+mj-lt"/>
              </a:rPr>
              <a:t>	 </a:t>
            </a:r>
            <a:r>
              <a:rPr lang="en-US" sz="2400" dirty="0" err="1">
                <a:latin typeface="+mj-lt"/>
              </a:rPr>
              <a:t>Isi</a:t>
            </a:r>
            <a:r>
              <a:rPr lang="en-US" sz="2400" dirty="0">
                <a:latin typeface="+mj-lt"/>
              </a:rPr>
              <a:t> </a:t>
            </a:r>
            <a:r>
              <a:rPr lang="en-US" sz="2400" dirty="0" err="1">
                <a:latin typeface="+mj-lt"/>
              </a:rPr>
              <a:t>pesan</a:t>
            </a:r>
            <a:r>
              <a:rPr lang="en-US" sz="2400" dirty="0">
                <a:latin typeface="+mj-lt"/>
              </a:rPr>
              <a:t> </a:t>
            </a:r>
            <a:r>
              <a:rPr lang="en-US" sz="2400" dirty="0" err="1">
                <a:latin typeface="+mj-lt"/>
              </a:rPr>
              <a:t>diungkapkan</a:t>
            </a:r>
            <a:r>
              <a:rPr lang="en-US" sz="2400" dirty="0">
                <a:latin typeface="+mj-lt"/>
              </a:rPr>
              <a:t> </a:t>
            </a:r>
            <a:r>
              <a:rPr lang="en-US" sz="2400" dirty="0" err="1">
                <a:latin typeface="+mj-lt"/>
              </a:rPr>
              <a:t>secara</a:t>
            </a:r>
            <a:r>
              <a:rPr lang="en-US" sz="2400" dirty="0">
                <a:latin typeface="+mj-lt"/>
              </a:rPr>
              <a:t> </a:t>
            </a:r>
            <a:r>
              <a:rPr lang="en-US" sz="2400" dirty="0" err="1">
                <a:latin typeface="+mj-lt"/>
              </a:rPr>
              <a:t>kreatif</a:t>
            </a:r>
            <a:r>
              <a:rPr lang="en-US" sz="2400" dirty="0">
                <a:latin typeface="+mj-lt"/>
              </a:rPr>
              <a:t> </a:t>
            </a:r>
            <a:r>
              <a:rPr lang="en-US" sz="2400" dirty="0" err="1">
                <a:latin typeface="+mj-lt"/>
              </a:rPr>
              <a:t>dan</a:t>
            </a:r>
            <a:r>
              <a:rPr lang="en-US" sz="2400" dirty="0">
                <a:latin typeface="+mj-lt"/>
              </a:rPr>
              <a:t> </a:t>
            </a:r>
            <a:r>
              <a:rPr lang="en-US" sz="2400" dirty="0" err="1">
                <a:latin typeface="+mj-lt"/>
              </a:rPr>
              <a:t>komunikatif</a:t>
            </a:r>
            <a:r>
              <a:rPr lang="en-US" sz="2400" dirty="0">
                <a:latin typeface="+mj-lt"/>
              </a:rPr>
              <a:t> </a:t>
            </a:r>
            <a:r>
              <a:rPr lang="en-US" sz="2400" dirty="0" err="1">
                <a:latin typeface="+mj-lt"/>
              </a:rPr>
              <a:t>serta</a:t>
            </a:r>
            <a:r>
              <a:rPr lang="en-US" sz="2400" dirty="0">
                <a:latin typeface="+mj-lt"/>
              </a:rPr>
              <a:t> </a:t>
            </a:r>
            <a:r>
              <a:rPr lang="en-US" sz="2400" dirty="0" err="1">
                <a:latin typeface="+mj-lt"/>
              </a:rPr>
              <a:t>mengandung</a:t>
            </a:r>
            <a:r>
              <a:rPr lang="en-US" sz="2400" dirty="0">
                <a:latin typeface="+mj-lt"/>
              </a:rPr>
              <a:t> </a:t>
            </a:r>
            <a:r>
              <a:rPr lang="en-US" sz="2400" dirty="0" err="1">
                <a:latin typeface="+mj-lt"/>
              </a:rPr>
              <a:t>solusi</a:t>
            </a:r>
            <a:r>
              <a:rPr lang="en-US" sz="2400" dirty="0">
                <a:latin typeface="+mj-lt"/>
              </a:rPr>
              <a:t> </a:t>
            </a:r>
            <a:r>
              <a:rPr lang="en-US" sz="2400" dirty="0" err="1">
                <a:latin typeface="+mj-lt"/>
              </a:rPr>
              <a:t>untuk</a:t>
            </a:r>
            <a:r>
              <a:rPr lang="en-US" sz="2400" dirty="0">
                <a:latin typeface="+mj-lt"/>
              </a:rPr>
              <a:t> </a:t>
            </a:r>
            <a:r>
              <a:rPr lang="en-US" sz="2400" dirty="0" err="1">
                <a:latin typeface="+mj-lt"/>
              </a:rPr>
              <a:t>permasalahan</a:t>
            </a:r>
            <a:r>
              <a:rPr lang="en-US" sz="2400" dirty="0">
                <a:latin typeface="+mj-lt"/>
              </a:rPr>
              <a:t> yang </a:t>
            </a:r>
            <a:r>
              <a:rPr lang="en-US" sz="2400" dirty="0" err="1">
                <a:latin typeface="+mj-lt"/>
              </a:rPr>
              <a:t>hendak</a:t>
            </a:r>
            <a:r>
              <a:rPr lang="en-US" sz="2400" dirty="0">
                <a:latin typeface="+mj-lt"/>
              </a:rPr>
              <a:t> </a:t>
            </a:r>
            <a:r>
              <a:rPr lang="en-US" sz="2400" dirty="0" err="1">
                <a:latin typeface="+mj-lt"/>
              </a:rPr>
              <a:t>disampaikan</a:t>
            </a:r>
            <a:r>
              <a:rPr lang="en-US" sz="2400" dirty="0">
                <a:latin typeface="+mj-lt"/>
              </a:rPr>
              <a:t> (</a:t>
            </a:r>
            <a:r>
              <a:rPr lang="en-US" sz="2400" dirty="0" err="1">
                <a:latin typeface="+mj-lt"/>
              </a:rPr>
              <a:t>baik</a:t>
            </a:r>
            <a:r>
              <a:rPr lang="en-US" sz="2400" dirty="0">
                <a:latin typeface="+mj-lt"/>
              </a:rPr>
              <a:t> </a:t>
            </a:r>
            <a:r>
              <a:rPr lang="en-US" sz="2400" dirty="0" err="1">
                <a:latin typeface="+mj-lt"/>
              </a:rPr>
              <a:t>sosial</a:t>
            </a:r>
            <a:r>
              <a:rPr lang="en-US" sz="2400" dirty="0">
                <a:latin typeface="+mj-lt"/>
              </a:rPr>
              <a:t> </a:t>
            </a:r>
            <a:r>
              <a:rPr lang="en-US" sz="2400" dirty="0" err="1">
                <a:latin typeface="+mj-lt"/>
              </a:rPr>
              <a:t>maupun</a:t>
            </a:r>
            <a:r>
              <a:rPr lang="en-US" sz="2400" dirty="0">
                <a:latin typeface="+mj-lt"/>
              </a:rPr>
              <a:t> </a:t>
            </a:r>
            <a:r>
              <a:rPr lang="en-US" sz="2400" dirty="0" err="1">
                <a:latin typeface="+mj-lt"/>
              </a:rPr>
              <a:t>komersial</a:t>
            </a:r>
            <a:r>
              <a:rPr lang="en-US" sz="2400" dirty="0">
                <a:latin typeface="+mj-lt"/>
              </a:rPr>
              <a:t> </a:t>
            </a:r>
            <a:r>
              <a:rPr lang="en-US" sz="2400" dirty="0" err="1">
                <a:latin typeface="+mj-lt"/>
              </a:rPr>
              <a:t>ataupun</a:t>
            </a:r>
            <a:r>
              <a:rPr lang="en-US" sz="2400" dirty="0">
                <a:latin typeface="+mj-lt"/>
              </a:rPr>
              <a:t> </a:t>
            </a:r>
            <a:r>
              <a:rPr lang="en-US" sz="2400" dirty="0" err="1">
                <a:latin typeface="+mj-lt"/>
              </a:rPr>
              <a:t>berupa</a:t>
            </a:r>
            <a:r>
              <a:rPr lang="en-US" sz="2400" dirty="0">
                <a:latin typeface="+mj-lt"/>
              </a:rPr>
              <a:t> </a:t>
            </a:r>
            <a:r>
              <a:rPr lang="en-US" sz="2400" dirty="0" err="1">
                <a:latin typeface="+mj-lt"/>
              </a:rPr>
              <a:t>informasi</a:t>
            </a:r>
            <a:r>
              <a:rPr lang="en-US" sz="2400" dirty="0">
                <a:latin typeface="+mj-lt"/>
              </a:rPr>
              <a:t>, </a:t>
            </a:r>
            <a:r>
              <a:rPr lang="en-US" sz="2400" dirty="0" err="1">
                <a:latin typeface="+mj-lt"/>
              </a:rPr>
              <a:t>identifikasi</a:t>
            </a:r>
            <a:r>
              <a:rPr lang="en-US" sz="2400" dirty="0">
                <a:latin typeface="+mj-lt"/>
              </a:rPr>
              <a:t> </a:t>
            </a:r>
            <a:r>
              <a:rPr lang="en-US" sz="2400" dirty="0" err="1">
                <a:latin typeface="+mj-lt"/>
              </a:rPr>
              <a:t>maupun</a:t>
            </a:r>
            <a:r>
              <a:rPr lang="en-US" sz="2400" dirty="0">
                <a:latin typeface="+mj-lt"/>
              </a:rPr>
              <a:t> </a:t>
            </a:r>
            <a:r>
              <a:rPr lang="en-US" sz="2400" dirty="0" err="1">
                <a:latin typeface="+mj-lt"/>
              </a:rPr>
              <a:t>persuasi</a:t>
            </a:r>
            <a:r>
              <a:rPr lang="en-US" sz="2400" dirty="0">
                <a:latin typeface="+mj-lt"/>
              </a:rPr>
              <a:t>).</a:t>
            </a:r>
          </a:p>
        </p:txBody>
      </p:sp>
    </p:spTree>
  </p:cSld>
  <p:clrMapOvr>
    <a:masterClrMapping/>
  </p:clrMapOvr>
  <p:transition>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2286000" y="3124200"/>
            <a:ext cx="4724400" cy="1143000"/>
          </a:xfrm>
        </p:spPr>
        <p:txBody>
          <a:bodyPr>
            <a:normAutofit fontScale="90000"/>
          </a:bodyPr>
          <a:lstStyle/>
          <a:p>
            <a:r>
              <a:rPr lang="en-US" sz="6600" b="1" dirty="0">
                <a:solidFill>
                  <a:schemeClr val="bg1"/>
                </a:solidFill>
              </a:rPr>
              <a:t>DEFINISI</a:t>
            </a:r>
            <a:br>
              <a:rPr lang="en-US" sz="6600" b="1" dirty="0">
                <a:solidFill>
                  <a:schemeClr val="bg1"/>
                </a:solidFill>
                <a:latin typeface="Futura Md BT" pitchFamily="34" charset="0"/>
              </a:rPr>
            </a:br>
            <a:endParaRPr lang="en-US" sz="6600" b="1" dirty="0">
              <a:solidFill>
                <a:schemeClr val="bg1"/>
              </a:solidFill>
              <a:latin typeface="Futura Md BT" pitchFamily="34" charset="0"/>
            </a:endParaRPr>
          </a:p>
        </p:txBody>
      </p:sp>
    </p:spTree>
  </p:cSld>
  <p:clrMapOvr>
    <a:masterClrMapping/>
  </p:clrMapOvr>
  <p:transition>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838200" y="838200"/>
            <a:ext cx="7162800" cy="4525963"/>
          </a:xfrm>
        </p:spPr>
        <p:txBody>
          <a:bodyPr>
            <a:noAutofit/>
          </a:bodyPr>
          <a:lstStyle/>
          <a:p>
            <a:pPr algn="ctr">
              <a:buNone/>
            </a:pPr>
            <a:br>
              <a:rPr lang="pt-BR" sz="2800" b="1" dirty="0">
                <a:latin typeface="+mj-lt"/>
                <a:ea typeface="Adobe Heiti Std R" pitchFamily="34" charset="-128"/>
              </a:rPr>
            </a:br>
            <a:r>
              <a:rPr lang="pt-BR" sz="2800" b="1" dirty="0">
                <a:solidFill>
                  <a:srgbClr val="FF0000"/>
                </a:solidFill>
                <a:latin typeface="+mj-lt"/>
                <a:ea typeface="Adobe Heiti Std R" pitchFamily="34" charset="-128"/>
              </a:rPr>
              <a:t>Desain Komunikasi Visual  </a:t>
            </a:r>
          </a:p>
          <a:p>
            <a:pPr algn="ctr">
              <a:buNone/>
            </a:pPr>
            <a:endParaRPr lang="pt-BR" sz="2800" b="1" dirty="0">
              <a:latin typeface="+mj-lt"/>
              <a:ea typeface="Adobe Heiti Std R" pitchFamily="34" charset="-128"/>
            </a:endParaRPr>
          </a:p>
          <a:p>
            <a:pPr algn="ctr">
              <a:buNone/>
            </a:pPr>
            <a:r>
              <a:rPr lang="pt-BR" sz="2800" dirty="0">
                <a:latin typeface="+mj-lt"/>
                <a:ea typeface="Adobe Heiti Std R" pitchFamily="34" charset="-128"/>
              </a:rPr>
              <a:t>adalah ilmu yang mempelajari konsep komunikasi dan tata ungkap (konsep) kreatif, teknik dan media untuk menyampaikan pesan dan gagasan secara visual, termasuk audio dengan mengolah elemen desain grafis berupa bentuk dan gambar, huruf dan warna, serta tata letaknya, sehingga pesan dan gagasan dapat diterima oleh sasarannya. </a:t>
            </a:r>
            <a:br>
              <a:rPr lang="pt-BR" sz="2800" dirty="0">
                <a:latin typeface="+mj-lt"/>
                <a:ea typeface="Adobe Heiti Std R" pitchFamily="34" charset="-128"/>
              </a:rPr>
            </a:br>
            <a:br>
              <a:rPr lang="pt-BR" sz="2800" dirty="0">
                <a:latin typeface="+mj-lt"/>
                <a:ea typeface="Adobe Heiti Std R" pitchFamily="34" charset="-128"/>
              </a:rPr>
            </a:br>
            <a:endParaRPr lang="en-US" sz="2800" dirty="0">
              <a:latin typeface="+mj-lt"/>
              <a:ea typeface="Adobe Heiti Std R" pitchFamily="34" charset="-128"/>
            </a:endParaRPr>
          </a:p>
        </p:txBody>
      </p:sp>
    </p:spTree>
  </p:cSld>
  <p:clrMapOvr>
    <a:masterClrMapping/>
  </p:clrMapOvr>
  <p:transition>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2286000" y="3124200"/>
            <a:ext cx="4724400" cy="1143000"/>
          </a:xfrm>
        </p:spPr>
        <p:txBody>
          <a:bodyPr>
            <a:normAutofit fontScale="90000"/>
          </a:bodyPr>
          <a:lstStyle/>
          <a:p>
            <a:r>
              <a:rPr lang="en-US" sz="6600" b="1" dirty="0">
                <a:solidFill>
                  <a:schemeClr val="bg1"/>
                </a:solidFill>
              </a:rPr>
              <a:t>PRINSIP</a:t>
            </a:r>
            <a:br>
              <a:rPr lang="en-US" sz="6600" b="1" dirty="0">
                <a:solidFill>
                  <a:schemeClr val="bg1"/>
                </a:solidFill>
              </a:rPr>
            </a:br>
            <a:endParaRPr lang="en-US" sz="6600" b="1" dirty="0">
              <a:solidFill>
                <a:schemeClr val="bg1"/>
              </a:solidFill>
            </a:endParaRPr>
          </a:p>
        </p:txBody>
      </p:sp>
    </p:spTree>
  </p:cSld>
  <p:clrMapOvr>
    <a:masterClrMapping/>
  </p:clrMapOvr>
  <p:transition>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838200" y="1289050"/>
            <a:ext cx="7416800" cy="1200329"/>
          </a:xfrm>
          <a:prstGeom prst="rect">
            <a:avLst/>
          </a:prstGeom>
          <a:noFill/>
          <a:ln w="9525">
            <a:noFill/>
            <a:miter lim="800000"/>
            <a:headEnd/>
            <a:tailEnd/>
          </a:ln>
        </p:spPr>
        <p:txBody>
          <a:bodyPr>
            <a:spAutoFit/>
          </a:bodyPr>
          <a:lstStyle/>
          <a:p>
            <a:pPr marL="342900" indent="-342900"/>
            <a:br>
              <a:rPr lang="pt-BR" sz="2400" b="1" dirty="0"/>
            </a:br>
            <a:endParaRPr lang="pt-BR" sz="2400" b="1" dirty="0"/>
          </a:p>
          <a:p>
            <a:pPr marL="342900" indent="-342900"/>
            <a:r>
              <a:rPr lang="pt-BR" sz="2400" b="1" dirty="0"/>
              <a:t>		</a:t>
            </a:r>
            <a:endParaRPr lang="en-US" sz="2400" dirty="0"/>
          </a:p>
        </p:txBody>
      </p:sp>
      <p:sp>
        <p:nvSpPr>
          <p:cNvPr id="6" name="Content Placeholder 5"/>
          <p:cNvSpPr>
            <a:spLocks noGrp="1"/>
          </p:cNvSpPr>
          <p:nvPr>
            <p:ph idx="1"/>
          </p:nvPr>
        </p:nvSpPr>
        <p:spPr>
          <a:xfrm>
            <a:off x="457200" y="2502079"/>
            <a:ext cx="8229600" cy="2362200"/>
          </a:xfrm>
        </p:spPr>
        <p:txBody>
          <a:bodyPr/>
          <a:lstStyle/>
          <a:p>
            <a:pPr algn="ctr">
              <a:buNone/>
            </a:pPr>
            <a:r>
              <a:rPr lang="pt-BR" dirty="0">
                <a:solidFill>
                  <a:schemeClr val="tx1">
                    <a:lumMod val="65000"/>
                    <a:lumOff val="35000"/>
                  </a:schemeClr>
                </a:solidFill>
                <a:latin typeface="+mj-lt"/>
                <a:ea typeface="Adobe Heiti Std R" pitchFamily="34" charset="-128"/>
              </a:rPr>
              <a:t>	Pesan visual harus </a:t>
            </a:r>
            <a:r>
              <a:rPr lang="pt-BR" dirty="0">
                <a:solidFill>
                  <a:srgbClr val="FF0000"/>
                </a:solidFill>
                <a:latin typeface="+mj-lt"/>
                <a:ea typeface="Adobe Heiti Std R" pitchFamily="34" charset="-128"/>
              </a:rPr>
              <a:t>kreatif</a:t>
            </a:r>
            <a:r>
              <a:rPr lang="pt-BR" dirty="0">
                <a:solidFill>
                  <a:schemeClr val="tx1">
                    <a:lumMod val="65000"/>
                    <a:lumOff val="35000"/>
                  </a:schemeClr>
                </a:solidFill>
                <a:latin typeface="+mj-lt"/>
                <a:ea typeface="Adobe Heiti Std R" pitchFamily="34" charset="-128"/>
              </a:rPr>
              <a:t> (</a:t>
            </a:r>
            <a:r>
              <a:rPr lang="pt-BR" dirty="0" err="1">
                <a:solidFill>
                  <a:schemeClr val="tx1">
                    <a:lumMod val="65000"/>
                    <a:lumOff val="35000"/>
                  </a:schemeClr>
                </a:solidFill>
                <a:latin typeface="+mj-lt"/>
                <a:ea typeface="Adobe Heiti Std R" pitchFamily="34" charset="-128"/>
              </a:rPr>
              <a:t>asli</a:t>
            </a:r>
            <a:r>
              <a:rPr lang="pt-BR" dirty="0">
                <a:solidFill>
                  <a:schemeClr val="tx1">
                    <a:lumMod val="65000"/>
                    <a:lumOff val="35000"/>
                  </a:schemeClr>
                </a:solidFill>
                <a:latin typeface="+mj-lt"/>
                <a:ea typeface="Adobe Heiti Std R" pitchFamily="34" charset="-128"/>
              </a:rPr>
              <a:t>), </a:t>
            </a:r>
            <a:r>
              <a:rPr lang="pt-BR" dirty="0">
                <a:solidFill>
                  <a:srgbClr val="FF0000"/>
                </a:solidFill>
                <a:latin typeface="+mj-lt"/>
                <a:ea typeface="Adobe Heiti Std R" pitchFamily="34" charset="-128"/>
              </a:rPr>
              <a:t>komunikatif, efisien </a:t>
            </a:r>
            <a:r>
              <a:rPr lang="pt-BR" dirty="0">
                <a:solidFill>
                  <a:schemeClr val="tx1">
                    <a:lumMod val="65000"/>
                    <a:lumOff val="35000"/>
                  </a:schemeClr>
                </a:solidFill>
                <a:latin typeface="+mj-lt"/>
                <a:ea typeface="Adobe Heiti Std R" pitchFamily="34" charset="-128"/>
              </a:rPr>
              <a:t>dan </a:t>
            </a:r>
            <a:r>
              <a:rPr lang="pt-BR" dirty="0">
                <a:solidFill>
                  <a:srgbClr val="FF0000"/>
                </a:solidFill>
                <a:latin typeface="+mj-lt"/>
                <a:ea typeface="Adobe Heiti Std R" pitchFamily="34" charset="-128"/>
              </a:rPr>
              <a:t>efektif</a:t>
            </a:r>
            <a:r>
              <a:rPr lang="pt-BR" dirty="0">
                <a:solidFill>
                  <a:schemeClr val="tx1">
                    <a:lumMod val="65000"/>
                    <a:lumOff val="35000"/>
                  </a:schemeClr>
                </a:solidFill>
                <a:latin typeface="+mj-lt"/>
                <a:ea typeface="Adobe Heiti Std R" pitchFamily="34" charset="-128"/>
              </a:rPr>
              <a:t>, sekaligus indah/ </a:t>
            </a:r>
            <a:r>
              <a:rPr lang="pt-BR" dirty="0">
                <a:solidFill>
                  <a:srgbClr val="FF0000"/>
                </a:solidFill>
                <a:latin typeface="+mj-lt"/>
                <a:ea typeface="Adobe Heiti Std R" pitchFamily="34" charset="-128"/>
              </a:rPr>
              <a:t>estetis.</a:t>
            </a:r>
            <a:endParaRPr lang="en-US" dirty="0">
              <a:solidFill>
                <a:srgbClr val="FF0000"/>
              </a:solidFill>
              <a:latin typeface="+mj-lt"/>
              <a:ea typeface="Adobe Heiti Std R" pitchFamily="34" charset="-128"/>
            </a:endParaRPr>
          </a:p>
        </p:txBody>
      </p:sp>
    </p:spTree>
  </p:cSld>
  <p:clrMapOvr>
    <a:masterClrMapping/>
  </p:clrMapOvr>
  <p:transition>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1447800" y="3124200"/>
            <a:ext cx="4724400" cy="1143000"/>
          </a:xfrm>
        </p:spPr>
        <p:txBody>
          <a:bodyPr>
            <a:normAutofit fontScale="90000"/>
          </a:bodyPr>
          <a:lstStyle/>
          <a:p>
            <a:pPr algn="l"/>
            <a:r>
              <a:rPr lang="en-US" sz="6600" dirty="0">
                <a:solidFill>
                  <a:schemeClr val="bg1"/>
                </a:solidFill>
              </a:rPr>
              <a:t>Case </a:t>
            </a:r>
            <a:r>
              <a:rPr lang="en-US" sz="6600" b="1" dirty="0">
                <a:solidFill>
                  <a:schemeClr val="bg1"/>
                </a:solidFill>
              </a:rPr>
              <a:t>Study</a:t>
            </a:r>
            <a:br>
              <a:rPr lang="en-US" sz="6600" b="1" dirty="0">
                <a:solidFill>
                  <a:schemeClr val="bg1"/>
                </a:solidFill>
              </a:rPr>
            </a:br>
            <a:endParaRPr lang="en-US" sz="6600" b="1" dirty="0">
              <a:solidFill>
                <a:schemeClr val="bg1"/>
              </a:solidFill>
            </a:endParaRPr>
          </a:p>
        </p:txBody>
      </p:sp>
    </p:spTree>
  </p:cSld>
  <p:clrMapOvr>
    <a:masterClrMapping/>
  </p:clrMapOvr>
  <p:transition>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ducation\Dosen Area\PENDIDIKAN &amp; PENGAJARAN\mk SDKV 1 - unikom\101 ide\frecholic67459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6"/>
          <p:cNvSpPr txBox="1">
            <a:spLocks/>
          </p:cNvSpPr>
          <p:nvPr/>
        </p:nvSpPr>
        <p:spPr>
          <a:xfrm>
            <a:off x="914400" y="2590800"/>
            <a:ext cx="8229600" cy="11430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err="1">
                <a:ln>
                  <a:noFill/>
                </a:ln>
                <a:solidFill>
                  <a:schemeClr val="bg1"/>
                </a:solidFill>
                <a:effectLst/>
                <a:uLnTx/>
                <a:uFillTx/>
                <a:latin typeface="+mj-lt"/>
                <a:ea typeface="Adobe Gothic Std B" pitchFamily="34" charset="-128"/>
                <a:cs typeface="+mj-cs"/>
              </a:rPr>
              <a:t>Kontrak</a:t>
            </a:r>
            <a:r>
              <a:rPr kumimoji="0" lang="en-US" sz="5400" b="0" i="0" u="none" strike="noStrike" kern="1200" cap="none" spc="0" normalizeH="0" baseline="0" noProof="0" dirty="0">
                <a:ln>
                  <a:noFill/>
                </a:ln>
                <a:solidFill>
                  <a:schemeClr val="bg1"/>
                </a:solidFill>
                <a:effectLst/>
                <a:uLnTx/>
                <a:uFillTx/>
                <a:latin typeface="+mj-lt"/>
                <a:ea typeface="Adobe Gothic Std B" pitchFamily="34" charset="-128"/>
                <a:cs typeface="+mj-cs"/>
              </a:rPr>
              <a:t> </a:t>
            </a:r>
            <a:r>
              <a:rPr kumimoji="0" lang="en-US" sz="5400" b="0" i="0" u="none" strike="noStrike" kern="1200" cap="none" spc="0" normalizeH="0" baseline="0" noProof="0" dirty="0" err="1">
                <a:ln>
                  <a:noFill/>
                </a:ln>
                <a:solidFill>
                  <a:schemeClr val="bg1"/>
                </a:solidFill>
                <a:effectLst/>
                <a:uLnTx/>
                <a:uFillTx/>
                <a:latin typeface="+mj-lt"/>
                <a:ea typeface="Adobe Gothic Std B" pitchFamily="34" charset="-128"/>
                <a:cs typeface="+mj-cs"/>
              </a:rPr>
              <a:t>Perkuliahan</a:t>
            </a:r>
            <a:endParaRPr kumimoji="0" lang="en-US" sz="5400" b="1" i="0" u="none" strike="noStrike" kern="1200" cap="none" spc="0" normalizeH="0" baseline="0" noProof="0" dirty="0">
              <a:ln>
                <a:noFill/>
              </a:ln>
              <a:solidFill>
                <a:schemeClr val="bg1"/>
              </a:solidFill>
              <a:effectLst/>
              <a:uLnTx/>
              <a:uFillTx/>
              <a:latin typeface="+mj-lt"/>
              <a:ea typeface="Adobe Gothic Std B" pitchFamily="34" charset="-128"/>
              <a:cs typeface="+mj-cs"/>
            </a:endParaRPr>
          </a:p>
        </p:txBody>
      </p:sp>
    </p:spTree>
  </p:cSld>
  <p:clrMapOvr>
    <a:masterClrMapping/>
  </p:clrMapOvr>
  <p:transition>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education\Dosen Area\PENDIDIKAN &amp; PENGAJARAN\mk SDKV 2 - unikom\materi dkv2\information sign\2394251779_90075d55a7_z.jpg"/>
          <p:cNvPicPr>
            <a:picLocks noChangeAspect="1" noChangeArrowheads="1"/>
          </p:cNvPicPr>
          <p:nvPr/>
        </p:nvPicPr>
        <p:blipFill>
          <a:blip r:embed="rId2" cstate="print"/>
          <a:srcRect/>
          <a:stretch>
            <a:fillRect/>
          </a:stretch>
        </p:blipFill>
        <p:spPr bwMode="auto">
          <a:xfrm>
            <a:off x="0" y="0"/>
            <a:ext cx="9146482" cy="6858000"/>
          </a:xfrm>
          <a:prstGeom prst="rect">
            <a:avLst/>
          </a:prstGeom>
          <a:noFill/>
        </p:spPr>
      </p:pic>
    </p:spTree>
  </p:cSld>
  <p:clrMapOvr>
    <a:masterClrMapping/>
  </p:clrMapOvr>
  <p:transition>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D:\education\Dosen Area\PENDIDIKAN &amp; PENGAJARAN\mk SDKV 2 - unikom\materi dkv2\data20110221\GRAFIS ADAM AIR.jpg"/>
          <p:cNvPicPr>
            <a:picLocks noChangeAspect="1" noChangeArrowheads="1"/>
          </p:cNvPicPr>
          <p:nvPr/>
        </p:nvPicPr>
        <p:blipFill>
          <a:blip r:embed="rId2" cstate="print"/>
          <a:srcRect/>
          <a:stretch>
            <a:fillRect/>
          </a:stretch>
        </p:blipFill>
        <p:spPr bwMode="auto">
          <a:xfrm>
            <a:off x="0" y="762000"/>
            <a:ext cx="9140744" cy="5334000"/>
          </a:xfrm>
          <a:prstGeom prst="rect">
            <a:avLst/>
          </a:prstGeom>
          <a:noFill/>
        </p:spPr>
      </p:pic>
    </p:spTree>
  </p:cSld>
  <p:clrMapOvr>
    <a:masterClrMapping/>
  </p:clrMapOvr>
  <p:transition>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2362200" y="3200400"/>
            <a:ext cx="4724400" cy="1143000"/>
          </a:xfrm>
        </p:spPr>
        <p:txBody>
          <a:bodyPr>
            <a:normAutofit fontScale="90000"/>
          </a:bodyPr>
          <a:lstStyle/>
          <a:p>
            <a:r>
              <a:rPr lang="en-US" sz="6600" b="1" dirty="0">
                <a:solidFill>
                  <a:schemeClr val="bg1"/>
                </a:solidFill>
              </a:rPr>
              <a:t>IDENTITAS</a:t>
            </a:r>
            <a:br>
              <a:rPr lang="en-US" sz="6600" b="1" dirty="0">
                <a:solidFill>
                  <a:schemeClr val="bg1"/>
                </a:solidFill>
              </a:rPr>
            </a:br>
            <a:endParaRPr lang="en-US" sz="6600" b="1" dirty="0">
              <a:solidFill>
                <a:schemeClr val="bg1"/>
              </a:solidFill>
            </a:endParaRPr>
          </a:p>
        </p:txBody>
      </p:sp>
    </p:spTree>
  </p:cSld>
  <p:clrMapOvr>
    <a:masterClrMapping/>
  </p:clrMapOvr>
  <p:transition>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nk-BNI.jpeg"/>
          <p:cNvPicPr>
            <a:picLocks noChangeAspect="1"/>
          </p:cNvPicPr>
          <p:nvPr/>
        </p:nvPicPr>
        <p:blipFill>
          <a:blip r:embed="rId2" cstate="print"/>
          <a:stretch>
            <a:fillRect/>
          </a:stretch>
        </p:blipFill>
        <p:spPr>
          <a:xfrm>
            <a:off x="5257800" y="5029200"/>
            <a:ext cx="3345316" cy="1121919"/>
          </a:xfrm>
          <a:prstGeom prst="rect">
            <a:avLst/>
          </a:prstGeom>
        </p:spPr>
      </p:pic>
      <p:pic>
        <p:nvPicPr>
          <p:cNvPr id="9" name="Picture 8" descr="Logo_Bank_BII.png"/>
          <p:cNvPicPr>
            <a:picLocks noChangeAspect="1"/>
          </p:cNvPicPr>
          <p:nvPr/>
        </p:nvPicPr>
        <p:blipFill>
          <a:blip r:embed="rId3" cstate="print"/>
          <a:stretch>
            <a:fillRect/>
          </a:stretch>
        </p:blipFill>
        <p:spPr>
          <a:xfrm>
            <a:off x="5562600" y="2438400"/>
            <a:ext cx="2454218" cy="1740414"/>
          </a:xfrm>
          <a:prstGeom prst="rect">
            <a:avLst/>
          </a:prstGeom>
        </p:spPr>
      </p:pic>
      <p:pic>
        <p:nvPicPr>
          <p:cNvPr id="10" name="Picture 9" descr="lokerbankmandiri.jpg"/>
          <p:cNvPicPr>
            <a:picLocks noChangeAspect="1"/>
          </p:cNvPicPr>
          <p:nvPr/>
        </p:nvPicPr>
        <p:blipFill>
          <a:blip r:embed="rId4" cstate="print"/>
          <a:stretch>
            <a:fillRect/>
          </a:stretch>
        </p:blipFill>
        <p:spPr>
          <a:xfrm>
            <a:off x="5410200" y="533400"/>
            <a:ext cx="3351854" cy="1676400"/>
          </a:xfrm>
          <a:prstGeom prst="rect">
            <a:avLst/>
          </a:prstGeom>
        </p:spPr>
      </p:pic>
      <p:pic>
        <p:nvPicPr>
          <p:cNvPr id="11" name="Picture 10" descr="1305001974air-asia.png"/>
          <p:cNvPicPr>
            <a:picLocks noChangeAspect="1"/>
          </p:cNvPicPr>
          <p:nvPr/>
        </p:nvPicPr>
        <p:blipFill>
          <a:blip r:embed="rId5" cstate="print"/>
          <a:stretch>
            <a:fillRect/>
          </a:stretch>
        </p:blipFill>
        <p:spPr>
          <a:xfrm>
            <a:off x="914401" y="914401"/>
            <a:ext cx="3035226" cy="1295400"/>
          </a:xfrm>
          <a:prstGeom prst="rect">
            <a:avLst/>
          </a:prstGeom>
        </p:spPr>
      </p:pic>
      <p:pic>
        <p:nvPicPr>
          <p:cNvPr id="12" name="Picture 11" descr="logo-Garuda-Indonesia.jpg"/>
          <p:cNvPicPr>
            <a:picLocks noChangeAspect="1"/>
          </p:cNvPicPr>
          <p:nvPr/>
        </p:nvPicPr>
        <p:blipFill>
          <a:blip r:embed="rId6" cstate="print"/>
          <a:stretch>
            <a:fillRect/>
          </a:stretch>
        </p:blipFill>
        <p:spPr>
          <a:xfrm>
            <a:off x="990600" y="2590800"/>
            <a:ext cx="2632058" cy="1860947"/>
          </a:xfrm>
          <a:prstGeom prst="rect">
            <a:avLst/>
          </a:prstGeom>
        </p:spPr>
      </p:pic>
      <p:pic>
        <p:nvPicPr>
          <p:cNvPr id="13" name="Picture 12" descr="Qatar-Airways.jpg"/>
          <p:cNvPicPr>
            <a:picLocks noChangeAspect="1"/>
          </p:cNvPicPr>
          <p:nvPr/>
        </p:nvPicPr>
        <p:blipFill>
          <a:blip r:embed="rId7" cstate="print"/>
          <a:stretch>
            <a:fillRect/>
          </a:stretch>
        </p:blipFill>
        <p:spPr>
          <a:xfrm>
            <a:off x="381000" y="4953000"/>
            <a:ext cx="3752088" cy="1430226"/>
          </a:xfrm>
          <a:prstGeom prst="rect">
            <a:avLst/>
          </a:prstGeom>
        </p:spPr>
      </p:pic>
    </p:spTree>
  </p:cSld>
  <p:clrMapOvr>
    <a:masterClrMapping/>
  </p:clrMapOvr>
  <p:transition>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57200" y="2743200"/>
            <a:ext cx="8229600" cy="1143000"/>
          </a:xfrm>
        </p:spPr>
        <p:txBody>
          <a:bodyPr>
            <a:normAutofit/>
          </a:bodyPr>
          <a:lstStyle/>
          <a:p>
            <a:r>
              <a:rPr lang="en-US" dirty="0">
                <a:solidFill>
                  <a:schemeClr val="bg1"/>
                </a:solidFill>
              </a:rPr>
              <a:t>VISUAL THATS WORK</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6"/>
          <p:cNvSpPr>
            <a:spLocks noGrp="1"/>
          </p:cNvSpPr>
          <p:nvPr>
            <p:ph type="body" idx="1"/>
          </p:nvPr>
        </p:nvSpPr>
        <p:spPr>
          <a:xfrm>
            <a:off x="1981200" y="3429000"/>
            <a:ext cx="5334000" cy="520700"/>
          </a:xfrm>
        </p:spPr>
        <p:txBody>
          <a:bodyPr>
            <a:noAutofit/>
          </a:bodyPr>
          <a:lstStyle/>
          <a:p>
            <a:pPr algn="ctr"/>
            <a:r>
              <a:rPr lang="en-US" sz="4000" b="1" dirty="0">
                <a:solidFill>
                  <a:srgbClr val="FF0000"/>
                </a:solidFill>
                <a:latin typeface="+mj-lt"/>
              </a:rPr>
              <a:t>PERBEDAAN KELOMPOK/ETNIK</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D:\my document\ayah project\writer project\perpus ideas area\kbrIklan\JESS COOL Debus 34.5x26.5cm CMYK.jpg"/>
          <p:cNvPicPr>
            <a:picLocks noChangeAspect="1" noChangeArrowheads="1"/>
          </p:cNvPicPr>
          <p:nvPr/>
        </p:nvPicPr>
        <p:blipFill>
          <a:blip r:embed="rId3" cstate="print"/>
          <a:srcRect/>
          <a:stretch>
            <a:fillRect/>
          </a:stretch>
        </p:blipFill>
        <p:spPr bwMode="auto">
          <a:xfrm>
            <a:off x="1981200" y="0"/>
            <a:ext cx="5267967" cy="6858000"/>
          </a:xfrm>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6"/>
          <p:cNvSpPr>
            <a:spLocks noGrp="1"/>
          </p:cNvSpPr>
          <p:nvPr>
            <p:ph type="body" idx="1"/>
          </p:nvPr>
        </p:nvSpPr>
        <p:spPr>
          <a:xfrm>
            <a:off x="1219200" y="3200400"/>
            <a:ext cx="6858000" cy="825500"/>
          </a:xfrm>
        </p:spPr>
        <p:txBody>
          <a:bodyPr>
            <a:noAutofit/>
          </a:bodyPr>
          <a:lstStyle/>
          <a:p>
            <a:pPr algn="ctr"/>
            <a:r>
              <a:rPr lang="en-US" sz="4000" b="1" dirty="0">
                <a:solidFill>
                  <a:srgbClr val="FF0000"/>
                </a:solidFill>
                <a:latin typeface="+mj-lt"/>
              </a:rPr>
              <a:t>PERBEDAAN KONSEP KECANTIKAN</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838200" y="381000"/>
            <a:ext cx="7562850" cy="2257425"/>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cstate="print"/>
          <a:srcRect/>
          <a:stretch>
            <a:fillRect/>
          </a:stretch>
        </p:blipFill>
        <p:spPr bwMode="auto">
          <a:xfrm>
            <a:off x="838200" y="2667000"/>
            <a:ext cx="7543800" cy="2552700"/>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par>
                                <p:cTn id="8" presetID="10" presetClass="entr" presetSubtype="0"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ENOVO\Pictures\kolokium 2014\ko5.jpg"/>
          <p:cNvPicPr>
            <a:picLocks noChangeAspect="1" noChangeArrowheads="1"/>
          </p:cNvPicPr>
          <p:nvPr/>
        </p:nvPicPr>
        <p:blipFill>
          <a:blip r:embed="rId3" cstate="print"/>
          <a:srcRect/>
          <a:stretch>
            <a:fillRect/>
          </a:stretch>
        </p:blipFill>
        <p:spPr bwMode="auto">
          <a:xfrm>
            <a:off x="1" y="76200"/>
            <a:ext cx="9144000" cy="6638925"/>
          </a:xfrm>
          <a:prstGeom prst="rect">
            <a:avLst/>
          </a:prstGeom>
          <a:noFill/>
        </p:spPr>
      </p:pic>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609600" y="381000"/>
            <a:ext cx="8915400" cy="3200400"/>
          </a:xfrm>
        </p:spPr>
        <p:txBody>
          <a:bodyPr>
            <a:noAutofit/>
          </a:bodyPr>
          <a:lstStyle/>
          <a:p>
            <a:pPr algn="l"/>
            <a:r>
              <a:rPr lang="en-US" sz="2400" b="1" dirty="0">
                <a:solidFill>
                  <a:srgbClr val="FF0000"/>
                </a:solidFill>
                <a:latin typeface="+mj-lt"/>
              </a:rPr>
              <a:t> </a:t>
            </a:r>
            <a:r>
              <a:rPr lang="en-US" b="1" dirty="0" err="1">
                <a:solidFill>
                  <a:srgbClr val="FF0000"/>
                </a:solidFill>
                <a:latin typeface="+mj-lt"/>
              </a:rPr>
              <a:t>Ketentuan</a:t>
            </a:r>
            <a:r>
              <a:rPr lang="en-US" b="1" dirty="0">
                <a:solidFill>
                  <a:srgbClr val="FF0000"/>
                </a:solidFill>
                <a:latin typeface="+mj-lt"/>
              </a:rPr>
              <a:t> </a:t>
            </a:r>
            <a:r>
              <a:rPr lang="en-US" b="1" dirty="0" err="1">
                <a:solidFill>
                  <a:srgbClr val="FF0000"/>
                </a:solidFill>
                <a:latin typeface="+mj-lt"/>
              </a:rPr>
              <a:t>Teknis</a:t>
            </a:r>
            <a:r>
              <a:rPr lang="en-US" b="1" dirty="0">
                <a:solidFill>
                  <a:srgbClr val="FF0000"/>
                </a:solidFill>
                <a:latin typeface="+mj-lt"/>
              </a:rPr>
              <a:t> </a:t>
            </a:r>
            <a:r>
              <a:rPr lang="en-US" b="1" dirty="0" err="1">
                <a:solidFill>
                  <a:srgbClr val="FF0000"/>
                </a:solidFill>
                <a:latin typeface="+mj-lt"/>
              </a:rPr>
              <a:t>Perkuliahan</a:t>
            </a:r>
            <a:endParaRPr lang="en-US" b="1" dirty="0">
              <a:solidFill>
                <a:srgbClr val="FF0000"/>
              </a:solidFill>
              <a:latin typeface="+mj-lt"/>
            </a:endParaRPr>
          </a:p>
          <a:p>
            <a:pPr algn="l"/>
            <a:endParaRPr lang="en-US" b="1" dirty="0">
              <a:solidFill>
                <a:srgbClr val="FF0000"/>
              </a:solidFill>
              <a:latin typeface="+mj-lt"/>
            </a:endParaRPr>
          </a:p>
          <a:p>
            <a:pPr algn="l">
              <a:buFont typeface="Arial" pitchFamily="34" charset="0"/>
              <a:buChar char="•"/>
            </a:pPr>
            <a:r>
              <a:rPr lang="en-US" sz="2100" dirty="0">
                <a:solidFill>
                  <a:schemeClr val="tx1"/>
                </a:solidFill>
                <a:latin typeface="+mj-lt"/>
              </a:rPr>
              <a:t>  </a:t>
            </a:r>
            <a:r>
              <a:rPr lang="en-US" sz="2100" dirty="0" err="1">
                <a:solidFill>
                  <a:schemeClr val="tx1"/>
                </a:solidFill>
                <a:latin typeface="+mj-lt"/>
              </a:rPr>
              <a:t>Mahasiswa</a:t>
            </a:r>
            <a:r>
              <a:rPr lang="en-US" sz="2100" dirty="0">
                <a:solidFill>
                  <a:schemeClr val="tx1"/>
                </a:solidFill>
                <a:latin typeface="+mj-lt"/>
              </a:rPr>
              <a:t> </a:t>
            </a:r>
            <a:r>
              <a:rPr lang="en-US" sz="2100" dirty="0" err="1">
                <a:solidFill>
                  <a:schemeClr val="tx1"/>
                </a:solidFill>
                <a:latin typeface="+mj-lt"/>
              </a:rPr>
              <a:t>diharapkan</a:t>
            </a:r>
            <a:r>
              <a:rPr lang="en-US" sz="2100" dirty="0">
                <a:solidFill>
                  <a:schemeClr val="tx1"/>
                </a:solidFill>
                <a:latin typeface="+mj-lt"/>
              </a:rPr>
              <a:t> </a:t>
            </a:r>
            <a:r>
              <a:rPr lang="en-US" sz="2100" dirty="0" err="1">
                <a:solidFill>
                  <a:schemeClr val="tx1"/>
                </a:solidFill>
                <a:latin typeface="+mj-lt"/>
              </a:rPr>
              <a:t>untuk</a:t>
            </a:r>
            <a:r>
              <a:rPr lang="en-US" sz="2100" dirty="0">
                <a:solidFill>
                  <a:schemeClr val="tx1"/>
                </a:solidFill>
                <a:latin typeface="+mj-lt"/>
              </a:rPr>
              <a:t> </a:t>
            </a:r>
            <a:r>
              <a:rPr lang="en-US" sz="2100" dirty="0" err="1">
                <a:solidFill>
                  <a:schemeClr val="tx1"/>
                </a:solidFill>
                <a:latin typeface="+mj-lt"/>
              </a:rPr>
              <a:t>selalu</a:t>
            </a:r>
            <a:r>
              <a:rPr lang="en-US" sz="2100" dirty="0">
                <a:solidFill>
                  <a:schemeClr val="tx1"/>
                </a:solidFill>
                <a:latin typeface="+mj-lt"/>
              </a:rPr>
              <a:t> </a:t>
            </a:r>
            <a:r>
              <a:rPr lang="en-US" sz="2100" dirty="0" err="1">
                <a:solidFill>
                  <a:schemeClr val="tx1"/>
                </a:solidFill>
                <a:latin typeface="+mj-lt"/>
              </a:rPr>
              <a:t>hadir</a:t>
            </a:r>
            <a:r>
              <a:rPr lang="en-US" sz="2100" dirty="0">
                <a:solidFill>
                  <a:schemeClr val="tx1"/>
                </a:solidFill>
                <a:latin typeface="+mj-lt"/>
              </a:rPr>
              <a:t> </a:t>
            </a:r>
            <a:r>
              <a:rPr lang="en-US" sz="2100" dirty="0" err="1">
                <a:solidFill>
                  <a:schemeClr val="tx1"/>
                </a:solidFill>
                <a:latin typeface="+mj-lt"/>
              </a:rPr>
              <a:t>pada</a:t>
            </a:r>
            <a:r>
              <a:rPr lang="en-US" sz="2100" dirty="0">
                <a:solidFill>
                  <a:schemeClr val="tx1"/>
                </a:solidFill>
                <a:latin typeface="+mj-lt"/>
              </a:rPr>
              <a:t> </a:t>
            </a:r>
          </a:p>
          <a:p>
            <a:pPr algn="l"/>
            <a:r>
              <a:rPr lang="en-US" sz="2100" dirty="0">
                <a:solidFill>
                  <a:schemeClr val="tx1"/>
                </a:solidFill>
                <a:latin typeface="+mj-lt"/>
              </a:rPr>
              <a:t>    </a:t>
            </a:r>
            <a:r>
              <a:rPr lang="en-US" sz="2100" dirty="0" err="1">
                <a:solidFill>
                  <a:schemeClr val="tx1"/>
                </a:solidFill>
                <a:latin typeface="+mj-lt"/>
              </a:rPr>
              <a:t>setiap</a:t>
            </a:r>
            <a:r>
              <a:rPr lang="en-US" sz="2100" dirty="0">
                <a:solidFill>
                  <a:schemeClr val="tx1"/>
                </a:solidFill>
                <a:latin typeface="+mj-lt"/>
              </a:rPr>
              <a:t> </a:t>
            </a:r>
            <a:r>
              <a:rPr lang="en-US" sz="2100" dirty="0" err="1">
                <a:solidFill>
                  <a:schemeClr val="tx1"/>
                </a:solidFill>
                <a:latin typeface="+mj-lt"/>
              </a:rPr>
              <a:t>perkuliahan</a:t>
            </a:r>
            <a:r>
              <a:rPr lang="en-US" sz="2100" dirty="0">
                <a:solidFill>
                  <a:schemeClr val="tx1"/>
                </a:solidFill>
                <a:latin typeface="+mj-lt"/>
              </a:rPr>
              <a:t> </a:t>
            </a:r>
            <a:r>
              <a:rPr lang="en-US" sz="2100" dirty="0" err="1">
                <a:solidFill>
                  <a:schemeClr val="tx1"/>
                </a:solidFill>
                <a:latin typeface="+mj-lt"/>
              </a:rPr>
              <a:t>dengan</a:t>
            </a:r>
            <a:r>
              <a:rPr lang="en-US" sz="2100" dirty="0">
                <a:solidFill>
                  <a:schemeClr val="tx1"/>
                </a:solidFill>
                <a:latin typeface="+mj-lt"/>
              </a:rPr>
              <a:t> </a:t>
            </a:r>
            <a:r>
              <a:rPr lang="en-US" sz="2100" dirty="0" err="1">
                <a:solidFill>
                  <a:schemeClr val="tx1"/>
                </a:solidFill>
                <a:latin typeface="+mj-lt"/>
              </a:rPr>
              <a:t>mengisi</a:t>
            </a:r>
            <a:r>
              <a:rPr lang="en-US" sz="2100" dirty="0">
                <a:solidFill>
                  <a:schemeClr val="tx1"/>
                </a:solidFill>
                <a:latin typeface="+mj-lt"/>
              </a:rPr>
              <a:t> </a:t>
            </a:r>
            <a:r>
              <a:rPr lang="en-US" sz="2100" dirty="0" err="1">
                <a:solidFill>
                  <a:schemeClr val="tx1"/>
                </a:solidFill>
                <a:latin typeface="+mj-lt"/>
              </a:rPr>
              <a:t>daftar</a:t>
            </a:r>
            <a:r>
              <a:rPr lang="en-US" sz="2100" dirty="0">
                <a:solidFill>
                  <a:schemeClr val="tx1"/>
                </a:solidFill>
                <a:latin typeface="+mj-lt"/>
              </a:rPr>
              <a:t> </a:t>
            </a:r>
            <a:r>
              <a:rPr lang="en-US" sz="2100" dirty="0" err="1">
                <a:solidFill>
                  <a:schemeClr val="tx1"/>
                </a:solidFill>
                <a:latin typeface="+mj-lt"/>
              </a:rPr>
              <a:t>presensi</a:t>
            </a:r>
            <a:r>
              <a:rPr lang="en-US" sz="2100" dirty="0">
                <a:solidFill>
                  <a:schemeClr val="tx1"/>
                </a:solidFill>
                <a:latin typeface="+mj-lt"/>
              </a:rPr>
              <a:t> </a:t>
            </a:r>
          </a:p>
          <a:p>
            <a:pPr algn="l"/>
            <a:r>
              <a:rPr lang="en-US" sz="2100" dirty="0">
                <a:solidFill>
                  <a:schemeClr val="tx1"/>
                </a:solidFill>
                <a:latin typeface="+mj-lt"/>
              </a:rPr>
              <a:t>   (</a:t>
            </a:r>
            <a:r>
              <a:rPr lang="en-US" sz="2100" dirty="0" err="1">
                <a:solidFill>
                  <a:schemeClr val="tx1"/>
                </a:solidFill>
                <a:latin typeface="+mj-lt"/>
              </a:rPr>
              <a:t>tanpa</a:t>
            </a:r>
            <a:r>
              <a:rPr lang="en-US" sz="2100" dirty="0">
                <a:solidFill>
                  <a:schemeClr val="tx1"/>
                </a:solidFill>
                <a:latin typeface="+mj-lt"/>
              </a:rPr>
              <a:t> </a:t>
            </a:r>
            <a:r>
              <a:rPr lang="en-US" sz="2100" dirty="0" err="1">
                <a:solidFill>
                  <a:schemeClr val="tx1"/>
                </a:solidFill>
                <a:latin typeface="+mj-lt"/>
              </a:rPr>
              <a:t>diwakilkan</a:t>
            </a:r>
            <a:r>
              <a:rPr lang="en-US" sz="2100" dirty="0">
                <a:solidFill>
                  <a:schemeClr val="tx1"/>
                </a:solidFill>
                <a:latin typeface="+mj-lt"/>
              </a:rPr>
              <a:t>).</a:t>
            </a:r>
          </a:p>
          <a:p>
            <a:pPr algn="l"/>
            <a:endParaRPr lang="en-US" sz="2100" dirty="0">
              <a:solidFill>
                <a:schemeClr val="tx1"/>
              </a:solidFill>
              <a:latin typeface="+mj-lt"/>
            </a:endParaRPr>
          </a:p>
          <a:p>
            <a:pPr algn="l">
              <a:buFont typeface="Arial" pitchFamily="34" charset="0"/>
              <a:buChar char="•"/>
            </a:pPr>
            <a:r>
              <a:rPr lang="en-US" sz="2100" dirty="0">
                <a:solidFill>
                  <a:schemeClr val="tx1"/>
                </a:solidFill>
                <a:latin typeface="+mj-lt"/>
              </a:rPr>
              <a:t>  </a:t>
            </a:r>
            <a:r>
              <a:rPr lang="en-US" sz="2100" dirty="0" err="1">
                <a:solidFill>
                  <a:schemeClr val="tx1"/>
                </a:solidFill>
                <a:latin typeface="+mj-lt"/>
              </a:rPr>
              <a:t>Ketidakhadiran</a:t>
            </a:r>
            <a:r>
              <a:rPr lang="en-US" sz="2100" dirty="0">
                <a:solidFill>
                  <a:schemeClr val="tx1"/>
                </a:solidFill>
                <a:latin typeface="+mj-lt"/>
              </a:rPr>
              <a:t> (</a:t>
            </a:r>
            <a:r>
              <a:rPr lang="en-US" sz="2100" dirty="0" err="1">
                <a:solidFill>
                  <a:schemeClr val="tx1"/>
                </a:solidFill>
                <a:latin typeface="+mj-lt"/>
              </a:rPr>
              <a:t>absen</a:t>
            </a:r>
            <a:r>
              <a:rPr lang="en-US" sz="2100" dirty="0">
                <a:solidFill>
                  <a:schemeClr val="tx1"/>
                </a:solidFill>
                <a:latin typeface="+mj-lt"/>
              </a:rPr>
              <a:t>) </a:t>
            </a:r>
            <a:r>
              <a:rPr lang="en-US" sz="2100" dirty="0" err="1">
                <a:solidFill>
                  <a:schemeClr val="tx1"/>
                </a:solidFill>
                <a:latin typeface="+mj-lt"/>
              </a:rPr>
              <a:t>dari</a:t>
            </a:r>
            <a:r>
              <a:rPr lang="en-US" sz="2100" dirty="0">
                <a:solidFill>
                  <a:schemeClr val="tx1"/>
                </a:solidFill>
                <a:latin typeface="+mj-lt"/>
              </a:rPr>
              <a:t> </a:t>
            </a:r>
            <a:r>
              <a:rPr lang="en-US" sz="2100" dirty="0" err="1">
                <a:solidFill>
                  <a:schemeClr val="tx1"/>
                </a:solidFill>
                <a:latin typeface="+mj-lt"/>
              </a:rPr>
              <a:t>perkuliahan</a:t>
            </a:r>
            <a:r>
              <a:rPr lang="en-US" sz="2100" dirty="0">
                <a:solidFill>
                  <a:schemeClr val="tx1"/>
                </a:solidFill>
                <a:latin typeface="+mj-lt"/>
              </a:rPr>
              <a:t> DKV </a:t>
            </a:r>
            <a:r>
              <a:rPr lang="en-US" sz="2100" dirty="0" err="1">
                <a:solidFill>
                  <a:schemeClr val="tx1"/>
                </a:solidFill>
                <a:latin typeface="+mj-lt"/>
              </a:rPr>
              <a:t>Studi</a:t>
            </a:r>
            <a:r>
              <a:rPr lang="en-US" sz="2100" dirty="0">
                <a:solidFill>
                  <a:schemeClr val="tx1"/>
                </a:solidFill>
                <a:latin typeface="+mj-lt"/>
              </a:rPr>
              <a:t> </a:t>
            </a:r>
            <a:r>
              <a:rPr lang="en-US" sz="2100" dirty="0" err="1">
                <a:solidFill>
                  <a:schemeClr val="tx1"/>
                </a:solidFill>
                <a:latin typeface="+mj-lt"/>
              </a:rPr>
              <a:t>Kreatif</a:t>
            </a:r>
            <a:r>
              <a:rPr lang="en-US" sz="2100" dirty="0">
                <a:solidFill>
                  <a:schemeClr val="tx1"/>
                </a:solidFill>
                <a:latin typeface="+mj-lt"/>
              </a:rPr>
              <a:t>  </a:t>
            </a:r>
          </a:p>
          <a:p>
            <a:pPr algn="l"/>
            <a:r>
              <a:rPr lang="en-US" sz="2100" dirty="0">
                <a:solidFill>
                  <a:schemeClr val="tx1"/>
                </a:solidFill>
                <a:latin typeface="+mj-lt"/>
              </a:rPr>
              <a:t>    lebih </a:t>
            </a:r>
            <a:r>
              <a:rPr lang="en-US" sz="2100" dirty="0" err="1">
                <a:solidFill>
                  <a:schemeClr val="tx1"/>
                </a:solidFill>
                <a:latin typeface="+mj-lt"/>
              </a:rPr>
              <a:t>dari</a:t>
            </a:r>
            <a:r>
              <a:rPr lang="en-US" sz="2100" dirty="0">
                <a:solidFill>
                  <a:schemeClr val="tx1"/>
                </a:solidFill>
                <a:latin typeface="+mj-lt"/>
              </a:rPr>
              <a:t> 3 kali,</a:t>
            </a:r>
            <a:r>
              <a:rPr lang="id-ID" sz="2100" dirty="0">
                <a:solidFill>
                  <a:schemeClr val="tx1"/>
                </a:solidFill>
                <a:latin typeface="+mj-lt"/>
              </a:rPr>
              <a:t> </a:t>
            </a:r>
            <a:r>
              <a:rPr lang="en-US" sz="2100" dirty="0">
                <a:solidFill>
                  <a:schemeClr val="tx1"/>
                </a:solidFill>
                <a:latin typeface="+mj-lt"/>
              </a:rPr>
              <a:t>maka mahasiswa ybs dianggap mengundurkan diri</a:t>
            </a:r>
          </a:p>
          <a:p>
            <a:pPr algn="l"/>
            <a:r>
              <a:rPr lang="en-US" sz="2100" dirty="0">
                <a:solidFill>
                  <a:schemeClr val="tx1"/>
                </a:solidFill>
                <a:latin typeface="+mj-lt"/>
              </a:rPr>
              <a:t>    (</a:t>
            </a:r>
            <a:r>
              <a:rPr lang="en-US" sz="2100" dirty="0" err="1">
                <a:solidFill>
                  <a:schemeClr val="tx1"/>
                </a:solidFill>
                <a:latin typeface="+mj-lt"/>
              </a:rPr>
              <a:t>mendapat</a:t>
            </a:r>
            <a:r>
              <a:rPr lang="en-US" sz="2100" dirty="0">
                <a:solidFill>
                  <a:schemeClr val="tx1"/>
                </a:solidFill>
                <a:latin typeface="+mj-lt"/>
              </a:rPr>
              <a:t> </a:t>
            </a:r>
            <a:r>
              <a:rPr lang="en-US" sz="2100" dirty="0" err="1">
                <a:solidFill>
                  <a:schemeClr val="tx1"/>
                </a:solidFill>
                <a:latin typeface="+mj-lt"/>
              </a:rPr>
              <a:t>nilai</a:t>
            </a:r>
            <a:r>
              <a:rPr lang="en-US" sz="2100" dirty="0">
                <a:solidFill>
                  <a:schemeClr val="tx1"/>
                </a:solidFill>
                <a:latin typeface="+mj-lt"/>
              </a:rPr>
              <a:t> </a:t>
            </a:r>
            <a:r>
              <a:rPr lang="en-US" sz="2100" dirty="0" err="1">
                <a:solidFill>
                  <a:schemeClr val="tx1"/>
                </a:solidFill>
                <a:latin typeface="+mj-lt"/>
              </a:rPr>
              <a:t>akhir</a:t>
            </a:r>
            <a:r>
              <a:rPr lang="en-US" sz="2100" dirty="0">
                <a:solidFill>
                  <a:schemeClr val="tx1"/>
                </a:solidFill>
                <a:latin typeface="+mj-lt"/>
              </a:rPr>
              <a:t> E </a:t>
            </a:r>
            <a:r>
              <a:rPr lang="en-US" sz="2100" dirty="0" err="1">
                <a:solidFill>
                  <a:schemeClr val="tx1"/>
                </a:solidFill>
                <a:latin typeface="+mj-lt"/>
              </a:rPr>
              <a:t>dan</a:t>
            </a:r>
            <a:r>
              <a:rPr lang="en-US" sz="2100" dirty="0">
                <a:solidFill>
                  <a:schemeClr val="tx1"/>
                </a:solidFill>
                <a:latin typeface="+mj-lt"/>
              </a:rPr>
              <a:t> </a:t>
            </a:r>
            <a:r>
              <a:rPr lang="en-US" sz="2100" dirty="0" err="1">
                <a:solidFill>
                  <a:schemeClr val="tx1"/>
                </a:solidFill>
                <a:latin typeface="+mj-lt"/>
              </a:rPr>
              <a:t>diwajibkan</a:t>
            </a:r>
            <a:r>
              <a:rPr lang="en-US" sz="2100" dirty="0">
                <a:solidFill>
                  <a:schemeClr val="tx1"/>
                </a:solidFill>
                <a:latin typeface="+mj-lt"/>
              </a:rPr>
              <a:t> </a:t>
            </a:r>
            <a:r>
              <a:rPr lang="en-US" sz="2100" dirty="0" err="1">
                <a:solidFill>
                  <a:schemeClr val="tx1"/>
                </a:solidFill>
                <a:latin typeface="+mj-lt"/>
              </a:rPr>
              <a:t>mengulang</a:t>
            </a:r>
            <a:r>
              <a:rPr lang="en-US" sz="2100" dirty="0">
                <a:solidFill>
                  <a:schemeClr val="tx1"/>
                </a:solidFill>
                <a:latin typeface="+mj-lt"/>
              </a:rPr>
              <a:t>)</a:t>
            </a:r>
          </a:p>
          <a:p>
            <a:pPr algn="l"/>
            <a:endParaRPr lang="en-US" sz="2100" dirty="0">
              <a:solidFill>
                <a:schemeClr val="tx1"/>
              </a:solidFill>
              <a:latin typeface="+mj-lt"/>
            </a:endParaRPr>
          </a:p>
          <a:p>
            <a:pPr algn="l">
              <a:buFont typeface="Arial" pitchFamily="34" charset="0"/>
              <a:buChar char="•"/>
            </a:pPr>
            <a:r>
              <a:rPr lang="en-US" sz="2100" dirty="0">
                <a:solidFill>
                  <a:schemeClr val="tx1"/>
                </a:solidFill>
                <a:latin typeface="+mj-lt"/>
              </a:rPr>
              <a:t>   </a:t>
            </a:r>
            <a:r>
              <a:rPr lang="en-US" sz="2100" dirty="0" err="1">
                <a:solidFill>
                  <a:schemeClr val="tx1"/>
                </a:solidFill>
                <a:latin typeface="+mj-lt"/>
              </a:rPr>
              <a:t>Mahasiswa</a:t>
            </a:r>
            <a:r>
              <a:rPr lang="en-US" sz="2100" dirty="0">
                <a:solidFill>
                  <a:schemeClr val="tx1"/>
                </a:solidFill>
                <a:latin typeface="+mj-lt"/>
              </a:rPr>
              <a:t> </a:t>
            </a:r>
            <a:r>
              <a:rPr lang="en-US" sz="2100" dirty="0" err="1">
                <a:solidFill>
                  <a:schemeClr val="tx1"/>
                </a:solidFill>
                <a:latin typeface="+mj-lt"/>
              </a:rPr>
              <a:t>diharapkan</a:t>
            </a:r>
            <a:r>
              <a:rPr lang="en-US" sz="2100" dirty="0">
                <a:solidFill>
                  <a:schemeClr val="tx1"/>
                </a:solidFill>
                <a:latin typeface="+mj-lt"/>
              </a:rPr>
              <a:t> </a:t>
            </a:r>
            <a:r>
              <a:rPr lang="en-US" sz="2100" dirty="0" err="1">
                <a:solidFill>
                  <a:schemeClr val="tx1"/>
                </a:solidFill>
                <a:latin typeface="+mj-lt"/>
              </a:rPr>
              <a:t>hadir</a:t>
            </a:r>
            <a:r>
              <a:rPr lang="en-US" sz="2100" dirty="0">
                <a:solidFill>
                  <a:schemeClr val="tx1"/>
                </a:solidFill>
                <a:latin typeface="+mj-lt"/>
              </a:rPr>
              <a:t> 15 </a:t>
            </a:r>
            <a:r>
              <a:rPr lang="en-US" sz="2100" dirty="0" err="1">
                <a:solidFill>
                  <a:schemeClr val="tx1"/>
                </a:solidFill>
                <a:latin typeface="+mj-lt"/>
              </a:rPr>
              <a:t>menit</a:t>
            </a:r>
            <a:r>
              <a:rPr lang="en-US" sz="2100" dirty="0">
                <a:solidFill>
                  <a:schemeClr val="tx1"/>
                </a:solidFill>
                <a:latin typeface="+mj-lt"/>
              </a:rPr>
              <a:t> </a:t>
            </a:r>
            <a:r>
              <a:rPr lang="en-US" sz="2100" dirty="0" err="1">
                <a:solidFill>
                  <a:schemeClr val="tx1"/>
                </a:solidFill>
                <a:latin typeface="+mj-lt"/>
              </a:rPr>
              <a:t>sebelum</a:t>
            </a:r>
            <a:endParaRPr lang="en-US" sz="2100" dirty="0">
              <a:solidFill>
                <a:schemeClr val="tx1"/>
              </a:solidFill>
              <a:latin typeface="+mj-lt"/>
            </a:endParaRPr>
          </a:p>
          <a:p>
            <a:pPr algn="l"/>
            <a:r>
              <a:rPr lang="en-US" sz="2100" dirty="0">
                <a:solidFill>
                  <a:schemeClr val="tx1"/>
                </a:solidFill>
                <a:latin typeface="+mj-lt"/>
              </a:rPr>
              <a:t>     </a:t>
            </a:r>
            <a:r>
              <a:rPr lang="en-US" sz="2100" dirty="0" err="1">
                <a:solidFill>
                  <a:schemeClr val="tx1"/>
                </a:solidFill>
                <a:latin typeface="+mj-lt"/>
              </a:rPr>
              <a:t>perkuliahan</a:t>
            </a:r>
            <a:r>
              <a:rPr lang="en-US" sz="2100" dirty="0">
                <a:solidFill>
                  <a:schemeClr val="tx1"/>
                </a:solidFill>
                <a:latin typeface="+mj-lt"/>
              </a:rPr>
              <a:t> </a:t>
            </a:r>
            <a:r>
              <a:rPr lang="en-US" sz="2100" dirty="0" err="1">
                <a:solidFill>
                  <a:schemeClr val="tx1"/>
                </a:solidFill>
                <a:latin typeface="+mj-lt"/>
              </a:rPr>
              <a:t>dimulai</a:t>
            </a:r>
            <a:r>
              <a:rPr lang="en-US" sz="2100" dirty="0">
                <a:solidFill>
                  <a:schemeClr val="tx1"/>
                </a:solidFill>
                <a:latin typeface="+mj-lt"/>
              </a:rPr>
              <a:t>. (</a:t>
            </a:r>
            <a:r>
              <a:rPr lang="en-US" sz="2100" dirty="0" err="1">
                <a:solidFill>
                  <a:schemeClr val="tx1"/>
                </a:solidFill>
                <a:latin typeface="+mj-lt"/>
              </a:rPr>
              <a:t>keterlambatan</a:t>
            </a:r>
            <a:r>
              <a:rPr lang="en-US" sz="2100" dirty="0">
                <a:solidFill>
                  <a:schemeClr val="tx1"/>
                </a:solidFill>
                <a:latin typeface="+mj-lt"/>
              </a:rPr>
              <a:t> </a:t>
            </a:r>
            <a:r>
              <a:rPr lang="en-US" sz="2100" dirty="0" err="1">
                <a:solidFill>
                  <a:schemeClr val="tx1"/>
                </a:solidFill>
                <a:latin typeface="+mj-lt"/>
              </a:rPr>
              <a:t>menjadi</a:t>
            </a:r>
            <a:r>
              <a:rPr lang="en-US" sz="2100" dirty="0">
                <a:solidFill>
                  <a:schemeClr val="tx1"/>
                </a:solidFill>
                <a:latin typeface="+mj-lt"/>
              </a:rPr>
              <a:t> </a:t>
            </a:r>
          </a:p>
          <a:p>
            <a:pPr algn="l"/>
            <a:r>
              <a:rPr lang="en-US" sz="2100" dirty="0">
                <a:solidFill>
                  <a:schemeClr val="tx1"/>
                </a:solidFill>
                <a:latin typeface="+mj-lt"/>
              </a:rPr>
              <a:t>     </a:t>
            </a:r>
            <a:r>
              <a:rPr lang="en-US" sz="2100" dirty="0" err="1">
                <a:solidFill>
                  <a:schemeClr val="tx1"/>
                </a:solidFill>
                <a:latin typeface="+mj-lt"/>
              </a:rPr>
              <a:t>pertimbangan</a:t>
            </a:r>
            <a:r>
              <a:rPr lang="en-US" sz="2100" dirty="0">
                <a:solidFill>
                  <a:schemeClr val="tx1"/>
                </a:solidFill>
                <a:latin typeface="+mj-lt"/>
              </a:rPr>
              <a:t> </a:t>
            </a:r>
            <a:r>
              <a:rPr lang="en-US" sz="2100" dirty="0" err="1">
                <a:solidFill>
                  <a:schemeClr val="tx1"/>
                </a:solidFill>
                <a:latin typeface="+mj-lt"/>
              </a:rPr>
              <a:t>penilaian</a:t>
            </a:r>
            <a:r>
              <a:rPr lang="en-US" sz="2100" dirty="0">
                <a:solidFill>
                  <a:schemeClr val="tx1"/>
                </a:solidFill>
                <a:latin typeface="+mj-lt"/>
              </a:rPr>
              <a:t> </a:t>
            </a:r>
            <a:r>
              <a:rPr lang="en-US" sz="2100" dirty="0" err="1">
                <a:solidFill>
                  <a:schemeClr val="tx1"/>
                </a:solidFill>
                <a:latin typeface="+mj-lt"/>
              </a:rPr>
              <a:t>akhir</a:t>
            </a:r>
            <a:r>
              <a:rPr lang="en-US" sz="2100" dirty="0">
                <a:solidFill>
                  <a:schemeClr val="tx1"/>
                </a:solidFill>
                <a:latin typeface="+mj-lt"/>
              </a:rPr>
              <a:t>) </a:t>
            </a:r>
            <a:r>
              <a:rPr lang="en-US" sz="2100" dirty="0" err="1">
                <a:solidFill>
                  <a:schemeClr val="tx1"/>
                </a:solidFill>
                <a:latin typeface="+mj-lt"/>
              </a:rPr>
              <a:t>masuk</a:t>
            </a:r>
            <a:r>
              <a:rPr lang="en-US" sz="2100" dirty="0">
                <a:solidFill>
                  <a:schemeClr val="tx1"/>
                </a:solidFill>
                <a:latin typeface="+mj-lt"/>
              </a:rPr>
              <a:t> </a:t>
            </a:r>
            <a:r>
              <a:rPr lang="en-US" sz="2100" dirty="0" err="1">
                <a:solidFill>
                  <a:schemeClr val="tx1"/>
                </a:solidFill>
                <a:latin typeface="+mj-lt"/>
              </a:rPr>
              <a:t>kedalam</a:t>
            </a:r>
            <a:r>
              <a:rPr lang="en-US" sz="2100" dirty="0">
                <a:solidFill>
                  <a:schemeClr val="tx1"/>
                </a:solidFill>
                <a:latin typeface="+mj-lt"/>
              </a:rPr>
              <a:t> </a:t>
            </a:r>
            <a:r>
              <a:rPr lang="en-US" sz="2100" dirty="0" err="1">
                <a:solidFill>
                  <a:schemeClr val="tx1"/>
                </a:solidFill>
                <a:latin typeface="+mj-lt"/>
              </a:rPr>
              <a:t>penilaian</a:t>
            </a:r>
            <a:r>
              <a:rPr lang="en-US" sz="2100" dirty="0">
                <a:solidFill>
                  <a:schemeClr val="tx1"/>
                </a:solidFill>
                <a:latin typeface="+mj-lt"/>
              </a:rPr>
              <a:t> Etika.</a:t>
            </a:r>
          </a:p>
        </p:txBody>
      </p:sp>
    </p:spTree>
  </p:cSld>
  <p:clrMapOvr>
    <a:masterClrMapping/>
  </p:clrMapOvr>
  <p:transition>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6"/>
          <p:cNvSpPr>
            <a:spLocks noGrp="1"/>
          </p:cNvSpPr>
          <p:nvPr>
            <p:ph type="body" idx="1"/>
          </p:nvPr>
        </p:nvSpPr>
        <p:spPr>
          <a:xfrm>
            <a:off x="1219200" y="3200400"/>
            <a:ext cx="6858000" cy="825500"/>
          </a:xfrm>
        </p:spPr>
        <p:txBody>
          <a:bodyPr>
            <a:noAutofit/>
          </a:bodyPr>
          <a:lstStyle/>
          <a:p>
            <a:pPr algn="ctr"/>
            <a:r>
              <a:rPr lang="en-US" sz="4000" b="1" dirty="0">
                <a:solidFill>
                  <a:srgbClr val="FF0000"/>
                </a:solidFill>
                <a:latin typeface="+mj-lt"/>
              </a:rPr>
              <a:t>PERBEDAAN MASA</a:t>
            </a:r>
          </a:p>
          <a:p>
            <a:pPr algn="ctr"/>
            <a:r>
              <a:rPr lang="en-US" sz="4000" b="1" dirty="0">
                <a:solidFill>
                  <a:srgbClr val="FF0000"/>
                </a:solidFill>
                <a:latin typeface="+mj-lt"/>
              </a:rPr>
              <a:t>(WAKTU)</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ENOVO\Pictures\kolokium 2014\honda-astrea-800.jpg"/>
          <p:cNvPicPr>
            <a:picLocks noChangeAspect="1" noChangeArrowheads="1"/>
          </p:cNvPicPr>
          <p:nvPr/>
        </p:nvPicPr>
        <p:blipFill>
          <a:blip r:embed="rId3" cstate="print"/>
          <a:srcRect/>
          <a:stretch>
            <a:fillRect/>
          </a:stretch>
        </p:blipFill>
        <p:spPr bwMode="auto">
          <a:xfrm>
            <a:off x="457200" y="609600"/>
            <a:ext cx="8153400" cy="5831148"/>
          </a:xfrm>
          <a:prstGeom prst="rect">
            <a:avLst/>
          </a:prstGeom>
          <a:noFill/>
        </p:spPr>
      </p:pic>
    </p:spTree>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LENOVO\Pictures\kolokium 2014\iklan-ahm-3.jpg"/>
          <p:cNvPicPr>
            <a:picLocks noChangeAspect="1" noChangeArrowheads="1"/>
          </p:cNvPicPr>
          <p:nvPr/>
        </p:nvPicPr>
        <p:blipFill>
          <a:blip r:embed="rId3" cstate="print"/>
          <a:srcRect/>
          <a:stretch>
            <a:fillRect/>
          </a:stretch>
        </p:blipFill>
        <p:spPr bwMode="auto">
          <a:xfrm>
            <a:off x="228600" y="0"/>
            <a:ext cx="8589333" cy="6858000"/>
          </a:xfrm>
          <a:prstGeom prst="rect">
            <a:avLst/>
          </a:prstGeom>
          <a:noFill/>
        </p:spPr>
      </p:pic>
    </p:spTree>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LENOVO\Pictures\kolokium 2014\220px-Img_body_movies_sundelbolong.jpg"/>
          <p:cNvPicPr>
            <a:picLocks noChangeAspect="1" noChangeArrowheads="1"/>
          </p:cNvPicPr>
          <p:nvPr/>
        </p:nvPicPr>
        <p:blipFill>
          <a:blip r:embed="rId3" cstate="print"/>
          <a:srcRect/>
          <a:stretch>
            <a:fillRect/>
          </a:stretch>
        </p:blipFill>
        <p:spPr bwMode="auto">
          <a:xfrm>
            <a:off x="61913" y="228600"/>
            <a:ext cx="4510087" cy="6228728"/>
          </a:xfrm>
          <a:prstGeom prst="rect">
            <a:avLst/>
          </a:prstGeom>
          <a:noFill/>
        </p:spPr>
      </p:pic>
      <p:pic>
        <p:nvPicPr>
          <p:cNvPr id="4099" name="Picture 3" descr="C:\Users\LENOVO\Pictures\kolokium 2014\Pocong Kamar Sebelah.jpg"/>
          <p:cNvPicPr>
            <a:picLocks noChangeAspect="1" noChangeArrowheads="1"/>
          </p:cNvPicPr>
          <p:nvPr/>
        </p:nvPicPr>
        <p:blipFill>
          <a:blip r:embed="rId4" cstate="print"/>
          <a:srcRect/>
          <a:stretch>
            <a:fillRect/>
          </a:stretch>
        </p:blipFill>
        <p:spPr bwMode="auto">
          <a:xfrm>
            <a:off x="4648200" y="304800"/>
            <a:ext cx="4267200" cy="6277525"/>
          </a:xfrm>
          <a:prstGeom prst="rect">
            <a:avLst/>
          </a:prstGeom>
          <a:noFill/>
        </p:spPr>
      </p:pic>
    </p:spTree>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6"/>
          <p:cNvSpPr>
            <a:spLocks noGrp="1"/>
          </p:cNvSpPr>
          <p:nvPr>
            <p:ph type="body" idx="1"/>
          </p:nvPr>
        </p:nvSpPr>
        <p:spPr>
          <a:xfrm>
            <a:off x="1219200" y="2819400"/>
            <a:ext cx="6858000" cy="825500"/>
          </a:xfrm>
        </p:spPr>
        <p:txBody>
          <a:bodyPr>
            <a:noAutofit/>
          </a:bodyPr>
          <a:lstStyle/>
          <a:p>
            <a:pPr algn="ctr"/>
            <a:r>
              <a:rPr lang="en-US" sz="4000" b="1" dirty="0">
                <a:solidFill>
                  <a:srgbClr val="FF0000"/>
                </a:solidFill>
                <a:latin typeface="+mj-lt"/>
              </a:rPr>
              <a:t>PERBEDAAN GENDER</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D:\my document\ayah project\writer project\proyek buku_retorika visual\bahan_RV\Data Penelitian\referensi1\referensi2\ggtemponov05small1.jpg"/>
          <p:cNvPicPr>
            <a:picLocks noChangeAspect="1" noChangeArrowheads="1"/>
          </p:cNvPicPr>
          <p:nvPr/>
        </p:nvPicPr>
        <p:blipFill>
          <a:blip r:embed="rId3" cstate="print"/>
          <a:srcRect/>
          <a:stretch>
            <a:fillRect/>
          </a:stretch>
        </p:blipFill>
        <p:spPr bwMode="auto">
          <a:xfrm>
            <a:off x="2133600" y="0"/>
            <a:ext cx="5181600" cy="6855303"/>
          </a:xfrm>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LENOVO\Pictures\kolokium 2014\ko9.jpg"/>
          <p:cNvPicPr>
            <a:picLocks noChangeAspect="1" noChangeArrowheads="1"/>
          </p:cNvPicPr>
          <p:nvPr/>
        </p:nvPicPr>
        <p:blipFill>
          <a:blip r:embed="rId3" cstate="print"/>
          <a:srcRect/>
          <a:stretch>
            <a:fillRect/>
          </a:stretch>
        </p:blipFill>
        <p:spPr bwMode="auto">
          <a:xfrm>
            <a:off x="0" y="762000"/>
            <a:ext cx="9211734" cy="5181600"/>
          </a:xfrm>
          <a:prstGeom prst="rect">
            <a:avLst/>
          </a:prstGeom>
          <a:noFill/>
        </p:spPr>
      </p:pic>
    </p:spTree>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D:\my document\ayah project\writer project\perpus ideas area\kbrIklan\gambar iklan\citra.jpg"/>
          <p:cNvPicPr>
            <a:picLocks noChangeAspect="1" noChangeArrowheads="1"/>
          </p:cNvPicPr>
          <p:nvPr/>
        </p:nvPicPr>
        <p:blipFill>
          <a:blip r:embed="rId3" cstate="print"/>
          <a:srcRect/>
          <a:stretch>
            <a:fillRect/>
          </a:stretch>
        </p:blipFill>
        <p:spPr bwMode="auto">
          <a:xfrm>
            <a:off x="2209800" y="40933"/>
            <a:ext cx="4953000" cy="6817067"/>
          </a:xfrm>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fade">
                                      <p:cBhvr>
                                        <p:cTn id="7" dur="20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6"/>
          <p:cNvSpPr>
            <a:spLocks noGrp="1"/>
          </p:cNvSpPr>
          <p:nvPr>
            <p:ph type="body" idx="1"/>
          </p:nvPr>
        </p:nvSpPr>
        <p:spPr>
          <a:xfrm>
            <a:off x="1219200" y="2819400"/>
            <a:ext cx="6858000" cy="825500"/>
          </a:xfrm>
        </p:spPr>
        <p:txBody>
          <a:bodyPr>
            <a:noAutofit/>
          </a:bodyPr>
          <a:lstStyle/>
          <a:p>
            <a:pPr algn="ctr"/>
            <a:r>
              <a:rPr lang="en-US" sz="4000" b="1" dirty="0">
                <a:solidFill>
                  <a:srgbClr val="FF0000"/>
                </a:solidFill>
                <a:latin typeface="+mj-lt"/>
              </a:rPr>
              <a:t>PERBEDAAN USIA</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D:\my document\ayah project\writer project\proyek buku_aplikasi perfilman\bahan_AF\file gambar\liburan_seru.jpg"/>
          <p:cNvPicPr>
            <a:picLocks noChangeAspect="1" noChangeArrowheads="1"/>
          </p:cNvPicPr>
          <p:nvPr/>
        </p:nvPicPr>
        <p:blipFill>
          <a:blip r:embed="rId3" cstate="print"/>
          <a:srcRect/>
          <a:stretch>
            <a:fillRect/>
          </a:stretch>
        </p:blipFill>
        <p:spPr bwMode="auto">
          <a:xfrm>
            <a:off x="2209800" y="-4"/>
            <a:ext cx="4800601" cy="6858004"/>
          </a:xfrm>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685800" y="1219200"/>
            <a:ext cx="8839200" cy="3200400"/>
          </a:xfrm>
        </p:spPr>
        <p:txBody>
          <a:bodyPr>
            <a:noAutofit/>
          </a:bodyPr>
          <a:lstStyle/>
          <a:p>
            <a:pPr algn="l"/>
            <a:r>
              <a:rPr lang="en-US" sz="2400" b="1" dirty="0" err="1">
                <a:solidFill>
                  <a:srgbClr val="FF0000"/>
                </a:solidFill>
                <a:latin typeface="+mj-lt"/>
              </a:rPr>
              <a:t>Pengumpulan</a:t>
            </a:r>
            <a:r>
              <a:rPr lang="en-US" sz="2400" b="1" dirty="0">
                <a:solidFill>
                  <a:srgbClr val="FF0000"/>
                </a:solidFill>
                <a:latin typeface="+mj-lt"/>
              </a:rPr>
              <a:t> </a:t>
            </a:r>
            <a:r>
              <a:rPr lang="en-US" sz="2400" b="1" dirty="0" err="1">
                <a:solidFill>
                  <a:srgbClr val="FF0000"/>
                </a:solidFill>
                <a:latin typeface="+mj-lt"/>
              </a:rPr>
              <a:t>Tugas</a:t>
            </a:r>
            <a:r>
              <a:rPr lang="en-US" sz="2400" b="1" dirty="0">
                <a:solidFill>
                  <a:srgbClr val="FF0000"/>
                </a:solidFill>
                <a:latin typeface="+mj-lt"/>
              </a:rPr>
              <a:t> &amp; </a:t>
            </a:r>
            <a:r>
              <a:rPr lang="en-US" sz="2400" b="1" dirty="0" err="1">
                <a:solidFill>
                  <a:srgbClr val="FF0000"/>
                </a:solidFill>
                <a:latin typeface="+mj-lt"/>
              </a:rPr>
              <a:t>Penilaian</a:t>
            </a:r>
            <a:endParaRPr lang="en-US" sz="2400" b="1" dirty="0">
              <a:solidFill>
                <a:srgbClr val="FF0000"/>
              </a:solidFill>
              <a:latin typeface="+mj-lt"/>
            </a:endParaRPr>
          </a:p>
          <a:p>
            <a:pPr algn="l"/>
            <a:endParaRPr lang="en-US" sz="2400" b="1" dirty="0">
              <a:solidFill>
                <a:srgbClr val="FF0000"/>
              </a:solidFill>
              <a:latin typeface="+mj-lt"/>
            </a:endParaRPr>
          </a:p>
          <a:p>
            <a:pPr algn="l">
              <a:buFont typeface="Arial" pitchFamily="34" charset="0"/>
              <a:buChar char="•"/>
            </a:pPr>
            <a:r>
              <a:rPr lang="en-US" sz="2100" dirty="0">
                <a:solidFill>
                  <a:schemeClr val="tx1"/>
                </a:solidFill>
                <a:latin typeface="+mj-lt"/>
              </a:rPr>
              <a:t> </a:t>
            </a:r>
            <a:r>
              <a:rPr lang="en-US" sz="2100" dirty="0" err="1">
                <a:solidFill>
                  <a:schemeClr val="tx1"/>
                </a:solidFill>
                <a:latin typeface="+mj-lt"/>
              </a:rPr>
              <a:t>Penilaian</a:t>
            </a:r>
            <a:r>
              <a:rPr lang="en-US" sz="2100" dirty="0">
                <a:solidFill>
                  <a:schemeClr val="tx1"/>
                </a:solidFill>
                <a:latin typeface="+mj-lt"/>
              </a:rPr>
              <a:t> </a:t>
            </a:r>
            <a:r>
              <a:rPr lang="en-US" sz="2100" dirty="0" err="1">
                <a:solidFill>
                  <a:schemeClr val="tx1"/>
                </a:solidFill>
                <a:latin typeface="+mj-lt"/>
              </a:rPr>
              <a:t>meliputi</a:t>
            </a:r>
            <a:r>
              <a:rPr lang="en-US" sz="2100" dirty="0">
                <a:solidFill>
                  <a:schemeClr val="tx1"/>
                </a:solidFill>
                <a:latin typeface="+mj-lt"/>
              </a:rPr>
              <a:t>: </a:t>
            </a:r>
            <a:r>
              <a:rPr lang="en-US" sz="2100" dirty="0" err="1">
                <a:solidFill>
                  <a:schemeClr val="tx1"/>
                </a:solidFill>
                <a:latin typeface="+mj-lt"/>
              </a:rPr>
              <a:t>Progres</a:t>
            </a:r>
            <a:r>
              <a:rPr lang="en-US" sz="2100" dirty="0">
                <a:solidFill>
                  <a:schemeClr val="tx1"/>
                </a:solidFill>
                <a:latin typeface="+mj-lt"/>
              </a:rPr>
              <a:t> </a:t>
            </a:r>
            <a:r>
              <a:rPr lang="en-US" sz="2100" dirty="0" err="1">
                <a:solidFill>
                  <a:schemeClr val="tx1"/>
                </a:solidFill>
                <a:latin typeface="+mj-lt"/>
              </a:rPr>
              <a:t>pada</a:t>
            </a:r>
            <a:r>
              <a:rPr lang="en-US" sz="2100" dirty="0">
                <a:solidFill>
                  <a:schemeClr val="tx1"/>
                </a:solidFill>
                <a:latin typeface="+mj-lt"/>
              </a:rPr>
              <a:t> </a:t>
            </a:r>
            <a:r>
              <a:rPr lang="en-US" sz="2100" dirty="0" err="1">
                <a:solidFill>
                  <a:schemeClr val="tx1"/>
                </a:solidFill>
                <a:latin typeface="+mj-lt"/>
              </a:rPr>
              <a:t>setiap</a:t>
            </a:r>
            <a:r>
              <a:rPr lang="en-US" sz="2100" dirty="0">
                <a:solidFill>
                  <a:schemeClr val="tx1"/>
                </a:solidFill>
                <a:latin typeface="+mj-lt"/>
              </a:rPr>
              <a:t> </a:t>
            </a:r>
            <a:r>
              <a:rPr lang="en-US" sz="2100" dirty="0" err="1">
                <a:solidFill>
                  <a:schemeClr val="tx1"/>
                </a:solidFill>
                <a:latin typeface="+mj-lt"/>
              </a:rPr>
              <a:t>pertemuan</a:t>
            </a:r>
            <a:r>
              <a:rPr lang="en-US" sz="2100" dirty="0">
                <a:solidFill>
                  <a:schemeClr val="tx1"/>
                </a:solidFill>
                <a:latin typeface="+mj-lt"/>
              </a:rPr>
              <a:t>,</a:t>
            </a:r>
          </a:p>
          <a:p>
            <a:pPr algn="l"/>
            <a:r>
              <a:rPr lang="en-US" sz="2100" dirty="0">
                <a:solidFill>
                  <a:schemeClr val="tx1"/>
                </a:solidFill>
                <a:latin typeface="+mj-lt"/>
              </a:rPr>
              <a:t>  </a:t>
            </a:r>
            <a:r>
              <a:rPr lang="en-US" sz="2100" dirty="0" err="1">
                <a:solidFill>
                  <a:schemeClr val="tx1"/>
                </a:solidFill>
                <a:latin typeface="+mj-lt"/>
              </a:rPr>
              <a:t>tugas</a:t>
            </a:r>
            <a:r>
              <a:rPr lang="en-US" sz="2100" dirty="0">
                <a:solidFill>
                  <a:schemeClr val="tx1"/>
                </a:solidFill>
                <a:latin typeface="+mj-lt"/>
              </a:rPr>
              <a:t>, </a:t>
            </a:r>
            <a:r>
              <a:rPr lang="en-US" sz="2100" dirty="0" err="1">
                <a:solidFill>
                  <a:schemeClr val="tx1"/>
                </a:solidFill>
                <a:latin typeface="+mj-lt"/>
              </a:rPr>
              <a:t>kehadiran</a:t>
            </a:r>
            <a:r>
              <a:rPr lang="en-US" sz="2100" dirty="0">
                <a:solidFill>
                  <a:schemeClr val="tx1"/>
                </a:solidFill>
                <a:latin typeface="+mj-lt"/>
              </a:rPr>
              <a:t>, </a:t>
            </a:r>
            <a:r>
              <a:rPr lang="en-US" sz="2100" dirty="0" err="1">
                <a:solidFill>
                  <a:schemeClr val="tx1"/>
                </a:solidFill>
                <a:latin typeface="+mj-lt"/>
              </a:rPr>
              <a:t>etika</a:t>
            </a:r>
            <a:r>
              <a:rPr lang="en-US" sz="2100" dirty="0">
                <a:solidFill>
                  <a:schemeClr val="tx1"/>
                </a:solidFill>
                <a:latin typeface="+mj-lt"/>
              </a:rPr>
              <a:t>, UTS &amp; UAS</a:t>
            </a:r>
          </a:p>
          <a:p>
            <a:pPr algn="l"/>
            <a:endParaRPr lang="en-US" sz="2100" dirty="0">
              <a:solidFill>
                <a:schemeClr val="tx1"/>
              </a:solidFill>
              <a:latin typeface="+mj-lt"/>
            </a:endParaRPr>
          </a:p>
          <a:p>
            <a:pPr algn="l">
              <a:buFont typeface="Arial" pitchFamily="34" charset="0"/>
              <a:buChar char="•"/>
            </a:pPr>
            <a:r>
              <a:rPr lang="en-US" sz="2100" dirty="0">
                <a:solidFill>
                  <a:schemeClr val="tx1"/>
                </a:solidFill>
                <a:latin typeface="+mj-lt"/>
              </a:rPr>
              <a:t> </a:t>
            </a:r>
            <a:r>
              <a:rPr lang="en-US" sz="2100" dirty="0" err="1">
                <a:solidFill>
                  <a:schemeClr val="tx1"/>
                </a:solidFill>
                <a:latin typeface="+mj-lt"/>
              </a:rPr>
              <a:t>Tugas</a:t>
            </a:r>
            <a:r>
              <a:rPr lang="en-US" sz="2100" dirty="0">
                <a:solidFill>
                  <a:schemeClr val="tx1"/>
                </a:solidFill>
                <a:latin typeface="+mj-lt"/>
              </a:rPr>
              <a:t> </a:t>
            </a:r>
            <a:r>
              <a:rPr lang="en-US" sz="2100" dirty="0" err="1">
                <a:solidFill>
                  <a:schemeClr val="tx1"/>
                </a:solidFill>
                <a:latin typeface="+mj-lt"/>
              </a:rPr>
              <a:t>dikumpulkan</a:t>
            </a:r>
            <a:r>
              <a:rPr lang="en-US" sz="2100" dirty="0">
                <a:solidFill>
                  <a:schemeClr val="tx1"/>
                </a:solidFill>
                <a:latin typeface="+mj-lt"/>
              </a:rPr>
              <a:t> </a:t>
            </a:r>
            <a:r>
              <a:rPr lang="en-US" sz="2100" dirty="0" err="1">
                <a:solidFill>
                  <a:schemeClr val="tx1"/>
                </a:solidFill>
                <a:latin typeface="+mj-lt"/>
              </a:rPr>
              <a:t>tepat</a:t>
            </a:r>
            <a:r>
              <a:rPr lang="en-US" sz="2100" dirty="0">
                <a:solidFill>
                  <a:schemeClr val="tx1"/>
                </a:solidFill>
                <a:latin typeface="+mj-lt"/>
              </a:rPr>
              <a:t> </a:t>
            </a:r>
            <a:r>
              <a:rPr lang="en-US" sz="2100" dirty="0" err="1">
                <a:solidFill>
                  <a:schemeClr val="tx1"/>
                </a:solidFill>
                <a:latin typeface="+mj-lt"/>
              </a:rPr>
              <a:t>pada</a:t>
            </a:r>
            <a:r>
              <a:rPr lang="en-US" sz="2100" dirty="0">
                <a:solidFill>
                  <a:schemeClr val="tx1"/>
                </a:solidFill>
                <a:latin typeface="+mj-lt"/>
              </a:rPr>
              <a:t> </a:t>
            </a:r>
            <a:r>
              <a:rPr lang="en-US" sz="2100" dirty="0" err="1">
                <a:solidFill>
                  <a:schemeClr val="tx1"/>
                </a:solidFill>
                <a:latin typeface="+mj-lt"/>
              </a:rPr>
              <a:t>waktu</a:t>
            </a:r>
            <a:r>
              <a:rPr lang="en-US" sz="2100" dirty="0">
                <a:solidFill>
                  <a:schemeClr val="tx1"/>
                </a:solidFill>
                <a:latin typeface="+mj-lt"/>
              </a:rPr>
              <a:t> yang </a:t>
            </a:r>
            <a:r>
              <a:rPr lang="en-US" sz="2100" dirty="0" err="1">
                <a:solidFill>
                  <a:schemeClr val="tx1"/>
                </a:solidFill>
                <a:latin typeface="+mj-lt"/>
              </a:rPr>
              <a:t>telah</a:t>
            </a:r>
            <a:r>
              <a:rPr lang="en-US" sz="2100" dirty="0">
                <a:solidFill>
                  <a:schemeClr val="tx1"/>
                </a:solidFill>
                <a:latin typeface="+mj-lt"/>
              </a:rPr>
              <a:t> </a:t>
            </a:r>
          </a:p>
          <a:p>
            <a:pPr algn="l"/>
            <a:r>
              <a:rPr lang="en-US" sz="2100" dirty="0">
                <a:solidFill>
                  <a:schemeClr val="tx1"/>
                </a:solidFill>
                <a:latin typeface="+mj-lt"/>
              </a:rPr>
              <a:t>  </a:t>
            </a:r>
            <a:r>
              <a:rPr lang="en-US" sz="2100" dirty="0" err="1">
                <a:solidFill>
                  <a:schemeClr val="tx1"/>
                </a:solidFill>
                <a:latin typeface="+mj-lt"/>
              </a:rPr>
              <a:t>ditentukan</a:t>
            </a:r>
            <a:r>
              <a:rPr lang="en-US" sz="2100" dirty="0">
                <a:solidFill>
                  <a:schemeClr val="tx1"/>
                </a:solidFill>
                <a:latin typeface="+mj-lt"/>
              </a:rPr>
              <a:t> (</a:t>
            </a:r>
            <a:r>
              <a:rPr lang="en-US" sz="2100" dirty="0" err="1">
                <a:solidFill>
                  <a:schemeClr val="tx1"/>
                </a:solidFill>
                <a:latin typeface="+mj-lt"/>
              </a:rPr>
              <a:t>saat</a:t>
            </a:r>
            <a:r>
              <a:rPr lang="en-US" sz="2100" dirty="0">
                <a:solidFill>
                  <a:schemeClr val="tx1"/>
                </a:solidFill>
                <a:latin typeface="+mj-lt"/>
              </a:rPr>
              <a:t> </a:t>
            </a:r>
            <a:r>
              <a:rPr lang="en-US" sz="2100" dirty="0" err="1">
                <a:solidFill>
                  <a:schemeClr val="tx1"/>
                </a:solidFill>
                <a:latin typeface="+mj-lt"/>
              </a:rPr>
              <a:t>masuk</a:t>
            </a:r>
            <a:r>
              <a:rPr lang="en-US" sz="2100" dirty="0">
                <a:solidFill>
                  <a:schemeClr val="tx1"/>
                </a:solidFill>
                <a:latin typeface="+mj-lt"/>
              </a:rPr>
              <a:t> </a:t>
            </a:r>
            <a:r>
              <a:rPr lang="en-US" sz="2100" dirty="0" err="1">
                <a:solidFill>
                  <a:schemeClr val="tx1"/>
                </a:solidFill>
                <a:latin typeface="+mj-lt"/>
              </a:rPr>
              <a:t>kelas</a:t>
            </a:r>
            <a:r>
              <a:rPr lang="en-US" sz="2100" dirty="0">
                <a:solidFill>
                  <a:schemeClr val="tx1"/>
                </a:solidFill>
                <a:latin typeface="+mj-lt"/>
              </a:rPr>
              <a:t>/</a:t>
            </a:r>
            <a:r>
              <a:rPr lang="en-US" sz="2100" dirty="0" err="1">
                <a:solidFill>
                  <a:schemeClr val="tx1"/>
                </a:solidFill>
                <a:latin typeface="+mj-lt"/>
              </a:rPr>
              <a:t>awal</a:t>
            </a:r>
            <a:r>
              <a:rPr lang="en-US" sz="2100" dirty="0">
                <a:solidFill>
                  <a:schemeClr val="tx1"/>
                </a:solidFill>
                <a:latin typeface="+mj-lt"/>
              </a:rPr>
              <a:t> </a:t>
            </a:r>
            <a:r>
              <a:rPr lang="en-US" sz="2100" dirty="0" err="1">
                <a:solidFill>
                  <a:schemeClr val="tx1"/>
                </a:solidFill>
                <a:latin typeface="+mj-lt"/>
              </a:rPr>
              <a:t>perkuliahan</a:t>
            </a:r>
            <a:r>
              <a:rPr lang="en-US" sz="2100" dirty="0">
                <a:solidFill>
                  <a:schemeClr val="tx1"/>
                </a:solidFill>
                <a:latin typeface="+mj-lt"/>
              </a:rPr>
              <a:t>), </a:t>
            </a:r>
          </a:p>
          <a:p>
            <a:pPr algn="l"/>
            <a:r>
              <a:rPr lang="en-US" sz="2100" dirty="0">
                <a:solidFill>
                  <a:schemeClr val="tx1"/>
                </a:solidFill>
                <a:latin typeface="+mj-lt"/>
              </a:rPr>
              <a:t>  </a:t>
            </a:r>
            <a:r>
              <a:rPr lang="en-US" sz="2100" dirty="0" err="1">
                <a:solidFill>
                  <a:schemeClr val="tx1"/>
                </a:solidFill>
                <a:latin typeface="+mj-lt"/>
              </a:rPr>
              <a:t>diluar</a:t>
            </a:r>
            <a:r>
              <a:rPr lang="en-US" sz="2100" dirty="0">
                <a:solidFill>
                  <a:schemeClr val="tx1"/>
                </a:solidFill>
                <a:latin typeface="+mj-lt"/>
              </a:rPr>
              <a:t> </a:t>
            </a:r>
            <a:r>
              <a:rPr lang="en-US" sz="2100" dirty="0" err="1">
                <a:solidFill>
                  <a:schemeClr val="tx1"/>
                </a:solidFill>
                <a:latin typeface="+mj-lt"/>
              </a:rPr>
              <a:t>waktu</a:t>
            </a:r>
            <a:r>
              <a:rPr lang="en-US" sz="2100" dirty="0">
                <a:solidFill>
                  <a:schemeClr val="tx1"/>
                </a:solidFill>
                <a:latin typeface="+mj-lt"/>
              </a:rPr>
              <a:t> </a:t>
            </a:r>
            <a:r>
              <a:rPr lang="en-US" sz="2100" dirty="0" err="1">
                <a:solidFill>
                  <a:schemeClr val="tx1"/>
                </a:solidFill>
                <a:latin typeface="+mj-lt"/>
              </a:rPr>
              <a:t>tersebut</a:t>
            </a:r>
            <a:r>
              <a:rPr lang="en-US" sz="2100" dirty="0">
                <a:solidFill>
                  <a:schemeClr val="tx1"/>
                </a:solidFill>
                <a:latin typeface="+mj-lt"/>
              </a:rPr>
              <a:t> </a:t>
            </a:r>
            <a:r>
              <a:rPr lang="en-US" sz="2100" dirty="0" err="1">
                <a:solidFill>
                  <a:schemeClr val="tx1"/>
                </a:solidFill>
                <a:latin typeface="+mj-lt"/>
              </a:rPr>
              <a:t>mendapatkan</a:t>
            </a:r>
            <a:r>
              <a:rPr lang="en-US" sz="2100" dirty="0">
                <a:solidFill>
                  <a:schemeClr val="tx1"/>
                </a:solidFill>
                <a:latin typeface="+mj-lt"/>
              </a:rPr>
              <a:t> </a:t>
            </a:r>
            <a:r>
              <a:rPr lang="en-US" sz="2100" dirty="0" err="1">
                <a:solidFill>
                  <a:schemeClr val="tx1"/>
                </a:solidFill>
                <a:latin typeface="+mj-lt"/>
              </a:rPr>
              <a:t>pengurangan</a:t>
            </a:r>
            <a:r>
              <a:rPr lang="en-US" sz="2100" dirty="0">
                <a:solidFill>
                  <a:schemeClr val="tx1"/>
                </a:solidFill>
                <a:latin typeface="+mj-lt"/>
              </a:rPr>
              <a:t> </a:t>
            </a:r>
            <a:r>
              <a:rPr lang="en-US" sz="2100" dirty="0" err="1">
                <a:solidFill>
                  <a:schemeClr val="tx1"/>
                </a:solidFill>
                <a:latin typeface="+mj-lt"/>
              </a:rPr>
              <a:t>nilai</a:t>
            </a:r>
            <a:r>
              <a:rPr lang="en-US" sz="2100" dirty="0">
                <a:solidFill>
                  <a:schemeClr val="tx1"/>
                </a:solidFill>
                <a:latin typeface="+mj-lt"/>
              </a:rPr>
              <a:t>.</a:t>
            </a:r>
          </a:p>
          <a:p>
            <a:pPr algn="l"/>
            <a:r>
              <a:rPr lang="en-US" sz="2100" dirty="0">
                <a:solidFill>
                  <a:schemeClr val="tx1"/>
                </a:solidFill>
                <a:latin typeface="+mj-lt"/>
              </a:rPr>
              <a:t>   </a:t>
            </a:r>
          </a:p>
          <a:p>
            <a:pPr algn="l"/>
            <a:r>
              <a:rPr lang="en-US" sz="1800" i="1" dirty="0" err="1">
                <a:solidFill>
                  <a:srgbClr val="FF0000"/>
                </a:solidFill>
                <a:latin typeface="+mj-lt"/>
              </a:rPr>
              <a:t>Mahasiswa</a:t>
            </a:r>
            <a:r>
              <a:rPr lang="en-US" sz="1800" i="1" dirty="0">
                <a:solidFill>
                  <a:srgbClr val="FF0000"/>
                </a:solidFill>
                <a:latin typeface="+mj-lt"/>
              </a:rPr>
              <a:t> </a:t>
            </a:r>
            <a:r>
              <a:rPr lang="en-US" sz="1800" i="1" dirty="0" err="1">
                <a:solidFill>
                  <a:srgbClr val="FF0000"/>
                </a:solidFill>
                <a:latin typeface="+mj-lt"/>
              </a:rPr>
              <a:t>dapat</a:t>
            </a:r>
            <a:r>
              <a:rPr lang="en-US" sz="1800" i="1" dirty="0">
                <a:solidFill>
                  <a:srgbClr val="FF0000"/>
                </a:solidFill>
                <a:latin typeface="+mj-lt"/>
              </a:rPr>
              <a:t> </a:t>
            </a:r>
            <a:r>
              <a:rPr lang="en-US" sz="1800" i="1" dirty="0" err="1">
                <a:solidFill>
                  <a:srgbClr val="FF0000"/>
                </a:solidFill>
                <a:latin typeface="+mj-lt"/>
              </a:rPr>
              <a:t>menanyakan</a:t>
            </a:r>
            <a:r>
              <a:rPr lang="en-US" sz="1800" i="1" dirty="0">
                <a:solidFill>
                  <a:srgbClr val="FF0000"/>
                </a:solidFill>
                <a:latin typeface="+mj-lt"/>
              </a:rPr>
              <a:t> </a:t>
            </a:r>
            <a:r>
              <a:rPr lang="en-US" sz="1800" i="1" dirty="0" err="1">
                <a:solidFill>
                  <a:srgbClr val="FF0000"/>
                </a:solidFill>
                <a:latin typeface="+mj-lt"/>
              </a:rPr>
              <a:t>langsung</a:t>
            </a:r>
            <a:r>
              <a:rPr lang="en-US" sz="1800" i="1" dirty="0">
                <a:solidFill>
                  <a:srgbClr val="FF0000"/>
                </a:solidFill>
                <a:latin typeface="+mj-lt"/>
              </a:rPr>
              <a:t> </a:t>
            </a:r>
            <a:r>
              <a:rPr lang="en-US" sz="1800" i="1" dirty="0" err="1">
                <a:solidFill>
                  <a:srgbClr val="FF0000"/>
                </a:solidFill>
                <a:latin typeface="+mj-lt"/>
              </a:rPr>
              <a:t>kelebihan</a:t>
            </a:r>
            <a:r>
              <a:rPr lang="en-US" sz="1800" i="1" dirty="0">
                <a:solidFill>
                  <a:srgbClr val="FF0000"/>
                </a:solidFill>
                <a:latin typeface="+mj-lt"/>
              </a:rPr>
              <a:t> </a:t>
            </a:r>
            <a:r>
              <a:rPr lang="en-US" sz="1800" i="1" dirty="0" err="1">
                <a:solidFill>
                  <a:srgbClr val="FF0000"/>
                </a:solidFill>
                <a:latin typeface="+mj-lt"/>
              </a:rPr>
              <a:t>dan</a:t>
            </a:r>
            <a:r>
              <a:rPr lang="en-US" sz="1800" i="1" dirty="0">
                <a:solidFill>
                  <a:srgbClr val="FF0000"/>
                </a:solidFill>
                <a:latin typeface="+mj-lt"/>
              </a:rPr>
              <a:t> </a:t>
            </a:r>
            <a:r>
              <a:rPr lang="en-US" sz="1800" i="1" dirty="0" err="1">
                <a:solidFill>
                  <a:srgbClr val="FF0000"/>
                </a:solidFill>
                <a:latin typeface="+mj-lt"/>
              </a:rPr>
              <a:t>kekurangan</a:t>
            </a:r>
            <a:r>
              <a:rPr lang="en-US" sz="1800" i="1" dirty="0">
                <a:solidFill>
                  <a:srgbClr val="FF0000"/>
                </a:solidFill>
                <a:latin typeface="+mj-lt"/>
              </a:rPr>
              <a:t> </a:t>
            </a:r>
            <a:r>
              <a:rPr lang="en-US" sz="1800" i="1" dirty="0" err="1">
                <a:solidFill>
                  <a:srgbClr val="FF0000"/>
                </a:solidFill>
                <a:latin typeface="+mj-lt"/>
              </a:rPr>
              <a:t>tugas</a:t>
            </a:r>
            <a:r>
              <a:rPr lang="en-US" sz="1800" i="1" dirty="0">
                <a:solidFill>
                  <a:srgbClr val="FF0000"/>
                </a:solidFill>
                <a:latin typeface="+mj-lt"/>
              </a:rPr>
              <a:t> </a:t>
            </a:r>
          </a:p>
          <a:p>
            <a:pPr algn="l"/>
            <a:r>
              <a:rPr lang="en-US" sz="1800" i="1" dirty="0">
                <a:solidFill>
                  <a:srgbClr val="FF0000"/>
                </a:solidFill>
                <a:latin typeface="+mj-lt"/>
              </a:rPr>
              <a:t>yang </a:t>
            </a:r>
            <a:r>
              <a:rPr lang="en-US" sz="1800" i="1" dirty="0" err="1">
                <a:solidFill>
                  <a:srgbClr val="FF0000"/>
                </a:solidFill>
                <a:latin typeface="+mj-lt"/>
              </a:rPr>
              <a:t>sudah</a:t>
            </a:r>
            <a:r>
              <a:rPr lang="en-US" sz="1800" i="1" dirty="0">
                <a:solidFill>
                  <a:srgbClr val="FF0000"/>
                </a:solidFill>
                <a:latin typeface="+mj-lt"/>
              </a:rPr>
              <a:t> </a:t>
            </a:r>
            <a:r>
              <a:rPr lang="en-US" sz="1800" i="1" dirty="0" err="1">
                <a:solidFill>
                  <a:srgbClr val="FF0000"/>
                </a:solidFill>
                <a:latin typeface="+mj-lt"/>
              </a:rPr>
              <a:t>dikerjakan</a:t>
            </a:r>
            <a:r>
              <a:rPr lang="en-US" sz="1800" i="1" dirty="0">
                <a:solidFill>
                  <a:srgbClr val="FF0000"/>
                </a:solidFill>
                <a:latin typeface="+mj-lt"/>
              </a:rPr>
              <a:t> </a:t>
            </a:r>
            <a:r>
              <a:rPr lang="en-US" sz="1800" i="1" dirty="0" err="1">
                <a:solidFill>
                  <a:srgbClr val="FF0000"/>
                </a:solidFill>
                <a:latin typeface="+mj-lt"/>
              </a:rPr>
              <a:t>jika</a:t>
            </a:r>
            <a:r>
              <a:rPr lang="en-US" sz="1800" i="1" dirty="0">
                <a:solidFill>
                  <a:srgbClr val="FF0000"/>
                </a:solidFill>
                <a:latin typeface="+mj-lt"/>
              </a:rPr>
              <a:t> </a:t>
            </a:r>
            <a:r>
              <a:rPr lang="en-US" sz="1800" i="1" dirty="0" err="1">
                <a:solidFill>
                  <a:srgbClr val="FF0000"/>
                </a:solidFill>
                <a:latin typeface="+mj-lt"/>
              </a:rPr>
              <a:t>belum</a:t>
            </a:r>
            <a:r>
              <a:rPr lang="en-US" sz="1800" i="1" dirty="0">
                <a:solidFill>
                  <a:srgbClr val="FF0000"/>
                </a:solidFill>
                <a:latin typeface="+mj-lt"/>
              </a:rPr>
              <a:t> </a:t>
            </a:r>
            <a:r>
              <a:rPr lang="en-US" sz="1800" i="1" dirty="0" err="1">
                <a:solidFill>
                  <a:srgbClr val="FF0000"/>
                </a:solidFill>
                <a:latin typeface="+mj-lt"/>
              </a:rPr>
              <a:t>terjelaskan</a:t>
            </a:r>
            <a:r>
              <a:rPr lang="en-US" sz="1800" i="1" dirty="0">
                <a:solidFill>
                  <a:srgbClr val="FF0000"/>
                </a:solidFill>
                <a:latin typeface="+mj-lt"/>
              </a:rPr>
              <a:t>. </a:t>
            </a:r>
          </a:p>
          <a:p>
            <a:pPr algn="l"/>
            <a:endParaRPr lang="en-US" sz="2400" dirty="0">
              <a:solidFill>
                <a:schemeClr val="tx1"/>
              </a:solidFill>
              <a:latin typeface="+mj-lt"/>
            </a:endParaRPr>
          </a:p>
        </p:txBody>
      </p:sp>
    </p:spTree>
  </p:cSld>
  <p:clrMapOvr>
    <a:masterClrMapping/>
  </p:clrMapOvr>
  <p:transition>
    <p:cov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D:\my document\ayah project\writer project\perpus ideas area\kbrIklan\gambar iklan\mega deposito.jpg"/>
          <p:cNvPicPr>
            <a:picLocks noChangeAspect="1" noChangeArrowheads="1"/>
          </p:cNvPicPr>
          <p:nvPr/>
        </p:nvPicPr>
        <p:blipFill>
          <a:blip r:embed="rId3" cstate="print"/>
          <a:srcRect/>
          <a:stretch>
            <a:fillRect/>
          </a:stretch>
        </p:blipFill>
        <p:spPr bwMode="auto">
          <a:xfrm>
            <a:off x="1905000" y="0"/>
            <a:ext cx="4971835" cy="6898743"/>
          </a:xfrm>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fade">
                                      <p:cBhvr>
                                        <p:cTn id="7" dur="20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6"/>
          <p:cNvSpPr>
            <a:spLocks noGrp="1"/>
          </p:cNvSpPr>
          <p:nvPr>
            <p:ph type="body" idx="1"/>
          </p:nvPr>
        </p:nvSpPr>
        <p:spPr>
          <a:xfrm>
            <a:off x="1219200" y="3060700"/>
            <a:ext cx="6858000" cy="825500"/>
          </a:xfrm>
        </p:spPr>
        <p:txBody>
          <a:bodyPr>
            <a:noAutofit/>
          </a:bodyPr>
          <a:lstStyle/>
          <a:p>
            <a:pPr algn="ctr"/>
            <a:r>
              <a:rPr lang="en-US" sz="4000" b="1" dirty="0">
                <a:solidFill>
                  <a:srgbClr val="FF0000"/>
                </a:solidFill>
                <a:latin typeface="+mj-lt"/>
              </a:rPr>
              <a:t>PERBEDAAN </a:t>
            </a:r>
          </a:p>
          <a:p>
            <a:pPr algn="ctr"/>
            <a:r>
              <a:rPr lang="en-US" sz="4000" b="1" dirty="0">
                <a:solidFill>
                  <a:srgbClr val="FF0000"/>
                </a:solidFill>
                <a:latin typeface="+mj-lt"/>
              </a:rPr>
              <a:t>STATUS SOSIAL</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LENOVO\Pictures\kolokium 2014\ko6.jpg"/>
          <p:cNvPicPr>
            <a:picLocks noChangeAspect="1" noChangeArrowheads="1"/>
          </p:cNvPicPr>
          <p:nvPr/>
        </p:nvPicPr>
        <p:blipFill>
          <a:blip r:embed="rId3" cstate="print"/>
          <a:srcRect/>
          <a:stretch>
            <a:fillRect/>
          </a:stretch>
        </p:blipFill>
        <p:spPr bwMode="auto">
          <a:xfrm>
            <a:off x="1" y="533400"/>
            <a:ext cx="9144000" cy="5722883"/>
          </a:xfrm>
          <a:prstGeom prst="rect">
            <a:avLst/>
          </a:prstGeom>
          <a:noFill/>
        </p:spPr>
      </p:pic>
    </p:spTree>
  </p:cSld>
  <p:clrMapOvr>
    <a:masterClrMapping/>
  </p:clrMapOvr>
  <p:transition>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6"/>
          <p:cNvSpPr>
            <a:spLocks noGrp="1"/>
          </p:cNvSpPr>
          <p:nvPr>
            <p:ph type="body" idx="1"/>
          </p:nvPr>
        </p:nvSpPr>
        <p:spPr>
          <a:xfrm>
            <a:off x="1219200" y="3441700"/>
            <a:ext cx="6858000" cy="825500"/>
          </a:xfrm>
        </p:spPr>
        <p:txBody>
          <a:bodyPr>
            <a:noAutofit/>
          </a:bodyPr>
          <a:lstStyle/>
          <a:p>
            <a:pPr algn="ctr"/>
            <a:r>
              <a:rPr lang="en-US" sz="4000" b="1" dirty="0">
                <a:solidFill>
                  <a:srgbClr val="FF0000"/>
                </a:solidFill>
                <a:latin typeface="+mj-lt"/>
              </a:rPr>
              <a:t>PERBEDAAN </a:t>
            </a:r>
          </a:p>
          <a:p>
            <a:pPr algn="ctr"/>
            <a:r>
              <a:rPr lang="en-US" sz="4000" b="1" dirty="0">
                <a:solidFill>
                  <a:srgbClr val="FF0000"/>
                </a:solidFill>
                <a:latin typeface="+mj-lt"/>
              </a:rPr>
              <a:t>KEYAKINAN/KEPERCAYAAN</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my document\ayah project\writer project\proyek buku_retorika visual\bahan_RV\DATA1010\iklan-bni.jpg"/>
          <p:cNvPicPr>
            <a:picLocks noChangeAspect="1" noChangeArrowheads="1"/>
          </p:cNvPicPr>
          <p:nvPr/>
        </p:nvPicPr>
        <p:blipFill>
          <a:blip r:embed="rId3" cstate="print"/>
          <a:srcRect/>
          <a:stretch>
            <a:fillRect/>
          </a:stretch>
        </p:blipFill>
        <p:spPr bwMode="auto">
          <a:xfrm>
            <a:off x="-1" y="0"/>
            <a:ext cx="8949905" cy="6324600"/>
          </a:xfrm>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D:\my document\ayah project\writer project\proyek buku_retorika visual\bahan_RV\DATA1010\anlene-1.jpg"/>
          <p:cNvPicPr>
            <a:picLocks noChangeAspect="1" noChangeArrowheads="1"/>
          </p:cNvPicPr>
          <p:nvPr/>
        </p:nvPicPr>
        <p:blipFill>
          <a:blip r:embed="rId3" cstate="print"/>
          <a:srcRect/>
          <a:stretch>
            <a:fillRect/>
          </a:stretch>
        </p:blipFill>
        <p:spPr bwMode="auto">
          <a:xfrm>
            <a:off x="0" y="0"/>
            <a:ext cx="9144000" cy="7057624"/>
          </a:xfrm>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6"/>
          <p:cNvSpPr>
            <a:spLocks noGrp="1"/>
          </p:cNvSpPr>
          <p:nvPr>
            <p:ph type="body" idx="1"/>
          </p:nvPr>
        </p:nvSpPr>
        <p:spPr>
          <a:xfrm>
            <a:off x="1066800" y="3048000"/>
            <a:ext cx="6858000" cy="825500"/>
          </a:xfrm>
        </p:spPr>
        <p:txBody>
          <a:bodyPr>
            <a:noAutofit/>
          </a:bodyPr>
          <a:lstStyle/>
          <a:p>
            <a:pPr algn="ctr"/>
            <a:r>
              <a:rPr lang="en-US" sz="6600" dirty="0">
                <a:solidFill>
                  <a:schemeClr val="bg1"/>
                </a:solidFill>
                <a:latin typeface="+mj-lt"/>
              </a:rPr>
              <a:t>TERIMA </a:t>
            </a:r>
            <a:r>
              <a:rPr lang="en-US" sz="6600" b="1" dirty="0">
                <a:solidFill>
                  <a:schemeClr val="bg1"/>
                </a:solidFill>
                <a:latin typeface="+mj-lt"/>
              </a:rPr>
              <a:t>KASIH</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1"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txBox="1">
            <a:spLocks/>
          </p:cNvSpPr>
          <p:nvPr/>
        </p:nvSpPr>
        <p:spPr>
          <a:xfrm>
            <a:off x="457200" y="1143000"/>
            <a:ext cx="2743200" cy="1752600"/>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err="1">
                <a:ln>
                  <a:noFill/>
                </a:ln>
                <a:solidFill>
                  <a:srgbClr val="FF0000"/>
                </a:solidFill>
                <a:effectLst/>
                <a:uLnTx/>
                <a:uFillTx/>
                <a:latin typeface="+mj-lt"/>
              </a:rPr>
              <a:t>Komposisi</a:t>
            </a:r>
            <a:r>
              <a:rPr kumimoji="0" lang="en-US" sz="2000" b="1" i="0" u="none" strike="noStrike" kern="1200" cap="none" spc="0" normalizeH="0" baseline="0" noProof="0" dirty="0">
                <a:ln>
                  <a:noFill/>
                </a:ln>
                <a:solidFill>
                  <a:srgbClr val="FF0000"/>
                </a:solidFill>
                <a:effectLst/>
                <a:uLnTx/>
                <a:uFillTx/>
                <a:latin typeface="+mj-lt"/>
              </a:rPr>
              <a:t> Nilai</a:t>
            </a:r>
            <a:endParaRPr lang="en-US" sz="2000" dirty="0">
              <a:latin typeface="+mj-lt"/>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err="1">
                <a:ln>
                  <a:noFill/>
                </a:ln>
                <a:effectLst/>
                <a:uLnTx/>
                <a:uFillTx/>
                <a:latin typeface="+mj-lt"/>
              </a:rPr>
              <a:t>Kehadiran</a:t>
            </a:r>
            <a:r>
              <a:rPr kumimoji="0" lang="en-US" sz="2000" b="0" i="0" u="none" strike="noStrike" kern="1200" cap="none" spc="0" normalizeH="0" baseline="0" noProof="0" dirty="0">
                <a:ln>
                  <a:noFill/>
                </a:ln>
                <a:effectLst/>
                <a:uLnTx/>
                <a:uFillTx/>
                <a:latin typeface="+mj-lt"/>
              </a:rPr>
              <a:t>	</a:t>
            </a:r>
            <a:r>
              <a:rPr lang="en-US" sz="2000" dirty="0">
                <a:latin typeface="+mj-lt"/>
              </a:rPr>
              <a:t>20</a:t>
            </a:r>
            <a:r>
              <a:rPr kumimoji="0" lang="en-US" sz="2000" b="0" i="0" u="none" strike="noStrike" kern="1200" cap="none" spc="0" normalizeH="0" baseline="0" noProof="0" dirty="0">
                <a:ln>
                  <a:noFill/>
                </a:ln>
                <a:effectLst/>
                <a:uLnTx/>
                <a:uFillTx/>
                <a:latin typeface="+mj-lt"/>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err="1">
                <a:ln>
                  <a:noFill/>
                </a:ln>
                <a:effectLst/>
                <a:uLnTx/>
                <a:uFillTx/>
                <a:latin typeface="+mj-lt"/>
              </a:rPr>
              <a:t>Tugas</a:t>
            </a:r>
            <a:r>
              <a:rPr kumimoji="0" lang="en-US" sz="2000" b="0" i="0" u="none" strike="noStrike" kern="1200" cap="none" spc="0" normalizeH="0" baseline="0" noProof="0" dirty="0">
                <a:ln>
                  <a:noFill/>
                </a:ln>
                <a:effectLst/>
                <a:uLnTx/>
                <a:uFillTx/>
                <a:latin typeface="+mj-lt"/>
              </a:rPr>
              <a:t> 		20%</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en-US" sz="2000" dirty="0">
                <a:latin typeface="+mj-lt"/>
              </a:rPr>
              <a:t>UTS		20%</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effectLst/>
                <a:uLnTx/>
                <a:uFillTx/>
                <a:latin typeface="+mj-lt"/>
              </a:rPr>
              <a:t>UAS		20%</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en-US" sz="2000" dirty="0">
                <a:latin typeface="+mj-lt"/>
              </a:rPr>
              <a:t>Etika		20%</a:t>
            </a:r>
            <a:endParaRPr kumimoji="0" lang="en-US" sz="2000" b="0" i="0" u="none" strike="noStrike" kern="1200" cap="none" spc="0" normalizeH="0" baseline="0" noProof="0" dirty="0">
              <a:ln>
                <a:noFill/>
              </a:ln>
              <a:effectLst/>
              <a:uLnTx/>
              <a:uFillTx/>
              <a:latin typeface="+mj-lt"/>
            </a:endParaRPr>
          </a:p>
        </p:txBody>
      </p:sp>
      <p:sp>
        <p:nvSpPr>
          <p:cNvPr id="7" name="Subtitle 5"/>
          <p:cNvSpPr txBox="1">
            <a:spLocks/>
          </p:cNvSpPr>
          <p:nvPr/>
        </p:nvSpPr>
        <p:spPr>
          <a:xfrm>
            <a:off x="3200400" y="1143000"/>
            <a:ext cx="5486400" cy="1752600"/>
          </a:xfrm>
          <a:prstGeom prst="rect">
            <a:avLst/>
          </a:prstGeom>
        </p:spPr>
        <p:txBody>
          <a:bodyPr vert="horz" lIns="91440" tIns="45720" rIns="91440" bIns="45720" rtlCol="0">
            <a:noAutofit/>
          </a:bodyPr>
          <a:lstStyle/>
          <a:p>
            <a:r>
              <a:rPr lang="en-US" sz="2000" b="1" dirty="0" err="1">
                <a:solidFill>
                  <a:srgbClr val="FF0000"/>
                </a:solidFill>
                <a:latin typeface="+mj-lt"/>
              </a:rPr>
              <a:t>Aspek</a:t>
            </a:r>
            <a:r>
              <a:rPr lang="en-US" sz="2000" b="1" dirty="0">
                <a:solidFill>
                  <a:srgbClr val="FF0000"/>
                </a:solidFill>
                <a:latin typeface="+mj-lt"/>
              </a:rPr>
              <a:t> </a:t>
            </a:r>
            <a:r>
              <a:rPr lang="en-US" sz="2000" b="1" dirty="0" err="1">
                <a:solidFill>
                  <a:srgbClr val="FF0000"/>
                </a:solidFill>
                <a:latin typeface="+mj-lt"/>
              </a:rPr>
              <a:t>tugas</a:t>
            </a:r>
            <a:r>
              <a:rPr lang="en-US" sz="2000" b="1" dirty="0">
                <a:solidFill>
                  <a:srgbClr val="FF0000"/>
                </a:solidFill>
                <a:latin typeface="+mj-lt"/>
              </a:rPr>
              <a:t> yang </a:t>
            </a:r>
            <a:r>
              <a:rPr lang="en-US" sz="2000" b="1" dirty="0" err="1">
                <a:solidFill>
                  <a:srgbClr val="FF0000"/>
                </a:solidFill>
                <a:latin typeface="+mj-lt"/>
              </a:rPr>
              <a:t>dinilai</a:t>
            </a:r>
            <a:r>
              <a:rPr lang="en-US" sz="2000" b="1" dirty="0">
                <a:solidFill>
                  <a:srgbClr val="FF0000"/>
                </a:solidFill>
                <a:latin typeface="+mj-lt"/>
              </a:rPr>
              <a:t>:</a:t>
            </a:r>
          </a:p>
          <a:p>
            <a:r>
              <a:rPr lang="en-US" sz="2000" dirty="0">
                <a:latin typeface="+mj-lt"/>
              </a:rPr>
              <a:t>• </a:t>
            </a:r>
            <a:r>
              <a:rPr lang="en-US" sz="2000" dirty="0" err="1">
                <a:latin typeface="+mj-lt"/>
              </a:rPr>
              <a:t>Kualitas</a:t>
            </a:r>
            <a:r>
              <a:rPr lang="en-US" sz="2000" dirty="0">
                <a:latin typeface="+mj-lt"/>
              </a:rPr>
              <a:t> </a:t>
            </a:r>
            <a:r>
              <a:rPr lang="en-US" sz="2000" dirty="0" err="1">
                <a:latin typeface="+mj-lt"/>
              </a:rPr>
              <a:t>kesesuaian</a:t>
            </a:r>
            <a:r>
              <a:rPr lang="en-US" sz="2000" dirty="0">
                <a:latin typeface="+mj-lt"/>
              </a:rPr>
              <a:t> </a:t>
            </a:r>
            <a:r>
              <a:rPr lang="en-US" sz="2000" dirty="0" err="1">
                <a:latin typeface="+mj-lt"/>
              </a:rPr>
              <a:t>isi</a:t>
            </a:r>
            <a:r>
              <a:rPr lang="en-US" sz="2000" dirty="0">
                <a:latin typeface="+mj-lt"/>
              </a:rPr>
              <a:t> - </a:t>
            </a:r>
            <a:r>
              <a:rPr lang="en-US" sz="2000" dirty="0" err="1">
                <a:latin typeface="+mj-lt"/>
              </a:rPr>
              <a:t>maksud</a:t>
            </a:r>
            <a:r>
              <a:rPr lang="en-US" sz="2000" dirty="0">
                <a:latin typeface="+mj-lt"/>
              </a:rPr>
              <a:t>/</a:t>
            </a:r>
            <a:r>
              <a:rPr lang="en-US" sz="2000" dirty="0" err="1">
                <a:latin typeface="+mj-lt"/>
              </a:rPr>
              <a:t>tujuan</a:t>
            </a:r>
            <a:endParaRPr lang="en-US" sz="2000" dirty="0">
              <a:latin typeface="+mj-lt"/>
            </a:endParaRPr>
          </a:p>
          <a:p>
            <a:r>
              <a:rPr lang="en-US" sz="2000" dirty="0">
                <a:latin typeface="+mj-lt"/>
              </a:rPr>
              <a:t>   </a:t>
            </a:r>
            <a:r>
              <a:rPr lang="en-US" sz="2000" dirty="0" err="1">
                <a:latin typeface="+mj-lt"/>
              </a:rPr>
              <a:t>tugas</a:t>
            </a:r>
            <a:r>
              <a:rPr lang="en-US" sz="2000" dirty="0">
                <a:latin typeface="+mj-lt"/>
              </a:rPr>
              <a:t> </a:t>
            </a:r>
          </a:p>
          <a:p>
            <a:r>
              <a:rPr lang="en-US" sz="2000" dirty="0">
                <a:latin typeface="+mj-lt"/>
              </a:rPr>
              <a:t>• </a:t>
            </a:r>
            <a:r>
              <a:rPr lang="en-US" sz="2000" dirty="0" err="1">
                <a:latin typeface="+mj-lt"/>
              </a:rPr>
              <a:t>Kualitas</a:t>
            </a:r>
            <a:r>
              <a:rPr lang="en-US" sz="2000" dirty="0">
                <a:latin typeface="+mj-lt"/>
              </a:rPr>
              <a:t> </a:t>
            </a:r>
            <a:r>
              <a:rPr lang="en-US" sz="2000" dirty="0" err="1">
                <a:latin typeface="+mj-lt"/>
              </a:rPr>
              <a:t>ketepatan</a:t>
            </a:r>
            <a:r>
              <a:rPr lang="en-US" sz="2000" dirty="0">
                <a:latin typeface="+mj-lt"/>
              </a:rPr>
              <a:t> </a:t>
            </a:r>
            <a:r>
              <a:rPr lang="en-US" sz="2000" dirty="0" err="1">
                <a:latin typeface="+mj-lt"/>
              </a:rPr>
              <a:t>waktu</a:t>
            </a:r>
            <a:r>
              <a:rPr lang="en-US" sz="2000" dirty="0">
                <a:latin typeface="+mj-lt"/>
              </a:rPr>
              <a:t> </a:t>
            </a:r>
            <a:r>
              <a:rPr lang="en-US" sz="2000" dirty="0" err="1">
                <a:latin typeface="+mj-lt"/>
              </a:rPr>
              <a:t>pengumpulan</a:t>
            </a:r>
            <a:r>
              <a:rPr lang="en-US" sz="2000" dirty="0">
                <a:latin typeface="+mj-lt"/>
              </a:rPr>
              <a:t> </a:t>
            </a:r>
          </a:p>
          <a:p>
            <a:r>
              <a:rPr lang="en-US" sz="2000" dirty="0">
                <a:latin typeface="+mj-lt"/>
              </a:rPr>
              <a:t>• </a:t>
            </a:r>
            <a:r>
              <a:rPr lang="en-US" sz="2000" dirty="0" err="1">
                <a:latin typeface="+mj-lt"/>
              </a:rPr>
              <a:t>Kualitas</a:t>
            </a:r>
            <a:r>
              <a:rPr lang="en-US" sz="2000" dirty="0">
                <a:latin typeface="+mj-lt"/>
              </a:rPr>
              <a:t> </a:t>
            </a:r>
            <a:r>
              <a:rPr lang="en-US" sz="2000" dirty="0" err="1">
                <a:latin typeface="+mj-lt"/>
              </a:rPr>
              <a:t>pemaparan</a:t>
            </a:r>
            <a:r>
              <a:rPr lang="en-US" sz="2000" dirty="0">
                <a:latin typeface="+mj-lt"/>
              </a:rPr>
              <a:t> dan </a:t>
            </a:r>
            <a:r>
              <a:rPr lang="en-US" sz="2000" dirty="0" err="1">
                <a:latin typeface="+mj-lt"/>
              </a:rPr>
              <a:t>teknis</a:t>
            </a:r>
            <a:endParaRPr lang="en-US" sz="2000" dirty="0">
              <a:latin typeface="+mj-lt"/>
            </a:endParaRPr>
          </a:p>
          <a:p>
            <a:r>
              <a:rPr lang="en-US" sz="2000" dirty="0">
                <a:latin typeface="+mj-lt"/>
              </a:rPr>
              <a:t>   visual</a:t>
            </a:r>
            <a:endParaRPr kumimoji="0" lang="en-US" sz="2000" b="0" i="0" u="none" strike="noStrike" kern="1200" cap="none" spc="0" normalizeH="0" baseline="0" noProof="0" dirty="0">
              <a:ln>
                <a:noFill/>
              </a:ln>
              <a:effectLst/>
              <a:uLnTx/>
              <a:uFillTx/>
              <a:latin typeface="+mj-lt"/>
            </a:endParaRPr>
          </a:p>
        </p:txBody>
      </p:sp>
      <p:sp>
        <p:nvSpPr>
          <p:cNvPr id="9" name="Subtitle 5"/>
          <p:cNvSpPr txBox="1">
            <a:spLocks/>
          </p:cNvSpPr>
          <p:nvPr/>
        </p:nvSpPr>
        <p:spPr>
          <a:xfrm>
            <a:off x="838200" y="3962401"/>
            <a:ext cx="5715000" cy="2438400"/>
          </a:xfrm>
          <a:prstGeom prst="rect">
            <a:avLst/>
          </a:prstGeom>
        </p:spPr>
        <p:txBody>
          <a:bodyPr vert="horz" lIns="91440" tIns="45720" rIns="91440" bIns="45720" rtlCol="0">
            <a:noAutofit/>
          </a:bodyPr>
          <a:lstStyle/>
          <a:p>
            <a:r>
              <a:rPr lang="en-US" sz="2000" b="1" dirty="0" err="1">
                <a:solidFill>
                  <a:srgbClr val="FF0000"/>
                </a:solidFill>
                <a:latin typeface="+mj-lt"/>
              </a:rPr>
              <a:t>Pustaka</a:t>
            </a:r>
            <a:r>
              <a:rPr lang="en-US" sz="2000" b="1" dirty="0">
                <a:solidFill>
                  <a:srgbClr val="FF0000"/>
                </a:solidFill>
                <a:latin typeface="+mj-lt"/>
              </a:rPr>
              <a:t> </a:t>
            </a:r>
            <a:r>
              <a:rPr lang="en-US" sz="2000" b="1" dirty="0" err="1">
                <a:solidFill>
                  <a:srgbClr val="FF0000"/>
                </a:solidFill>
                <a:latin typeface="+mj-lt"/>
              </a:rPr>
              <a:t>Utama</a:t>
            </a:r>
            <a:endParaRPr lang="en-US" sz="2000" b="1" dirty="0">
              <a:solidFill>
                <a:srgbClr val="FF0000"/>
              </a:solidFill>
              <a:latin typeface="+mj-lt"/>
            </a:endParaRPr>
          </a:p>
          <a:p>
            <a:r>
              <a:rPr lang="en-US" sz="1600" dirty="0" err="1">
                <a:latin typeface="+mj-lt"/>
              </a:rPr>
              <a:t>Harris,Robert</a:t>
            </a:r>
            <a:r>
              <a:rPr lang="en-US" sz="1600" dirty="0">
                <a:latin typeface="+mj-lt"/>
              </a:rPr>
              <a:t> L.1999. </a:t>
            </a:r>
            <a:r>
              <a:rPr lang="en-US" sz="1600" i="1" dirty="0">
                <a:latin typeface="+mj-lt"/>
              </a:rPr>
              <a:t>Information </a:t>
            </a:r>
            <a:r>
              <a:rPr lang="en-US" sz="1600" i="1" dirty="0" err="1">
                <a:latin typeface="+mj-lt"/>
              </a:rPr>
              <a:t>Graphics</a:t>
            </a:r>
            <a:r>
              <a:rPr lang="en-US" sz="1600" dirty="0" err="1">
                <a:latin typeface="+mj-lt"/>
              </a:rPr>
              <a:t>.New</a:t>
            </a:r>
            <a:r>
              <a:rPr lang="en-US" sz="1600" dirty="0">
                <a:latin typeface="+mj-lt"/>
              </a:rPr>
              <a:t> York: </a:t>
            </a:r>
            <a:r>
              <a:rPr lang="en-US" sz="1600" dirty="0" err="1">
                <a:latin typeface="+mj-lt"/>
              </a:rPr>
              <a:t>Oxpord</a:t>
            </a:r>
            <a:r>
              <a:rPr lang="en-US" sz="1600" dirty="0">
                <a:latin typeface="+mj-lt"/>
              </a:rPr>
              <a:t> </a:t>
            </a:r>
          </a:p>
          <a:p>
            <a:r>
              <a:rPr lang="en-US" sz="1600" dirty="0">
                <a:latin typeface="+mj-lt"/>
              </a:rPr>
              <a:t>	 University Press</a:t>
            </a:r>
          </a:p>
          <a:p>
            <a:r>
              <a:rPr lang="en-US" sz="1600" dirty="0" err="1">
                <a:latin typeface="+mj-lt"/>
              </a:rPr>
              <a:t>Effendy</a:t>
            </a:r>
            <a:r>
              <a:rPr lang="en-US" sz="1600" dirty="0">
                <a:latin typeface="+mj-lt"/>
              </a:rPr>
              <a:t>, </a:t>
            </a:r>
            <a:r>
              <a:rPr lang="en-US" sz="1600" dirty="0" err="1">
                <a:latin typeface="+mj-lt"/>
              </a:rPr>
              <a:t>Onong</a:t>
            </a:r>
            <a:r>
              <a:rPr lang="en-US" sz="1600" dirty="0">
                <a:latin typeface="+mj-lt"/>
              </a:rPr>
              <a:t> Uchyana.2000.</a:t>
            </a:r>
            <a:r>
              <a:rPr lang="en-US" sz="1600" i="1" dirty="0">
                <a:latin typeface="+mj-lt"/>
              </a:rPr>
              <a:t>Dinamika </a:t>
            </a:r>
            <a:r>
              <a:rPr lang="en-US" sz="1600" i="1" dirty="0" err="1">
                <a:latin typeface="+mj-lt"/>
              </a:rPr>
              <a:t>Komunikasi</a:t>
            </a:r>
            <a:r>
              <a:rPr lang="en-US" sz="1600" i="1" dirty="0">
                <a:latin typeface="+mj-lt"/>
              </a:rPr>
              <a:t>. </a:t>
            </a:r>
            <a:r>
              <a:rPr lang="en-US" sz="1600" dirty="0">
                <a:latin typeface="+mj-lt"/>
              </a:rPr>
              <a:t>Bandung:  	</a:t>
            </a:r>
            <a:r>
              <a:rPr lang="en-US" sz="1600" dirty="0" err="1">
                <a:latin typeface="+mj-lt"/>
              </a:rPr>
              <a:t>Remaja</a:t>
            </a:r>
            <a:r>
              <a:rPr lang="en-US" sz="1600" dirty="0">
                <a:latin typeface="+mj-lt"/>
              </a:rPr>
              <a:t> </a:t>
            </a:r>
            <a:r>
              <a:rPr lang="en-US" sz="1600" dirty="0" err="1">
                <a:latin typeface="+mj-lt"/>
              </a:rPr>
              <a:t>Rosda</a:t>
            </a:r>
            <a:r>
              <a:rPr lang="en-US" sz="1600" dirty="0">
                <a:latin typeface="+mj-lt"/>
              </a:rPr>
              <a:t> </a:t>
            </a:r>
            <a:r>
              <a:rPr lang="en-US" sz="1600" dirty="0" err="1">
                <a:latin typeface="+mj-lt"/>
              </a:rPr>
              <a:t>karya</a:t>
            </a:r>
            <a:endParaRPr lang="en-US" sz="1600" dirty="0">
              <a:latin typeface="+mj-lt"/>
            </a:endParaRPr>
          </a:p>
          <a:p>
            <a:r>
              <a:rPr lang="en-US" sz="1600" dirty="0">
                <a:latin typeface="+mj-lt"/>
              </a:rPr>
              <a:t>Kaufmann, william.1995.</a:t>
            </a:r>
            <a:r>
              <a:rPr lang="en-US" sz="1600" i="1" dirty="0">
                <a:latin typeface="+mj-lt"/>
              </a:rPr>
              <a:t>Notes On Graphic Design And Visual </a:t>
            </a:r>
          </a:p>
          <a:p>
            <a:r>
              <a:rPr lang="en-US" sz="1600" i="1" dirty="0">
                <a:latin typeface="+mj-lt"/>
              </a:rPr>
              <a:t>	</a:t>
            </a:r>
            <a:r>
              <a:rPr lang="en-US" sz="1600" i="1" dirty="0" err="1">
                <a:latin typeface="+mj-lt"/>
              </a:rPr>
              <a:t>Communication.</a:t>
            </a:r>
            <a:r>
              <a:rPr lang="en-US" sz="1600" dirty="0" err="1">
                <a:latin typeface="+mj-lt"/>
              </a:rPr>
              <a:t>California</a:t>
            </a:r>
            <a:r>
              <a:rPr lang="en-US" sz="1600" dirty="0">
                <a:latin typeface="+mj-lt"/>
              </a:rPr>
              <a:t>: William </a:t>
            </a:r>
            <a:r>
              <a:rPr lang="en-US" sz="1600" dirty="0" err="1">
                <a:latin typeface="+mj-lt"/>
              </a:rPr>
              <a:t>Kaufmann.Inc</a:t>
            </a:r>
            <a:endParaRPr lang="en-US" sz="1600" dirty="0">
              <a:latin typeface="+mj-lt"/>
            </a:endParaRPr>
          </a:p>
          <a:p>
            <a:r>
              <a:rPr lang="en-US" sz="1600" dirty="0">
                <a:latin typeface="+mj-lt"/>
              </a:rPr>
              <a:t>Wilde, Richard.1986.</a:t>
            </a:r>
            <a:r>
              <a:rPr lang="en-US" sz="1600" i="1" dirty="0">
                <a:latin typeface="+mj-lt"/>
              </a:rPr>
              <a:t>Problems:Solutions-visual thinking for Graphic        	</a:t>
            </a:r>
            <a:r>
              <a:rPr lang="en-US" sz="1600" i="1" dirty="0" err="1">
                <a:latin typeface="+mj-lt"/>
              </a:rPr>
              <a:t>Communicators.</a:t>
            </a:r>
            <a:r>
              <a:rPr lang="en-US" sz="1600" dirty="0" err="1">
                <a:latin typeface="+mj-lt"/>
              </a:rPr>
              <a:t>New</a:t>
            </a:r>
            <a:r>
              <a:rPr lang="en-US" sz="1600" dirty="0">
                <a:latin typeface="+mj-lt"/>
              </a:rPr>
              <a:t> </a:t>
            </a:r>
            <a:r>
              <a:rPr lang="en-US" sz="1600" dirty="0" err="1">
                <a:latin typeface="+mj-lt"/>
              </a:rPr>
              <a:t>York:VN</a:t>
            </a:r>
            <a:r>
              <a:rPr lang="en-US" sz="1600" dirty="0">
                <a:latin typeface="+mj-lt"/>
              </a:rPr>
              <a:t> Reinhold Comp.</a:t>
            </a:r>
          </a:p>
          <a:p>
            <a:endParaRPr lang="en-US" sz="1600" dirty="0">
              <a:latin typeface="+mj-lt"/>
            </a:endParaRPr>
          </a:p>
          <a:p>
            <a:endParaRPr lang="en-US" sz="1600" dirty="0">
              <a:latin typeface="+mj-lt"/>
            </a:endParaRPr>
          </a:p>
          <a:p>
            <a:endParaRPr lang="en-US" sz="1600" dirty="0">
              <a:latin typeface="+mj-lt"/>
            </a:endParaRPr>
          </a:p>
        </p:txBody>
      </p:sp>
    </p:spTree>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838200" y="1143000"/>
            <a:ext cx="7391400" cy="4724400"/>
          </a:xfrm>
        </p:spPr>
        <p:txBody>
          <a:bodyPr>
            <a:normAutofit/>
          </a:bodyPr>
          <a:lstStyle/>
          <a:p>
            <a:pPr algn="just"/>
            <a:r>
              <a:rPr lang="sv-SE" sz="2000" dirty="0">
                <a:solidFill>
                  <a:schemeClr val="tx1"/>
                </a:solidFill>
                <a:latin typeface="+mj-lt"/>
              </a:rPr>
              <a:t>Format kuliah diberikan secara tatap muka, diskusi intra-kelas, dan pemberian </a:t>
            </a:r>
            <a:r>
              <a:rPr lang="en-US" sz="2000" dirty="0" err="1">
                <a:solidFill>
                  <a:schemeClr val="tx1"/>
                </a:solidFill>
                <a:latin typeface="+mj-lt"/>
              </a:rPr>
              <a:t>tugas</a:t>
            </a:r>
            <a:r>
              <a:rPr lang="en-US" sz="2000" dirty="0">
                <a:solidFill>
                  <a:schemeClr val="tx1"/>
                </a:solidFill>
                <a:latin typeface="+mj-lt"/>
              </a:rPr>
              <a:t> </a:t>
            </a:r>
            <a:r>
              <a:rPr lang="en-US" sz="2000" dirty="0" err="1">
                <a:solidFill>
                  <a:schemeClr val="tx1"/>
                </a:solidFill>
                <a:latin typeface="+mj-lt"/>
              </a:rPr>
              <a:t>berkenaan</a:t>
            </a:r>
            <a:r>
              <a:rPr lang="en-US" sz="2000" dirty="0">
                <a:solidFill>
                  <a:schemeClr val="tx1"/>
                </a:solidFill>
                <a:latin typeface="+mj-lt"/>
              </a:rPr>
              <a:t> </a:t>
            </a:r>
            <a:r>
              <a:rPr lang="en-US" sz="2000" dirty="0" err="1">
                <a:solidFill>
                  <a:schemeClr val="tx1"/>
                </a:solidFill>
                <a:latin typeface="+mj-lt"/>
              </a:rPr>
              <a:t>dengan</a:t>
            </a:r>
            <a:r>
              <a:rPr lang="en-US" sz="2000" dirty="0">
                <a:solidFill>
                  <a:schemeClr val="tx1"/>
                </a:solidFill>
                <a:latin typeface="+mj-lt"/>
              </a:rPr>
              <a:t> </a:t>
            </a:r>
            <a:r>
              <a:rPr lang="en-US" sz="2000" dirty="0" err="1">
                <a:solidFill>
                  <a:schemeClr val="tx1"/>
                </a:solidFill>
                <a:latin typeface="+mj-lt"/>
              </a:rPr>
              <a:t>topik</a:t>
            </a:r>
            <a:r>
              <a:rPr lang="en-US" sz="2000" dirty="0">
                <a:solidFill>
                  <a:schemeClr val="tx1"/>
                </a:solidFill>
                <a:latin typeface="+mj-lt"/>
              </a:rPr>
              <a:t> </a:t>
            </a:r>
            <a:r>
              <a:rPr lang="en-US" sz="2000" dirty="0" err="1">
                <a:solidFill>
                  <a:schemeClr val="tx1"/>
                </a:solidFill>
                <a:latin typeface="+mj-lt"/>
              </a:rPr>
              <a:t>kuliah</a:t>
            </a:r>
            <a:r>
              <a:rPr lang="en-US" sz="2000" dirty="0">
                <a:solidFill>
                  <a:schemeClr val="tx1"/>
                </a:solidFill>
                <a:latin typeface="+mj-lt"/>
              </a:rPr>
              <a:t> </a:t>
            </a:r>
            <a:r>
              <a:rPr lang="en-US" sz="2000" dirty="0" err="1">
                <a:solidFill>
                  <a:schemeClr val="tx1"/>
                </a:solidFill>
                <a:latin typeface="+mj-lt"/>
              </a:rPr>
              <a:t>minggu</a:t>
            </a:r>
            <a:r>
              <a:rPr lang="en-US" sz="2000" dirty="0">
                <a:solidFill>
                  <a:schemeClr val="tx1"/>
                </a:solidFill>
                <a:latin typeface="+mj-lt"/>
              </a:rPr>
              <a:t> </a:t>
            </a:r>
            <a:r>
              <a:rPr lang="en-US" sz="2000" dirty="0" err="1">
                <a:solidFill>
                  <a:schemeClr val="tx1"/>
                </a:solidFill>
                <a:latin typeface="+mj-lt"/>
              </a:rPr>
              <a:t>berjalan</a:t>
            </a:r>
            <a:r>
              <a:rPr lang="en-US" sz="2000" dirty="0">
                <a:solidFill>
                  <a:schemeClr val="tx1"/>
                </a:solidFill>
                <a:latin typeface="+mj-lt"/>
              </a:rPr>
              <a:t>. </a:t>
            </a:r>
            <a:r>
              <a:rPr lang="en-US" sz="2000" dirty="0" err="1">
                <a:solidFill>
                  <a:schemeClr val="tx1"/>
                </a:solidFill>
                <a:latin typeface="+mj-lt"/>
              </a:rPr>
              <a:t>Ujian</a:t>
            </a:r>
            <a:r>
              <a:rPr lang="en-US" sz="2000" dirty="0">
                <a:solidFill>
                  <a:schemeClr val="tx1"/>
                </a:solidFill>
                <a:latin typeface="+mj-lt"/>
              </a:rPr>
              <a:t> </a:t>
            </a:r>
            <a:r>
              <a:rPr lang="en-US" sz="2000" dirty="0" err="1">
                <a:solidFill>
                  <a:schemeClr val="tx1"/>
                </a:solidFill>
                <a:latin typeface="+mj-lt"/>
              </a:rPr>
              <a:t>diberikan</a:t>
            </a:r>
            <a:r>
              <a:rPr lang="en-US" sz="2000" dirty="0">
                <a:solidFill>
                  <a:schemeClr val="tx1"/>
                </a:solidFill>
                <a:latin typeface="+mj-lt"/>
              </a:rPr>
              <a:t> </a:t>
            </a:r>
            <a:r>
              <a:rPr lang="en-US" sz="2000" dirty="0" err="1">
                <a:solidFill>
                  <a:schemeClr val="tx1"/>
                </a:solidFill>
                <a:latin typeface="+mj-lt"/>
              </a:rPr>
              <a:t>sebagai</a:t>
            </a:r>
            <a:r>
              <a:rPr lang="en-US" sz="2000" dirty="0">
                <a:solidFill>
                  <a:schemeClr val="tx1"/>
                </a:solidFill>
                <a:latin typeface="+mj-lt"/>
              </a:rPr>
              <a:t> </a:t>
            </a:r>
            <a:r>
              <a:rPr lang="en-US" sz="2000" dirty="0" err="1">
                <a:solidFill>
                  <a:schemeClr val="tx1"/>
                </a:solidFill>
                <a:latin typeface="+mj-lt"/>
              </a:rPr>
              <a:t>salah</a:t>
            </a:r>
            <a:r>
              <a:rPr lang="en-US" sz="2000" dirty="0">
                <a:solidFill>
                  <a:schemeClr val="tx1"/>
                </a:solidFill>
                <a:latin typeface="+mj-lt"/>
              </a:rPr>
              <a:t> </a:t>
            </a:r>
            <a:r>
              <a:rPr lang="en-US" sz="2000" dirty="0" err="1">
                <a:solidFill>
                  <a:schemeClr val="tx1"/>
                </a:solidFill>
                <a:latin typeface="+mj-lt"/>
              </a:rPr>
              <a:t>satu</a:t>
            </a:r>
            <a:r>
              <a:rPr lang="en-US" sz="2000" dirty="0">
                <a:solidFill>
                  <a:schemeClr val="tx1"/>
                </a:solidFill>
                <a:latin typeface="+mj-lt"/>
              </a:rPr>
              <a:t> </a:t>
            </a:r>
            <a:r>
              <a:rPr lang="en-US" sz="2000" dirty="0" err="1">
                <a:solidFill>
                  <a:schemeClr val="tx1"/>
                </a:solidFill>
                <a:latin typeface="+mj-lt"/>
              </a:rPr>
              <a:t>instrumen</a:t>
            </a:r>
            <a:r>
              <a:rPr lang="en-US" sz="2000" dirty="0">
                <a:solidFill>
                  <a:schemeClr val="tx1"/>
                </a:solidFill>
                <a:latin typeface="+mj-lt"/>
              </a:rPr>
              <a:t> </a:t>
            </a:r>
            <a:r>
              <a:rPr lang="en-US" sz="2000" dirty="0" err="1">
                <a:solidFill>
                  <a:schemeClr val="tx1"/>
                </a:solidFill>
                <a:latin typeface="+mj-lt"/>
              </a:rPr>
              <a:t>untuk</a:t>
            </a:r>
            <a:r>
              <a:rPr lang="en-US" sz="2000" dirty="0">
                <a:solidFill>
                  <a:schemeClr val="tx1"/>
                </a:solidFill>
                <a:latin typeface="+mj-lt"/>
              </a:rPr>
              <a:t> </a:t>
            </a:r>
            <a:r>
              <a:rPr lang="en-US" sz="2000" dirty="0" err="1">
                <a:solidFill>
                  <a:schemeClr val="tx1"/>
                </a:solidFill>
                <a:latin typeface="+mj-lt"/>
              </a:rPr>
              <a:t>mengukur</a:t>
            </a:r>
            <a:r>
              <a:rPr lang="en-US" sz="2000" dirty="0">
                <a:solidFill>
                  <a:schemeClr val="tx1"/>
                </a:solidFill>
                <a:latin typeface="+mj-lt"/>
              </a:rPr>
              <a:t> </a:t>
            </a:r>
            <a:r>
              <a:rPr lang="en-US" sz="2000" dirty="0" err="1">
                <a:solidFill>
                  <a:schemeClr val="tx1"/>
                </a:solidFill>
                <a:latin typeface="+mj-lt"/>
              </a:rPr>
              <a:t>kemampuan</a:t>
            </a:r>
            <a:r>
              <a:rPr lang="en-US" sz="2000" dirty="0">
                <a:solidFill>
                  <a:schemeClr val="tx1"/>
                </a:solidFill>
                <a:latin typeface="+mj-lt"/>
              </a:rPr>
              <a:t>, </a:t>
            </a:r>
            <a:r>
              <a:rPr lang="en-US" sz="2000" dirty="0" err="1">
                <a:solidFill>
                  <a:schemeClr val="tx1"/>
                </a:solidFill>
                <a:latin typeface="+mj-lt"/>
              </a:rPr>
              <a:t>pemahaman</a:t>
            </a:r>
            <a:r>
              <a:rPr lang="en-US" sz="2000" dirty="0">
                <a:solidFill>
                  <a:schemeClr val="tx1"/>
                </a:solidFill>
                <a:latin typeface="+mj-lt"/>
              </a:rPr>
              <a:t>, </a:t>
            </a:r>
            <a:r>
              <a:rPr lang="en-US" sz="2000" dirty="0" err="1">
                <a:solidFill>
                  <a:schemeClr val="tx1"/>
                </a:solidFill>
                <a:latin typeface="+mj-lt"/>
              </a:rPr>
              <a:t>dan</a:t>
            </a:r>
            <a:r>
              <a:rPr lang="en-US" sz="2000" dirty="0">
                <a:solidFill>
                  <a:schemeClr val="tx1"/>
                </a:solidFill>
                <a:latin typeface="+mj-lt"/>
              </a:rPr>
              <a:t> </a:t>
            </a:r>
            <a:r>
              <a:rPr lang="en-US" sz="2000" dirty="0" err="1">
                <a:solidFill>
                  <a:schemeClr val="tx1"/>
                </a:solidFill>
                <a:latin typeface="+mj-lt"/>
              </a:rPr>
              <a:t>upaya</a:t>
            </a:r>
            <a:r>
              <a:rPr lang="en-US" sz="2000" dirty="0">
                <a:solidFill>
                  <a:schemeClr val="tx1"/>
                </a:solidFill>
                <a:latin typeface="+mj-lt"/>
              </a:rPr>
              <a:t> </a:t>
            </a:r>
            <a:r>
              <a:rPr lang="en-US" sz="2000" dirty="0" err="1">
                <a:solidFill>
                  <a:schemeClr val="tx1"/>
                </a:solidFill>
                <a:latin typeface="+mj-lt"/>
              </a:rPr>
              <a:t>mahasiswa</a:t>
            </a:r>
            <a:r>
              <a:rPr lang="en-US" sz="2000" dirty="0">
                <a:solidFill>
                  <a:schemeClr val="tx1"/>
                </a:solidFill>
                <a:latin typeface="+mj-lt"/>
              </a:rPr>
              <a:t> </a:t>
            </a:r>
            <a:r>
              <a:rPr lang="en-US" sz="2000" dirty="0" err="1">
                <a:solidFill>
                  <a:schemeClr val="tx1"/>
                </a:solidFill>
                <a:latin typeface="+mj-lt"/>
              </a:rPr>
              <a:t>untuk</a:t>
            </a:r>
            <a:r>
              <a:rPr lang="en-US" sz="2000" dirty="0">
                <a:solidFill>
                  <a:schemeClr val="tx1"/>
                </a:solidFill>
                <a:latin typeface="+mj-lt"/>
              </a:rPr>
              <a:t> </a:t>
            </a:r>
            <a:r>
              <a:rPr lang="en-US" sz="2000" dirty="0" err="1">
                <a:solidFill>
                  <a:schemeClr val="tx1"/>
                </a:solidFill>
                <a:latin typeface="+mj-lt"/>
              </a:rPr>
              <a:t>memahami</a:t>
            </a:r>
            <a:r>
              <a:rPr lang="en-US" sz="2000" dirty="0">
                <a:solidFill>
                  <a:schemeClr val="tx1"/>
                </a:solidFill>
                <a:latin typeface="+mj-lt"/>
              </a:rPr>
              <a:t> </a:t>
            </a:r>
            <a:r>
              <a:rPr lang="en-US" sz="2000" dirty="0" err="1">
                <a:solidFill>
                  <a:schemeClr val="tx1"/>
                </a:solidFill>
                <a:latin typeface="+mj-lt"/>
              </a:rPr>
              <a:t>objek</a:t>
            </a:r>
            <a:r>
              <a:rPr lang="en-US" sz="2000" dirty="0">
                <a:solidFill>
                  <a:schemeClr val="tx1"/>
                </a:solidFill>
                <a:latin typeface="+mj-lt"/>
              </a:rPr>
              <a:t> visual </a:t>
            </a:r>
            <a:r>
              <a:rPr lang="en-US" sz="2000" dirty="0" err="1">
                <a:solidFill>
                  <a:schemeClr val="tx1"/>
                </a:solidFill>
                <a:latin typeface="+mj-lt"/>
              </a:rPr>
              <a:t>dan</a:t>
            </a:r>
            <a:r>
              <a:rPr lang="en-US" sz="2000" dirty="0">
                <a:solidFill>
                  <a:schemeClr val="tx1"/>
                </a:solidFill>
                <a:latin typeface="+mj-lt"/>
              </a:rPr>
              <a:t> </a:t>
            </a:r>
            <a:r>
              <a:rPr lang="en-US" sz="2000" dirty="0" err="1">
                <a:solidFill>
                  <a:schemeClr val="tx1"/>
                </a:solidFill>
                <a:latin typeface="+mj-lt"/>
              </a:rPr>
              <a:t>mengkomunikasikannya</a:t>
            </a:r>
            <a:r>
              <a:rPr lang="en-US" sz="2000" dirty="0">
                <a:solidFill>
                  <a:schemeClr val="tx1"/>
                </a:solidFill>
                <a:latin typeface="+mj-lt"/>
              </a:rPr>
              <a:t>. </a:t>
            </a:r>
            <a:r>
              <a:rPr lang="en-US" sz="2000" dirty="0" err="1">
                <a:solidFill>
                  <a:schemeClr val="tx1"/>
                </a:solidFill>
                <a:latin typeface="+mj-lt"/>
              </a:rPr>
              <a:t>Mengeksplorasi</a:t>
            </a:r>
            <a:r>
              <a:rPr lang="en-US" sz="2000" dirty="0">
                <a:solidFill>
                  <a:schemeClr val="tx1"/>
                </a:solidFill>
                <a:latin typeface="+mj-lt"/>
              </a:rPr>
              <a:t> </a:t>
            </a:r>
            <a:r>
              <a:rPr lang="en-US" sz="2000" dirty="0" err="1">
                <a:solidFill>
                  <a:schemeClr val="tx1"/>
                </a:solidFill>
                <a:latin typeface="+mj-lt"/>
              </a:rPr>
              <a:t>objek</a:t>
            </a:r>
            <a:r>
              <a:rPr lang="en-US" sz="2000" dirty="0">
                <a:solidFill>
                  <a:schemeClr val="tx1"/>
                </a:solidFill>
                <a:latin typeface="+mj-lt"/>
              </a:rPr>
              <a:t> </a:t>
            </a:r>
            <a:r>
              <a:rPr lang="en-US" sz="2000" dirty="0" err="1">
                <a:solidFill>
                  <a:schemeClr val="tx1"/>
                </a:solidFill>
                <a:latin typeface="+mj-lt"/>
              </a:rPr>
              <a:t>dan</a:t>
            </a:r>
            <a:r>
              <a:rPr lang="en-US" sz="2000" dirty="0">
                <a:solidFill>
                  <a:schemeClr val="tx1"/>
                </a:solidFill>
                <a:latin typeface="+mj-lt"/>
              </a:rPr>
              <a:t> </a:t>
            </a:r>
            <a:r>
              <a:rPr lang="en-US" sz="2000" dirty="0" err="1">
                <a:solidFill>
                  <a:schemeClr val="tx1"/>
                </a:solidFill>
                <a:latin typeface="+mj-lt"/>
              </a:rPr>
              <a:t>menghasilkan</a:t>
            </a:r>
            <a:r>
              <a:rPr lang="en-US" sz="2000" dirty="0">
                <a:solidFill>
                  <a:schemeClr val="tx1"/>
                </a:solidFill>
                <a:latin typeface="+mj-lt"/>
              </a:rPr>
              <a:t> </a:t>
            </a:r>
            <a:r>
              <a:rPr lang="en-US" sz="2000" dirty="0" err="1">
                <a:solidFill>
                  <a:schemeClr val="tx1"/>
                </a:solidFill>
                <a:latin typeface="+mj-lt"/>
              </a:rPr>
              <a:t>gagasan-gagasan</a:t>
            </a:r>
            <a:r>
              <a:rPr lang="en-US" sz="2000" dirty="0">
                <a:solidFill>
                  <a:schemeClr val="tx1"/>
                </a:solidFill>
                <a:latin typeface="+mj-lt"/>
              </a:rPr>
              <a:t> visual.</a:t>
            </a:r>
          </a:p>
          <a:p>
            <a:endParaRPr lang="en-US" sz="2000" b="1" dirty="0">
              <a:solidFill>
                <a:schemeClr val="tx1"/>
              </a:solidFill>
              <a:latin typeface="+mj-lt"/>
            </a:endParaRPr>
          </a:p>
          <a:p>
            <a:pPr algn="l"/>
            <a:r>
              <a:rPr lang="en-US" sz="2000" b="1" dirty="0">
                <a:solidFill>
                  <a:srgbClr val="FF0000"/>
                </a:solidFill>
                <a:latin typeface="+mj-lt"/>
              </a:rPr>
              <a:t>Tugas (</a:t>
            </a:r>
            <a:r>
              <a:rPr lang="id-ID" sz="2000" b="1" dirty="0">
                <a:solidFill>
                  <a:srgbClr val="FF0000"/>
                </a:solidFill>
                <a:latin typeface="+mj-lt"/>
              </a:rPr>
              <a:t>A</a:t>
            </a:r>
            <a:r>
              <a:rPr lang="en-US" sz="2000" b="1" dirty="0">
                <a:solidFill>
                  <a:srgbClr val="FF0000"/>
                </a:solidFill>
                <a:latin typeface="+mj-lt"/>
              </a:rPr>
              <a:t>ssignment)</a:t>
            </a:r>
          </a:p>
          <a:p>
            <a:pPr marL="514350" indent="-514350" algn="l">
              <a:buAutoNum type="arabicPeriod"/>
            </a:pPr>
            <a:r>
              <a:rPr lang="en-US" sz="2000" dirty="0">
                <a:solidFill>
                  <a:schemeClr val="tx1"/>
                </a:solidFill>
                <a:latin typeface="+mj-lt"/>
              </a:rPr>
              <a:t>Experimenting with </a:t>
            </a:r>
            <a:r>
              <a:rPr lang="en-US" sz="2000" dirty="0" err="1">
                <a:solidFill>
                  <a:schemeClr val="tx1"/>
                </a:solidFill>
                <a:latin typeface="+mj-lt"/>
              </a:rPr>
              <a:t>shilouette</a:t>
            </a:r>
            <a:endParaRPr lang="en-US" sz="2000" dirty="0">
              <a:solidFill>
                <a:schemeClr val="tx1"/>
              </a:solidFill>
              <a:latin typeface="+mj-lt"/>
            </a:endParaRPr>
          </a:p>
          <a:p>
            <a:pPr marL="514350" indent="-514350" algn="l">
              <a:buAutoNum type="arabicPeriod"/>
            </a:pPr>
            <a:r>
              <a:rPr lang="en-US" sz="2000" dirty="0">
                <a:solidFill>
                  <a:schemeClr val="tx1"/>
                </a:solidFill>
                <a:latin typeface="+mj-lt"/>
              </a:rPr>
              <a:t>Visual Exploration</a:t>
            </a:r>
          </a:p>
          <a:p>
            <a:pPr marL="514350" indent="-514350" algn="l">
              <a:buAutoNum type="arabicPeriod"/>
            </a:pPr>
            <a:r>
              <a:rPr lang="en-US" sz="2000" dirty="0">
                <a:solidFill>
                  <a:schemeClr val="tx1"/>
                </a:solidFill>
                <a:latin typeface="+mj-lt"/>
              </a:rPr>
              <a:t>101 </a:t>
            </a:r>
            <a:r>
              <a:rPr lang="en-US" sz="2000" dirty="0" err="1">
                <a:solidFill>
                  <a:schemeClr val="tx1"/>
                </a:solidFill>
                <a:latin typeface="+mj-lt"/>
              </a:rPr>
              <a:t>Ide</a:t>
            </a:r>
            <a:endParaRPr lang="en-US" sz="2000" dirty="0">
              <a:solidFill>
                <a:schemeClr val="tx1"/>
              </a:solidFill>
              <a:latin typeface="+mj-lt"/>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up)">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up)">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up)">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up)">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1447800" y="2743200"/>
            <a:ext cx="5486400" cy="1143000"/>
          </a:xfrm>
        </p:spPr>
        <p:txBody>
          <a:bodyPr>
            <a:normAutofit fontScale="90000"/>
          </a:bodyPr>
          <a:lstStyle/>
          <a:p>
            <a:pPr algn="l"/>
            <a:r>
              <a:rPr lang="en-US" sz="6600" dirty="0">
                <a:solidFill>
                  <a:schemeClr val="bg1"/>
                </a:solidFill>
              </a:rPr>
              <a:t>Desain</a:t>
            </a:r>
            <a:br>
              <a:rPr lang="en-US" sz="6600" dirty="0">
                <a:solidFill>
                  <a:schemeClr val="bg1"/>
                </a:solidFill>
              </a:rPr>
            </a:br>
            <a:r>
              <a:rPr lang="en-US" sz="6600" dirty="0">
                <a:solidFill>
                  <a:schemeClr val="bg1"/>
                </a:solidFill>
              </a:rPr>
              <a:t>Komunikasi</a:t>
            </a:r>
            <a:br>
              <a:rPr lang="en-US" sz="6600" dirty="0">
                <a:solidFill>
                  <a:schemeClr val="bg1"/>
                </a:solidFill>
              </a:rPr>
            </a:br>
            <a:r>
              <a:rPr lang="en-US" sz="6600" b="1" dirty="0">
                <a:solidFill>
                  <a:schemeClr val="bg1"/>
                </a:solidFill>
              </a:rPr>
              <a:t>Visual</a:t>
            </a:r>
          </a:p>
        </p:txBody>
      </p:sp>
    </p:spTree>
  </p:cSld>
  <p:clrMapOvr>
    <a:masterClrMapping/>
  </p:clrMapOvr>
  <p:transition>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762000"/>
            <a:ext cx="7848600" cy="1143000"/>
          </a:xfrm>
        </p:spPr>
        <p:txBody>
          <a:bodyPr>
            <a:normAutofit/>
          </a:bodyPr>
          <a:lstStyle/>
          <a:p>
            <a:pPr algn="l"/>
            <a:r>
              <a:rPr lang="en-US" sz="6000" b="1" dirty="0">
                <a:solidFill>
                  <a:srgbClr val="FF0000"/>
                </a:solidFill>
              </a:rPr>
              <a:t>Desain</a:t>
            </a:r>
          </a:p>
        </p:txBody>
      </p:sp>
      <p:sp>
        <p:nvSpPr>
          <p:cNvPr id="4" name="Content Placeholder 3"/>
          <p:cNvSpPr>
            <a:spLocks noGrp="1"/>
          </p:cNvSpPr>
          <p:nvPr>
            <p:ph idx="1"/>
          </p:nvPr>
        </p:nvSpPr>
        <p:spPr>
          <a:xfrm>
            <a:off x="457200" y="2255837"/>
            <a:ext cx="8229600" cy="4525963"/>
          </a:xfrm>
        </p:spPr>
        <p:txBody>
          <a:bodyPr>
            <a:normAutofit/>
          </a:bodyPr>
          <a:lstStyle/>
          <a:p>
            <a:pPr>
              <a:buNone/>
            </a:pPr>
            <a:r>
              <a:rPr lang="en-US" sz="2400" dirty="0">
                <a:latin typeface="+mj-lt"/>
              </a:rPr>
              <a:t>	</a:t>
            </a:r>
            <a:r>
              <a:rPr lang="en-US" sz="2400" dirty="0" err="1">
                <a:latin typeface="+mj-lt"/>
              </a:rPr>
              <a:t>Desain</a:t>
            </a:r>
            <a:r>
              <a:rPr lang="en-US" sz="2400" dirty="0">
                <a:latin typeface="+mj-lt"/>
              </a:rPr>
              <a:t> </a:t>
            </a:r>
            <a:r>
              <a:rPr lang="en-US" sz="2400" dirty="0" err="1">
                <a:latin typeface="+mj-lt"/>
              </a:rPr>
              <a:t>Komunikasi</a:t>
            </a:r>
            <a:r>
              <a:rPr lang="en-US" sz="2400" dirty="0">
                <a:latin typeface="+mj-lt"/>
              </a:rPr>
              <a:t> Visual  </a:t>
            </a:r>
            <a:r>
              <a:rPr lang="en-US" sz="2400" dirty="0" err="1">
                <a:latin typeface="+mj-lt"/>
              </a:rPr>
              <a:t>ditinjau</a:t>
            </a:r>
            <a:r>
              <a:rPr lang="en-US" sz="2400" dirty="0">
                <a:latin typeface="+mj-lt"/>
              </a:rPr>
              <a:t> </a:t>
            </a:r>
            <a:r>
              <a:rPr lang="en-US" sz="2400" dirty="0" err="1">
                <a:latin typeface="+mj-lt"/>
              </a:rPr>
              <a:t>dari</a:t>
            </a:r>
            <a:r>
              <a:rPr lang="en-US" sz="2400" dirty="0">
                <a:latin typeface="+mj-lt"/>
              </a:rPr>
              <a:t> </a:t>
            </a:r>
            <a:r>
              <a:rPr lang="en-US" sz="2400" dirty="0" err="1">
                <a:latin typeface="+mj-lt"/>
              </a:rPr>
              <a:t>asal</a:t>
            </a:r>
            <a:r>
              <a:rPr lang="en-US" sz="2400" dirty="0">
                <a:latin typeface="+mj-lt"/>
              </a:rPr>
              <a:t> </a:t>
            </a:r>
            <a:r>
              <a:rPr lang="en-US" sz="2400" dirty="0" err="1">
                <a:latin typeface="+mj-lt"/>
              </a:rPr>
              <a:t>kata</a:t>
            </a:r>
            <a:r>
              <a:rPr lang="en-US" sz="2400" dirty="0">
                <a:latin typeface="+mj-lt"/>
              </a:rPr>
              <a:t> (</a:t>
            </a:r>
            <a:r>
              <a:rPr lang="en-US" sz="2400" dirty="0" err="1">
                <a:latin typeface="+mj-lt"/>
              </a:rPr>
              <a:t>etimologi</a:t>
            </a:r>
            <a:r>
              <a:rPr lang="en-US" sz="2400" dirty="0">
                <a:latin typeface="+mj-lt"/>
              </a:rPr>
              <a:t>) </a:t>
            </a:r>
            <a:r>
              <a:rPr lang="en-US" sz="2400" dirty="0" err="1">
                <a:latin typeface="+mj-lt"/>
              </a:rPr>
              <a:t>istilah</a:t>
            </a:r>
            <a:r>
              <a:rPr lang="en-US" sz="2400" dirty="0">
                <a:latin typeface="+mj-lt"/>
              </a:rPr>
              <a:t> </a:t>
            </a:r>
            <a:r>
              <a:rPr lang="en-US" sz="2400" dirty="0" err="1">
                <a:latin typeface="+mj-lt"/>
              </a:rPr>
              <a:t>ini</a:t>
            </a:r>
            <a:r>
              <a:rPr lang="en-US" sz="2400" dirty="0">
                <a:latin typeface="+mj-lt"/>
              </a:rPr>
              <a:t> </a:t>
            </a:r>
            <a:r>
              <a:rPr lang="en-US" sz="2400" dirty="0" err="1">
                <a:latin typeface="+mj-lt"/>
              </a:rPr>
              <a:t>terdiri</a:t>
            </a:r>
            <a:r>
              <a:rPr lang="en-US" sz="2400" dirty="0">
                <a:latin typeface="+mj-lt"/>
              </a:rPr>
              <a:t> </a:t>
            </a:r>
            <a:r>
              <a:rPr lang="en-US" sz="2400" dirty="0" err="1">
                <a:latin typeface="+mj-lt"/>
              </a:rPr>
              <a:t>dari</a:t>
            </a:r>
            <a:r>
              <a:rPr lang="en-US" sz="2400" dirty="0">
                <a:latin typeface="+mj-lt"/>
              </a:rPr>
              <a:t> </a:t>
            </a:r>
            <a:r>
              <a:rPr lang="en-US" sz="2400" dirty="0" err="1">
                <a:latin typeface="+mj-lt"/>
              </a:rPr>
              <a:t>tiga</a:t>
            </a:r>
            <a:r>
              <a:rPr lang="en-US" sz="2400" dirty="0">
                <a:latin typeface="+mj-lt"/>
              </a:rPr>
              <a:t> </a:t>
            </a:r>
            <a:r>
              <a:rPr lang="en-US" sz="2400" dirty="0" err="1">
                <a:latin typeface="+mj-lt"/>
              </a:rPr>
              <a:t>kata</a:t>
            </a:r>
            <a:r>
              <a:rPr lang="en-US" sz="2400" dirty="0">
                <a:latin typeface="+mj-lt"/>
              </a:rPr>
              <a:t>, </a:t>
            </a:r>
            <a:r>
              <a:rPr lang="en-US" sz="2400" b="1" dirty="0" err="1">
                <a:latin typeface="+mj-lt"/>
              </a:rPr>
              <a:t>desain</a:t>
            </a:r>
            <a:r>
              <a:rPr lang="en-US" sz="2400" dirty="0">
                <a:latin typeface="+mj-lt"/>
              </a:rPr>
              <a:t> </a:t>
            </a:r>
            <a:r>
              <a:rPr lang="en-US" sz="2400" dirty="0" err="1">
                <a:latin typeface="+mj-lt"/>
              </a:rPr>
              <a:t>diambil</a:t>
            </a:r>
            <a:r>
              <a:rPr lang="en-US" sz="2400" dirty="0">
                <a:latin typeface="+mj-lt"/>
              </a:rPr>
              <a:t> </a:t>
            </a:r>
            <a:r>
              <a:rPr lang="en-US" sz="2400" dirty="0" err="1">
                <a:latin typeface="+mj-lt"/>
              </a:rPr>
              <a:t>dari</a:t>
            </a:r>
            <a:r>
              <a:rPr lang="en-US" sz="2400" dirty="0">
                <a:latin typeface="+mj-lt"/>
              </a:rPr>
              <a:t> </a:t>
            </a:r>
            <a:r>
              <a:rPr lang="en-US" sz="2400" dirty="0" err="1">
                <a:latin typeface="+mj-lt"/>
              </a:rPr>
              <a:t>kata</a:t>
            </a:r>
            <a:r>
              <a:rPr lang="en-US" sz="2400" dirty="0">
                <a:latin typeface="+mj-lt"/>
              </a:rPr>
              <a:t> “</a:t>
            </a:r>
            <a:r>
              <a:rPr lang="en-US" sz="2400" dirty="0" err="1">
                <a:latin typeface="+mj-lt"/>
              </a:rPr>
              <a:t>designo</a:t>
            </a:r>
            <a:r>
              <a:rPr lang="en-US" sz="2400" dirty="0">
                <a:latin typeface="+mj-lt"/>
              </a:rPr>
              <a:t>” (</a:t>
            </a:r>
            <a:r>
              <a:rPr lang="en-US" sz="2400" dirty="0" err="1">
                <a:latin typeface="+mj-lt"/>
              </a:rPr>
              <a:t>Itali</a:t>
            </a:r>
            <a:r>
              <a:rPr lang="en-US" sz="2400" dirty="0">
                <a:latin typeface="+mj-lt"/>
              </a:rPr>
              <a:t>) yang </a:t>
            </a:r>
            <a:r>
              <a:rPr lang="en-US" sz="2400" dirty="0" err="1">
                <a:latin typeface="+mj-lt"/>
              </a:rPr>
              <a:t>artinya</a:t>
            </a:r>
            <a:r>
              <a:rPr lang="en-US" sz="2400" dirty="0">
                <a:latin typeface="+mj-lt"/>
              </a:rPr>
              <a:t> </a:t>
            </a:r>
            <a:r>
              <a:rPr lang="en-US" sz="2400" dirty="0" err="1">
                <a:latin typeface="+mj-lt"/>
              </a:rPr>
              <a:t>gambar</a:t>
            </a:r>
            <a:r>
              <a:rPr lang="en-US" sz="2400" dirty="0">
                <a:latin typeface="+mj-lt"/>
              </a:rPr>
              <a:t>. </a:t>
            </a:r>
          </a:p>
          <a:p>
            <a:pPr>
              <a:buNone/>
            </a:pPr>
            <a:endParaRPr lang="en-US" sz="2400" dirty="0">
              <a:latin typeface="+mj-lt"/>
            </a:endParaRPr>
          </a:p>
          <a:p>
            <a:pPr>
              <a:buNone/>
            </a:pPr>
            <a:r>
              <a:rPr lang="en-US" sz="2400" dirty="0">
                <a:latin typeface="+mj-lt"/>
              </a:rPr>
              <a:t>	</a:t>
            </a:r>
            <a:r>
              <a:rPr lang="en-US" sz="2400" dirty="0" err="1">
                <a:latin typeface="+mj-lt"/>
              </a:rPr>
              <a:t>Sedang</a:t>
            </a:r>
            <a:r>
              <a:rPr lang="en-US" sz="2400" dirty="0">
                <a:latin typeface="+mj-lt"/>
              </a:rPr>
              <a:t> </a:t>
            </a:r>
            <a:r>
              <a:rPr lang="en-US" sz="2400" dirty="0" err="1">
                <a:latin typeface="+mj-lt"/>
              </a:rPr>
              <a:t>dalam</a:t>
            </a:r>
            <a:r>
              <a:rPr lang="en-US" sz="2400" dirty="0">
                <a:latin typeface="+mj-lt"/>
              </a:rPr>
              <a:t> </a:t>
            </a:r>
            <a:r>
              <a:rPr lang="en-US" sz="2400" dirty="0" err="1">
                <a:latin typeface="+mj-lt"/>
              </a:rPr>
              <a:t>bahasa</a:t>
            </a:r>
            <a:r>
              <a:rPr lang="en-US" sz="2400" dirty="0">
                <a:latin typeface="+mj-lt"/>
              </a:rPr>
              <a:t> </a:t>
            </a:r>
            <a:r>
              <a:rPr lang="en-US" sz="2400" dirty="0" err="1">
                <a:latin typeface="+mj-lt"/>
              </a:rPr>
              <a:t>Inggris</a:t>
            </a:r>
            <a:r>
              <a:rPr lang="en-US" sz="2400" dirty="0">
                <a:latin typeface="+mj-lt"/>
              </a:rPr>
              <a:t> </a:t>
            </a:r>
            <a:r>
              <a:rPr lang="en-US" sz="2400" dirty="0" err="1">
                <a:latin typeface="+mj-lt"/>
              </a:rPr>
              <a:t>desain</a:t>
            </a:r>
            <a:r>
              <a:rPr lang="en-US" sz="2400" dirty="0">
                <a:latin typeface="+mj-lt"/>
              </a:rPr>
              <a:t> </a:t>
            </a:r>
            <a:r>
              <a:rPr lang="en-US" sz="2400" dirty="0" err="1">
                <a:latin typeface="+mj-lt"/>
              </a:rPr>
              <a:t>diambil</a:t>
            </a:r>
            <a:r>
              <a:rPr lang="en-US" sz="2400" dirty="0">
                <a:latin typeface="+mj-lt"/>
              </a:rPr>
              <a:t> </a:t>
            </a:r>
            <a:r>
              <a:rPr lang="en-US" sz="2400" dirty="0" err="1">
                <a:latin typeface="+mj-lt"/>
              </a:rPr>
              <a:t>dari</a:t>
            </a:r>
            <a:r>
              <a:rPr lang="en-US" sz="2400" dirty="0">
                <a:latin typeface="+mj-lt"/>
              </a:rPr>
              <a:t> </a:t>
            </a:r>
            <a:r>
              <a:rPr lang="en-US" sz="2400" dirty="0" err="1">
                <a:latin typeface="+mj-lt"/>
              </a:rPr>
              <a:t>bahasa</a:t>
            </a:r>
            <a:r>
              <a:rPr lang="en-US" sz="2400" dirty="0">
                <a:latin typeface="+mj-lt"/>
              </a:rPr>
              <a:t> Latin </a:t>
            </a:r>
            <a:r>
              <a:rPr lang="en-US" sz="2400" dirty="0" err="1">
                <a:latin typeface="+mj-lt"/>
              </a:rPr>
              <a:t>designare</a:t>
            </a:r>
            <a:r>
              <a:rPr lang="en-US" sz="2400" dirty="0">
                <a:latin typeface="+mj-lt"/>
              </a:rPr>
              <a:t>) yang </a:t>
            </a:r>
            <a:r>
              <a:rPr lang="en-US" sz="2400" dirty="0" err="1">
                <a:latin typeface="+mj-lt"/>
              </a:rPr>
              <a:t>artinya</a:t>
            </a:r>
            <a:r>
              <a:rPr lang="en-US" sz="2400" dirty="0">
                <a:latin typeface="+mj-lt"/>
              </a:rPr>
              <a:t> </a:t>
            </a:r>
            <a:r>
              <a:rPr lang="en-US" sz="2400" dirty="0" err="1">
                <a:latin typeface="+mj-lt"/>
              </a:rPr>
              <a:t>merencanakan</a:t>
            </a:r>
            <a:r>
              <a:rPr lang="en-US" sz="2400" dirty="0">
                <a:latin typeface="+mj-lt"/>
              </a:rPr>
              <a:t> </a:t>
            </a:r>
            <a:r>
              <a:rPr lang="en-US" sz="2400" dirty="0" err="1">
                <a:latin typeface="+mj-lt"/>
              </a:rPr>
              <a:t>atau</a:t>
            </a:r>
            <a:r>
              <a:rPr lang="en-US" sz="2400" dirty="0">
                <a:latin typeface="+mj-lt"/>
              </a:rPr>
              <a:t> </a:t>
            </a:r>
            <a:r>
              <a:rPr lang="en-US" sz="2400" dirty="0" err="1">
                <a:latin typeface="+mj-lt"/>
              </a:rPr>
              <a:t>merancang</a:t>
            </a:r>
            <a:r>
              <a:rPr lang="en-US" sz="2400" dirty="0">
                <a:latin typeface="+mj-lt"/>
              </a:rPr>
              <a:t>. </a:t>
            </a:r>
            <a:r>
              <a:rPr lang="en-US" sz="2400" dirty="0" err="1">
                <a:latin typeface="+mj-lt"/>
              </a:rPr>
              <a:t>Dalam</a:t>
            </a:r>
            <a:r>
              <a:rPr lang="en-US" sz="2400" dirty="0">
                <a:latin typeface="+mj-lt"/>
              </a:rPr>
              <a:t> </a:t>
            </a:r>
            <a:r>
              <a:rPr lang="en-US" sz="2400" dirty="0" err="1">
                <a:latin typeface="+mj-lt"/>
              </a:rPr>
              <a:t>dunia</a:t>
            </a:r>
            <a:r>
              <a:rPr lang="en-US" sz="2400" dirty="0">
                <a:latin typeface="+mj-lt"/>
              </a:rPr>
              <a:t> </a:t>
            </a:r>
            <a:r>
              <a:rPr lang="en-US" sz="2400" dirty="0" err="1">
                <a:latin typeface="+mj-lt"/>
              </a:rPr>
              <a:t>seni</a:t>
            </a:r>
            <a:r>
              <a:rPr lang="en-US" sz="2400" dirty="0">
                <a:latin typeface="+mj-lt"/>
              </a:rPr>
              <a:t> </a:t>
            </a:r>
            <a:r>
              <a:rPr lang="en-US" sz="2400" dirty="0" err="1">
                <a:latin typeface="+mj-lt"/>
              </a:rPr>
              <a:t>rupa</a:t>
            </a:r>
            <a:r>
              <a:rPr lang="en-US" sz="2400" dirty="0">
                <a:latin typeface="+mj-lt"/>
              </a:rPr>
              <a:t> </a:t>
            </a:r>
            <a:r>
              <a:rPr lang="en-US" sz="2400" dirty="0" err="1">
                <a:latin typeface="+mj-lt"/>
              </a:rPr>
              <a:t>istilah</a:t>
            </a:r>
            <a:r>
              <a:rPr lang="en-US" sz="2400" dirty="0">
                <a:latin typeface="+mj-lt"/>
              </a:rPr>
              <a:t> </a:t>
            </a:r>
            <a:r>
              <a:rPr lang="en-US" sz="2400" dirty="0" err="1">
                <a:latin typeface="+mj-lt"/>
              </a:rPr>
              <a:t>desain</a:t>
            </a:r>
            <a:r>
              <a:rPr lang="en-US" sz="2400" dirty="0">
                <a:latin typeface="+mj-lt"/>
              </a:rPr>
              <a:t> </a:t>
            </a:r>
            <a:r>
              <a:rPr lang="en-US" sz="2400" dirty="0" err="1">
                <a:latin typeface="+mj-lt"/>
              </a:rPr>
              <a:t>dipadukan</a:t>
            </a:r>
            <a:r>
              <a:rPr lang="en-US" sz="2400" dirty="0">
                <a:latin typeface="+mj-lt"/>
              </a:rPr>
              <a:t> </a:t>
            </a:r>
            <a:r>
              <a:rPr lang="en-US" sz="2400" dirty="0" err="1">
                <a:latin typeface="+mj-lt"/>
              </a:rPr>
              <a:t>dengan</a:t>
            </a:r>
            <a:r>
              <a:rPr lang="en-US" sz="2400" dirty="0">
                <a:latin typeface="+mj-lt"/>
              </a:rPr>
              <a:t> </a:t>
            </a:r>
            <a:r>
              <a:rPr lang="en-US" sz="2400" dirty="0" err="1">
                <a:latin typeface="+mj-lt"/>
              </a:rPr>
              <a:t>reka</a:t>
            </a:r>
            <a:r>
              <a:rPr lang="en-US" sz="2400" dirty="0">
                <a:latin typeface="+mj-lt"/>
              </a:rPr>
              <a:t> </a:t>
            </a:r>
            <a:r>
              <a:rPr lang="en-US" sz="2400" dirty="0" err="1">
                <a:latin typeface="+mj-lt"/>
              </a:rPr>
              <a:t>bentuk</a:t>
            </a:r>
            <a:r>
              <a:rPr lang="en-US" sz="2400" dirty="0">
                <a:latin typeface="+mj-lt"/>
              </a:rPr>
              <a:t>, </a:t>
            </a:r>
            <a:r>
              <a:rPr lang="en-US" sz="2400" dirty="0" err="1">
                <a:latin typeface="+mj-lt"/>
              </a:rPr>
              <a:t>reka</a:t>
            </a:r>
            <a:r>
              <a:rPr lang="en-US" sz="2400" dirty="0">
                <a:latin typeface="+mj-lt"/>
              </a:rPr>
              <a:t> </a:t>
            </a:r>
            <a:r>
              <a:rPr lang="en-US" sz="2400" dirty="0" err="1">
                <a:latin typeface="+mj-lt"/>
              </a:rPr>
              <a:t>rupa</a:t>
            </a:r>
            <a:r>
              <a:rPr lang="en-US" sz="2400" dirty="0">
                <a:latin typeface="+mj-lt"/>
              </a:rPr>
              <a:t>, </a:t>
            </a:r>
            <a:r>
              <a:rPr lang="en-US" sz="2400" dirty="0" err="1">
                <a:latin typeface="+mj-lt"/>
              </a:rPr>
              <a:t>rancangan</a:t>
            </a:r>
            <a:r>
              <a:rPr lang="en-US" sz="2400" dirty="0">
                <a:latin typeface="+mj-lt"/>
              </a:rPr>
              <a:t> </a:t>
            </a:r>
            <a:r>
              <a:rPr lang="en-US" sz="2400" dirty="0" err="1">
                <a:latin typeface="+mj-lt"/>
              </a:rPr>
              <a:t>atau</a:t>
            </a:r>
            <a:r>
              <a:rPr lang="en-US" sz="2400" dirty="0">
                <a:latin typeface="+mj-lt"/>
              </a:rPr>
              <a:t> </a:t>
            </a:r>
            <a:r>
              <a:rPr lang="en-US" sz="2400" dirty="0" err="1">
                <a:latin typeface="+mj-lt"/>
              </a:rPr>
              <a:t>sketsa</a:t>
            </a:r>
            <a:r>
              <a:rPr lang="en-US" sz="2400" dirty="0">
                <a:latin typeface="+mj-lt"/>
              </a:rPr>
              <a:t> </a:t>
            </a:r>
            <a:r>
              <a:rPr lang="en-US" sz="2400" dirty="0" err="1">
                <a:latin typeface="+mj-lt"/>
              </a:rPr>
              <a:t>ide</a:t>
            </a:r>
            <a:r>
              <a:rPr lang="en-US" sz="2400" dirty="0">
                <a:latin typeface="+mj-lt"/>
              </a:rPr>
              <a:t>.</a:t>
            </a:r>
          </a:p>
        </p:txBody>
      </p:sp>
    </p:spTree>
  </p:cSld>
  <p:clrMapOvr>
    <a:masterClrMapping/>
  </p:clrMapOvr>
  <p:transition>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473075"/>
            <a:ext cx="8229600" cy="1143000"/>
          </a:xfrm>
        </p:spPr>
        <p:txBody>
          <a:bodyPr>
            <a:normAutofit/>
          </a:bodyPr>
          <a:lstStyle/>
          <a:p>
            <a:pPr algn="l"/>
            <a:r>
              <a:rPr lang="en-US" sz="6000" b="1" dirty="0">
                <a:solidFill>
                  <a:srgbClr val="FF0000"/>
                </a:solidFill>
              </a:rPr>
              <a:t>Komunikasi</a:t>
            </a:r>
          </a:p>
        </p:txBody>
      </p:sp>
      <p:sp>
        <p:nvSpPr>
          <p:cNvPr id="4" name="Content Placeholder 3"/>
          <p:cNvSpPr>
            <a:spLocks noGrp="1"/>
          </p:cNvSpPr>
          <p:nvPr>
            <p:ph idx="1"/>
          </p:nvPr>
        </p:nvSpPr>
        <p:spPr>
          <a:xfrm>
            <a:off x="457200" y="1798637"/>
            <a:ext cx="8229600" cy="4525963"/>
          </a:xfrm>
        </p:spPr>
        <p:txBody>
          <a:bodyPr>
            <a:normAutofit lnSpcReduction="10000"/>
          </a:bodyPr>
          <a:lstStyle/>
          <a:p>
            <a:pPr>
              <a:buNone/>
            </a:pPr>
            <a:r>
              <a:rPr lang="en-US" sz="2400" dirty="0">
                <a:latin typeface="+mj-lt"/>
              </a:rPr>
              <a:t>	</a:t>
            </a:r>
            <a:r>
              <a:rPr lang="en-US" sz="2400" dirty="0" err="1">
                <a:latin typeface="+mj-lt"/>
              </a:rPr>
              <a:t>kata</a:t>
            </a:r>
            <a:r>
              <a:rPr lang="en-US" sz="2400" dirty="0">
                <a:latin typeface="+mj-lt"/>
              </a:rPr>
              <a:t> </a:t>
            </a:r>
            <a:r>
              <a:rPr lang="en-US" sz="2400" b="1" dirty="0">
                <a:latin typeface="+mj-lt"/>
              </a:rPr>
              <a:t>KOMUNIKASI </a:t>
            </a:r>
            <a:r>
              <a:rPr lang="en-US" sz="2400" dirty="0" err="1">
                <a:latin typeface="+mj-lt"/>
              </a:rPr>
              <a:t>berarti</a:t>
            </a:r>
            <a:r>
              <a:rPr lang="en-US" sz="2400" dirty="0">
                <a:latin typeface="+mj-lt"/>
              </a:rPr>
              <a:t> </a:t>
            </a:r>
            <a:r>
              <a:rPr lang="en-US" sz="2400" dirty="0" err="1">
                <a:latin typeface="+mj-lt"/>
              </a:rPr>
              <a:t>menyampaikan</a:t>
            </a:r>
            <a:r>
              <a:rPr lang="en-US" sz="2400" dirty="0">
                <a:latin typeface="+mj-lt"/>
              </a:rPr>
              <a:t> </a:t>
            </a:r>
            <a:r>
              <a:rPr lang="en-US" sz="2400" dirty="0" err="1">
                <a:latin typeface="+mj-lt"/>
              </a:rPr>
              <a:t>suatu</a:t>
            </a:r>
            <a:r>
              <a:rPr lang="en-US" sz="2400" dirty="0">
                <a:latin typeface="+mj-lt"/>
              </a:rPr>
              <a:t> </a:t>
            </a:r>
            <a:r>
              <a:rPr lang="en-US" sz="2400" dirty="0" err="1">
                <a:latin typeface="+mj-lt"/>
              </a:rPr>
              <a:t>pesan</a:t>
            </a:r>
            <a:r>
              <a:rPr lang="en-US" sz="2400" dirty="0">
                <a:latin typeface="+mj-lt"/>
              </a:rPr>
              <a:t> </a:t>
            </a:r>
            <a:r>
              <a:rPr lang="en-US" sz="2400" dirty="0" err="1">
                <a:latin typeface="+mj-lt"/>
              </a:rPr>
              <a:t>dari</a:t>
            </a:r>
            <a:r>
              <a:rPr lang="en-US" sz="2400" dirty="0">
                <a:latin typeface="+mj-lt"/>
              </a:rPr>
              <a:t> </a:t>
            </a:r>
            <a:r>
              <a:rPr lang="en-US" sz="2400" dirty="0" err="1">
                <a:latin typeface="+mj-lt"/>
              </a:rPr>
              <a:t>komunikator</a:t>
            </a:r>
            <a:r>
              <a:rPr lang="en-US" sz="2400" dirty="0">
                <a:latin typeface="+mj-lt"/>
              </a:rPr>
              <a:t> ( </a:t>
            </a:r>
            <a:r>
              <a:rPr lang="en-US" sz="2400" dirty="0" err="1">
                <a:latin typeface="+mj-lt"/>
              </a:rPr>
              <a:t>penyampai</a:t>
            </a:r>
            <a:r>
              <a:rPr lang="en-US" sz="2400" dirty="0">
                <a:latin typeface="+mj-lt"/>
              </a:rPr>
              <a:t> </a:t>
            </a:r>
            <a:r>
              <a:rPr lang="en-US" sz="2400" dirty="0" err="1">
                <a:latin typeface="+mj-lt"/>
              </a:rPr>
              <a:t>pesan</a:t>
            </a:r>
            <a:r>
              <a:rPr lang="en-US" sz="2400" dirty="0">
                <a:latin typeface="+mj-lt"/>
              </a:rPr>
              <a:t> ) </a:t>
            </a:r>
            <a:r>
              <a:rPr lang="en-US" sz="2400" dirty="0" err="1">
                <a:latin typeface="+mj-lt"/>
              </a:rPr>
              <a:t>kepada</a:t>
            </a:r>
            <a:r>
              <a:rPr lang="en-US" sz="2400" dirty="0">
                <a:latin typeface="+mj-lt"/>
              </a:rPr>
              <a:t> </a:t>
            </a:r>
            <a:r>
              <a:rPr lang="en-US" sz="2400" dirty="0" err="1">
                <a:latin typeface="+mj-lt"/>
              </a:rPr>
              <a:t>komunikan</a:t>
            </a:r>
            <a:r>
              <a:rPr lang="en-US" sz="2400" dirty="0">
                <a:latin typeface="+mj-lt"/>
              </a:rPr>
              <a:t> (</a:t>
            </a:r>
            <a:r>
              <a:rPr lang="en-US" sz="2400" dirty="0" err="1">
                <a:latin typeface="+mj-lt"/>
              </a:rPr>
              <a:t>penerima</a:t>
            </a:r>
            <a:r>
              <a:rPr lang="en-US" sz="2400" dirty="0">
                <a:latin typeface="+mj-lt"/>
              </a:rPr>
              <a:t> </a:t>
            </a:r>
            <a:r>
              <a:rPr lang="en-US" sz="2400" dirty="0" err="1">
                <a:latin typeface="+mj-lt"/>
              </a:rPr>
              <a:t>pesan</a:t>
            </a:r>
            <a:r>
              <a:rPr lang="en-US" sz="2400" dirty="0">
                <a:latin typeface="+mj-lt"/>
              </a:rPr>
              <a:t>) </a:t>
            </a:r>
            <a:r>
              <a:rPr lang="en-US" sz="2400" dirty="0" err="1">
                <a:latin typeface="+mj-lt"/>
              </a:rPr>
              <a:t>melalui</a:t>
            </a:r>
            <a:r>
              <a:rPr lang="en-US" sz="2400" dirty="0">
                <a:latin typeface="+mj-lt"/>
              </a:rPr>
              <a:t> </a:t>
            </a:r>
            <a:r>
              <a:rPr lang="en-US" sz="2400" dirty="0" err="1">
                <a:latin typeface="+mj-lt"/>
              </a:rPr>
              <a:t>suatu</a:t>
            </a:r>
            <a:r>
              <a:rPr lang="en-US" sz="2400" dirty="0">
                <a:latin typeface="+mj-lt"/>
              </a:rPr>
              <a:t> media </a:t>
            </a:r>
            <a:r>
              <a:rPr lang="en-US" sz="2400" dirty="0" err="1">
                <a:latin typeface="+mj-lt"/>
              </a:rPr>
              <a:t>dengan</a:t>
            </a:r>
            <a:r>
              <a:rPr lang="en-US" sz="2400" dirty="0">
                <a:latin typeface="+mj-lt"/>
              </a:rPr>
              <a:t> </a:t>
            </a:r>
            <a:r>
              <a:rPr lang="en-US" sz="2400" dirty="0" err="1">
                <a:latin typeface="+mj-lt"/>
              </a:rPr>
              <a:t>maksud</a:t>
            </a:r>
            <a:r>
              <a:rPr lang="en-US" sz="2400" dirty="0">
                <a:latin typeface="+mj-lt"/>
              </a:rPr>
              <a:t> </a:t>
            </a:r>
            <a:r>
              <a:rPr lang="en-US" sz="2400" dirty="0" err="1">
                <a:latin typeface="+mj-lt"/>
              </a:rPr>
              <a:t>tertentu</a:t>
            </a:r>
            <a:r>
              <a:rPr lang="en-US" sz="2400" dirty="0">
                <a:latin typeface="+mj-lt"/>
              </a:rPr>
              <a:t>. </a:t>
            </a:r>
          </a:p>
          <a:p>
            <a:pPr>
              <a:buNone/>
            </a:pPr>
            <a:endParaRPr lang="en-US" sz="2400" dirty="0">
              <a:latin typeface="+mj-lt"/>
            </a:endParaRPr>
          </a:p>
          <a:p>
            <a:pPr>
              <a:buNone/>
            </a:pPr>
            <a:r>
              <a:rPr lang="en-US" sz="2400" dirty="0">
                <a:latin typeface="+mj-lt"/>
              </a:rPr>
              <a:t>	</a:t>
            </a:r>
            <a:r>
              <a:rPr lang="en-US" sz="2400" dirty="0" err="1">
                <a:latin typeface="+mj-lt"/>
              </a:rPr>
              <a:t>Komunikasi</a:t>
            </a:r>
            <a:r>
              <a:rPr lang="en-US" sz="2400" dirty="0">
                <a:latin typeface="+mj-lt"/>
              </a:rPr>
              <a:t> </a:t>
            </a:r>
            <a:r>
              <a:rPr lang="en-US" sz="2400" dirty="0" err="1">
                <a:latin typeface="+mj-lt"/>
              </a:rPr>
              <a:t>sendiri</a:t>
            </a:r>
            <a:r>
              <a:rPr lang="en-US" sz="2400" dirty="0">
                <a:latin typeface="+mj-lt"/>
              </a:rPr>
              <a:t> </a:t>
            </a:r>
            <a:r>
              <a:rPr lang="en-US" sz="2400" dirty="0" err="1">
                <a:latin typeface="+mj-lt"/>
              </a:rPr>
              <a:t>berasal</a:t>
            </a:r>
            <a:r>
              <a:rPr lang="en-US" sz="2400" dirty="0">
                <a:latin typeface="+mj-lt"/>
              </a:rPr>
              <a:t> </a:t>
            </a:r>
            <a:r>
              <a:rPr lang="en-US" sz="2400" dirty="0" err="1">
                <a:latin typeface="+mj-lt"/>
              </a:rPr>
              <a:t>dari</a:t>
            </a:r>
            <a:r>
              <a:rPr lang="en-US" sz="2400" dirty="0">
                <a:latin typeface="+mj-lt"/>
              </a:rPr>
              <a:t> </a:t>
            </a:r>
            <a:r>
              <a:rPr lang="en-US" sz="2400" dirty="0" err="1">
                <a:latin typeface="+mj-lt"/>
              </a:rPr>
              <a:t>bahasa</a:t>
            </a:r>
            <a:r>
              <a:rPr lang="en-US" sz="2400" dirty="0">
                <a:latin typeface="+mj-lt"/>
              </a:rPr>
              <a:t> </a:t>
            </a:r>
            <a:r>
              <a:rPr lang="en-US" sz="2400" dirty="0" err="1">
                <a:latin typeface="+mj-lt"/>
              </a:rPr>
              <a:t>Inggris</a:t>
            </a:r>
            <a:r>
              <a:rPr lang="en-US" sz="2400" dirty="0">
                <a:latin typeface="+mj-lt"/>
              </a:rPr>
              <a:t> communication yang </a:t>
            </a:r>
            <a:r>
              <a:rPr lang="en-US" sz="2400" dirty="0" err="1">
                <a:latin typeface="+mj-lt"/>
              </a:rPr>
              <a:t>diambil</a:t>
            </a:r>
            <a:r>
              <a:rPr lang="en-US" sz="2400" dirty="0">
                <a:latin typeface="+mj-lt"/>
              </a:rPr>
              <a:t> </a:t>
            </a:r>
            <a:r>
              <a:rPr lang="en-US" sz="2400" dirty="0" err="1">
                <a:latin typeface="+mj-lt"/>
              </a:rPr>
              <a:t>dari</a:t>
            </a:r>
            <a:r>
              <a:rPr lang="en-US" sz="2400" dirty="0">
                <a:latin typeface="+mj-lt"/>
              </a:rPr>
              <a:t> </a:t>
            </a:r>
            <a:r>
              <a:rPr lang="en-US" sz="2400" dirty="0" err="1">
                <a:latin typeface="+mj-lt"/>
              </a:rPr>
              <a:t>bahasa</a:t>
            </a:r>
            <a:r>
              <a:rPr lang="en-US" sz="2400" dirty="0">
                <a:latin typeface="+mj-lt"/>
              </a:rPr>
              <a:t> Latin “</a:t>
            </a:r>
            <a:r>
              <a:rPr lang="en-US" sz="2400" dirty="0" err="1">
                <a:latin typeface="+mj-lt"/>
              </a:rPr>
              <a:t>communis</a:t>
            </a:r>
            <a:r>
              <a:rPr lang="en-US" sz="2400" dirty="0">
                <a:latin typeface="+mj-lt"/>
              </a:rPr>
              <a:t>” yang </a:t>
            </a:r>
            <a:r>
              <a:rPr lang="en-US" sz="2400" dirty="0" err="1">
                <a:latin typeface="+mj-lt"/>
              </a:rPr>
              <a:t>berarti</a:t>
            </a:r>
            <a:r>
              <a:rPr lang="en-US" sz="2400" dirty="0">
                <a:latin typeface="+mj-lt"/>
              </a:rPr>
              <a:t> “</a:t>
            </a:r>
            <a:r>
              <a:rPr lang="en-US" sz="2400" dirty="0" err="1">
                <a:latin typeface="+mj-lt"/>
              </a:rPr>
              <a:t>sama</a:t>
            </a:r>
            <a:r>
              <a:rPr lang="en-US" sz="2400" dirty="0">
                <a:latin typeface="+mj-lt"/>
              </a:rPr>
              <a:t>” ( </a:t>
            </a:r>
            <a:r>
              <a:rPr lang="en-US" sz="2400" dirty="0" err="1">
                <a:latin typeface="+mj-lt"/>
              </a:rPr>
              <a:t>dalam</a:t>
            </a:r>
            <a:r>
              <a:rPr lang="en-US" sz="2400" dirty="0">
                <a:latin typeface="+mj-lt"/>
              </a:rPr>
              <a:t> </a:t>
            </a:r>
            <a:r>
              <a:rPr lang="en-US" sz="2400" dirty="0" err="1">
                <a:latin typeface="+mj-lt"/>
              </a:rPr>
              <a:t>Bahasa</a:t>
            </a:r>
            <a:r>
              <a:rPr lang="en-US" sz="2400" dirty="0">
                <a:latin typeface="+mj-lt"/>
              </a:rPr>
              <a:t> </a:t>
            </a:r>
            <a:r>
              <a:rPr lang="en-US" sz="2400" dirty="0" err="1">
                <a:latin typeface="+mj-lt"/>
              </a:rPr>
              <a:t>Inggris:common</a:t>
            </a:r>
            <a:r>
              <a:rPr lang="en-US" sz="2400" dirty="0">
                <a:latin typeface="+mj-lt"/>
              </a:rPr>
              <a:t> ). </a:t>
            </a:r>
            <a:r>
              <a:rPr lang="en-US" sz="2400" dirty="0" err="1">
                <a:latin typeface="+mj-lt"/>
              </a:rPr>
              <a:t>Kemudian</a:t>
            </a:r>
            <a:r>
              <a:rPr lang="en-US" sz="2400" dirty="0">
                <a:latin typeface="+mj-lt"/>
              </a:rPr>
              <a:t> </a:t>
            </a:r>
            <a:r>
              <a:rPr lang="en-US" sz="2400" dirty="0" err="1">
                <a:latin typeface="+mj-lt"/>
              </a:rPr>
              <a:t>komunikasi</a:t>
            </a:r>
            <a:r>
              <a:rPr lang="en-US" sz="2400" dirty="0">
                <a:latin typeface="+mj-lt"/>
              </a:rPr>
              <a:t> </a:t>
            </a:r>
            <a:r>
              <a:rPr lang="en-US" sz="2400" dirty="0" err="1">
                <a:latin typeface="+mj-lt"/>
              </a:rPr>
              <a:t>kemudian</a:t>
            </a:r>
            <a:r>
              <a:rPr lang="en-US" sz="2400" dirty="0">
                <a:latin typeface="+mj-lt"/>
              </a:rPr>
              <a:t> </a:t>
            </a:r>
            <a:r>
              <a:rPr lang="en-US" sz="2400" dirty="0" err="1">
                <a:latin typeface="+mj-lt"/>
              </a:rPr>
              <a:t>dianggap</a:t>
            </a:r>
            <a:r>
              <a:rPr lang="en-US" sz="2400" dirty="0">
                <a:latin typeface="+mj-lt"/>
              </a:rPr>
              <a:t> </a:t>
            </a:r>
            <a:r>
              <a:rPr lang="en-US" sz="2400" dirty="0" err="1">
                <a:latin typeface="+mj-lt"/>
              </a:rPr>
              <a:t>sebagai</a:t>
            </a:r>
            <a:r>
              <a:rPr lang="en-US" sz="2400" dirty="0">
                <a:latin typeface="+mj-lt"/>
              </a:rPr>
              <a:t> </a:t>
            </a:r>
            <a:r>
              <a:rPr lang="en-US" sz="2400" dirty="0" err="1">
                <a:latin typeface="+mj-lt"/>
              </a:rPr>
              <a:t>proses</a:t>
            </a:r>
            <a:r>
              <a:rPr lang="en-US" sz="2400" dirty="0">
                <a:latin typeface="+mj-lt"/>
              </a:rPr>
              <a:t> </a:t>
            </a:r>
            <a:r>
              <a:rPr lang="en-US" sz="2400" dirty="0" err="1">
                <a:latin typeface="+mj-lt"/>
              </a:rPr>
              <a:t>menciptakan</a:t>
            </a:r>
            <a:r>
              <a:rPr lang="en-US" sz="2400" dirty="0">
                <a:latin typeface="+mj-lt"/>
              </a:rPr>
              <a:t> </a:t>
            </a:r>
            <a:r>
              <a:rPr lang="en-US" sz="2400" dirty="0" err="1">
                <a:latin typeface="+mj-lt"/>
              </a:rPr>
              <a:t>suatau</a:t>
            </a:r>
            <a:r>
              <a:rPr lang="en-US" sz="2400" dirty="0">
                <a:latin typeface="+mj-lt"/>
              </a:rPr>
              <a:t> </a:t>
            </a:r>
            <a:r>
              <a:rPr lang="en-US" sz="2400" dirty="0" err="1">
                <a:latin typeface="+mj-lt"/>
              </a:rPr>
              <a:t>kesamaan</a:t>
            </a:r>
            <a:r>
              <a:rPr lang="en-US" sz="2400" dirty="0">
                <a:latin typeface="+mj-lt"/>
              </a:rPr>
              <a:t> ( commonness ) </a:t>
            </a:r>
            <a:r>
              <a:rPr lang="en-US" sz="2400" dirty="0" err="1">
                <a:latin typeface="+mj-lt"/>
              </a:rPr>
              <a:t>atau</a:t>
            </a:r>
            <a:r>
              <a:rPr lang="en-US" sz="2400" dirty="0">
                <a:latin typeface="+mj-lt"/>
              </a:rPr>
              <a:t> </a:t>
            </a:r>
            <a:r>
              <a:rPr lang="en-US" sz="2400" dirty="0" err="1">
                <a:latin typeface="+mj-lt"/>
              </a:rPr>
              <a:t>suatau</a:t>
            </a:r>
            <a:r>
              <a:rPr lang="en-US" sz="2400" dirty="0">
                <a:latin typeface="+mj-lt"/>
              </a:rPr>
              <a:t> </a:t>
            </a:r>
            <a:r>
              <a:rPr lang="en-US" sz="2400" dirty="0" err="1">
                <a:latin typeface="+mj-lt"/>
              </a:rPr>
              <a:t>kesatuan</a:t>
            </a:r>
            <a:r>
              <a:rPr lang="en-US" sz="2400" dirty="0">
                <a:latin typeface="+mj-lt"/>
              </a:rPr>
              <a:t> </a:t>
            </a:r>
            <a:r>
              <a:rPr lang="en-US" sz="2400" dirty="0" err="1">
                <a:latin typeface="+mj-lt"/>
              </a:rPr>
              <a:t>pemikiran</a:t>
            </a:r>
            <a:r>
              <a:rPr lang="en-US" sz="2400" dirty="0">
                <a:latin typeface="+mj-lt"/>
              </a:rPr>
              <a:t> </a:t>
            </a:r>
            <a:r>
              <a:rPr lang="en-US" sz="2400" dirty="0" err="1">
                <a:latin typeface="+mj-lt"/>
              </a:rPr>
              <a:t>antara</a:t>
            </a:r>
            <a:r>
              <a:rPr lang="en-US" sz="2400" dirty="0">
                <a:latin typeface="+mj-lt"/>
              </a:rPr>
              <a:t> </a:t>
            </a:r>
            <a:r>
              <a:rPr lang="en-US" sz="2400" dirty="0" err="1">
                <a:latin typeface="+mj-lt"/>
              </a:rPr>
              <a:t>pengirim</a:t>
            </a:r>
            <a:r>
              <a:rPr lang="en-US" sz="2400" dirty="0">
                <a:latin typeface="+mj-lt"/>
              </a:rPr>
              <a:t> ( </a:t>
            </a:r>
            <a:r>
              <a:rPr lang="en-US" sz="2400" dirty="0" err="1">
                <a:latin typeface="+mj-lt"/>
              </a:rPr>
              <a:t>komunikator</a:t>
            </a:r>
            <a:r>
              <a:rPr lang="en-US" sz="2400" dirty="0">
                <a:latin typeface="+mj-lt"/>
              </a:rPr>
              <a:t> ) </a:t>
            </a:r>
            <a:r>
              <a:rPr lang="en-US" sz="2400" dirty="0" err="1">
                <a:latin typeface="+mj-lt"/>
              </a:rPr>
              <a:t>dan</a:t>
            </a:r>
            <a:r>
              <a:rPr lang="en-US" sz="2400" dirty="0">
                <a:latin typeface="+mj-lt"/>
              </a:rPr>
              <a:t> </a:t>
            </a:r>
            <a:r>
              <a:rPr lang="en-US" sz="2400" dirty="0" err="1">
                <a:latin typeface="+mj-lt"/>
              </a:rPr>
              <a:t>penerima</a:t>
            </a:r>
            <a:r>
              <a:rPr lang="en-US" sz="2400" dirty="0">
                <a:latin typeface="+mj-lt"/>
              </a:rPr>
              <a:t> ( </a:t>
            </a:r>
            <a:r>
              <a:rPr lang="en-US" sz="2400" dirty="0" err="1">
                <a:latin typeface="+mj-lt"/>
              </a:rPr>
              <a:t>komunikan</a:t>
            </a:r>
            <a:r>
              <a:rPr lang="en-US" sz="2400" dirty="0">
                <a:latin typeface="+mj-lt"/>
              </a:rPr>
              <a:t> ).</a:t>
            </a:r>
          </a:p>
        </p:txBody>
      </p:sp>
    </p:spTree>
  </p:cSld>
  <p:clrMapOvr>
    <a:masterClrMapping/>
  </p:clrMapOvr>
  <p:transition>
    <p:push/>
  </p:transition>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3957</TotalTime>
  <Words>790</Words>
  <Application>Microsoft Macintosh PowerPoint</Application>
  <PresentationFormat>On-screen Show (4:3)</PresentationFormat>
  <Paragraphs>115</Paragraphs>
  <Slides>46</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Futura Md BT</vt:lpstr>
      <vt:lpstr>Office Theme</vt:lpstr>
      <vt:lpstr>PowerPoint Presentation</vt:lpstr>
      <vt:lpstr>PowerPoint Presentation</vt:lpstr>
      <vt:lpstr>PowerPoint Presentation</vt:lpstr>
      <vt:lpstr>PowerPoint Presentation</vt:lpstr>
      <vt:lpstr>PowerPoint Presentation</vt:lpstr>
      <vt:lpstr>PowerPoint Presentation</vt:lpstr>
      <vt:lpstr>Desain Komunikasi Visual</vt:lpstr>
      <vt:lpstr>Desain</vt:lpstr>
      <vt:lpstr>Komunikasi</vt:lpstr>
      <vt:lpstr>Visual</vt:lpstr>
      <vt:lpstr>DESAIN KOMUNIKASI VISUAL</vt:lpstr>
      <vt:lpstr>PowerPoint Presentation</vt:lpstr>
      <vt:lpstr>PowerPoint Presentation</vt:lpstr>
      <vt:lpstr>DEFINISI </vt:lpstr>
      <vt:lpstr>PowerPoint Presentation</vt:lpstr>
      <vt:lpstr>PRINSIP </vt:lpstr>
      <vt:lpstr>PowerPoint Presentation</vt:lpstr>
      <vt:lpstr>Case Study </vt:lpstr>
      <vt:lpstr>PowerPoint Presentation</vt:lpstr>
      <vt:lpstr>PowerPoint Presentation</vt:lpstr>
      <vt:lpstr>PowerPoint Presentation</vt:lpstr>
      <vt:lpstr>IDENTITAS </vt:lpstr>
      <vt:lpstr>PowerPoint Presentation</vt:lpstr>
      <vt:lpstr>VISUAL THATS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Universitas Komputer Indonesia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 syahril iskandar</dc:creator>
  <cp:lastModifiedBy>Redintan Justin</cp:lastModifiedBy>
  <cp:revision>445</cp:revision>
  <dcterms:created xsi:type="dcterms:W3CDTF">2010-02-03T03:34:03Z</dcterms:created>
  <dcterms:modified xsi:type="dcterms:W3CDTF">2023-09-14T02:40:06Z</dcterms:modified>
</cp:coreProperties>
</file>