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4" r:id="rId18"/>
    <p:sldId id="272" r:id="rId19"/>
    <p:sldId id="273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E8511C-529A-4F52-879B-307134D337BE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F1711F-F94F-405D-B4D1-CE2EB0E257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373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1711F-F94F-405D-B4D1-CE2EB0E257A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2439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1711F-F94F-405D-B4D1-CE2EB0E257A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511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0701B88-3546-490B-8B1E-CADDA67DFC39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914400"/>
            <a:ext cx="8458200" cy="2286000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err="1" smtClean="0"/>
              <a:t>Konsep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sistem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komputer</a:t>
            </a:r>
            <a:r>
              <a:rPr lang="en-US" sz="4800" b="1" dirty="0" smtClean="0"/>
              <a:t> &amp; </a:t>
            </a:r>
            <a:r>
              <a:rPr lang="en-US" sz="4800" b="1" dirty="0" err="1" smtClean="0"/>
              <a:t>sejarah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perkembangan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komputer</a:t>
            </a:r>
            <a:endParaRPr lang="en-US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400" dirty="0" err="1" smtClean="0"/>
              <a:t>Pengantar</a:t>
            </a:r>
            <a:r>
              <a:rPr lang="en-US" sz="4400" dirty="0" smtClean="0"/>
              <a:t> </a:t>
            </a:r>
            <a:r>
              <a:rPr lang="en-US" sz="4400" dirty="0" err="1" smtClean="0"/>
              <a:t>Teknologi</a:t>
            </a:r>
            <a:r>
              <a:rPr lang="en-US" sz="4400" dirty="0" smtClean="0"/>
              <a:t> </a:t>
            </a:r>
            <a:r>
              <a:rPr lang="en-US" sz="4400" dirty="0" err="1" smtClean="0"/>
              <a:t>Komputer</a:t>
            </a:r>
            <a:endParaRPr lang="en-US" sz="4400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18652" y="5410200"/>
            <a:ext cx="8458200" cy="9144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 err="1" smtClean="0"/>
              <a:t>Pertemuan</a:t>
            </a:r>
            <a:r>
              <a:rPr lang="en-US" sz="4400" dirty="0" smtClean="0"/>
              <a:t> ke-3 &amp; 4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69586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Generasi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Penggunaan</a:t>
            </a:r>
            <a:r>
              <a:rPr lang="en-US" dirty="0" smtClean="0"/>
              <a:t> transistor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ciri</a:t>
            </a:r>
            <a:r>
              <a:rPr lang="en-US" dirty="0" smtClean="0"/>
              <a:t> </a:t>
            </a:r>
            <a:r>
              <a:rPr lang="en-US" dirty="0" err="1" smtClean="0"/>
              <a:t>khas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</a:t>
            </a:r>
            <a:r>
              <a:rPr lang="en-US" dirty="0" err="1" smtClean="0"/>
              <a:t>generasi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05" t="45833" r="27028" b="15833"/>
          <a:stretch/>
        </p:blipFill>
        <p:spPr bwMode="auto">
          <a:xfrm>
            <a:off x="762000" y="2819399"/>
            <a:ext cx="7620000" cy="3894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21279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Ciri</a:t>
            </a:r>
            <a:r>
              <a:rPr lang="en-US" dirty="0" smtClean="0"/>
              <a:t> </a:t>
            </a:r>
            <a:r>
              <a:rPr lang="en-US" dirty="0" err="1" smtClean="0"/>
              <a:t>generasi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Fungsi</a:t>
            </a:r>
            <a:r>
              <a:rPr lang="en-US" dirty="0" smtClean="0"/>
              <a:t> transistor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penguat</a:t>
            </a:r>
            <a:r>
              <a:rPr lang="en-US" dirty="0" smtClean="0"/>
              <a:t> </a:t>
            </a:r>
            <a:r>
              <a:rPr lang="en-US" dirty="0" err="1" smtClean="0"/>
              <a:t>sinyal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stabilisasi</a:t>
            </a:r>
            <a:r>
              <a:rPr lang="en-US" dirty="0" smtClean="0"/>
              <a:t> </a:t>
            </a:r>
            <a:r>
              <a:rPr lang="en-US" dirty="0" err="1" smtClean="0"/>
              <a:t>tegangan</a:t>
            </a:r>
            <a:r>
              <a:rPr lang="en-US" dirty="0" smtClean="0"/>
              <a:t>                                </a:t>
            </a:r>
            <a:r>
              <a:rPr lang="en-US" i="1" dirty="0" smtClean="0"/>
              <a:t>(</a:t>
            </a:r>
            <a:r>
              <a:rPr lang="en-US" i="1" dirty="0" err="1" smtClean="0"/>
              <a:t>Keunggulan</a:t>
            </a:r>
            <a:r>
              <a:rPr lang="en-US" i="1" dirty="0" smtClean="0"/>
              <a:t> </a:t>
            </a:r>
            <a:r>
              <a:rPr lang="en-US" i="1" dirty="0" err="1" smtClean="0"/>
              <a:t>tidak</a:t>
            </a:r>
            <a:r>
              <a:rPr lang="en-US" i="1" dirty="0" smtClean="0"/>
              <a:t> </a:t>
            </a:r>
            <a:r>
              <a:rPr lang="en-US" i="1" dirty="0" err="1" smtClean="0"/>
              <a:t>mudah</a:t>
            </a:r>
            <a:r>
              <a:rPr lang="en-US" i="1" dirty="0" smtClean="0"/>
              <a:t> </a:t>
            </a:r>
            <a:r>
              <a:rPr lang="en-US" i="1" dirty="0" err="1" smtClean="0"/>
              <a:t>pecah</a:t>
            </a:r>
            <a:r>
              <a:rPr lang="en-US" i="1" dirty="0" smtClean="0"/>
              <a:t>, </a:t>
            </a:r>
            <a:r>
              <a:rPr lang="en-US" i="1" dirty="0" err="1" smtClean="0"/>
              <a:t>tidak</a:t>
            </a:r>
            <a:r>
              <a:rPr lang="en-US" i="1" dirty="0" smtClean="0"/>
              <a:t> </a:t>
            </a:r>
            <a:r>
              <a:rPr lang="en-US" i="1" dirty="0" err="1" smtClean="0"/>
              <a:t>menyalurkan</a:t>
            </a:r>
            <a:r>
              <a:rPr lang="en-US" i="1" dirty="0" smtClean="0"/>
              <a:t> </a:t>
            </a:r>
            <a:r>
              <a:rPr lang="en-US" i="1" dirty="0" err="1" smtClean="0"/>
              <a:t>panas</a:t>
            </a:r>
            <a:r>
              <a:rPr lang="en-US" i="1" dirty="0" smtClean="0"/>
              <a:t>  </a:t>
            </a:r>
            <a:r>
              <a:rPr lang="en-US" i="1" dirty="0" err="1" smtClean="0"/>
              <a:t>sehingga</a:t>
            </a:r>
            <a:r>
              <a:rPr lang="en-US" i="1" dirty="0" smtClean="0"/>
              <a:t> </a:t>
            </a:r>
            <a:r>
              <a:rPr lang="en-US" i="1" dirty="0" err="1" smtClean="0"/>
              <a:t>komputer</a:t>
            </a:r>
            <a:r>
              <a:rPr lang="en-US" i="1" dirty="0" smtClean="0"/>
              <a:t> </a:t>
            </a:r>
            <a:r>
              <a:rPr lang="en-US" i="1" dirty="0" err="1" smtClean="0"/>
              <a:t>lebih</a:t>
            </a:r>
            <a:r>
              <a:rPr lang="en-US" i="1" dirty="0" smtClean="0"/>
              <a:t> </a:t>
            </a:r>
            <a:r>
              <a:rPr lang="en-US" i="1" dirty="0" err="1" smtClean="0"/>
              <a:t>kecil</a:t>
            </a:r>
            <a:r>
              <a:rPr lang="en-US" i="1" dirty="0" smtClean="0"/>
              <a:t> </a:t>
            </a:r>
            <a:r>
              <a:rPr lang="en-US" i="1" dirty="0" err="1" smtClean="0"/>
              <a:t>dan</a:t>
            </a:r>
            <a:r>
              <a:rPr lang="en-US" i="1" dirty="0" smtClean="0"/>
              <a:t> </a:t>
            </a:r>
            <a:r>
              <a:rPr lang="en-US" i="1" dirty="0" err="1" smtClean="0"/>
              <a:t>murah</a:t>
            </a:r>
            <a:r>
              <a:rPr lang="en-US" i="1" dirty="0" smtClean="0"/>
              <a:t>)</a:t>
            </a:r>
          </a:p>
          <a:p>
            <a:r>
              <a:rPr lang="en-US" dirty="0" err="1" smtClean="0"/>
              <a:t>Tahun</a:t>
            </a:r>
            <a:r>
              <a:rPr lang="en-US" dirty="0" smtClean="0"/>
              <a:t> 1960-an </a:t>
            </a:r>
            <a:r>
              <a:rPr lang="en-US" dirty="0" err="1" smtClean="0"/>
              <a:t>komputer</a:t>
            </a:r>
            <a:r>
              <a:rPr lang="en-US" dirty="0" smtClean="0"/>
              <a:t> </a:t>
            </a:r>
            <a:r>
              <a:rPr lang="en-US" dirty="0" err="1" smtClean="0"/>
              <a:t>komersil</a:t>
            </a:r>
            <a:r>
              <a:rPr lang="en-US" dirty="0" smtClean="0"/>
              <a:t>  </a:t>
            </a:r>
            <a:r>
              <a:rPr lang="en-US" dirty="0" err="1" smtClean="0"/>
              <a:t>menggunakan</a:t>
            </a:r>
            <a:r>
              <a:rPr lang="en-US" dirty="0" smtClean="0"/>
              <a:t> transistor </a:t>
            </a:r>
            <a:r>
              <a:rPr lang="en-US" dirty="0" err="1" smtClean="0"/>
              <a:t>diperkenalkan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IBM</a:t>
            </a:r>
          </a:p>
          <a:p>
            <a:r>
              <a:rPr lang="en-US" dirty="0" err="1" smtClean="0"/>
              <a:t>Komputer</a:t>
            </a:r>
            <a:r>
              <a:rPr lang="en-US" dirty="0" smtClean="0"/>
              <a:t> IBM 7090 </a:t>
            </a:r>
            <a:r>
              <a:rPr lang="en-US" dirty="0" err="1" smtClean="0"/>
              <a:t>buatan</a:t>
            </a:r>
            <a:r>
              <a:rPr lang="en-US" dirty="0" smtClean="0"/>
              <a:t> </a:t>
            </a:r>
            <a:r>
              <a:rPr lang="en-US" dirty="0" err="1" smtClean="0"/>
              <a:t>Amerika</a:t>
            </a:r>
            <a:r>
              <a:rPr lang="en-US" dirty="0" smtClean="0"/>
              <a:t> </a:t>
            </a:r>
            <a:r>
              <a:rPr lang="en-US" dirty="0" err="1" smtClean="0"/>
              <a:t>Serikat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 </a:t>
            </a:r>
            <a:r>
              <a:rPr lang="en-US" dirty="0" err="1" smtClean="0"/>
              <a:t>menggunakan</a:t>
            </a:r>
            <a:r>
              <a:rPr lang="en-US" dirty="0" smtClean="0"/>
              <a:t> transistor yang  </a:t>
            </a:r>
            <a:r>
              <a:rPr lang="en-US" dirty="0" err="1" smtClean="0"/>
              <a:t>populer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593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Generasi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37" t="40284" r="58824" b="27781"/>
          <a:stretch/>
        </p:blipFill>
        <p:spPr bwMode="auto">
          <a:xfrm>
            <a:off x="457200" y="2209799"/>
            <a:ext cx="3429000" cy="3613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25" t="38608" r="38325" b="38206"/>
          <a:stretch/>
        </p:blipFill>
        <p:spPr bwMode="auto">
          <a:xfrm>
            <a:off x="4114800" y="2209800"/>
            <a:ext cx="4480558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33420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Generasi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-III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Penelitian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transistor </a:t>
            </a:r>
            <a:r>
              <a:rPr lang="en-US" dirty="0" err="1" smtClean="0"/>
              <a:t>berkembang</a:t>
            </a:r>
            <a:r>
              <a:rPr lang="en-US" dirty="0" smtClean="0"/>
              <a:t> </a:t>
            </a:r>
            <a:r>
              <a:rPr lang="en-US" dirty="0" err="1" smtClean="0"/>
              <a:t>pesat</a:t>
            </a:r>
            <a:r>
              <a:rPr lang="en-US" dirty="0" smtClean="0"/>
              <a:t>, </a:t>
            </a:r>
            <a:r>
              <a:rPr lang="en-US" dirty="0" err="1" smtClean="0"/>
              <a:t>hingga</a:t>
            </a:r>
            <a:r>
              <a:rPr lang="en-US" dirty="0" smtClean="0"/>
              <a:t> </a:t>
            </a:r>
            <a:r>
              <a:rPr lang="en-US" dirty="0" err="1" smtClean="0"/>
              <a:t>ribuan</a:t>
            </a:r>
            <a:r>
              <a:rPr lang="en-US" dirty="0" smtClean="0"/>
              <a:t> </a:t>
            </a:r>
            <a:r>
              <a:rPr lang="en-US" dirty="0" err="1" smtClean="0"/>
              <a:t>transistorbisa</a:t>
            </a:r>
            <a:r>
              <a:rPr lang="en-US" dirty="0" smtClean="0"/>
              <a:t> </a:t>
            </a:r>
            <a:r>
              <a:rPr lang="en-US" dirty="0" err="1" smtClean="0"/>
              <a:t>digabung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yang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kecil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b="1" i="1" dirty="0" smtClean="0"/>
              <a:t>Integrated circuit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b="1" i="1" dirty="0" smtClean="0"/>
              <a:t>IC-CHIP</a:t>
            </a:r>
            <a:endParaRPr lang="en-US" dirty="0" smtClean="0"/>
          </a:p>
          <a:p>
            <a:r>
              <a:rPr lang="en-US" dirty="0" err="1" smtClean="0"/>
              <a:t>Penggunaan</a:t>
            </a:r>
            <a:r>
              <a:rPr lang="en-US" dirty="0" smtClean="0"/>
              <a:t> IC-CHIP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ciri</a:t>
            </a:r>
            <a:r>
              <a:rPr lang="en-US" dirty="0" smtClean="0"/>
              <a:t> </a:t>
            </a:r>
            <a:r>
              <a:rPr lang="en-US" dirty="0" err="1" smtClean="0"/>
              <a:t>khas</a:t>
            </a:r>
            <a:r>
              <a:rPr lang="en-US" dirty="0" smtClean="0"/>
              <a:t> </a:t>
            </a:r>
            <a:r>
              <a:rPr lang="en-US" dirty="0" err="1" smtClean="0"/>
              <a:t>generasi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- 3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5911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Generasi</a:t>
            </a:r>
            <a:r>
              <a:rPr lang="en-US" dirty="0" smtClean="0"/>
              <a:t> ke-3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4191000" cy="4525963"/>
          </a:xfrm>
        </p:spPr>
        <p:txBody>
          <a:bodyPr/>
          <a:lstStyle/>
          <a:p>
            <a:r>
              <a:rPr lang="en-US" dirty="0" smtClean="0"/>
              <a:t>IBM S-360,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  yang </a:t>
            </a:r>
            <a:r>
              <a:rPr lang="en-US" dirty="0" err="1" smtClean="0"/>
              <a:t>menggunakan</a:t>
            </a:r>
            <a:r>
              <a:rPr lang="en-US" dirty="0" smtClean="0"/>
              <a:t> IC </a:t>
            </a:r>
            <a:r>
              <a:rPr lang="en-US" dirty="0" err="1" smtClean="0"/>
              <a:t>diperkenalkan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1964 :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81" t="34375" r="25271" b="14113"/>
          <a:stretch/>
        </p:blipFill>
        <p:spPr bwMode="auto">
          <a:xfrm>
            <a:off x="4267200" y="1238865"/>
            <a:ext cx="4738576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72536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Generasi</a:t>
            </a:r>
            <a:r>
              <a:rPr lang="en-US" dirty="0" smtClean="0"/>
              <a:t> ke-4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Microprocessor  (</a:t>
            </a:r>
            <a:r>
              <a:rPr lang="en-US" dirty="0" err="1" smtClean="0"/>
              <a:t>Pemadatan</a:t>
            </a:r>
            <a:r>
              <a:rPr lang="en-US" dirty="0" smtClean="0"/>
              <a:t> </a:t>
            </a:r>
            <a:r>
              <a:rPr lang="en-US" dirty="0" err="1" smtClean="0"/>
              <a:t>ribuan</a:t>
            </a:r>
            <a:r>
              <a:rPr lang="en-US" dirty="0" smtClean="0"/>
              <a:t>  IC </a:t>
            </a:r>
            <a:r>
              <a:rPr lang="en-US" dirty="0" err="1" smtClean="0"/>
              <a:t>kedalam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chip)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ciri</a:t>
            </a:r>
            <a:r>
              <a:rPr lang="en-US" dirty="0" smtClean="0"/>
              <a:t> </a:t>
            </a:r>
            <a:r>
              <a:rPr lang="en-US" dirty="0" err="1" smtClean="0"/>
              <a:t>khas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</a:t>
            </a:r>
            <a:r>
              <a:rPr lang="en-US" dirty="0" err="1" smtClean="0"/>
              <a:t>generasi</a:t>
            </a:r>
            <a:r>
              <a:rPr lang="en-US" dirty="0" smtClean="0"/>
              <a:t> ke-4</a:t>
            </a:r>
          </a:p>
          <a:p>
            <a:r>
              <a:rPr lang="en-US" dirty="0" smtClean="0"/>
              <a:t>Microprocessor </a:t>
            </a:r>
            <a:r>
              <a:rPr lang="en-US" dirty="0" err="1" smtClean="0"/>
              <a:t>merupakan</a:t>
            </a:r>
            <a:r>
              <a:rPr lang="en-US" dirty="0" smtClean="0"/>
              <a:t>  </a:t>
            </a:r>
            <a:r>
              <a:rPr lang="en-US" dirty="0" err="1" smtClean="0"/>
              <a:t>awal</a:t>
            </a:r>
            <a:r>
              <a:rPr lang="en-US" dirty="0" smtClean="0"/>
              <a:t> </a:t>
            </a:r>
            <a:r>
              <a:rPr lang="en-US" dirty="0" err="1" smtClean="0"/>
              <a:t>kelahiran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personal  (PC)</a:t>
            </a:r>
          </a:p>
          <a:p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72" t="62293" r="32299" b="15725"/>
          <a:stretch/>
        </p:blipFill>
        <p:spPr bwMode="auto">
          <a:xfrm>
            <a:off x="762000" y="4267199"/>
            <a:ext cx="7467600" cy="252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29212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Generasi</a:t>
            </a:r>
            <a:r>
              <a:rPr lang="en-US" dirty="0" smtClean="0"/>
              <a:t> ke-4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846638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Selanjutnya</a:t>
            </a:r>
            <a:r>
              <a:rPr lang="en-US" dirty="0" smtClean="0"/>
              <a:t> </a:t>
            </a:r>
            <a:r>
              <a:rPr lang="en-US" dirty="0" err="1" smtClean="0"/>
              <a:t>perkembangan</a:t>
            </a:r>
            <a:r>
              <a:rPr lang="en-US" dirty="0" smtClean="0"/>
              <a:t> microprocessor </a:t>
            </a:r>
            <a:r>
              <a:rPr lang="en-US" dirty="0" err="1" smtClean="0"/>
              <a:t>menjadi</a:t>
            </a:r>
            <a:r>
              <a:rPr lang="en-US" dirty="0" smtClean="0"/>
              <a:t> : </a:t>
            </a:r>
          </a:p>
          <a:p>
            <a:pPr marL="796925" indent="-457200">
              <a:buFont typeface="Wingdings" pitchFamily="2" charset="2"/>
              <a:buChar char="Ø"/>
            </a:pPr>
            <a:r>
              <a:rPr lang="en-US" dirty="0" smtClean="0"/>
              <a:t>LSI (Large Scale Integration)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pemadatan</a:t>
            </a:r>
            <a:r>
              <a:rPr lang="en-US" dirty="0" smtClean="0"/>
              <a:t> </a:t>
            </a:r>
            <a:r>
              <a:rPr lang="en-US" dirty="0" err="1" smtClean="0"/>
              <a:t>ratusan</a:t>
            </a:r>
            <a:r>
              <a:rPr lang="en-US" dirty="0" smtClean="0"/>
              <a:t>  </a:t>
            </a:r>
            <a:r>
              <a:rPr lang="en-US" dirty="0" err="1" smtClean="0"/>
              <a:t>komponen</a:t>
            </a:r>
            <a:r>
              <a:rPr lang="en-US" dirty="0" smtClean="0"/>
              <a:t> </a:t>
            </a:r>
            <a:r>
              <a:rPr lang="en-US" dirty="0" err="1" smtClean="0"/>
              <a:t>kedalam</a:t>
            </a:r>
            <a:r>
              <a:rPr lang="en-US" dirty="0" smtClean="0"/>
              <a:t>  </a:t>
            </a:r>
            <a:r>
              <a:rPr lang="en-US" dirty="0" err="1" smtClean="0"/>
              <a:t>sebuah</a:t>
            </a:r>
            <a:r>
              <a:rPr lang="en-US" dirty="0" smtClean="0"/>
              <a:t> chip</a:t>
            </a:r>
          </a:p>
          <a:p>
            <a:pPr marL="796925" indent="-457200">
              <a:buFont typeface="Wingdings" pitchFamily="2" charset="2"/>
              <a:buChar char="Ø"/>
            </a:pPr>
            <a:r>
              <a:rPr lang="en-US" dirty="0" smtClean="0"/>
              <a:t>VLSI (</a:t>
            </a:r>
            <a:r>
              <a:rPr lang="en-US" dirty="0" err="1" smtClean="0"/>
              <a:t>Veri</a:t>
            </a:r>
            <a:r>
              <a:rPr lang="en-US" dirty="0" smtClean="0"/>
              <a:t> Large Scale Integration)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pemadatan</a:t>
            </a:r>
            <a:r>
              <a:rPr lang="en-US" dirty="0"/>
              <a:t> </a:t>
            </a:r>
            <a:r>
              <a:rPr lang="en-US" dirty="0" err="1" smtClean="0"/>
              <a:t>ribuan</a:t>
            </a:r>
            <a:r>
              <a:rPr lang="en-US" dirty="0" smtClean="0"/>
              <a:t>  </a:t>
            </a:r>
            <a:r>
              <a:rPr lang="en-US" dirty="0" err="1"/>
              <a:t>komponen</a:t>
            </a:r>
            <a:r>
              <a:rPr lang="en-US" dirty="0"/>
              <a:t> </a:t>
            </a:r>
            <a:r>
              <a:rPr lang="en-US" dirty="0" err="1"/>
              <a:t>kedalam</a:t>
            </a:r>
            <a:r>
              <a:rPr lang="en-US" dirty="0"/>
              <a:t> 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smtClean="0"/>
              <a:t>chip </a:t>
            </a:r>
            <a:r>
              <a:rPr lang="en-US" dirty="0" err="1" smtClean="0"/>
              <a:t>tunggal</a:t>
            </a:r>
            <a:endParaRPr lang="en-US" dirty="0" smtClean="0"/>
          </a:p>
          <a:p>
            <a:pPr marL="796925" indent="-457200">
              <a:buFont typeface="Wingdings" pitchFamily="2" charset="2"/>
              <a:buChar char="Ø"/>
            </a:pPr>
            <a:r>
              <a:rPr lang="en-US" dirty="0" smtClean="0"/>
              <a:t>ULSI (Ultra-</a:t>
            </a:r>
            <a:r>
              <a:rPr lang="en-US" dirty="0"/>
              <a:t> Large Scale </a:t>
            </a:r>
            <a:r>
              <a:rPr lang="en-US" dirty="0" smtClean="0"/>
              <a:t>Integration) 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jutaan</a:t>
            </a:r>
            <a:endParaRPr lang="en-US" dirty="0"/>
          </a:p>
          <a:p>
            <a:pPr marL="796925" indent="-457200">
              <a:buFont typeface="Wingdings" pitchFamily="2" charset="2"/>
              <a:buChar char="Ø"/>
            </a:pPr>
            <a:endParaRPr lang="en-US" dirty="0" smtClean="0"/>
          </a:p>
          <a:p>
            <a:pPr marL="796925" indent="-457200">
              <a:buFont typeface="Wingdings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1926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Generasi</a:t>
            </a:r>
            <a:r>
              <a:rPr lang="en-US" dirty="0" smtClean="0"/>
              <a:t> ke-5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Pemrosesan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cepat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generasi</a:t>
            </a:r>
            <a:r>
              <a:rPr lang="en-US" dirty="0" smtClean="0"/>
              <a:t> </a:t>
            </a:r>
            <a:r>
              <a:rPr lang="en-US" dirty="0" err="1" smtClean="0"/>
              <a:t>keempat</a:t>
            </a:r>
            <a:endParaRPr lang="en-US" dirty="0" smtClean="0"/>
          </a:p>
          <a:p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melihat</a:t>
            </a:r>
            <a:r>
              <a:rPr lang="en-US" dirty="0" smtClean="0"/>
              <a:t>,  </a:t>
            </a:r>
            <a:r>
              <a:rPr lang="en-US" dirty="0" err="1" smtClean="0"/>
              <a:t>mendengarkan</a:t>
            </a:r>
            <a:r>
              <a:rPr lang="en-US" dirty="0" smtClean="0"/>
              <a:t>, </a:t>
            </a:r>
            <a:r>
              <a:rPr lang="en-US" dirty="0" err="1" smtClean="0"/>
              <a:t>berbicara</a:t>
            </a:r>
            <a:r>
              <a:rPr lang="en-US" dirty="0" smtClean="0"/>
              <a:t>,  </a:t>
            </a:r>
            <a:r>
              <a:rPr lang="en-US" dirty="0" err="1" smtClean="0"/>
              <a:t>berfikir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endParaRPr lang="en-US" dirty="0" smtClean="0"/>
          </a:p>
          <a:p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kecerdasan</a:t>
            </a:r>
            <a:r>
              <a:rPr lang="en-US" dirty="0" smtClean="0"/>
              <a:t> </a:t>
            </a:r>
            <a:r>
              <a:rPr lang="en-US" dirty="0" err="1" smtClean="0"/>
              <a:t>buatan</a:t>
            </a:r>
            <a:r>
              <a:rPr lang="en-US" dirty="0" smtClean="0"/>
              <a:t> / AI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30616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Generasi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- 5</a:t>
            </a:r>
            <a:endParaRPr lang="en-U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10" t="59835" r="40687" b="14096"/>
          <a:stretch/>
        </p:blipFill>
        <p:spPr bwMode="auto">
          <a:xfrm>
            <a:off x="533400" y="1288656"/>
            <a:ext cx="7543800" cy="5340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78625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3200"/>
            <a:ext cx="8686800" cy="838200"/>
          </a:xfrm>
        </p:spPr>
        <p:txBody>
          <a:bodyPr/>
          <a:lstStyle/>
          <a:p>
            <a:pPr algn="ctr"/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jumpa</a:t>
            </a:r>
            <a:r>
              <a:rPr lang="en-US" dirty="0" smtClean="0"/>
              <a:t> </a:t>
            </a:r>
            <a:r>
              <a:rPr lang="en-US" dirty="0" err="1" smtClean="0"/>
              <a:t>pekan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811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7475" indent="0">
              <a:buNone/>
            </a:pPr>
            <a:r>
              <a:rPr lang="en-US" sz="5400" dirty="0" smtClean="0"/>
              <a:t>Data ???</a:t>
            </a:r>
          </a:p>
          <a:p>
            <a:pPr marL="117475" indent="0">
              <a:buNone/>
            </a:pPr>
            <a:r>
              <a:rPr lang="en-US" sz="5400" dirty="0" smtClean="0"/>
              <a:t>Information ???</a:t>
            </a:r>
          </a:p>
          <a:p>
            <a:pPr marL="117475" indent="0">
              <a:buNone/>
            </a:pPr>
            <a:r>
              <a:rPr lang="en-US" sz="5400" dirty="0" smtClean="0"/>
              <a:t>Information technology ???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657574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686800" cy="838200"/>
          </a:xfrm>
        </p:spPr>
        <p:txBody>
          <a:bodyPr>
            <a:normAutofit/>
          </a:bodyPr>
          <a:lstStyle/>
          <a:p>
            <a:r>
              <a:rPr lang="en-US" sz="4800" dirty="0" smtClean="0"/>
              <a:t>Data  </a:t>
            </a:r>
            <a:r>
              <a:rPr lang="en-US" sz="4800" dirty="0" err="1" smtClean="0"/>
              <a:t>vs</a:t>
            </a:r>
            <a:r>
              <a:rPr lang="en-US" sz="4800" dirty="0" smtClean="0"/>
              <a:t> information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609600" y="1752600"/>
            <a:ext cx="8229600" cy="10668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b="1" dirty="0" smtClean="0"/>
              <a:t>DATA :  </a:t>
            </a:r>
            <a:r>
              <a:rPr lang="en-US" sz="3200" b="1" dirty="0" err="1" smtClean="0"/>
              <a:t>Terdiri</a:t>
            </a:r>
            <a:r>
              <a:rPr lang="en-US" sz="3200" b="1" dirty="0" smtClean="0"/>
              <a:t> Dari </a:t>
            </a:r>
            <a:r>
              <a:rPr lang="en-US" sz="3200" b="1" dirty="0" err="1" smtClean="0"/>
              <a:t>Fakta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Mentah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Angka</a:t>
            </a:r>
            <a:r>
              <a:rPr lang="en-US" sz="3200" b="1" dirty="0" smtClean="0"/>
              <a:t> </a:t>
            </a:r>
            <a:endParaRPr lang="en-US" sz="32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609600" y="3886200"/>
            <a:ext cx="8153400" cy="9144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2860675" indent="-2860675" algn="just"/>
            <a:r>
              <a:rPr lang="en-US" sz="3200" b="1" dirty="0" smtClean="0"/>
              <a:t>Information :  Data </a:t>
            </a:r>
            <a:r>
              <a:rPr lang="en-US" sz="3200" b="1" dirty="0" err="1" smtClean="0"/>
              <a:t>terstruktur</a:t>
            </a:r>
            <a:r>
              <a:rPr lang="en-US" sz="3200" b="1" dirty="0" smtClean="0"/>
              <a:t> yang </a:t>
            </a:r>
            <a:r>
              <a:rPr lang="en-US" sz="3200" b="1" dirty="0" err="1" smtClean="0"/>
              <a:t>telah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diolah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162120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75238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Istilah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mendeskripsikan</a:t>
            </a:r>
            <a:r>
              <a:rPr lang="en-US" dirty="0" smtClean="0"/>
              <a:t> </a:t>
            </a:r>
            <a:r>
              <a:rPr lang="en-US" dirty="0" err="1" smtClean="0"/>
              <a:t>teknologi-teknologi</a:t>
            </a:r>
            <a:r>
              <a:rPr lang="en-US" dirty="0" smtClean="0"/>
              <a:t> yang </a:t>
            </a:r>
            <a:r>
              <a:rPr lang="en-US" dirty="0" err="1" smtClean="0"/>
              <a:t>memungkinkan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:</a:t>
            </a:r>
          </a:p>
          <a:p>
            <a:pPr marL="796925" indent="-457200">
              <a:buFont typeface="Wingdings" pitchFamily="2" charset="2"/>
              <a:buChar char="q"/>
            </a:pPr>
            <a:r>
              <a:rPr lang="en-US" dirty="0" err="1" smtClean="0"/>
              <a:t>Mencatat</a:t>
            </a:r>
            <a:r>
              <a:rPr lang="en-US" dirty="0" smtClean="0"/>
              <a:t> </a:t>
            </a:r>
            <a:r>
              <a:rPr lang="en-US" dirty="0" smtClean="0"/>
              <a:t>(Record)</a:t>
            </a:r>
          </a:p>
          <a:p>
            <a:pPr marL="796925" indent="-457200">
              <a:buFont typeface="Wingdings" pitchFamily="2" charset="2"/>
              <a:buChar char="q"/>
            </a:pPr>
            <a:r>
              <a:rPr lang="en-US" dirty="0" err="1" smtClean="0"/>
              <a:t>Menyimpan</a:t>
            </a:r>
            <a:r>
              <a:rPr lang="en-US" dirty="0" smtClean="0"/>
              <a:t> (Store)</a:t>
            </a:r>
          </a:p>
          <a:p>
            <a:pPr marL="796925" indent="-457200">
              <a:buFont typeface="Wingdings" pitchFamily="2" charset="2"/>
              <a:buChar char="q"/>
            </a:pPr>
            <a:r>
              <a:rPr lang="en-US" dirty="0" err="1" smtClean="0"/>
              <a:t>Mengolah</a:t>
            </a:r>
            <a:r>
              <a:rPr lang="en-US" dirty="0" smtClean="0"/>
              <a:t> (Process)</a:t>
            </a:r>
          </a:p>
          <a:p>
            <a:pPr marL="796925" indent="-457200">
              <a:buFont typeface="Wingdings" pitchFamily="2" charset="2"/>
              <a:buChar char="q"/>
            </a:pPr>
            <a:r>
              <a:rPr lang="en-US" dirty="0" err="1" smtClean="0"/>
              <a:t>Mengambil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(retrieve)</a:t>
            </a:r>
          </a:p>
          <a:p>
            <a:pPr marL="796925" indent="-457200">
              <a:buFont typeface="Wingdings" pitchFamily="2" charset="2"/>
              <a:buChar char="q"/>
            </a:pPr>
            <a:r>
              <a:rPr lang="en-US" dirty="0" err="1" smtClean="0"/>
              <a:t>Mengirim</a:t>
            </a:r>
            <a:r>
              <a:rPr lang="en-US" dirty="0" smtClean="0"/>
              <a:t> (transmit)</a:t>
            </a:r>
          </a:p>
          <a:p>
            <a:pPr marL="796925" indent="-457200">
              <a:buFont typeface="Wingdings" pitchFamily="2" charset="2"/>
              <a:buChar char="q"/>
            </a:pPr>
            <a:r>
              <a:rPr lang="en-US" dirty="0" err="1" smtClean="0"/>
              <a:t>Menerima</a:t>
            </a:r>
            <a:r>
              <a:rPr lang="en-US" dirty="0" smtClean="0"/>
              <a:t> (receive)</a:t>
            </a:r>
          </a:p>
          <a:p>
            <a:pPr marL="339725" indent="0">
              <a:buNone/>
            </a:pPr>
            <a:r>
              <a:rPr lang="en-US" dirty="0" err="1" smtClean="0"/>
              <a:t>Hasil</a:t>
            </a:r>
            <a:r>
              <a:rPr lang="en-US" dirty="0" smtClean="0"/>
              <a:t> 		</a:t>
            </a:r>
            <a:r>
              <a:rPr lang="en-US" b="1" dirty="0" err="1" smtClean="0"/>
              <a:t>Informasi</a:t>
            </a:r>
            <a:endParaRPr lang="en-US" b="1" dirty="0"/>
          </a:p>
        </p:txBody>
      </p:sp>
      <p:sp>
        <p:nvSpPr>
          <p:cNvPr id="4" name="Notched Right Arrow 3"/>
          <p:cNvSpPr/>
          <p:nvPr/>
        </p:nvSpPr>
        <p:spPr>
          <a:xfrm>
            <a:off x="1828800" y="5763768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148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Sejarah</a:t>
            </a:r>
            <a:r>
              <a:rPr lang="en-US" dirty="0" smtClean="0"/>
              <a:t> </a:t>
            </a:r>
            <a:r>
              <a:rPr lang="en-US" dirty="0" err="1" smtClean="0"/>
              <a:t>perkembangan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36" t="24968" r="48016" b="38210"/>
          <a:stretch/>
        </p:blipFill>
        <p:spPr bwMode="auto">
          <a:xfrm>
            <a:off x="609600" y="2133600"/>
            <a:ext cx="3347404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20" t="23891" r="29484" b="59779"/>
          <a:stretch/>
        </p:blipFill>
        <p:spPr bwMode="auto">
          <a:xfrm>
            <a:off x="4375263" y="1295400"/>
            <a:ext cx="3701937" cy="1909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41" t="44456" r="26876" b="25504"/>
          <a:stretch/>
        </p:blipFill>
        <p:spPr bwMode="auto">
          <a:xfrm>
            <a:off x="4191000" y="3319377"/>
            <a:ext cx="3886200" cy="3386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0677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 &amp; Computer Evolution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51" t="30182" r="25847" b="18006"/>
          <a:stretch/>
        </p:blipFill>
        <p:spPr bwMode="auto">
          <a:xfrm>
            <a:off x="457200" y="1363106"/>
            <a:ext cx="8153400" cy="5185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5969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Generasi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69" t="31485" r="26214" b="19961"/>
          <a:stretch/>
        </p:blipFill>
        <p:spPr bwMode="auto">
          <a:xfrm>
            <a:off x="154168" y="1295400"/>
            <a:ext cx="8761231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4157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Generasi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03" t="35396" r="25297" b="19635"/>
          <a:stretch/>
        </p:blipFill>
        <p:spPr bwMode="auto">
          <a:xfrm>
            <a:off x="381000" y="1447800"/>
            <a:ext cx="800100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76513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Ciri</a:t>
            </a:r>
            <a:r>
              <a:rPr lang="en-US" dirty="0" smtClean="0"/>
              <a:t> </a:t>
            </a:r>
            <a:r>
              <a:rPr lang="en-US" dirty="0" err="1" smtClean="0"/>
              <a:t>Generasi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Komponen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</a:t>
            </a:r>
            <a:r>
              <a:rPr lang="en-US" dirty="0" err="1" smtClean="0"/>
              <a:t>vacum</a:t>
            </a:r>
            <a:r>
              <a:rPr lang="en-US" dirty="0" smtClean="0"/>
              <a:t> tube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kaca</a:t>
            </a:r>
            <a:r>
              <a:rPr lang="en-US" dirty="0" smtClean="0"/>
              <a:t> </a:t>
            </a:r>
            <a:r>
              <a:rPr lang="en-US" i="1" dirty="0" smtClean="0"/>
              <a:t>(</a:t>
            </a:r>
            <a:r>
              <a:rPr lang="en-US" i="1" dirty="0" err="1" smtClean="0"/>
              <a:t>kelemahan</a:t>
            </a:r>
            <a:r>
              <a:rPr lang="en-US" i="1" dirty="0" smtClean="0"/>
              <a:t> </a:t>
            </a:r>
            <a:r>
              <a:rPr lang="en-US" i="1" dirty="0" err="1" smtClean="0"/>
              <a:t>mudah</a:t>
            </a:r>
            <a:r>
              <a:rPr lang="en-US" i="1" dirty="0" smtClean="0"/>
              <a:t> </a:t>
            </a:r>
            <a:r>
              <a:rPr lang="en-US" i="1" dirty="0" err="1" smtClean="0"/>
              <a:t>pecah</a:t>
            </a:r>
            <a:r>
              <a:rPr lang="en-US" i="1" dirty="0" smtClean="0"/>
              <a:t>, </a:t>
            </a:r>
            <a:r>
              <a:rPr lang="en-US" i="1" dirty="0" err="1" smtClean="0"/>
              <a:t>dan</a:t>
            </a:r>
            <a:r>
              <a:rPr lang="en-US" i="1" dirty="0" smtClean="0"/>
              <a:t> </a:t>
            </a:r>
            <a:r>
              <a:rPr lang="en-US" i="1" dirty="0" err="1" smtClean="0"/>
              <a:t>mudah</a:t>
            </a:r>
            <a:r>
              <a:rPr lang="en-US" i="1" dirty="0" smtClean="0"/>
              <a:t> </a:t>
            </a:r>
            <a:r>
              <a:rPr lang="en-US" i="1" dirty="0" err="1" smtClean="0"/>
              <a:t>menyalurkan</a:t>
            </a:r>
            <a:r>
              <a:rPr lang="en-US" i="1" dirty="0" smtClean="0"/>
              <a:t> </a:t>
            </a:r>
            <a:r>
              <a:rPr lang="en-US" i="1" dirty="0" err="1" smtClean="0"/>
              <a:t>panas</a:t>
            </a:r>
            <a:r>
              <a:rPr lang="en-US" i="1" dirty="0" smtClean="0"/>
              <a:t>)</a:t>
            </a:r>
          </a:p>
          <a:p>
            <a:r>
              <a:rPr lang="en-US" dirty="0" err="1" smtClean="0"/>
              <a:t>Panas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dinetralisir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komponen</a:t>
            </a:r>
            <a:r>
              <a:rPr lang="en-US" dirty="0" smtClean="0"/>
              <a:t> lain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pendingin</a:t>
            </a:r>
            <a:endParaRPr lang="en-US" dirty="0" smtClean="0"/>
          </a:p>
          <a:p>
            <a:r>
              <a:rPr lang="en-US" dirty="0" err="1" smtClean="0"/>
              <a:t>Penambahan</a:t>
            </a:r>
            <a:r>
              <a:rPr lang="en-US" dirty="0" smtClean="0"/>
              <a:t> </a:t>
            </a:r>
            <a:r>
              <a:rPr lang="en-US" dirty="0" err="1" smtClean="0"/>
              <a:t>komponen</a:t>
            </a:r>
            <a:r>
              <a:rPr lang="en-US" dirty="0" smtClean="0"/>
              <a:t>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, </a:t>
            </a:r>
            <a:r>
              <a:rPr lang="en-US" dirty="0" err="1" smtClean="0"/>
              <a:t>berat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mahal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7671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66</TotalTime>
  <Words>343</Words>
  <Application>Microsoft Office PowerPoint</Application>
  <PresentationFormat>On-screen Show (4:3)</PresentationFormat>
  <Paragraphs>54</Paragraphs>
  <Slides>19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Trek</vt:lpstr>
      <vt:lpstr>Konsep sistem komputer &amp; sejarah perkembangan komputer</vt:lpstr>
      <vt:lpstr>PowerPoint Presentation</vt:lpstr>
      <vt:lpstr>Data  vs information</vt:lpstr>
      <vt:lpstr>Teknologi Informasi</vt:lpstr>
      <vt:lpstr>Sejarah perkembangan komputer</vt:lpstr>
      <vt:lpstr>History &amp; Computer Evolution</vt:lpstr>
      <vt:lpstr>Generasi pertama</vt:lpstr>
      <vt:lpstr>Generasi pertama</vt:lpstr>
      <vt:lpstr>Ciri Generasi pertama</vt:lpstr>
      <vt:lpstr>Generasi ke dua</vt:lpstr>
      <vt:lpstr>Ciri generasi kedua</vt:lpstr>
      <vt:lpstr>Generasi kedua</vt:lpstr>
      <vt:lpstr>Generasi Ke-III</vt:lpstr>
      <vt:lpstr>Generasi ke-3</vt:lpstr>
      <vt:lpstr>Generasi ke-4</vt:lpstr>
      <vt:lpstr>Generasi ke-4</vt:lpstr>
      <vt:lpstr>Generasi ke-5</vt:lpstr>
      <vt:lpstr>Contoh produk Generasi ke- 5</vt:lpstr>
      <vt:lpstr>Sampai jumpa pekan depan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komputer</dc:title>
  <dc:creator>User</dc:creator>
  <cp:lastModifiedBy>User</cp:lastModifiedBy>
  <cp:revision>14</cp:revision>
  <dcterms:created xsi:type="dcterms:W3CDTF">2023-09-02T10:04:33Z</dcterms:created>
  <dcterms:modified xsi:type="dcterms:W3CDTF">2023-09-14T03:41:22Z</dcterms:modified>
</cp:coreProperties>
</file>