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0" r:id="rId3"/>
    <p:sldId id="272" r:id="rId4"/>
    <p:sldId id="273" r:id="rId5"/>
    <p:sldId id="274" r:id="rId6"/>
    <p:sldId id="263" r:id="rId7"/>
    <p:sldId id="284" r:id="rId8"/>
    <p:sldId id="275" r:id="rId9"/>
  </p:sldIdLst>
  <p:sldSz cx="9144000" cy="6858000" type="screen4x3"/>
  <p:notesSz cx="7102475" cy="9388475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1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075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DDE9C-46EA-4948-B927-03410AA7143E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95A3-3477-43D0-9E8A-FBAF1AF9FB74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D204-057D-48A2-BA75-91C9DA531589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887A-9996-4D23-A151-3A44B4C23CFA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E57A-20D2-456B-8E6A-ECD7C77DEC9F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BD337-9EEA-43FF-A15F-21C811537726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B44A-DAAE-4274-8AE1-00B44DACD2C0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D528-5588-4A80-BEEB-2272B041CE0B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E250A-2176-4874-9FF3-0BF1D413C5FA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430E1-2413-409B-8380-9ED5B9631A55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D411-4A2E-41DF-8E02-117EDEC1553E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11CCB-C457-43F9-87E4-7668F1D8D02E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704" y="357167"/>
            <a:ext cx="8660575" cy="489364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2.1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HAKI </a:t>
            </a:r>
            <a:endParaRPr lang="id-ID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 HAK KEKAYAAN INTELEKTUAL )</a:t>
            </a:r>
            <a:endParaRPr lang="id-ID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 II</a:t>
            </a:r>
          </a:p>
          <a:p>
            <a:pPr algn="ctr"/>
            <a:r>
              <a:rPr lang="en-US" sz="2400" dirty="0" smtClean="0"/>
              <a:t>IBI000207</a:t>
            </a:r>
          </a:p>
          <a:p>
            <a:pPr algn="ctr"/>
            <a:r>
              <a:rPr lang="id-ID" sz="2400" dirty="0" smtClean="0"/>
              <a:t>MATA KULIAH </a:t>
            </a:r>
            <a:r>
              <a:rPr lang="en-US" sz="2400" dirty="0" smtClean="0"/>
              <a:t>PATEN </a:t>
            </a:r>
            <a:r>
              <a:rPr lang="en-US" sz="2400" dirty="0" err="1" smtClean="0"/>
              <a:t>dan</a:t>
            </a:r>
            <a:r>
              <a:rPr lang="en-US" sz="2400" dirty="0" smtClean="0"/>
              <a:t> HAK CIPTA</a:t>
            </a:r>
          </a:p>
          <a:p>
            <a:endParaRPr 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4643446"/>
            <a:ext cx="1509710" cy="143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1428736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C973462-DC56-4A5D-90ED-B2E8ECA2AF2C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id-ID" dirty="0" smtClean="0"/>
              <a:t>Paten dan Hak Cipta</a:t>
            </a:r>
            <a:endParaRPr lang="en-US" dirty="0"/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36841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KEBUTUHAN PERLINDUNGAN HKI TERKAIT  DENGAN PESATNYA 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PEMBANGUNAN EKONOMI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endParaRPr lang="id-ID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id-ID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id-ID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globalisasi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invensi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id-ID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id-ID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			</a:t>
            </a:r>
          </a:p>
          <a:p>
            <a:pPr marL="0" indent="0" algn="just">
              <a:buNone/>
            </a:pPr>
            <a:r>
              <a:rPr lang="id-I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makmur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maju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mandiri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/>
          </a:p>
        </p:txBody>
      </p:sp>
      <p:sp>
        <p:nvSpPr>
          <p:cNvPr id="4" name="Right Arrow 3"/>
          <p:cNvSpPr/>
          <p:nvPr/>
        </p:nvSpPr>
        <p:spPr>
          <a:xfrm flipV="1">
            <a:off x="2386362" y="3429000"/>
            <a:ext cx="78581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ight Arrow 4"/>
          <p:cNvSpPr/>
          <p:nvPr/>
        </p:nvSpPr>
        <p:spPr>
          <a:xfrm flipV="1">
            <a:off x="4860032" y="3403281"/>
            <a:ext cx="785818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ight Arrow 5"/>
          <p:cNvSpPr/>
          <p:nvPr/>
        </p:nvSpPr>
        <p:spPr>
          <a:xfrm>
            <a:off x="1475656" y="4221088"/>
            <a:ext cx="71438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655-D037-45AA-8C6B-F21779AD2532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KarateristiK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Jenis-Jenis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HKI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0" indent="-27432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  <a:defRPr/>
            </a:pPr>
            <a:r>
              <a:rPr lang="en-US" sz="2400" dirty="0" err="1" smtClean="0"/>
              <a:t>Karya-karya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, </a:t>
            </a:r>
            <a:endParaRPr lang="id-ID" sz="2400" dirty="0" smtClean="0"/>
          </a:p>
          <a:p>
            <a:pPr marL="274320" lvl="0" indent="-27432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2400" dirty="0" err="1" smtClean="0"/>
              <a:t>seni</a:t>
            </a:r>
            <a:r>
              <a:rPr lang="en-US" sz="2400" dirty="0" smtClean="0"/>
              <a:t>,</a:t>
            </a:r>
            <a:endParaRPr lang="id-ID" sz="2400" dirty="0" smtClean="0"/>
          </a:p>
          <a:p>
            <a:pPr marL="274320" lvl="0" indent="-27432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2400" dirty="0" err="1" smtClean="0"/>
              <a:t>sastra</a:t>
            </a:r>
            <a:r>
              <a:rPr lang="en-US" sz="2400" dirty="0" smtClean="0"/>
              <a:t>,</a:t>
            </a:r>
            <a:endParaRPr lang="id-ID" sz="2400" dirty="0" smtClean="0"/>
          </a:p>
          <a:p>
            <a:pPr marL="274320" lvl="0" indent="-27432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§"/>
              <a:defRPr/>
            </a:pPr>
            <a:r>
              <a:rPr lang="en-US" sz="2400" dirty="0" err="1" smtClean="0"/>
              <a:t>Teknologi</a:t>
            </a:r>
            <a:r>
              <a:rPr lang="en-US" sz="2400" dirty="0" smtClean="0"/>
              <a:t>,</a:t>
            </a:r>
            <a:endParaRPr lang="id-ID" sz="2400" dirty="0" smtClean="0"/>
          </a:p>
          <a:p>
            <a:pPr marL="274320" lvl="0" indent="-27432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  <a:defRPr/>
            </a:pPr>
            <a:endParaRPr lang="id-ID" sz="2400" dirty="0" smtClean="0"/>
          </a:p>
          <a:p>
            <a:pPr marL="274320" lvl="0" indent="-27432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  <a:defRPr/>
            </a:pPr>
            <a:r>
              <a:rPr lang="en-US" sz="2400" dirty="0" smtClean="0"/>
              <a:t> </a:t>
            </a:r>
            <a:endParaRPr lang="id-ID" sz="2400" dirty="0" smtClean="0"/>
          </a:p>
          <a:p>
            <a:pPr marL="274320" lvl="0" indent="-27432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  <a:defRPr/>
            </a:pPr>
            <a:endParaRPr lang="id-ID" sz="2400" dirty="0" smtClean="0"/>
          </a:p>
          <a:p>
            <a:pPr marL="274320" lvl="0" indent="-27432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  <a:defRPr/>
            </a:pPr>
            <a:endParaRPr lang="en-US" sz="2400" dirty="0" smtClean="0"/>
          </a:p>
          <a:p>
            <a:endParaRPr lang="id-ID" sz="2400" dirty="0"/>
          </a:p>
        </p:txBody>
      </p:sp>
      <p:sp>
        <p:nvSpPr>
          <p:cNvPr id="4" name="Oval 3"/>
          <p:cNvSpPr/>
          <p:nvPr/>
        </p:nvSpPr>
        <p:spPr>
          <a:xfrm>
            <a:off x="3929058" y="2428868"/>
            <a:ext cx="1428760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Manusia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6429388" y="2428868"/>
            <a:ext cx="192882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id-ID" dirty="0" smtClean="0"/>
              <a:t>Daya cipta</a:t>
            </a:r>
          </a:p>
          <a:p>
            <a:pPr marL="342900" indent="-342900" algn="ctr">
              <a:buAutoNum type="arabicPeriod"/>
            </a:pPr>
            <a:r>
              <a:rPr lang="id-ID" dirty="0" smtClean="0"/>
              <a:t>Rasa</a:t>
            </a:r>
          </a:p>
          <a:p>
            <a:pPr marL="342900" indent="-342900" algn="ctr">
              <a:buAutoNum type="arabicPeriod"/>
            </a:pPr>
            <a:r>
              <a:rPr lang="id-ID" dirty="0" smtClean="0"/>
              <a:t>karsa</a:t>
            </a:r>
            <a:endParaRPr lang="id-ID" dirty="0"/>
          </a:p>
        </p:txBody>
      </p:sp>
      <p:sp>
        <p:nvSpPr>
          <p:cNvPr id="6" name="5-Point Star 5"/>
          <p:cNvSpPr/>
          <p:nvPr/>
        </p:nvSpPr>
        <p:spPr>
          <a:xfrm>
            <a:off x="4500562" y="4500570"/>
            <a:ext cx="1714512" cy="11430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Nilai</a:t>
            </a:r>
            <a:endParaRPr lang="id-ID" dirty="0"/>
          </a:p>
        </p:txBody>
      </p:sp>
      <p:cxnSp>
        <p:nvCxnSpPr>
          <p:cNvPr id="11" name="Curved Connector 10"/>
          <p:cNvCxnSpPr>
            <a:stCxn id="4" idx="6"/>
            <a:endCxn id="5" idx="1"/>
          </p:cNvCxnSpPr>
          <p:nvPr/>
        </p:nvCxnSpPr>
        <p:spPr>
          <a:xfrm>
            <a:off x="5357818" y="3107529"/>
            <a:ext cx="1071570" cy="1588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4"/>
          </p:cNvCxnSpPr>
          <p:nvPr/>
        </p:nvCxnSpPr>
        <p:spPr>
          <a:xfrm rot="16200000" flipH="1">
            <a:off x="4393405" y="4036223"/>
            <a:ext cx="100013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A9B-939E-4F3A-AD6B-E3709E897A7D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mengaplikasikan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HKI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mendayagunakan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HKI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efisien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Autofit/>
          </a:bodyPr>
          <a:lstStyle/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memantau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mengetahui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mengkaji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mengembangkan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teknologi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nformasi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didaftar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ditolaknya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permohonan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HKI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diajukan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Ditjen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HKI;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berakhirnya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HKI</a:t>
            </a:r>
          </a:p>
          <a:p>
            <a:endParaRPr lang="id-ID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0460-3B73-465B-93DF-C4AA702C4C84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menerapkan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mengaplikasikan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HKI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dunia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dihindari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perjanjian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memadai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a.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kepemilikan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c.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pembagian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intelektual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Mengadakan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pameran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intelektual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permohonan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pendaftaran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intlektual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4D746-1A94-407A-A2D9-7F8B715BD29A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44508" y="61555"/>
            <a:ext cx="878684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60338" algn="l"/>
                <a:tab pos="1447800" algn="l"/>
                <a:tab pos="1600200" algn="l"/>
              </a:tabLst>
            </a:pPr>
            <a:r>
              <a:rPr lang="en-US" sz="3600" b="1" dirty="0" err="1" smtClean="0">
                <a:latin typeface="Hobo Std" pitchFamily="34" charset="0"/>
              </a:rPr>
              <a:t>Undang</a:t>
            </a:r>
            <a:r>
              <a:rPr lang="en-US" sz="3600" b="1" dirty="0" smtClean="0">
                <a:latin typeface="Hobo Std" pitchFamily="34" charset="0"/>
              </a:rPr>
              <a:t> – </a:t>
            </a:r>
            <a:r>
              <a:rPr lang="en-US" sz="3600" b="1" dirty="0" err="1" smtClean="0">
                <a:latin typeface="Hobo Std" pitchFamily="34" charset="0"/>
              </a:rPr>
              <a:t>undang</a:t>
            </a:r>
            <a:r>
              <a:rPr lang="en-US" sz="3600" b="1" dirty="0" smtClean="0">
                <a:latin typeface="Hobo Std" pitchFamily="34" charset="0"/>
              </a:rPr>
              <a:t> </a:t>
            </a:r>
            <a:r>
              <a:rPr lang="en-US" sz="3600" b="1" dirty="0" err="1" smtClean="0">
                <a:latin typeface="Hobo Std" pitchFamily="34" charset="0"/>
              </a:rPr>
              <a:t>hki</a:t>
            </a:r>
            <a:r>
              <a:rPr lang="en-US" sz="3600" b="1" dirty="0" smtClean="0">
                <a:latin typeface="Hobo Std" pitchFamily="34" charset="0"/>
              </a:rPr>
              <a:t> </a:t>
            </a:r>
            <a:r>
              <a:rPr lang="en-US" sz="3600" b="1" dirty="0" err="1" smtClean="0">
                <a:latin typeface="Hobo Std" pitchFamily="34" charset="0"/>
              </a:rPr>
              <a:t>tentang</a:t>
            </a:r>
            <a:r>
              <a:rPr lang="en-US" sz="3600" b="1" dirty="0" smtClean="0">
                <a:latin typeface="Hobo Std" pitchFamily="34" charset="0"/>
              </a:rPr>
              <a:t> </a:t>
            </a:r>
            <a:r>
              <a:rPr lang="en-US" sz="3600" b="1" dirty="0" err="1" smtClean="0">
                <a:latin typeface="Hobo Std" pitchFamily="34" charset="0"/>
              </a:rPr>
              <a:t>ekonomi</a:t>
            </a:r>
            <a:r>
              <a:rPr lang="en-US" sz="3600" b="1" dirty="0" smtClean="0">
                <a:latin typeface="Hobo Std" pitchFamily="34" charset="0"/>
              </a:rPr>
              <a:t> </a:t>
            </a:r>
            <a:r>
              <a:rPr lang="en-US" sz="3600" b="1" dirty="0" err="1" smtClean="0">
                <a:latin typeface="Hobo Std" pitchFamily="34" charset="0"/>
              </a:rPr>
              <a:t>dan</a:t>
            </a:r>
            <a:r>
              <a:rPr lang="en-US" sz="3600" b="1" dirty="0" smtClean="0">
                <a:latin typeface="Hobo Std" pitchFamily="34" charset="0"/>
              </a:rPr>
              <a:t> </a:t>
            </a:r>
            <a:r>
              <a:rPr lang="en-US" sz="3600" b="1" dirty="0" err="1" smtClean="0">
                <a:latin typeface="Hobo Std" pitchFamily="34" charset="0"/>
              </a:rPr>
              <a:t>aset</a:t>
            </a:r>
            <a:r>
              <a:rPr lang="en-US" sz="3600" b="1" dirty="0" smtClean="0">
                <a:latin typeface="Hobo Std" pitchFamily="34" charset="0"/>
              </a:rPr>
              <a:t> </a:t>
            </a:r>
            <a:r>
              <a:rPr lang="en-US" sz="3600" b="1" dirty="0" err="1" smtClean="0">
                <a:latin typeface="Hobo Std" pitchFamily="34" charset="0"/>
              </a:rPr>
              <a:t>perusahaan</a:t>
            </a:r>
            <a:endParaRPr kumimoji="0" lang="en-US" sz="36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1" y="1370920"/>
            <a:ext cx="10181746" cy="32501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UU No. 29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2000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Varietas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Tanaman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(PVT).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UU No. 30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2000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Rahasia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UU No. 31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Desain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UU No. 32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Desain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Tata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Letak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Sirkuit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Terpadu</a:t>
            </a:r>
            <a:r>
              <a:rPr lang="id-ID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(DTLST).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UU No. 14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2001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Paten.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UU No. 15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2001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Merek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UU No. 19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2002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Cipta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9AD66DA7-F065-4616-A47B-108DF86224F9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2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3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nl-NL" smtClean="0"/>
              <a:t>Revisi 01 Paten dan Hak Cipta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1643050"/>
            <a:ext cx="78581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Kurang nya info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keterkaitan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dunia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Intelektual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Font typeface="+mj-lt"/>
              <a:buAutoNum type="arabicPeriod" startAt="3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pemalsuan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Persaingan tidak sehat</a:t>
            </a:r>
          </a:p>
          <a:p>
            <a:pPr marL="596646" indent="-514350">
              <a:buFont typeface="+mj-lt"/>
              <a:buAutoNum type="arabicPeriod" startAt="3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eksklusif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Font typeface="+mj-lt"/>
              <a:buAutoNum type="arabicPeriod" startAt="3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aturan-aturan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rambu-rambu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dipatuhi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HKI.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282" y="428604"/>
            <a:ext cx="8929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Mengapa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HAKI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Sehari-hari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D387-D289-47F9-A7DE-5C3590A75944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4643446"/>
            <a:ext cx="18002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2C6D-4BAB-454D-BD77-BF5599E4EB99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304</Words>
  <Application>Microsoft Office PowerPoint</Application>
  <PresentationFormat>On-screen Show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KEBUTUHAN PERLINDUNGAN HKI TERKAIT  DENGAN PESATNYA PEMBANGUNAN EKONOMI </vt:lpstr>
      <vt:lpstr>KarateristiK Jenis-Jenis   Perlindungan Hukum HKI</vt:lpstr>
      <vt:lpstr>Strategi yang dapat dilakukan oleh perusahaan dalam mengaplikasikan HKI adalah mendayagunakan sistem informasi HKI secara efisien dan efektif sebagai berikut :</vt:lpstr>
      <vt:lpstr>Dalam menerapkan/mengaplikasikan HKI dalam dunia industri perlu dihindari hal-hal berikut ini:</vt:lpstr>
      <vt:lpstr>PowerPoint Presentation</vt:lpstr>
      <vt:lpstr>PowerPoint Presentation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95</cp:revision>
  <dcterms:created xsi:type="dcterms:W3CDTF">2010-04-18T12:06:30Z</dcterms:created>
  <dcterms:modified xsi:type="dcterms:W3CDTF">2016-01-06T00:29:51Z</dcterms:modified>
</cp:coreProperties>
</file>