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56" r:id="rId2"/>
    <p:sldId id="318" r:id="rId3"/>
    <p:sldId id="367" r:id="rId4"/>
    <p:sldId id="369" r:id="rId5"/>
    <p:sldId id="391" r:id="rId6"/>
    <p:sldId id="392" r:id="rId7"/>
    <p:sldId id="371" r:id="rId8"/>
    <p:sldId id="408" r:id="rId9"/>
    <p:sldId id="409" r:id="rId10"/>
    <p:sldId id="407" r:id="rId11"/>
    <p:sldId id="393" r:id="rId12"/>
    <p:sldId id="410" r:id="rId13"/>
    <p:sldId id="397" r:id="rId14"/>
    <p:sldId id="411" r:id="rId15"/>
    <p:sldId id="412" r:id="rId16"/>
    <p:sldId id="394" r:id="rId17"/>
    <p:sldId id="413" r:id="rId18"/>
    <p:sldId id="414" r:id="rId19"/>
    <p:sldId id="396" r:id="rId20"/>
    <p:sldId id="415" r:id="rId21"/>
    <p:sldId id="416" r:id="rId22"/>
    <p:sldId id="417" r:id="rId23"/>
    <p:sldId id="418" r:id="rId24"/>
    <p:sldId id="398" r:id="rId25"/>
    <p:sldId id="419" r:id="rId26"/>
    <p:sldId id="420" r:id="rId27"/>
    <p:sldId id="300" r:id="rId28"/>
  </p:sldIdLst>
  <p:sldSz cx="9144000" cy="6858000" type="screen4x3"/>
  <p:notesSz cx="7045325" cy="9345613"/>
  <p:custDataLst>
    <p:tags r:id="rId3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16" autoAdjust="0"/>
    <p:restoredTop sz="94580" autoAdjust="0"/>
  </p:normalViewPr>
  <p:slideViewPr>
    <p:cSldViewPr>
      <p:cViewPr varScale="1">
        <p:scale>
          <a:sx n="51" d="100"/>
          <a:sy n="51" d="100"/>
        </p:scale>
        <p:origin x="52" y="2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Dengan</a:t>
            </a:r>
            <a:r>
              <a:rPr lang="en-US" dirty="0"/>
              <a:t> </a:t>
            </a:r>
            <a:r>
              <a:rPr lang="en-US" dirty="0" err="1"/>
              <a:t>pemenuhan</a:t>
            </a:r>
            <a:r>
              <a:rPr lang="en-US" dirty="0"/>
              <a:t> </a:t>
            </a:r>
            <a:r>
              <a:rPr lang="en-US" dirty="0" err="1"/>
              <a:t>prestasi</a:t>
            </a:r>
            <a:r>
              <a:rPr lang="en-US" dirty="0"/>
              <a:t> </a:t>
            </a:r>
            <a:r>
              <a:rPr lang="en-US" dirty="0" err="1"/>
              <a:t>kpd</a:t>
            </a:r>
            <a:r>
              <a:rPr lang="en-US" dirty="0"/>
              <a:t> salah </a:t>
            </a:r>
            <a:r>
              <a:rPr lang="en-US" dirty="0" err="1"/>
              <a:t>satu</a:t>
            </a:r>
            <a:r>
              <a:rPr lang="en-US" dirty="0"/>
              <a:t> </a:t>
            </a:r>
            <a:r>
              <a:rPr lang="en-US" dirty="0" err="1"/>
              <a:t>kreditur</a:t>
            </a:r>
            <a:r>
              <a:rPr lang="en-US" dirty="0"/>
              <a:t>, </a:t>
            </a:r>
            <a:r>
              <a:rPr lang="en-US" dirty="0" err="1"/>
              <a:t>membebaskan</a:t>
            </a:r>
            <a:r>
              <a:rPr lang="en-US" dirty="0"/>
              <a:t> </a:t>
            </a:r>
            <a:r>
              <a:rPr lang="en-US" dirty="0" err="1"/>
              <a:t>debitur</a:t>
            </a:r>
            <a:r>
              <a:rPr lang="en-US" dirty="0"/>
              <a:t> </a:t>
            </a:r>
            <a:r>
              <a:rPr lang="en-US" dirty="0" err="1"/>
              <a:t>thd</a:t>
            </a:r>
            <a:r>
              <a:rPr lang="en-US" dirty="0"/>
              <a:t> </a:t>
            </a:r>
            <a:r>
              <a:rPr lang="en-US" dirty="0" err="1"/>
              <a:t>pelaksanaan</a:t>
            </a:r>
            <a:r>
              <a:rPr lang="en-US" dirty="0"/>
              <a:t> </a:t>
            </a:r>
            <a:r>
              <a:rPr lang="en-US" dirty="0" err="1"/>
              <a:t>perjanjian</a:t>
            </a:r>
            <a:r>
              <a:rPr lang="en-US" dirty="0"/>
              <a:t> </a:t>
            </a:r>
            <a:r>
              <a:rPr lang="en-US" dirty="0" err="1"/>
              <a:t>thd</a:t>
            </a:r>
            <a:r>
              <a:rPr lang="en-US" dirty="0"/>
              <a:t> </a:t>
            </a:r>
            <a:r>
              <a:rPr lang="en-US" dirty="0" err="1"/>
              <a:t>kreditur</a:t>
            </a:r>
            <a:r>
              <a:rPr lang="en-US" dirty="0"/>
              <a:t> </a:t>
            </a:r>
            <a:r>
              <a:rPr lang="en-US" dirty="0" err="1"/>
              <a:t>selebihnya</a:t>
            </a:r>
            <a:r>
              <a:rPr lang="en-US" dirty="0"/>
              <a:t>.</a:t>
            </a:r>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8089436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1032610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1957567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41194431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4086579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9439054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42438429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2574272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3540015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29973404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Cth</a:t>
            </a:r>
            <a:r>
              <a:rPr lang="en-US" dirty="0"/>
              <a:t>: </a:t>
            </a:r>
            <a:r>
              <a:rPr lang="en-ID" sz="1800" b="0" i="0" dirty="0" err="1">
                <a:solidFill>
                  <a:srgbClr val="242021"/>
                </a:solidFill>
                <a:effectLst/>
                <a:latin typeface="BookAntiqua"/>
              </a:rPr>
              <a:t>ketika</a:t>
            </a:r>
            <a:r>
              <a:rPr lang="en-ID" sz="1800" b="0" i="0" dirty="0">
                <a:solidFill>
                  <a:srgbClr val="242021"/>
                </a:solidFill>
                <a:effectLst/>
                <a:latin typeface="BookAntiqua"/>
              </a:rPr>
              <a:t> </a:t>
            </a:r>
            <a:r>
              <a:rPr lang="en-ID" sz="1800" b="0" i="0" dirty="0" err="1">
                <a:solidFill>
                  <a:srgbClr val="242021"/>
                </a:solidFill>
                <a:effectLst/>
                <a:latin typeface="BookAntiqua"/>
              </a:rPr>
              <a:t>dua</a:t>
            </a:r>
            <a:r>
              <a:rPr lang="en-ID" sz="1800" b="0" i="0" dirty="0">
                <a:solidFill>
                  <a:srgbClr val="242021"/>
                </a:solidFill>
                <a:effectLst/>
                <a:latin typeface="BookAntiqua"/>
              </a:rPr>
              <a:t> orang </a:t>
            </a:r>
            <a:r>
              <a:rPr lang="en-ID" sz="1800" b="0" i="0" dirty="0" err="1">
                <a:solidFill>
                  <a:srgbClr val="242021"/>
                </a:solidFill>
                <a:effectLst/>
                <a:latin typeface="BookAntiqua"/>
              </a:rPr>
              <a:t>penjual</a:t>
            </a:r>
            <a:r>
              <a:rPr lang="en-ID" sz="1800" b="0" i="0" dirty="0">
                <a:solidFill>
                  <a:srgbClr val="242021"/>
                </a:solidFill>
                <a:effectLst/>
                <a:latin typeface="BookAntiqua"/>
              </a:rPr>
              <a:t> </a:t>
            </a:r>
            <a:r>
              <a:rPr lang="en-ID" sz="1800" b="0" i="0" dirty="0" err="1">
                <a:solidFill>
                  <a:srgbClr val="242021"/>
                </a:solidFill>
                <a:effectLst/>
                <a:latin typeface="BookAntiqua"/>
              </a:rPr>
              <a:t>barang-barang</a:t>
            </a:r>
            <a:r>
              <a:rPr lang="en-ID" sz="1800" b="0" i="0" dirty="0">
                <a:solidFill>
                  <a:srgbClr val="242021"/>
                </a:solidFill>
                <a:effectLst/>
                <a:latin typeface="BookAntiqua"/>
              </a:rPr>
              <a:t> yang </a:t>
            </a:r>
            <a:r>
              <a:rPr lang="en-ID" sz="1800" b="0" i="0" dirty="0" err="1">
                <a:solidFill>
                  <a:srgbClr val="242021"/>
                </a:solidFill>
                <a:effectLst/>
                <a:latin typeface="BookAntiqua"/>
              </a:rPr>
              <a:t>sama</a:t>
            </a:r>
            <a:r>
              <a:rPr lang="en-ID" sz="1800" b="0" i="0" dirty="0">
                <a:solidFill>
                  <a:srgbClr val="242021"/>
                </a:solidFill>
                <a:effectLst/>
                <a:latin typeface="BookAntiqua"/>
              </a:rPr>
              <a:t> </a:t>
            </a:r>
            <a:r>
              <a:rPr lang="en-ID" sz="1800" b="0" i="0" dirty="0" err="1">
                <a:solidFill>
                  <a:srgbClr val="242021"/>
                </a:solidFill>
                <a:effectLst/>
                <a:latin typeface="BookAntiqua"/>
              </a:rPr>
              <a:t>jenisnya</a:t>
            </a:r>
            <a:r>
              <a:rPr lang="en-ID" sz="1800" b="0" i="0" dirty="0">
                <a:solidFill>
                  <a:srgbClr val="242021"/>
                </a:solidFill>
                <a:effectLst/>
                <a:latin typeface="BookAntiqua"/>
              </a:rPr>
              <a:t> </a:t>
            </a:r>
            <a:r>
              <a:rPr lang="en-ID" sz="1800" b="0" i="0" dirty="0" err="1">
                <a:solidFill>
                  <a:srgbClr val="242021"/>
                </a:solidFill>
                <a:effectLst/>
                <a:latin typeface="BookAntiqua"/>
              </a:rPr>
              <a:t>mengadakan</a:t>
            </a:r>
            <a:r>
              <a:rPr lang="en-ID" sz="1800" b="0" i="0" dirty="0">
                <a:solidFill>
                  <a:srgbClr val="242021"/>
                </a:solidFill>
                <a:effectLst/>
                <a:latin typeface="BookAntiqua"/>
              </a:rPr>
              <a:t> </a:t>
            </a:r>
            <a:r>
              <a:rPr lang="en-ID" sz="1800" b="0" i="0" dirty="0" err="1">
                <a:solidFill>
                  <a:srgbClr val="242021"/>
                </a:solidFill>
                <a:effectLst/>
                <a:latin typeface="BookAntiqua"/>
              </a:rPr>
              <a:t>persetujuan</a:t>
            </a:r>
            <a:r>
              <a:rPr lang="en-ID" sz="1800" b="0" i="0" dirty="0">
                <a:solidFill>
                  <a:srgbClr val="242021"/>
                </a:solidFill>
                <a:effectLst/>
                <a:latin typeface="BookAntiqua"/>
              </a:rPr>
              <a:t> </a:t>
            </a:r>
            <a:r>
              <a:rPr lang="en-ID" sz="1800" b="0" i="0" dirty="0" err="1">
                <a:solidFill>
                  <a:srgbClr val="242021"/>
                </a:solidFill>
                <a:effectLst/>
                <a:latin typeface="BookAntiqua"/>
              </a:rPr>
              <a:t>untuk</a:t>
            </a:r>
            <a:r>
              <a:rPr lang="en-ID" sz="1800" b="0" i="0" dirty="0">
                <a:solidFill>
                  <a:srgbClr val="242021"/>
                </a:solidFill>
                <a:effectLst/>
                <a:latin typeface="BookAntiqua"/>
              </a:rPr>
              <a:t> </a:t>
            </a:r>
            <a:r>
              <a:rPr lang="en-ID" sz="1800" b="0" i="0" dirty="0" err="1">
                <a:solidFill>
                  <a:srgbClr val="242021"/>
                </a:solidFill>
                <a:effectLst/>
                <a:latin typeface="BookAntiqua"/>
              </a:rPr>
              <a:t>tidak</a:t>
            </a:r>
            <a:r>
              <a:rPr lang="en-ID" sz="1800" b="0" i="0" dirty="0">
                <a:solidFill>
                  <a:srgbClr val="242021"/>
                </a:solidFill>
                <a:effectLst/>
                <a:latin typeface="BookAntiqua"/>
              </a:rPr>
              <a:t> </a:t>
            </a:r>
            <a:r>
              <a:rPr lang="en-ID" sz="1800" b="0" i="0" dirty="0" err="1">
                <a:solidFill>
                  <a:srgbClr val="242021"/>
                </a:solidFill>
                <a:effectLst/>
                <a:latin typeface="BookAntiqua"/>
              </a:rPr>
              <a:t>saling</a:t>
            </a:r>
            <a:r>
              <a:rPr lang="en-ID" sz="1800" b="0" i="0" dirty="0">
                <a:solidFill>
                  <a:srgbClr val="242021"/>
                </a:solidFill>
                <a:effectLst/>
                <a:latin typeface="BookAntiqua"/>
              </a:rPr>
              <a:t> </a:t>
            </a:r>
            <a:r>
              <a:rPr lang="en-ID" sz="1800" b="0" i="0" dirty="0" err="1">
                <a:solidFill>
                  <a:srgbClr val="242021"/>
                </a:solidFill>
                <a:effectLst/>
                <a:latin typeface="BookAntiqua"/>
              </a:rPr>
              <a:t>melakukan</a:t>
            </a:r>
            <a:r>
              <a:rPr lang="en-ID" sz="1800" b="0" i="0" dirty="0">
                <a:solidFill>
                  <a:srgbClr val="242021"/>
                </a:solidFill>
                <a:effectLst/>
                <a:latin typeface="BookAntiqua"/>
              </a:rPr>
              <a:t> </a:t>
            </a:r>
            <a:r>
              <a:rPr lang="en-ID" sz="1800" b="0" i="0" dirty="0" err="1">
                <a:solidFill>
                  <a:srgbClr val="242021"/>
                </a:solidFill>
                <a:effectLst/>
                <a:latin typeface="BookAntiqua"/>
              </a:rPr>
              <a:t>persaingan</a:t>
            </a:r>
            <a:r>
              <a:rPr lang="en-ID" sz="1800" b="0" i="0" dirty="0">
                <a:solidFill>
                  <a:srgbClr val="242021"/>
                </a:solidFill>
                <a:effectLst/>
                <a:latin typeface="BookAntiqua"/>
              </a:rPr>
              <a:t>, </a:t>
            </a:r>
            <a:r>
              <a:rPr lang="en-ID" sz="1800" b="0" i="0" dirty="0" err="1">
                <a:solidFill>
                  <a:srgbClr val="242021"/>
                </a:solidFill>
                <a:effectLst/>
                <a:latin typeface="BookAntiqua"/>
              </a:rPr>
              <a:t>maka</a:t>
            </a:r>
            <a:r>
              <a:rPr lang="en-ID" sz="1800" b="0" i="0" dirty="0">
                <a:solidFill>
                  <a:srgbClr val="242021"/>
                </a:solidFill>
                <a:effectLst/>
                <a:latin typeface="BookAntiqua"/>
              </a:rPr>
              <a:t> </a:t>
            </a:r>
            <a:r>
              <a:rPr lang="en-ID" sz="1800" b="0" i="0" dirty="0" err="1">
                <a:solidFill>
                  <a:srgbClr val="242021"/>
                </a:solidFill>
                <a:effectLst/>
                <a:latin typeface="BookAntiqua"/>
              </a:rPr>
              <a:t>hal</a:t>
            </a:r>
            <a:r>
              <a:rPr lang="en-ID" sz="1800" b="0" i="0" dirty="0">
                <a:solidFill>
                  <a:srgbClr val="242021"/>
                </a:solidFill>
                <a:effectLst/>
                <a:latin typeface="BookAntiqua"/>
              </a:rPr>
              <a:t> </a:t>
            </a:r>
            <a:r>
              <a:rPr lang="en-ID" sz="1800" b="0" i="0" dirty="0" err="1">
                <a:solidFill>
                  <a:srgbClr val="242021"/>
                </a:solidFill>
                <a:effectLst/>
                <a:latin typeface="BookAntiqua"/>
              </a:rPr>
              <a:t>ini</a:t>
            </a:r>
            <a:r>
              <a:rPr lang="en-ID" sz="1800" b="0" i="0" dirty="0">
                <a:solidFill>
                  <a:srgbClr val="242021"/>
                </a:solidFill>
                <a:effectLst/>
                <a:latin typeface="BookAntiqua"/>
              </a:rPr>
              <a:t> </a:t>
            </a:r>
            <a:r>
              <a:rPr lang="en-ID" sz="1800" b="0" i="0" dirty="0" err="1">
                <a:solidFill>
                  <a:srgbClr val="242021"/>
                </a:solidFill>
                <a:effectLst/>
                <a:latin typeface="BookAntiqua"/>
              </a:rPr>
              <a:t>termasuk</a:t>
            </a:r>
            <a:r>
              <a:rPr lang="en-ID" sz="1800" b="0" i="0" dirty="0">
                <a:solidFill>
                  <a:srgbClr val="242021"/>
                </a:solidFill>
                <a:effectLst/>
                <a:latin typeface="BookAntiqua"/>
              </a:rPr>
              <a:t> </a:t>
            </a:r>
            <a:r>
              <a:rPr lang="en-ID" sz="1800" b="0" i="0" dirty="0" err="1">
                <a:solidFill>
                  <a:srgbClr val="242021"/>
                </a:solidFill>
                <a:effectLst/>
                <a:latin typeface="BookAntiqua"/>
              </a:rPr>
              <a:t>dalam</a:t>
            </a:r>
            <a:r>
              <a:rPr lang="en-ID" sz="1800" b="0" i="0" dirty="0">
                <a:solidFill>
                  <a:srgbClr val="242021"/>
                </a:solidFill>
                <a:effectLst/>
                <a:latin typeface="BookAntiqua"/>
              </a:rPr>
              <a:t> </a:t>
            </a:r>
            <a:r>
              <a:rPr lang="en-ID" sz="1800" b="0" i="0" dirty="0" err="1">
                <a:solidFill>
                  <a:srgbClr val="242021"/>
                </a:solidFill>
                <a:effectLst/>
                <a:latin typeface="BookAntiqua"/>
              </a:rPr>
              <a:t>perikatan</a:t>
            </a:r>
            <a:r>
              <a:rPr lang="en-ID" sz="1800" b="0" i="0" dirty="0">
                <a:solidFill>
                  <a:srgbClr val="242021"/>
                </a:solidFill>
                <a:effectLst/>
                <a:latin typeface="BookAntiqua"/>
              </a:rPr>
              <a:t> </a:t>
            </a:r>
            <a:r>
              <a:rPr lang="en-ID" sz="1800" b="0" i="0" dirty="0" err="1">
                <a:solidFill>
                  <a:srgbClr val="242021"/>
                </a:solidFill>
                <a:effectLst/>
                <a:latin typeface="BookAntiqua"/>
              </a:rPr>
              <a:t>untuk</a:t>
            </a:r>
            <a:r>
              <a:rPr lang="en-ID" sz="1800" b="0" i="0" dirty="0">
                <a:solidFill>
                  <a:srgbClr val="242021"/>
                </a:solidFill>
                <a:effectLst/>
                <a:latin typeface="BookAntiqua"/>
              </a:rPr>
              <a:t> </a:t>
            </a:r>
            <a:r>
              <a:rPr lang="en-ID" sz="1800" b="0" i="0" dirty="0" err="1">
                <a:solidFill>
                  <a:srgbClr val="242021"/>
                </a:solidFill>
                <a:effectLst/>
                <a:latin typeface="BookAntiqua"/>
              </a:rPr>
              <a:t>tidak</a:t>
            </a:r>
            <a:r>
              <a:rPr lang="en-ID" sz="1800" b="0" i="0" dirty="0">
                <a:solidFill>
                  <a:srgbClr val="242021"/>
                </a:solidFill>
                <a:effectLst/>
                <a:latin typeface="BookAntiqua"/>
              </a:rPr>
              <a:t> </a:t>
            </a:r>
            <a:r>
              <a:rPr lang="en-ID" sz="1800" b="0" i="0" dirty="0" err="1">
                <a:solidFill>
                  <a:srgbClr val="242021"/>
                </a:solidFill>
                <a:effectLst/>
                <a:latin typeface="BookAntiqua"/>
              </a:rPr>
              <a:t>melakukan</a:t>
            </a:r>
            <a:r>
              <a:rPr lang="en-ID" sz="1800" b="0" i="0" dirty="0">
                <a:solidFill>
                  <a:srgbClr val="242021"/>
                </a:solidFill>
                <a:effectLst/>
                <a:latin typeface="BookAntiqua"/>
              </a:rPr>
              <a:t> </a:t>
            </a:r>
            <a:r>
              <a:rPr lang="en-ID" sz="1800" b="0" i="0" dirty="0" err="1">
                <a:solidFill>
                  <a:srgbClr val="242021"/>
                </a:solidFill>
                <a:effectLst/>
                <a:latin typeface="BookAntiqua"/>
              </a:rPr>
              <a:t>sesuatu</a:t>
            </a:r>
            <a:r>
              <a:rPr lang="en-ID" dirty="0"/>
              <a:t> </a:t>
            </a:r>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15275247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26091831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2680936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958286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Cth</a:t>
            </a:r>
            <a:r>
              <a:rPr lang="en-US" dirty="0"/>
              <a:t> </a:t>
            </a:r>
            <a:r>
              <a:rPr lang="en-US" dirty="0" err="1"/>
              <a:t>sepintas</a:t>
            </a:r>
            <a:r>
              <a:rPr lang="en-US" dirty="0"/>
              <a:t> </a:t>
            </a:r>
            <a:r>
              <a:rPr lang="en-US" dirty="0" err="1"/>
              <a:t>lalu</a:t>
            </a:r>
            <a:r>
              <a:rPr lang="en-US" dirty="0"/>
              <a:t>: </a:t>
            </a:r>
            <a:r>
              <a:rPr lang="en-ID" sz="1800" b="0" i="0" dirty="0" err="1">
                <a:solidFill>
                  <a:srgbClr val="242021"/>
                </a:solidFill>
                <a:effectLst/>
                <a:latin typeface="BookAntiqua"/>
              </a:rPr>
              <a:t>perjanjian</a:t>
            </a:r>
            <a:r>
              <a:rPr lang="en-ID" sz="1800" b="0" i="0" dirty="0">
                <a:solidFill>
                  <a:srgbClr val="242021"/>
                </a:solidFill>
                <a:effectLst/>
                <a:latin typeface="BookAntiqua"/>
              </a:rPr>
              <a:t> </a:t>
            </a:r>
            <a:r>
              <a:rPr lang="en-ID" sz="1800" b="0" i="0" dirty="0" err="1">
                <a:solidFill>
                  <a:srgbClr val="242021"/>
                </a:solidFill>
                <a:effectLst/>
                <a:latin typeface="BookAntiqua"/>
              </a:rPr>
              <a:t>jual</a:t>
            </a:r>
            <a:r>
              <a:rPr lang="en-ID" sz="1800" b="0" i="0" dirty="0">
                <a:solidFill>
                  <a:srgbClr val="242021"/>
                </a:solidFill>
                <a:effectLst/>
                <a:latin typeface="BookAntiqua"/>
              </a:rPr>
              <a:t> </a:t>
            </a:r>
            <a:r>
              <a:rPr lang="en-ID" sz="1800" b="0" i="0" dirty="0" err="1">
                <a:solidFill>
                  <a:srgbClr val="242021"/>
                </a:solidFill>
                <a:effectLst/>
                <a:latin typeface="BookAntiqua"/>
              </a:rPr>
              <a:t>beli</a:t>
            </a:r>
            <a:r>
              <a:rPr lang="en-ID" sz="1800" b="0" i="0" dirty="0">
                <a:solidFill>
                  <a:srgbClr val="242021"/>
                </a:solidFill>
                <a:effectLst/>
                <a:latin typeface="BookAntiqua"/>
              </a:rPr>
              <a:t>, </a:t>
            </a:r>
            <a:r>
              <a:rPr lang="en-ID" sz="1800" b="0" i="0" dirty="0" err="1">
                <a:solidFill>
                  <a:srgbClr val="242021"/>
                </a:solidFill>
                <a:effectLst/>
                <a:latin typeface="BookAntiqua"/>
              </a:rPr>
              <a:t>dimana</a:t>
            </a:r>
            <a:r>
              <a:rPr lang="en-ID" sz="1800" b="0" i="0" dirty="0">
                <a:solidFill>
                  <a:srgbClr val="242021"/>
                </a:solidFill>
                <a:effectLst/>
                <a:latin typeface="BookAntiqua"/>
              </a:rPr>
              <a:t> </a:t>
            </a:r>
            <a:r>
              <a:rPr lang="en-ID" sz="1800" b="0" i="0" dirty="0" err="1">
                <a:solidFill>
                  <a:srgbClr val="242021"/>
                </a:solidFill>
                <a:effectLst/>
                <a:latin typeface="BookAntiqua"/>
              </a:rPr>
              <a:t>perjanjian</a:t>
            </a:r>
            <a:r>
              <a:rPr lang="en-ID" sz="1800" b="0" i="0" dirty="0">
                <a:solidFill>
                  <a:srgbClr val="242021"/>
                </a:solidFill>
                <a:effectLst/>
                <a:latin typeface="BookAntiqua"/>
              </a:rPr>
              <a:t> </a:t>
            </a:r>
            <a:r>
              <a:rPr lang="en-ID" sz="1800" b="0" i="0" dirty="0" err="1">
                <a:solidFill>
                  <a:srgbClr val="242021"/>
                </a:solidFill>
                <a:effectLst/>
                <a:latin typeface="BookAntiqua"/>
              </a:rPr>
              <a:t>ini</a:t>
            </a:r>
            <a:r>
              <a:rPr lang="en-ID" sz="1800" b="0" i="0" dirty="0">
                <a:solidFill>
                  <a:srgbClr val="242021"/>
                </a:solidFill>
                <a:effectLst/>
                <a:latin typeface="BookAntiqua"/>
              </a:rPr>
              <a:t> </a:t>
            </a:r>
            <a:r>
              <a:rPr lang="en-ID" sz="1800" b="0" i="0" dirty="0" err="1">
                <a:solidFill>
                  <a:srgbClr val="242021"/>
                </a:solidFill>
                <a:effectLst/>
                <a:latin typeface="BookAntiqua"/>
              </a:rPr>
              <a:t>akan</a:t>
            </a:r>
            <a:r>
              <a:rPr lang="en-ID" sz="1800" b="0" i="0" dirty="0">
                <a:solidFill>
                  <a:srgbClr val="242021"/>
                </a:solidFill>
                <a:effectLst/>
                <a:latin typeface="BookAntiqua"/>
              </a:rPr>
              <a:t> </a:t>
            </a:r>
            <a:r>
              <a:rPr lang="en-ID" sz="1800" b="0" i="0" dirty="0" err="1">
                <a:solidFill>
                  <a:srgbClr val="242021"/>
                </a:solidFill>
                <a:effectLst/>
                <a:latin typeface="BookAntiqua"/>
              </a:rPr>
              <a:t>berakhir</a:t>
            </a:r>
            <a:r>
              <a:rPr lang="en-ID" sz="1800" b="0" i="0" dirty="0">
                <a:solidFill>
                  <a:srgbClr val="242021"/>
                </a:solidFill>
                <a:effectLst/>
                <a:latin typeface="BookAntiqua"/>
              </a:rPr>
              <a:t> </a:t>
            </a:r>
            <a:r>
              <a:rPr lang="en-ID" sz="1800" b="0" i="0" dirty="0" err="1">
                <a:solidFill>
                  <a:srgbClr val="242021"/>
                </a:solidFill>
                <a:effectLst/>
                <a:latin typeface="BookAntiqua"/>
              </a:rPr>
              <a:t>sekejap</a:t>
            </a:r>
            <a:r>
              <a:rPr lang="en-ID" sz="1800" b="0" i="0" dirty="0">
                <a:solidFill>
                  <a:srgbClr val="242021"/>
                </a:solidFill>
                <a:effectLst/>
                <a:latin typeface="BookAntiqua"/>
              </a:rPr>
              <a:t> </a:t>
            </a:r>
            <a:r>
              <a:rPr lang="en-ID" sz="1800" b="0" i="0" dirty="0" err="1">
                <a:solidFill>
                  <a:srgbClr val="242021"/>
                </a:solidFill>
                <a:effectLst/>
                <a:latin typeface="BookAntiqua"/>
              </a:rPr>
              <a:t>setelah</a:t>
            </a:r>
            <a:r>
              <a:rPr lang="en-ID" sz="1800" b="0" i="0" dirty="0">
                <a:solidFill>
                  <a:srgbClr val="242021"/>
                </a:solidFill>
                <a:effectLst/>
                <a:latin typeface="BookAntiqua"/>
              </a:rPr>
              <a:t> </a:t>
            </a:r>
            <a:r>
              <a:rPr lang="en-ID" sz="1800" b="0" i="0" dirty="0" err="1">
                <a:solidFill>
                  <a:srgbClr val="242021"/>
                </a:solidFill>
                <a:effectLst/>
                <a:latin typeface="BookAntiqua"/>
              </a:rPr>
              <a:t>barang</a:t>
            </a:r>
            <a:r>
              <a:rPr lang="en-ID" sz="1800" b="0" i="0" dirty="0">
                <a:solidFill>
                  <a:srgbClr val="242021"/>
                </a:solidFill>
                <a:effectLst/>
                <a:latin typeface="BookAntiqua"/>
              </a:rPr>
              <a:t> yang </a:t>
            </a:r>
            <a:r>
              <a:rPr lang="en-ID" sz="1800" b="0" i="0" dirty="0" err="1">
                <a:solidFill>
                  <a:srgbClr val="242021"/>
                </a:solidFill>
                <a:effectLst/>
                <a:latin typeface="BookAntiqua"/>
              </a:rPr>
              <a:t>dibeli</a:t>
            </a:r>
            <a:r>
              <a:rPr lang="en-ID" sz="1800" b="0" i="0" dirty="0">
                <a:solidFill>
                  <a:srgbClr val="242021"/>
                </a:solidFill>
                <a:effectLst/>
                <a:latin typeface="BookAntiqua"/>
              </a:rPr>
              <a:t> </a:t>
            </a:r>
            <a:r>
              <a:rPr lang="en-ID" sz="1800" b="0" i="0" dirty="0" err="1">
                <a:solidFill>
                  <a:srgbClr val="242021"/>
                </a:solidFill>
                <a:effectLst/>
                <a:latin typeface="BookAntiqua"/>
              </a:rPr>
              <a:t>diserahkan</a:t>
            </a:r>
            <a:r>
              <a:rPr lang="en-ID" sz="1800" b="0" i="0" dirty="0">
                <a:solidFill>
                  <a:srgbClr val="242021"/>
                </a:solidFill>
                <a:effectLst/>
                <a:latin typeface="BookAntiqua"/>
              </a:rPr>
              <a:t> </a:t>
            </a:r>
            <a:r>
              <a:rPr lang="en-ID" sz="1800" b="0" i="0" dirty="0" err="1">
                <a:solidFill>
                  <a:srgbClr val="242021"/>
                </a:solidFill>
                <a:effectLst/>
                <a:latin typeface="BookAntiqua"/>
              </a:rPr>
              <a:t>serta</a:t>
            </a:r>
            <a:r>
              <a:rPr lang="en-ID" sz="1800" b="0" i="0" dirty="0">
                <a:solidFill>
                  <a:srgbClr val="242021"/>
                </a:solidFill>
                <a:effectLst/>
                <a:latin typeface="BookAntiqua"/>
              </a:rPr>
              <a:t> </a:t>
            </a:r>
            <a:r>
              <a:rPr lang="en-ID" sz="1800" b="0" i="0" dirty="0" err="1">
                <a:solidFill>
                  <a:srgbClr val="242021"/>
                </a:solidFill>
                <a:effectLst/>
                <a:latin typeface="BookAntiqua"/>
              </a:rPr>
              <a:t>harga</a:t>
            </a:r>
            <a:r>
              <a:rPr lang="en-ID" sz="1800" b="0" i="0" dirty="0">
                <a:solidFill>
                  <a:srgbClr val="242021"/>
                </a:solidFill>
                <a:effectLst/>
                <a:latin typeface="BookAntiqua"/>
              </a:rPr>
              <a:t> yang </a:t>
            </a:r>
            <a:r>
              <a:rPr lang="en-ID" sz="1800" b="0" i="0" dirty="0" err="1">
                <a:solidFill>
                  <a:srgbClr val="242021"/>
                </a:solidFill>
                <a:effectLst/>
                <a:latin typeface="BookAntiqua"/>
              </a:rPr>
              <a:t>disetujui</a:t>
            </a:r>
            <a:r>
              <a:rPr lang="en-ID" sz="1800" b="0" i="0" dirty="0">
                <a:solidFill>
                  <a:srgbClr val="242021"/>
                </a:solidFill>
                <a:effectLst/>
                <a:latin typeface="BookAntiqua"/>
              </a:rPr>
              <a:t> </a:t>
            </a:r>
            <a:r>
              <a:rPr lang="en-ID" sz="1800" b="0" i="0" dirty="0" err="1">
                <a:solidFill>
                  <a:srgbClr val="242021"/>
                </a:solidFill>
                <a:effectLst/>
                <a:latin typeface="BookAntiqua"/>
              </a:rPr>
              <a:t>telah</a:t>
            </a:r>
            <a:r>
              <a:rPr lang="en-ID" sz="1800" b="0" i="0" dirty="0">
                <a:solidFill>
                  <a:srgbClr val="242021"/>
                </a:solidFill>
                <a:effectLst/>
                <a:latin typeface="BookAntiqua"/>
              </a:rPr>
              <a:t> </a:t>
            </a:r>
            <a:r>
              <a:rPr lang="en-ID" sz="1800" b="0" i="0" dirty="0" err="1">
                <a:solidFill>
                  <a:srgbClr val="242021"/>
                </a:solidFill>
                <a:effectLst/>
                <a:latin typeface="BookAntiqua"/>
              </a:rPr>
              <a:t>dibayar</a:t>
            </a:r>
            <a:r>
              <a:rPr lang="en-ID" sz="1800" b="0" i="0" dirty="0">
                <a:solidFill>
                  <a:srgbClr val="242021"/>
                </a:solidFill>
                <a:effectLst/>
                <a:latin typeface="BookAntiqua"/>
              </a:rPr>
              <a:t>.</a:t>
            </a:r>
            <a:r>
              <a:rPr lang="en-ID" dirty="0"/>
              <a:t> </a:t>
            </a:r>
          </a:p>
          <a:p>
            <a:r>
              <a:rPr lang="en-ID" dirty="0" err="1"/>
              <a:t>Cth</a:t>
            </a:r>
            <a:r>
              <a:rPr lang="en-ID" dirty="0"/>
              <a:t> </a:t>
            </a:r>
            <a:r>
              <a:rPr lang="en-ID" dirty="0" err="1"/>
              <a:t>berkelanjutan</a:t>
            </a:r>
            <a:r>
              <a:rPr lang="en-ID" dirty="0"/>
              <a:t>: </a:t>
            </a:r>
            <a:r>
              <a:rPr lang="en-ID" sz="1800" b="0" i="0" dirty="0" err="1">
                <a:solidFill>
                  <a:srgbClr val="242021"/>
                </a:solidFill>
                <a:effectLst/>
                <a:latin typeface="BookAntiqua"/>
              </a:rPr>
              <a:t>perikatan-perikatan</a:t>
            </a:r>
            <a:r>
              <a:rPr lang="en-ID" sz="1800" b="0" i="0" dirty="0">
                <a:solidFill>
                  <a:srgbClr val="242021"/>
                </a:solidFill>
                <a:effectLst/>
                <a:latin typeface="BookAntiqua"/>
              </a:rPr>
              <a:t> yang </a:t>
            </a:r>
            <a:r>
              <a:rPr lang="en-ID" sz="1800" b="0" i="0" dirty="0" err="1">
                <a:solidFill>
                  <a:srgbClr val="242021"/>
                </a:solidFill>
                <a:effectLst/>
                <a:latin typeface="BookAntiqua"/>
              </a:rPr>
              <a:t>timbul</a:t>
            </a:r>
            <a:r>
              <a:rPr lang="en-ID" sz="1800" b="0" i="0" dirty="0">
                <a:solidFill>
                  <a:srgbClr val="242021"/>
                </a:solidFill>
                <a:effectLst/>
                <a:latin typeface="BookAntiqua"/>
              </a:rPr>
              <a:t> </a:t>
            </a:r>
            <a:r>
              <a:rPr lang="en-ID" sz="1800" b="0" i="0" dirty="0" err="1">
                <a:solidFill>
                  <a:srgbClr val="242021"/>
                </a:solidFill>
                <a:effectLst/>
                <a:latin typeface="BookAntiqua"/>
              </a:rPr>
              <a:t>dari</a:t>
            </a:r>
            <a:r>
              <a:rPr lang="en-ID" sz="1800" b="0" i="0" dirty="0">
                <a:solidFill>
                  <a:srgbClr val="242021"/>
                </a:solidFill>
                <a:effectLst/>
                <a:latin typeface="BookAntiqua"/>
              </a:rPr>
              <a:t> </a:t>
            </a:r>
            <a:r>
              <a:rPr lang="en-ID" sz="1800" b="0" i="0" dirty="0" err="1">
                <a:solidFill>
                  <a:srgbClr val="242021"/>
                </a:solidFill>
                <a:effectLst/>
                <a:latin typeface="BookAntiqua"/>
              </a:rPr>
              <a:t>perjanjian-perjanjian</a:t>
            </a:r>
            <a:r>
              <a:rPr lang="en-ID" sz="1800" b="0" i="0" dirty="0">
                <a:solidFill>
                  <a:srgbClr val="242021"/>
                </a:solidFill>
                <a:effectLst/>
                <a:latin typeface="BookAntiqua"/>
              </a:rPr>
              <a:t> </a:t>
            </a:r>
            <a:r>
              <a:rPr lang="en-ID" sz="1800" b="0" i="0" dirty="0" err="1">
                <a:solidFill>
                  <a:srgbClr val="242021"/>
                </a:solidFill>
                <a:effectLst/>
                <a:latin typeface="BookAntiqua"/>
              </a:rPr>
              <a:t>sewa</a:t>
            </a:r>
            <a:r>
              <a:rPr lang="en-ID" sz="1800" b="0" i="0" dirty="0">
                <a:solidFill>
                  <a:srgbClr val="242021"/>
                </a:solidFill>
                <a:effectLst/>
                <a:latin typeface="BookAntiqua"/>
              </a:rPr>
              <a:t> </a:t>
            </a:r>
            <a:r>
              <a:rPr lang="en-ID" sz="1800" b="0" i="0" dirty="0" err="1">
                <a:solidFill>
                  <a:srgbClr val="242021"/>
                </a:solidFill>
                <a:effectLst/>
                <a:latin typeface="BookAntiqua"/>
              </a:rPr>
              <a:t>menyewa</a:t>
            </a:r>
            <a:r>
              <a:rPr lang="en-ID" sz="1800" b="0" i="0" dirty="0">
                <a:solidFill>
                  <a:srgbClr val="242021"/>
                </a:solidFill>
                <a:effectLst/>
                <a:latin typeface="BookAntiqua"/>
              </a:rPr>
              <a:t> dan </a:t>
            </a:r>
            <a:r>
              <a:rPr lang="en-ID" sz="1800" b="0" i="0" dirty="0" err="1">
                <a:solidFill>
                  <a:srgbClr val="242021"/>
                </a:solidFill>
                <a:effectLst/>
                <a:latin typeface="BookAntiqua"/>
              </a:rPr>
              <a:t>perburuhan</a:t>
            </a:r>
            <a:r>
              <a:rPr lang="en-ID" sz="1800" b="0" i="0" dirty="0">
                <a:solidFill>
                  <a:srgbClr val="242021"/>
                </a:solidFill>
                <a:effectLst/>
                <a:latin typeface="BookAntiqua"/>
              </a:rPr>
              <a:t> (</a:t>
            </a:r>
            <a:r>
              <a:rPr lang="en-ID" sz="1800" b="0" i="0" dirty="0" err="1">
                <a:solidFill>
                  <a:srgbClr val="242021"/>
                </a:solidFill>
                <a:effectLst/>
                <a:latin typeface="BookAntiqua"/>
              </a:rPr>
              <a:t>perjanjian</a:t>
            </a:r>
            <a:r>
              <a:rPr lang="en-ID" sz="1800" b="0" i="0" dirty="0">
                <a:solidFill>
                  <a:srgbClr val="242021"/>
                </a:solidFill>
                <a:effectLst/>
                <a:latin typeface="BookAntiqua"/>
              </a:rPr>
              <a:t> </a:t>
            </a:r>
            <a:r>
              <a:rPr lang="en-ID" sz="1800" b="0" i="0" dirty="0" err="1">
                <a:solidFill>
                  <a:srgbClr val="242021"/>
                </a:solidFill>
                <a:effectLst/>
                <a:latin typeface="BookAntiqua"/>
              </a:rPr>
              <a:t>kerja</a:t>
            </a:r>
            <a:r>
              <a:rPr lang="en-ID" sz="1800" b="0" i="0" dirty="0">
                <a:solidFill>
                  <a:srgbClr val="242021"/>
                </a:solidFill>
                <a:effectLst/>
                <a:latin typeface="BookAntiqua"/>
              </a:rPr>
              <a:t>)</a:t>
            </a:r>
            <a:r>
              <a:rPr lang="en-ID" dirty="0"/>
              <a:t> </a:t>
            </a:r>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2286487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Cth</a:t>
            </a:r>
            <a:r>
              <a:rPr lang="en-US" dirty="0"/>
              <a:t>: </a:t>
            </a:r>
            <a:r>
              <a:rPr lang="en-ID" sz="1800" b="0" i="0" dirty="0">
                <a:solidFill>
                  <a:srgbClr val="242021"/>
                </a:solidFill>
                <a:effectLst/>
                <a:latin typeface="BookAntiqua"/>
              </a:rPr>
              <a:t>A </a:t>
            </a:r>
            <a:r>
              <a:rPr lang="en-ID" sz="1800" b="0" i="0" dirty="0" err="1">
                <a:solidFill>
                  <a:srgbClr val="242021"/>
                </a:solidFill>
                <a:effectLst/>
                <a:latin typeface="BookAntiqua"/>
              </a:rPr>
              <a:t>mempunyai</a:t>
            </a:r>
            <a:r>
              <a:rPr lang="en-ID" sz="1800" b="0" i="0" dirty="0">
                <a:solidFill>
                  <a:srgbClr val="242021"/>
                </a:solidFill>
                <a:effectLst/>
                <a:latin typeface="BookAntiqua"/>
              </a:rPr>
              <a:t> </a:t>
            </a:r>
            <a:r>
              <a:rPr lang="en-ID" sz="1800" b="0" i="0" dirty="0" err="1">
                <a:solidFill>
                  <a:srgbClr val="242021"/>
                </a:solidFill>
                <a:effectLst/>
                <a:latin typeface="BookAntiqua"/>
              </a:rPr>
              <a:t>hutang</a:t>
            </a:r>
            <a:r>
              <a:rPr lang="en-ID" sz="1800" b="0" i="0" dirty="0">
                <a:solidFill>
                  <a:srgbClr val="242021"/>
                </a:solidFill>
                <a:effectLst/>
                <a:latin typeface="BookAntiqua"/>
              </a:rPr>
              <a:t> </a:t>
            </a:r>
            <a:r>
              <a:rPr lang="en-ID" sz="1800" b="0" i="0" dirty="0" err="1">
                <a:solidFill>
                  <a:srgbClr val="242021"/>
                </a:solidFill>
                <a:effectLst/>
                <a:latin typeface="BookAntiqua"/>
              </a:rPr>
              <a:t>kepada</a:t>
            </a:r>
            <a:r>
              <a:rPr lang="en-ID" sz="1800" b="0" i="0" dirty="0">
                <a:solidFill>
                  <a:srgbClr val="242021"/>
                </a:solidFill>
                <a:effectLst/>
                <a:latin typeface="BookAntiqua"/>
              </a:rPr>
              <a:t> B, </a:t>
            </a:r>
            <a:r>
              <a:rPr lang="en-ID" sz="1800" b="0" i="0" dirty="0" err="1">
                <a:solidFill>
                  <a:srgbClr val="242021"/>
                </a:solidFill>
                <a:effectLst/>
                <a:latin typeface="BookAntiqua"/>
              </a:rPr>
              <a:t>sebesar</a:t>
            </a:r>
            <a:r>
              <a:rPr lang="en-ID" sz="1800" b="0" i="0" dirty="0">
                <a:solidFill>
                  <a:srgbClr val="242021"/>
                </a:solidFill>
                <a:effectLst/>
                <a:latin typeface="BookAntiqua"/>
              </a:rPr>
              <a:t> Rp 1.000.000,-. A </a:t>
            </a:r>
            <a:r>
              <a:rPr lang="en-ID" sz="1800" b="0" i="0" dirty="0" err="1">
                <a:solidFill>
                  <a:srgbClr val="242021"/>
                </a:solidFill>
                <a:effectLst/>
                <a:latin typeface="BookAntiqua"/>
              </a:rPr>
              <a:t>tidak</a:t>
            </a:r>
            <a:r>
              <a:rPr lang="en-ID" sz="1800" b="0" i="0" dirty="0">
                <a:solidFill>
                  <a:srgbClr val="242021"/>
                </a:solidFill>
                <a:effectLst/>
                <a:latin typeface="BookAntiqua"/>
              </a:rPr>
              <a:t> </a:t>
            </a:r>
            <a:r>
              <a:rPr lang="en-ID" sz="1800" b="0" i="0" dirty="0" err="1">
                <a:solidFill>
                  <a:srgbClr val="242021"/>
                </a:solidFill>
                <a:effectLst/>
                <a:latin typeface="BookAntiqua"/>
              </a:rPr>
              <a:t>dapat</a:t>
            </a:r>
            <a:r>
              <a:rPr lang="en-ID" sz="1800" b="0" i="0" dirty="0">
                <a:solidFill>
                  <a:srgbClr val="242021"/>
                </a:solidFill>
                <a:effectLst/>
                <a:latin typeface="BookAntiqua"/>
              </a:rPr>
              <a:t> </a:t>
            </a:r>
            <a:r>
              <a:rPr lang="en-ID" sz="1800" b="0" i="0" dirty="0" err="1">
                <a:solidFill>
                  <a:srgbClr val="242021"/>
                </a:solidFill>
                <a:effectLst/>
                <a:latin typeface="BookAntiqua"/>
              </a:rPr>
              <a:t>membayar</a:t>
            </a:r>
            <a:r>
              <a:rPr lang="en-ID" sz="1800" b="0" i="0" dirty="0">
                <a:solidFill>
                  <a:srgbClr val="242021"/>
                </a:solidFill>
                <a:effectLst/>
                <a:latin typeface="BookAntiqua"/>
              </a:rPr>
              <a:t> </a:t>
            </a:r>
            <a:r>
              <a:rPr lang="en-ID" sz="1800" b="0" i="0" dirty="0" err="1">
                <a:solidFill>
                  <a:srgbClr val="242021"/>
                </a:solidFill>
                <a:effectLst/>
                <a:latin typeface="BookAntiqua"/>
              </a:rPr>
              <a:t>kembali</a:t>
            </a:r>
            <a:r>
              <a:rPr lang="en-ID" sz="1800" b="0" i="0" dirty="0">
                <a:solidFill>
                  <a:srgbClr val="242021"/>
                </a:solidFill>
                <a:effectLst/>
                <a:latin typeface="BookAntiqua"/>
              </a:rPr>
              <a:t> </a:t>
            </a:r>
            <a:r>
              <a:rPr lang="en-ID" sz="1800" b="0" i="0" dirty="0" err="1">
                <a:solidFill>
                  <a:srgbClr val="242021"/>
                </a:solidFill>
                <a:effectLst/>
                <a:latin typeface="BookAntiqua"/>
              </a:rPr>
              <a:t>hutangnya</a:t>
            </a:r>
            <a:r>
              <a:rPr lang="en-ID" sz="1800" b="0" i="0" dirty="0">
                <a:solidFill>
                  <a:srgbClr val="242021"/>
                </a:solidFill>
                <a:effectLst/>
                <a:latin typeface="BookAntiqua"/>
              </a:rPr>
              <a:t> </a:t>
            </a:r>
            <a:r>
              <a:rPr lang="en-ID" sz="1800" b="0" i="0" dirty="0" err="1">
                <a:solidFill>
                  <a:srgbClr val="242021"/>
                </a:solidFill>
                <a:effectLst/>
                <a:latin typeface="BookAntiqua"/>
              </a:rPr>
              <a:t>itu</a:t>
            </a:r>
            <a:r>
              <a:rPr lang="en-ID" sz="1800" b="0" i="0" dirty="0">
                <a:solidFill>
                  <a:srgbClr val="242021"/>
                </a:solidFill>
                <a:effectLst/>
                <a:latin typeface="BookAntiqua"/>
              </a:rPr>
              <a:t>. </a:t>
            </a:r>
            <a:r>
              <a:rPr lang="en-ID" sz="1800" b="0" i="0" dirty="0" err="1">
                <a:solidFill>
                  <a:srgbClr val="242021"/>
                </a:solidFill>
                <a:effectLst/>
                <a:latin typeface="BookAntiqua"/>
              </a:rPr>
              <a:t>Kemudian</a:t>
            </a:r>
            <a:r>
              <a:rPr lang="en-ID" sz="1800" b="0" i="0" dirty="0">
                <a:solidFill>
                  <a:srgbClr val="242021"/>
                </a:solidFill>
                <a:effectLst/>
                <a:latin typeface="BookAntiqua"/>
              </a:rPr>
              <a:t> </a:t>
            </a:r>
            <a:r>
              <a:rPr lang="en-ID" sz="1800" b="0" i="0" dirty="0" err="1">
                <a:solidFill>
                  <a:srgbClr val="242021"/>
                </a:solidFill>
                <a:effectLst/>
                <a:latin typeface="BookAntiqua"/>
              </a:rPr>
              <a:t>antara</a:t>
            </a:r>
            <a:r>
              <a:rPr lang="en-ID" sz="1800" b="0" i="0" dirty="0">
                <a:solidFill>
                  <a:srgbClr val="242021"/>
                </a:solidFill>
                <a:effectLst/>
                <a:latin typeface="BookAntiqua"/>
              </a:rPr>
              <a:t> A dan B </a:t>
            </a:r>
            <a:r>
              <a:rPr lang="en-ID" sz="1800" b="0" i="0" dirty="0" err="1">
                <a:solidFill>
                  <a:srgbClr val="242021"/>
                </a:solidFill>
                <a:effectLst/>
                <a:latin typeface="BookAntiqua"/>
              </a:rPr>
              <a:t>dibuat</a:t>
            </a:r>
            <a:r>
              <a:rPr lang="en-ID" sz="1800" b="0" i="0" dirty="0">
                <a:solidFill>
                  <a:srgbClr val="242021"/>
                </a:solidFill>
                <a:effectLst/>
                <a:latin typeface="BookAntiqua"/>
              </a:rPr>
              <a:t> </a:t>
            </a:r>
            <a:r>
              <a:rPr lang="en-ID" sz="1800" b="0" i="0" dirty="0" err="1">
                <a:solidFill>
                  <a:srgbClr val="242021"/>
                </a:solidFill>
                <a:effectLst/>
                <a:latin typeface="BookAntiqua"/>
              </a:rPr>
              <a:t>perjanjian</a:t>
            </a:r>
            <a:r>
              <a:rPr lang="en-ID" sz="1800" b="0" i="0" dirty="0">
                <a:solidFill>
                  <a:srgbClr val="242021"/>
                </a:solidFill>
                <a:effectLst/>
                <a:latin typeface="BookAntiqua"/>
              </a:rPr>
              <a:t>, </a:t>
            </a:r>
            <a:r>
              <a:rPr lang="en-ID" sz="1800" b="0" i="0" dirty="0" err="1">
                <a:solidFill>
                  <a:srgbClr val="242021"/>
                </a:solidFill>
                <a:effectLst/>
                <a:latin typeface="BookAntiqua"/>
              </a:rPr>
              <a:t>bahwa</a:t>
            </a:r>
            <a:r>
              <a:rPr lang="en-ID" sz="1800" b="0" i="0" dirty="0">
                <a:solidFill>
                  <a:srgbClr val="242021"/>
                </a:solidFill>
                <a:effectLst/>
                <a:latin typeface="BookAntiqua"/>
              </a:rPr>
              <a:t> </a:t>
            </a:r>
            <a:r>
              <a:rPr lang="en-ID" sz="1800" b="0" i="0" dirty="0" err="1">
                <a:solidFill>
                  <a:srgbClr val="242021"/>
                </a:solidFill>
                <a:effectLst/>
                <a:latin typeface="BookAntiqua"/>
              </a:rPr>
              <a:t>untuk</a:t>
            </a:r>
            <a:r>
              <a:rPr lang="en-ID" sz="1800" b="0" i="0" dirty="0">
                <a:solidFill>
                  <a:srgbClr val="242021"/>
                </a:solidFill>
                <a:effectLst/>
                <a:latin typeface="BookAntiqua"/>
              </a:rPr>
              <a:t> </a:t>
            </a:r>
            <a:r>
              <a:rPr lang="en-ID" sz="1800" b="0" i="0" dirty="0" err="1">
                <a:solidFill>
                  <a:srgbClr val="242021"/>
                </a:solidFill>
                <a:effectLst/>
                <a:latin typeface="BookAntiqua"/>
              </a:rPr>
              <a:t>membayar</a:t>
            </a:r>
            <a:r>
              <a:rPr lang="en-ID" sz="1800" b="0" i="0" dirty="0">
                <a:solidFill>
                  <a:srgbClr val="242021"/>
                </a:solidFill>
                <a:effectLst/>
                <a:latin typeface="BookAntiqua"/>
              </a:rPr>
              <a:t> </a:t>
            </a:r>
            <a:r>
              <a:rPr lang="en-ID" sz="1800" b="0" i="0" dirty="0" err="1">
                <a:solidFill>
                  <a:srgbClr val="242021"/>
                </a:solidFill>
                <a:effectLst/>
                <a:latin typeface="BookAntiqua"/>
              </a:rPr>
              <a:t>hutangnya</a:t>
            </a:r>
            <a:r>
              <a:rPr lang="en-ID" sz="1800" b="0" i="0" dirty="0">
                <a:solidFill>
                  <a:srgbClr val="242021"/>
                </a:solidFill>
                <a:effectLst/>
                <a:latin typeface="BookAntiqua"/>
              </a:rPr>
              <a:t>, A </a:t>
            </a:r>
            <a:r>
              <a:rPr lang="en-ID" sz="1800" b="0" i="0" dirty="0" err="1">
                <a:solidFill>
                  <a:srgbClr val="242021"/>
                </a:solidFill>
                <a:effectLst/>
                <a:latin typeface="BookAntiqua"/>
              </a:rPr>
              <a:t>dapat</a:t>
            </a:r>
            <a:r>
              <a:rPr lang="en-ID" sz="1800" b="0" i="0" dirty="0">
                <a:solidFill>
                  <a:srgbClr val="242021"/>
                </a:solidFill>
                <a:effectLst/>
                <a:latin typeface="BookAntiqua"/>
              </a:rPr>
              <a:t> </a:t>
            </a:r>
            <a:r>
              <a:rPr lang="en-ID" sz="1800" b="0" i="0" dirty="0" err="1">
                <a:solidFill>
                  <a:srgbClr val="242021"/>
                </a:solidFill>
                <a:effectLst/>
                <a:latin typeface="BookAntiqua"/>
              </a:rPr>
              <a:t>membayar</a:t>
            </a:r>
            <a:r>
              <a:rPr lang="en-ID" sz="1800" b="0" i="0" dirty="0">
                <a:solidFill>
                  <a:srgbClr val="242021"/>
                </a:solidFill>
                <a:effectLst/>
                <a:latin typeface="BookAntiqua"/>
              </a:rPr>
              <a:t> </a:t>
            </a:r>
            <a:r>
              <a:rPr lang="en-ID" sz="1800" b="0" i="0" dirty="0" err="1">
                <a:solidFill>
                  <a:srgbClr val="242021"/>
                </a:solidFill>
                <a:effectLst/>
                <a:latin typeface="BookAntiqua"/>
              </a:rPr>
              <a:t>dengan</a:t>
            </a:r>
            <a:r>
              <a:rPr lang="en-ID" sz="1800" b="0" i="0" dirty="0">
                <a:solidFill>
                  <a:srgbClr val="242021"/>
                </a:solidFill>
                <a:effectLst/>
                <a:latin typeface="BookAntiqua"/>
              </a:rPr>
              <a:t> </a:t>
            </a:r>
            <a:r>
              <a:rPr lang="en-ID" sz="1800" b="0" i="0" dirty="0" err="1">
                <a:solidFill>
                  <a:srgbClr val="242021"/>
                </a:solidFill>
                <a:effectLst/>
                <a:latin typeface="BookAntiqua"/>
              </a:rPr>
              <a:t>sebuah</a:t>
            </a:r>
            <a:r>
              <a:rPr lang="en-ID" sz="1800" b="0" i="0" dirty="0">
                <a:solidFill>
                  <a:srgbClr val="242021"/>
                </a:solidFill>
                <a:effectLst/>
                <a:latin typeface="BookAntiqua"/>
              </a:rPr>
              <a:t> </a:t>
            </a:r>
            <a:r>
              <a:rPr lang="en-ID" sz="1800" b="0" i="0" dirty="0" err="1">
                <a:solidFill>
                  <a:srgbClr val="242021"/>
                </a:solidFill>
                <a:effectLst/>
                <a:latin typeface="BookAntiqua"/>
              </a:rPr>
              <a:t>televisi</a:t>
            </a:r>
            <a:r>
              <a:rPr lang="en-ID" sz="1800" b="0" i="0" dirty="0">
                <a:solidFill>
                  <a:srgbClr val="242021"/>
                </a:solidFill>
                <a:effectLst/>
                <a:latin typeface="BookAntiqua"/>
              </a:rPr>
              <a:t> </a:t>
            </a:r>
            <a:r>
              <a:rPr lang="en-ID" sz="1800" b="0" i="0" dirty="0" err="1">
                <a:solidFill>
                  <a:srgbClr val="242021"/>
                </a:solidFill>
                <a:effectLst/>
                <a:latin typeface="BookAntiqua"/>
              </a:rPr>
              <a:t>atau</a:t>
            </a:r>
            <a:r>
              <a:rPr lang="en-ID" sz="1800" b="0" i="0" dirty="0">
                <a:solidFill>
                  <a:srgbClr val="242021"/>
                </a:solidFill>
                <a:effectLst/>
                <a:latin typeface="BookAntiqua"/>
              </a:rPr>
              <a:t> </a:t>
            </a:r>
            <a:r>
              <a:rPr lang="en-ID" sz="1800" b="0" i="0" dirty="0" err="1">
                <a:solidFill>
                  <a:srgbClr val="242021"/>
                </a:solidFill>
                <a:effectLst/>
                <a:latin typeface="BookAntiqua"/>
              </a:rPr>
              <a:t>sebuah</a:t>
            </a:r>
            <a:r>
              <a:rPr lang="en-ID" sz="1800" b="0" i="0" dirty="0">
                <a:solidFill>
                  <a:srgbClr val="242021"/>
                </a:solidFill>
                <a:effectLst/>
                <a:latin typeface="BookAntiqua"/>
              </a:rPr>
              <a:t> handphone.</a:t>
            </a:r>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25582715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Cth</a:t>
            </a:r>
            <a:r>
              <a:rPr lang="en-US" dirty="0"/>
              <a:t>: </a:t>
            </a:r>
            <a:r>
              <a:rPr lang="en-ID" sz="1800" b="0" i="0" dirty="0" err="1">
                <a:solidFill>
                  <a:srgbClr val="242021"/>
                </a:solidFill>
                <a:effectLst/>
                <a:latin typeface="BookAntiqua"/>
              </a:rPr>
              <a:t>debitur</a:t>
            </a:r>
            <a:r>
              <a:rPr lang="en-ID" sz="1800" b="0" i="0" dirty="0">
                <a:solidFill>
                  <a:srgbClr val="242021"/>
                </a:solidFill>
                <a:effectLst/>
                <a:latin typeface="BookAntiqua"/>
              </a:rPr>
              <a:t> </a:t>
            </a:r>
            <a:r>
              <a:rPr lang="en-ID" sz="1800" b="0" i="0" dirty="0" err="1">
                <a:solidFill>
                  <a:srgbClr val="242021"/>
                </a:solidFill>
                <a:effectLst/>
                <a:latin typeface="BookAntiqua"/>
              </a:rPr>
              <a:t>diwajibkan</a:t>
            </a:r>
            <a:r>
              <a:rPr lang="en-ID" sz="1800" b="0" i="0" dirty="0">
                <a:solidFill>
                  <a:srgbClr val="242021"/>
                </a:solidFill>
                <a:effectLst/>
                <a:latin typeface="BookAntiqua"/>
              </a:rPr>
              <a:t> </a:t>
            </a:r>
            <a:r>
              <a:rPr lang="en-ID" sz="1800" b="0" i="0" dirty="0" err="1">
                <a:solidFill>
                  <a:srgbClr val="242021"/>
                </a:solidFill>
                <a:effectLst/>
                <a:latin typeface="BookAntiqua"/>
              </a:rPr>
              <a:t>menyerahkan</a:t>
            </a:r>
            <a:r>
              <a:rPr lang="en-ID" sz="1800" b="0" i="0" dirty="0">
                <a:solidFill>
                  <a:srgbClr val="242021"/>
                </a:solidFill>
                <a:effectLst/>
                <a:latin typeface="BookAntiqua"/>
              </a:rPr>
              <a:t> </a:t>
            </a:r>
            <a:r>
              <a:rPr lang="en-ID" sz="1800" b="0" i="0" dirty="0" err="1">
                <a:solidFill>
                  <a:srgbClr val="242021"/>
                </a:solidFill>
                <a:effectLst/>
                <a:latin typeface="BookAntiqua"/>
              </a:rPr>
              <a:t>sebuah</a:t>
            </a:r>
            <a:r>
              <a:rPr lang="en-ID" sz="1800" b="0" i="0" dirty="0">
                <a:solidFill>
                  <a:srgbClr val="242021"/>
                </a:solidFill>
                <a:effectLst/>
                <a:latin typeface="BookAntiqua"/>
              </a:rPr>
              <a:t> </a:t>
            </a:r>
            <a:r>
              <a:rPr lang="en-ID" sz="1800" b="0" i="0" dirty="0" err="1">
                <a:solidFill>
                  <a:srgbClr val="242021"/>
                </a:solidFill>
                <a:effectLst/>
                <a:latin typeface="BookAntiqua"/>
              </a:rPr>
              <a:t>rumah</a:t>
            </a:r>
            <a:r>
              <a:rPr lang="en-ID" sz="1800" b="0" i="0" dirty="0">
                <a:solidFill>
                  <a:srgbClr val="242021"/>
                </a:solidFill>
                <a:effectLst/>
                <a:latin typeface="BookAntiqua"/>
              </a:rPr>
              <a:t>, </a:t>
            </a:r>
            <a:r>
              <a:rPr lang="en-ID" sz="1800" b="0" i="0" dirty="0" err="1">
                <a:solidFill>
                  <a:srgbClr val="242021"/>
                </a:solidFill>
                <a:effectLst/>
                <a:latin typeface="BookAntiqua"/>
              </a:rPr>
              <a:t>akan</a:t>
            </a:r>
            <a:r>
              <a:rPr lang="en-ID" sz="1800" b="0" i="0" dirty="0">
                <a:solidFill>
                  <a:srgbClr val="242021"/>
                </a:solidFill>
                <a:effectLst/>
                <a:latin typeface="BookAntiqua"/>
              </a:rPr>
              <a:t> </a:t>
            </a:r>
            <a:r>
              <a:rPr lang="en-ID" sz="1800" b="0" i="0" dirty="0" err="1">
                <a:solidFill>
                  <a:srgbClr val="242021"/>
                </a:solidFill>
                <a:effectLst/>
                <a:latin typeface="BookAntiqua"/>
              </a:rPr>
              <a:t>tetapi</a:t>
            </a:r>
            <a:r>
              <a:rPr lang="en-ID" sz="1800" b="0" i="0" dirty="0">
                <a:solidFill>
                  <a:srgbClr val="242021"/>
                </a:solidFill>
                <a:effectLst/>
                <a:latin typeface="BookAntiqua"/>
              </a:rPr>
              <a:t> </a:t>
            </a:r>
            <a:r>
              <a:rPr lang="en-ID" sz="1800" b="0" i="0" dirty="0" err="1">
                <a:solidFill>
                  <a:srgbClr val="242021"/>
                </a:solidFill>
                <a:effectLst/>
                <a:latin typeface="BookAntiqua"/>
              </a:rPr>
              <a:t>bila</a:t>
            </a:r>
            <a:r>
              <a:rPr lang="en-ID" sz="1800" b="0" i="0" dirty="0">
                <a:solidFill>
                  <a:srgbClr val="242021"/>
                </a:solidFill>
                <a:effectLst/>
                <a:latin typeface="BookAntiqua"/>
              </a:rPr>
              <a:t> </a:t>
            </a:r>
            <a:r>
              <a:rPr lang="en-ID" sz="1800" b="0" i="0" dirty="0" err="1">
                <a:solidFill>
                  <a:srgbClr val="242021"/>
                </a:solidFill>
                <a:effectLst/>
                <a:latin typeface="BookAntiqua"/>
              </a:rPr>
              <a:t>penyerahan</a:t>
            </a:r>
            <a:r>
              <a:rPr lang="en-ID" sz="1800" b="0" i="0" dirty="0">
                <a:solidFill>
                  <a:srgbClr val="242021"/>
                </a:solidFill>
                <a:effectLst/>
                <a:latin typeface="BookAntiqua"/>
              </a:rPr>
              <a:t> “</a:t>
            </a:r>
            <a:r>
              <a:rPr lang="en-ID" sz="1800" b="0" i="0" dirty="0" err="1">
                <a:solidFill>
                  <a:srgbClr val="242021"/>
                </a:solidFill>
                <a:effectLst/>
                <a:latin typeface="BookAntiqua"/>
              </a:rPr>
              <a:t>tidak</a:t>
            </a:r>
            <a:r>
              <a:rPr lang="en-ID" sz="1800" b="0" i="0" dirty="0">
                <a:solidFill>
                  <a:srgbClr val="242021"/>
                </a:solidFill>
                <a:effectLst/>
                <a:latin typeface="BookAntiqua"/>
              </a:rPr>
              <a:t> </a:t>
            </a:r>
            <a:r>
              <a:rPr lang="en-ID" sz="1800" b="0" i="0" dirty="0" err="1">
                <a:solidFill>
                  <a:srgbClr val="242021"/>
                </a:solidFill>
                <a:effectLst/>
                <a:latin typeface="BookAntiqua"/>
              </a:rPr>
              <a:t>mungkin</a:t>
            </a:r>
            <a:r>
              <a:rPr lang="en-ID" sz="1800" b="0" i="0" dirty="0">
                <a:solidFill>
                  <a:srgbClr val="242021"/>
                </a:solidFill>
                <a:effectLst/>
                <a:latin typeface="BookAntiqua"/>
              </a:rPr>
              <a:t>” </a:t>
            </a:r>
            <a:r>
              <a:rPr lang="en-ID" sz="1800" b="0" i="0" dirty="0" err="1">
                <a:solidFill>
                  <a:srgbClr val="242021"/>
                </a:solidFill>
                <a:effectLst/>
                <a:latin typeface="BookAntiqua"/>
              </a:rPr>
              <a:t>dilakukan</a:t>
            </a:r>
            <a:r>
              <a:rPr lang="en-ID" sz="1800" b="0" i="0" dirty="0">
                <a:solidFill>
                  <a:srgbClr val="242021"/>
                </a:solidFill>
                <a:effectLst/>
                <a:latin typeface="BookAntiqua"/>
              </a:rPr>
              <a:t>, </a:t>
            </a:r>
            <a:r>
              <a:rPr lang="en-ID" sz="1800" b="0" i="0" dirty="0" err="1">
                <a:solidFill>
                  <a:srgbClr val="242021"/>
                </a:solidFill>
                <a:effectLst/>
                <a:latin typeface="BookAntiqua"/>
              </a:rPr>
              <a:t>prestasi</a:t>
            </a:r>
            <a:r>
              <a:rPr lang="en-ID" sz="1800" b="0" i="0" dirty="0">
                <a:solidFill>
                  <a:srgbClr val="242021"/>
                </a:solidFill>
                <a:effectLst/>
                <a:latin typeface="BookAntiqua"/>
              </a:rPr>
              <a:t> </a:t>
            </a:r>
            <a:r>
              <a:rPr lang="en-ID" sz="1800" b="0" i="0" dirty="0" err="1">
                <a:solidFill>
                  <a:srgbClr val="242021"/>
                </a:solidFill>
                <a:effectLst/>
                <a:latin typeface="BookAntiqua"/>
              </a:rPr>
              <a:t>itu</a:t>
            </a:r>
            <a:r>
              <a:rPr lang="en-ID" sz="1800" b="0" i="0" dirty="0">
                <a:solidFill>
                  <a:srgbClr val="242021"/>
                </a:solidFill>
                <a:effectLst/>
                <a:latin typeface="BookAntiqua"/>
              </a:rPr>
              <a:t> </a:t>
            </a:r>
            <a:r>
              <a:rPr lang="en-ID" sz="1800" b="0" i="0" dirty="0" err="1">
                <a:solidFill>
                  <a:srgbClr val="242021"/>
                </a:solidFill>
                <a:effectLst/>
                <a:latin typeface="BookAntiqua"/>
              </a:rPr>
              <a:t>dapat</a:t>
            </a:r>
            <a:r>
              <a:rPr lang="en-ID" sz="1800" b="0" i="0" dirty="0">
                <a:solidFill>
                  <a:srgbClr val="242021"/>
                </a:solidFill>
                <a:effectLst/>
                <a:latin typeface="BookAntiqua"/>
              </a:rPr>
              <a:t> </a:t>
            </a:r>
            <a:r>
              <a:rPr lang="en-ID" sz="1800" b="0" i="0" dirty="0" err="1">
                <a:solidFill>
                  <a:srgbClr val="242021"/>
                </a:solidFill>
                <a:effectLst/>
                <a:latin typeface="BookAntiqua"/>
              </a:rPr>
              <a:t>diganti</a:t>
            </a:r>
            <a:r>
              <a:rPr lang="en-ID" sz="1800" b="0" i="0" dirty="0">
                <a:solidFill>
                  <a:srgbClr val="242021"/>
                </a:solidFill>
                <a:effectLst/>
                <a:latin typeface="BookAntiqua"/>
              </a:rPr>
              <a:t> </a:t>
            </a:r>
            <a:r>
              <a:rPr lang="en-ID" sz="1800" b="0" i="0" dirty="0" err="1">
                <a:solidFill>
                  <a:srgbClr val="242021"/>
                </a:solidFill>
                <a:effectLst/>
                <a:latin typeface="BookAntiqua"/>
              </a:rPr>
              <a:t>dengan</a:t>
            </a:r>
            <a:r>
              <a:rPr lang="en-ID" sz="1800" b="0" i="0" dirty="0">
                <a:solidFill>
                  <a:srgbClr val="242021"/>
                </a:solidFill>
                <a:effectLst/>
                <a:latin typeface="BookAntiqua"/>
              </a:rPr>
              <a:t> </a:t>
            </a:r>
            <a:r>
              <a:rPr lang="en-ID" sz="1800" b="0" i="0" dirty="0" err="1">
                <a:solidFill>
                  <a:srgbClr val="242021"/>
                </a:solidFill>
                <a:effectLst/>
                <a:latin typeface="BookAntiqua"/>
              </a:rPr>
              <a:t>sejumlah</a:t>
            </a:r>
            <a:r>
              <a:rPr lang="en-ID" sz="1800" b="0" i="0" dirty="0">
                <a:solidFill>
                  <a:srgbClr val="242021"/>
                </a:solidFill>
                <a:effectLst/>
                <a:latin typeface="BookAntiqua"/>
              </a:rPr>
              <a:t> uang. </a:t>
            </a:r>
            <a:r>
              <a:rPr lang="en-ID" sz="1800" b="0" i="0" dirty="0" err="1">
                <a:solidFill>
                  <a:srgbClr val="242021"/>
                </a:solidFill>
                <a:effectLst/>
                <a:latin typeface="BookAntiqua"/>
              </a:rPr>
              <a:t>Dengan</a:t>
            </a:r>
            <a:r>
              <a:rPr lang="en-ID" sz="1800" b="0" i="0" dirty="0">
                <a:solidFill>
                  <a:srgbClr val="242021"/>
                </a:solidFill>
                <a:effectLst/>
                <a:latin typeface="BookAntiqua"/>
              </a:rPr>
              <a:t> </a:t>
            </a:r>
            <a:r>
              <a:rPr lang="en-ID" sz="1800" b="0" i="0" dirty="0" err="1">
                <a:solidFill>
                  <a:srgbClr val="242021"/>
                </a:solidFill>
                <a:effectLst/>
                <a:latin typeface="BookAntiqua"/>
              </a:rPr>
              <a:t>penyerahan</a:t>
            </a:r>
            <a:r>
              <a:rPr lang="en-ID" sz="1800" b="0" i="0" dirty="0">
                <a:solidFill>
                  <a:srgbClr val="242021"/>
                </a:solidFill>
                <a:effectLst/>
                <a:latin typeface="BookAntiqua"/>
              </a:rPr>
              <a:t> uang </a:t>
            </a:r>
            <a:r>
              <a:rPr lang="en-ID" sz="1800" b="0" i="0" dirty="0" err="1">
                <a:solidFill>
                  <a:srgbClr val="242021"/>
                </a:solidFill>
                <a:effectLst/>
                <a:latin typeface="BookAntiqua"/>
              </a:rPr>
              <a:t>sebagai</a:t>
            </a:r>
            <a:r>
              <a:rPr lang="en-ID" sz="1800" b="0" i="0" dirty="0">
                <a:solidFill>
                  <a:srgbClr val="242021"/>
                </a:solidFill>
                <a:effectLst/>
                <a:latin typeface="BookAntiqua"/>
              </a:rPr>
              <a:t> </a:t>
            </a:r>
            <a:r>
              <a:rPr lang="en-ID" sz="1800" b="0" i="0" dirty="0" err="1">
                <a:solidFill>
                  <a:srgbClr val="242021"/>
                </a:solidFill>
                <a:effectLst/>
                <a:latin typeface="BookAntiqua"/>
              </a:rPr>
              <a:t>pengganti</a:t>
            </a:r>
            <a:r>
              <a:rPr lang="en-ID" sz="1800" b="0" i="0" dirty="0">
                <a:solidFill>
                  <a:srgbClr val="242021"/>
                </a:solidFill>
                <a:effectLst/>
                <a:latin typeface="BookAntiqua"/>
              </a:rPr>
              <a:t>, </a:t>
            </a:r>
            <a:r>
              <a:rPr lang="en-ID" sz="1800" b="0" i="0" dirty="0" err="1">
                <a:solidFill>
                  <a:srgbClr val="242021"/>
                </a:solidFill>
                <a:effectLst/>
                <a:latin typeface="BookAntiqua"/>
              </a:rPr>
              <a:t>berarti</a:t>
            </a:r>
            <a:r>
              <a:rPr lang="en-ID" sz="1800" b="0" i="0" dirty="0">
                <a:solidFill>
                  <a:srgbClr val="242021"/>
                </a:solidFill>
                <a:effectLst/>
                <a:latin typeface="BookAntiqua"/>
              </a:rPr>
              <a:t> </a:t>
            </a:r>
            <a:r>
              <a:rPr lang="en-ID" sz="1800" b="0" i="0" dirty="0" err="1">
                <a:solidFill>
                  <a:srgbClr val="242021"/>
                </a:solidFill>
                <a:effectLst/>
                <a:latin typeface="BookAntiqua"/>
              </a:rPr>
              <a:t>debitur</a:t>
            </a:r>
            <a:r>
              <a:rPr lang="en-ID" sz="1800" b="0" i="0" dirty="0">
                <a:solidFill>
                  <a:srgbClr val="242021"/>
                </a:solidFill>
                <a:effectLst/>
                <a:latin typeface="BookAntiqua"/>
              </a:rPr>
              <a:t> </a:t>
            </a:r>
            <a:r>
              <a:rPr lang="en-ID" sz="1800" b="0" i="0" dirty="0" err="1">
                <a:solidFill>
                  <a:srgbClr val="242021"/>
                </a:solidFill>
                <a:effectLst/>
                <a:latin typeface="BookAntiqua"/>
              </a:rPr>
              <a:t>telah</a:t>
            </a:r>
            <a:r>
              <a:rPr lang="en-ID" sz="1800" b="0" i="0" dirty="0">
                <a:solidFill>
                  <a:srgbClr val="242021"/>
                </a:solidFill>
                <a:effectLst/>
                <a:latin typeface="BookAntiqua"/>
              </a:rPr>
              <a:t> </a:t>
            </a:r>
            <a:r>
              <a:rPr lang="en-ID" sz="1800" b="0" i="0" dirty="0" err="1">
                <a:solidFill>
                  <a:srgbClr val="242021"/>
                </a:solidFill>
                <a:effectLst/>
                <a:latin typeface="BookAntiqua"/>
              </a:rPr>
              <a:t>melaksanakan</a:t>
            </a:r>
            <a:r>
              <a:rPr lang="en-ID" sz="1800" b="0" i="0" dirty="0">
                <a:solidFill>
                  <a:srgbClr val="242021"/>
                </a:solidFill>
                <a:effectLst/>
                <a:latin typeface="BookAntiqua"/>
              </a:rPr>
              <a:t> </a:t>
            </a:r>
            <a:r>
              <a:rPr lang="en-ID" sz="1800" b="0" i="0" dirty="0" err="1">
                <a:solidFill>
                  <a:srgbClr val="242021"/>
                </a:solidFill>
                <a:effectLst/>
                <a:latin typeface="BookAntiqua"/>
              </a:rPr>
              <a:t>prestasi</a:t>
            </a:r>
            <a:r>
              <a:rPr lang="en-ID" sz="1800" b="0" i="0" dirty="0">
                <a:solidFill>
                  <a:srgbClr val="242021"/>
                </a:solidFill>
                <a:effectLst/>
                <a:latin typeface="BookAntiqua"/>
              </a:rPr>
              <a:t> yang </a:t>
            </a:r>
            <a:r>
              <a:rPr lang="en-ID" sz="1800" b="0" i="0" dirty="0" err="1">
                <a:solidFill>
                  <a:srgbClr val="242021"/>
                </a:solidFill>
                <a:effectLst/>
                <a:latin typeface="BookAntiqua"/>
              </a:rPr>
              <a:t>sempurna</a:t>
            </a:r>
            <a:r>
              <a:rPr lang="en-ID" sz="1800" b="0" i="0" dirty="0">
                <a:solidFill>
                  <a:srgbClr val="242021"/>
                </a:solidFill>
                <a:effectLst/>
                <a:latin typeface="BookAntiqua"/>
              </a:rPr>
              <a:t>.</a:t>
            </a:r>
            <a:r>
              <a:rPr lang="en-ID" dirty="0"/>
              <a:t> </a:t>
            </a:r>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5784251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354597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Cth</a:t>
            </a:r>
            <a:r>
              <a:rPr lang="en-US" dirty="0"/>
              <a:t> generic: </a:t>
            </a:r>
            <a:r>
              <a:rPr lang="en-ID" sz="1800" b="0" i="0" dirty="0" err="1">
                <a:solidFill>
                  <a:srgbClr val="000000"/>
                </a:solidFill>
                <a:effectLst/>
                <a:latin typeface="TimesNewRomanPSMT"/>
              </a:rPr>
              <a:t>penyerahan</a:t>
            </a:r>
            <a:r>
              <a:rPr lang="en-ID" sz="1800" b="0" i="0" dirty="0">
                <a:solidFill>
                  <a:srgbClr val="000000"/>
                </a:solidFill>
                <a:effectLst/>
                <a:latin typeface="TimesNewRomanPSMT"/>
              </a:rPr>
              <a:t> </a:t>
            </a:r>
            <a:r>
              <a:rPr lang="en-ID" sz="1800" b="0" i="0" dirty="0" err="1">
                <a:solidFill>
                  <a:srgbClr val="000000"/>
                </a:solidFill>
                <a:effectLst/>
                <a:latin typeface="TimesNewRomanPSMT"/>
              </a:rPr>
              <a:t>beras</a:t>
            </a:r>
            <a:r>
              <a:rPr lang="en-ID" sz="1800" b="0" i="0" dirty="0">
                <a:solidFill>
                  <a:srgbClr val="000000"/>
                </a:solidFill>
                <a:effectLst/>
                <a:latin typeface="TimesNewRomanPSMT"/>
              </a:rPr>
              <a:t> </a:t>
            </a:r>
            <a:r>
              <a:rPr lang="en-ID" sz="1800" b="0" i="0" dirty="0" err="1">
                <a:solidFill>
                  <a:srgbClr val="000000"/>
                </a:solidFill>
                <a:effectLst/>
                <a:latin typeface="TimesNewRomanPSMT"/>
              </a:rPr>
              <a:t>sebanyak</a:t>
            </a:r>
            <a:r>
              <a:rPr lang="en-ID" sz="1800" b="0" i="0" dirty="0">
                <a:solidFill>
                  <a:srgbClr val="000000"/>
                </a:solidFill>
                <a:effectLst/>
                <a:latin typeface="TimesNewRomanPSMT"/>
              </a:rPr>
              <a:t> 10 kg.</a:t>
            </a:r>
            <a:r>
              <a:rPr lang="en-ID" dirty="0"/>
              <a:t> </a:t>
            </a:r>
            <a:br>
              <a:rPr lang="en-ID" dirty="0"/>
            </a:br>
            <a:r>
              <a:rPr lang="en-ID" dirty="0" err="1"/>
              <a:t>Spesifik</a:t>
            </a:r>
            <a:r>
              <a:rPr lang="en-ID" dirty="0"/>
              <a:t>: </a:t>
            </a:r>
            <a:r>
              <a:rPr lang="en-ID" sz="1800" b="0" i="0" dirty="0" err="1">
                <a:solidFill>
                  <a:srgbClr val="000000"/>
                </a:solidFill>
                <a:effectLst/>
                <a:latin typeface="TimesNewRomanPSMT"/>
              </a:rPr>
              <a:t>debitur</a:t>
            </a:r>
            <a:r>
              <a:rPr lang="en-ID" sz="1800" b="0" i="0" dirty="0">
                <a:solidFill>
                  <a:srgbClr val="000000"/>
                </a:solidFill>
                <a:effectLst/>
                <a:latin typeface="TimesNewRomanPSMT"/>
              </a:rPr>
              <a:t> </a:t>
            </a:r>
            <a:r>
              <a:rPr lang="en-ID" sz="1800" b="0" i="0" dirty="0" err="1">
                <a:solidFill>
                  <a:srgbClr val="000000"/>
                </a:solidFill>
                <a:effectLst/>
                <a:latin typeface="TimesNewRomanPSMT"/>
              </a:rPr>
              <a:t>diwajibkan</a:t>
            </a:r>
            <a:r>
              <a:rPr lang="en-ID" sz="1800" b="0" i="0" dirty="0">
                <a:solidFill>
                  <a:srgbClr val="000000"/>
                </a:solidFill>
                <a:effectLst/>
                <a:latin typeface="TimesNewRomanPSMT"/>
              </a:rPr>
              <a:t> </a:t>
            </a:r>
            <a:r>
              <a:rPr lang="en-ID" sz="1800" b="0" i="0" dirty="0" err="1">
                <a:solidFill>
                  <a:srgbClr val="000000"/>
                </a:solidFill>
                <a:effectLst/>
                <a:latin typeface="TimesNewRomanPSMT"/>
              </a:rPr>
              <a:t>menyerahkan</a:t>
            </a:r>
            <a:r>
              <a:rPr lang="en-ID" sz="1800" b="0" i="0" dirty="0">
                <a:solidFill>
                  <a:srgbClr val="000000"/>
                </a:solidFill>
                <a:effectLst/>
                <a:latin typeface="TimesNewRomanPSMT"/>
              </a:rPr>
              <a:t> </a:t>
            </a:r>
            <a:r>
              <a:rPr lang="en-ID" sz="1800" b="0" i="0" dirty="0" err="1">
                <a:solidFill>
                  <a:srgbClr val="000000"/>
                </a:solidFill>
                <a:effectLst/>
                <a:latin typeface="TimesNewRomanPSMT"/>
              </a:rPr>
              <a:t>beras</a:t>
            </a:r>
            <a:r>
              <a:rPr lang="en-ID" sz="1800" b="0" i="0" dirty="0">
                <a:solidFill>
                  <a:srgbClr val="000000"/>
                </a:solidFill>
                <a:effectLst/>
                <a:latin typeface="TimesNewRomanPSMT"/>
              </a:rPr>
              <a:t> </a:t>
            </a:r>
            <a:r>
              <a:rPr lang="en-ID" sz="1800" b="0" i="0" dirty="0" err="1">
                <a:solidFill>
                  <a:srgbClr val="000000"/>
                </a:solidFill>
                <a:effectLst/>
                <a:latin typeface="TimesNewRomanPSMT"/>
              </a:rPr>
              <a:t>sebanyak</a:t>
            </a:r>
            <a:r>
              <a:rPr lang="en-ID" sz="1800" b="0" i="0" dirty="0">
                <a:solidFill>
                  <a:srgbClr val="000000"/>
                </a:solidFill>
                <a:effectLst/>
                <a:latin typeface="TimesNewRomanPSMT"/>
              </a:rPr>
              <a:t> 10 kg </a:t>
            </a:r>
            <a:r>
              <a:rPr lang="en-ID" sz="1800" b="0" i="0" dirty="0" err="1">
                <a:solidFill>
                  <a:srgbClr val="000000"/>
                </a:solidFill>
                <a:effectLst/>
                <a:latin typeface="TimesNewRomanPSMT"/>
              </a:rPr>
              <a:t>dari</a:t>
            </a:r>
            <a:r>
              <a:rPr lang="en-ID" sz="1800" b="0" i="0" dirty="0">
                <a:solidFill>
                  <a:srgbClr val="000000"/>
                </a:solidFill>
                <a:effectLst/>
                <a:latin typeface="TimesNewRomanPSMT"/>
              </a:rPr>
              <a:t> </a:t>
            </a:r>
            <a:r>
              <a:rPr lang="en-ID" sz="1800" b="0" i="0" dirty="0" err="1">
                <a:solidFill>
                  <a:srgbClr val="000000"/>
                </a:solidFill>
                <a:effectLst/>
                <a:latin typeface="TimesNewRomanPSMT"/>
              </a:rPr>
              <a:t>Kab</a:t>
            </a:r>
            <a:r>
              <a:rPr lang="en-ID" sz="1800" b="0" i="0" dirty="0">
                <a:solidFill>
                  <a:srgbClr val="000000"/>
                </a:solidFill>
                <a:effectLst/>
                <a:latin typeface="TimesNewRomanPSMT"/>
              </a:rPr>
              <a:t>. A </a:t>
            </a:r>
            <a:r>
              <a:rPr lang="en-ID" sz="1800" b="0" i="0" dirty="0" err="1">
                <a:solidFill>
                  <a:srgbClr val="000000"/>
                </a:solidFill>
                <a:effectLst/>
                <a:latin typeface="TimesNewRomanPSMT"/>
              </a:rPr>
              <a:t>dengan</a:t>
            </a:r>
            <a:r>
              <a:rPr lang="en-ID" sz="1800" b="0" i="0" dirty="0">
                <a:solidFill>
                  <a:srgbClr val="000000"/>
                </a:solidFill>
                <a:effectLst/>
                <a:latin typeface="TimesNewRomanPSMT"/>
              </a:rPr>
              <a:t> </a:t>
            </a:r>
            <a:r>
              <a:rPr lang="en-ID" sz="1800" b="0" i="0" dirty="0" err="1">
                <a:solidFill>
                  <a:srgbClr val="000000"/>
                </a:solidFill>
                <a:effectLst/>
                <a:latin typeface="TimesNewRomanPSMT"/>
              </a:rPr>
              <a:t>kualitas</a:t>
            </a:r>
            <a:r>
              <a:rPr lang="en-ID" sz="1800" b="0" i="0" dirty="0">
                <a:solidFill>
                  <a:srgbClr val="000000"/>
                </a:solidFill>
                <a:effectLst/>
                <a:latin typeface="TimesNewRomanPSMT"/>
              </a:rPr>
              <a:t> </a:t>
            </a:r>
            <a:r>
              <a:rPr lang="en-ID" sz="1800" b="0" i="0" dirty="0" err="1">
                <a:solidFill>
                  <a:srgbClr val="000000"/>
                </a:solidFill>
                <a:effectLst/>
                <a:latin typeface="TimesNewRomanPSMT"/>
              </a:rPr>
              <a:t>nomor</a:t>
            </a:r>
            <a:r>
              <a:rPr lang="en-ID" sz="1800" b="0" i="0" dirty="0">
                <a:solidFill>
                  <a:srgbClr val="000000"/>
                </a:solidFill>
                <a:effectLst/>
                <a:latin typeface="TimesNewRomanPSMT"/>
              </a:rPr>
              <a:t> </a:t>
            </a:r>
            <a:r>
              <a:rPr lang="en-ID" sz="1800" b="0" i="0" dirty="0" err="1">
                <a:solidFill>
                  <a:srgbClr val="000000"/>
                </a:solidFill>
                <a:effectLst/>
                <a:latin typeface="TimesNewRomanPSMT"/>
              </a:rPr>
              <a:t>satu</a:t>
            </a:r>
            <a:r>
              <a:rPr lang="en-ID" dirty="0"/>
              <a:t> </a:t>
            </a:r>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19977877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Cth</a:t>
            </a:r>
            <a:r>
              <a:rPr lang="en-US" dirty="0"/>
              <a:t> </a:t>
            </a:r>
            <a:r>
              <a:rPr lang="en-US" dirty="0" err="1"/>
              <a:t>dapat</a:t>
            </a:r>
            <a:r>
              <a:rPr lang="en-US" dirty="0"/>
              <a:t> </a:t>
            </a:r>
            <a:r>
              <a:rPr lang="en-US" dirty="0" err="1"/>
              <a:t>dibagi</a:t>
            </a:r>
            <a:r>
              <a:rPr lang="en-US" dirty="0"/>
              <a:t>: </a:t>
            </a:r>
            <a:r>
              <a:rPr lang="en-ID" sz="1800" b="0" i="0" dirty="0">
                <a:solidFill>
                  <a:srgbClr val="000000"/>
                </a:solidFill>
                <a:effectLst/>
                <a:latin typeface="TimesNewRomanPSMT"/>
              </a:rPr>
              <a:t>A dan B </a:t>
            </a:r>
            <a:r>
              <a:rPr lang="en-ID" sz="1800" b="0" i="0" dirty="0" err="1">
                <a:solidFill>
                  <a:srgbClr val="000000"/>
                </a:solidFill>
                <a:effectLst/>
                <a:latin typeface="TimesNewRomanPSMT"/>
              </a:rPr>
              <a:t>sama-sama</a:t>
            </a:r>
            <a:r>
              <a:rPr lang="en-ID" sz="1800" b="0" i="0" dirty="0">
                <a:solidFill>
                  <a:srgbClr val="000000"/>
                </a:solidFill>
                <a:effectLst/>
                <a:latin typeface="TimesNewRomanPSMT"/>
              </a:rPr>
              <a:t> </a:t>
            </a:r>
            <a:r>
              <a:rPr lang="en-ID" sz="1800" b="0" i="0" dirty="0" err="1">
                <a:solidFill>
                  <a:srgbClr val="000000"/>
                </a:solidFill>
                <a:effectLst/>
                <a:latin typeface="TimesNewRomanPSMT"/>
              </a:rPr>
              <a:t>meminjam</a:t>
            </a:r>
            <a:r>
              <a:rPr lang="en-ID" sz="1800" b="0" i="0" dirty="0">
                <a:solidFill>
                  <a:srgbClr val="000000"/>
                </a:solidFill>
                <a:effectLst/>
                <a:latin typeface="TimesNewRomanPSMT"/>
              </a:rPr>
              <a:t> uang </a:t>
            </a:r>
            <a:r>
              <a:rPr lang="en-ID" sz="1800" b="0" i="0" dirty="0" err="1">
                <a:solidFill>
                  <a:srgbClr val="000000"/>
                </a:solidFill>
                <a:effectLst/>
                <a:latin typeface="TimesNewRomanPSMT"/>
              </a:rPr>
              <a:t>sebanyak</a:t>
            </a:r>
            <a:r>
              <a:rPr lang="en-ID" sz="1800" b="0" i="0" dirty="0">
                <a:solidFill>
                  <a:srgbClr val="000000"/>
                </a:solidFill>
                <a:effectLst/>
                <a:latin typeface="TimesNewRomanPSMT"/>
              </a:rPr>
              <a:t> Rp1.000.000,- (</a:t>
            </a:r>
            <a:r>
              <a:rPr lang="en-ID" sz="1800" b="0" i="0" dirty="0" err="1">
                <a:solidFill>
                  <a:srgbClr val="000000"/>
                </a:solidFill>
                <a:effectLst/>
                <a:latin typeface="TimesNewRomanPSMT"/>
              </a:rPr>
              <a:t>satu</a:t>
            </a:r>
            <a:r>
              <a:rPr lang="en-ID" sz="1800" b="0" i="0" dirty="0">
                <a:solidFill>
                  <a:srgbClr val="000000"/>
                </a:solidFill>
                <a:effectLst/>
                <a:latin typeface="TimesNewRomanPSMT"/>
              </a:rPr>
              <a:t> </a:t>
            </a:r>
            <a:r>
              <a:rPr lang="en-ID" sz="1800" b="0" i="0" dirty="0" err="1">
                <a:solidFill>
                  <a:srgbClr val="000000"/>
                </a:solidFill>
                <a:effectLst/>
                <a:latin typeface="TimesNewRomanPSMT"/>
              </a:rPr>
              <a:t>juta</a:t>
            </a:r>
            <a:r>
              <a:rPr lang="en-ID" sz="1800" b="0" i="0" dirty="0">
                <a:solidFill>
                  <a:srgbClr val="000000"/>
                </a:solidFill>
                <a:effectLst/>
                <a:latin typeface="TimesNewRomanPSMT"/>
              </a:rPr>
              <a:t> rupiah). </a:t>
            </a:r>
            <a:r>
              <a:rPr lang="en-ID" sz="1800" b="0" i="0" dirty="0" err="1">
                <a:solidFill>
                  <a:srgbClr val="000000"/>
                </a:solidFill>
                <a:effectLst/>
                <a:latin typeface="TimesNewRomanPSMT"/>
              </a:rPr>
              <a:t>Untuk</a:t>
            </a:r>
            <a:r>
              <a:rPr lang="en-ID" sz="1800" b="0" i="0" dirty="0">
                <a:solidFill>
                  <a:srgbClr val="000000"/>
                </a:solidFill>
                <a:effectLst/>
                <a:latin typeface="TimesNewRomanPSMT"/>
              </a:rPr>
              <a:t> </a:t>
            </a:r>
            <a:r>
              <a:rPr lang="en-ID" sz="1800" b="0" i="0" dirty="0" err="1">
                <a:solidFill>
                  <a:srgbClr val="000000"/>
                </a:solidFill>
                <a:effectLst/>
                <a:latin typeface="TimesNewRomanPSMT"/>
              </a:rPr>
              <a:t>mengembalikannya</a:t>
            </a:r>
            <a:r>
              <a:rPr lang="en-ID" sz="1800" b="0" i="0" dirty="0">
                <a:solidFill>
                  <a:srgbClr val="000000"/>
                </a:solidFill>
                <a:effectLst/>
                <a:latin typeface="TimesNewRomanPSMT"/>
              </a:rPr>
              <a:t> </a:t>
            </a:r>
            <a:r>
              <a:rPr lang="en-ID" sz="1800" b="0" i="0" dirty="0" err="1">
                <a:solidFill>
                  <a:srgbClr val="000000"/>
                </a:solidFill>
                <a:effectLst/>
                <a:latin typeface="TimesNewRomanPSMT"/>
              </a:rPr>
              <a:t>mereka</a:t>
            </a:r>
            <a:r>
              <a:rPr lang="en-ID" sz="1800" b="0" i="0" dirty="0">
                <a:solidFill>
                  <a:srgbClr val="000000"/>
                </a:solidFill>
                <a:effectLst/>
                <a:latin typeface="TimesNewRomanPSMT"/>
              </a:rPr>
              <a:t> </a:t>
            </a:r>
            <a:r>
              <a:rPr lang="en-ID" sz="1800" b="0" i="0" dirty="0" err="1">
                <a:solidFill>
                  <a:srgbClr val="000000"/>
                </a:solidFill>
                <a:effectLst/>
                <a:latin typeface="TimesNewRomanPSMT"/>
              </a:rPr>
              <a:t>bisa</a:t>
            </a:r>
            <a:r>
              <a:rPr lang="en-ID" sz="1800" b="0" i="0" dirty="0">
                <a:solidFill>
                  <a:srgbClr val="000000"/>
                </a:solidFill>
                <a:effectLst/>
                <a:latin typeface="TimesNewRomanPSMT"/>
              </a:rPr>
              <a:t> </a:t>
            </a:r>
            <a:r>
              <a:rPr lang="en-ID" sz="1800" b="0" i="0" dirty="0" err="1">
                <a:solidFill>
                  <a:srgbClr val="000000"/>
                </a:solidFill>
                <a:effectLst/>
                <a:latin typeface="TimesNewRomanPSMT"/>
              </a:rPr>
              <a:t>membaginya</a:t>
            </a:r>
            <a:r>
              <a:rPr lang="en-ID" sz="1800" b="0" i="0" dirty="0">
                <a:solidFill>
                  <a:srgbClr val="000000"/>
                </a:solidFill>
                <a:effectLst/>
                <a:latin typeface="TimesNewRomanPSMT"/>
              </a:rPr>
              <a:t>: </a:t>
            </a:r>
            <a:r>
              <a:rPr lang="en-ID" sz="1800" b="0" i="0" dirty="0" err="1">
                <a:solidFill>
                  <a:srgbClr val="000000"/>
                </a:solidFill>
                <a:effectLst/>
                <a:latin typeface="TimesNewRomanPSMT"/>
              </a:rPr>
              <a:t>sama-sama</a:t>
            </a:r>
            <a:r>
              <a:rPr lang="en-ID" sz="1800" b="0" i="0" dirty="0">
                <a:solidFill>
                  <a:srgbClr val="000000"/>
                </a:solidFill>
                <a:effectLst/>
                <a:latin typeface="TimesNewRomanPSMT"/>
              </a:rPr>
              <a:t> Rp500.000,-</a:t>
            </a:r>
            <a:br>
              <a:rPr lang="en-ID" sz="2800" dirty="0"/>
            </a:br>
            <a:r>
              <a:rPr lang="en-ID" dirty="0" err="1"/>
              <a:t>Tdk</a:t>
            </a:r>
            <a:r>
              <a:rPr lang="en-ID" dirty="0"/>
              <a:t> </a:t>
            </a:r>
            <a:r>
              <a:rPr lang="en-ID" dirty="0" err="1"/>
              <a:t>dapat</a:t>
            </a:r>
            <a:r>
              <a:rPr lang="en-ID" dirty="0"/>
              <a:t> </a:t>
            </a:r>
            <a:r>
              <a:rPr lang="en-ID" dirty="0" err="1"/>
              <a:t>dibagi</a:t>
            </a:r>
            <a:r>
              <a:rPr lang="en-ID" dirty="0"/>
              <a:t>: </a:t>
            </a:r>
            <a:r>
              <a:rPr lang="en-ID" sz="1800" b="0" i="0" dirty="0">
                <a:solidFill>
                  <a:srgbClr val="242021"/>
                </a:solidFill>
                <a:effectLst/>
                <a:latin typeface="BookAntiqua"/>
              </a:rPr>
              <a:t>orang </a:t>
            </a:r>
            <a:r>
              <a:rPr lang="en-ID" sz="1800" b="0" i="0" dirty="0" err="1">
                <a:solidFill>
                  <a:srgbClr val="242021"/>
                </a:solidFill>
                <a:effectLst/>
                <a:latin typeface="BookAntiqua"/>
              </a:rPr>
              <a:t>wajib</a:t>
            </a:r>
            <a:r>
              <a:rPr lang="en-ID" sz="1800" b="0" i="0" dirty="0">
                <a:solidFill>
                  <a:srgbClr val="242021"/>
                </a:solidFill>
                <a:effectLst/>
                <a:latin typeface="BookAntiqua"/>
              </a:rPr>
              <a:t> </a:t>
            </a:r>
            <a:r>
              <a:rPr lang="en-ID" sz="1800" b="0" i="0" dirty="0" err="1">
                <a:solidFill>
                  <a:srgbClr val="242021"/>
                </a:solidFill>
                <a:effectLst/>
                <a:latin typeface="BookAntiqua"/>
              </a:rPr>
              <a:t>menyerahkan</a:t>
            </a:r>
            <a:r>
              <a:rPr lang="en-ID" sz="1800" b="0" i="0" dirty="0">
                <a:solidFill>
                  <a:srgbClr val="242021"/>
                </a:solidFill>
                <a:effectLst/>
                <a:latin typeface="BookAntiqua"/>
              </a:rPr>
              <a:t> </a:t>
            </a:r>
            <a:r>
              <a:rPr lang="en-ID" sz="1800" b="0" i="0" dirty="0" err="1">
                <a:solidFill>
                  <a:srgbClr val="242021"/>
                </a:solidFill>
                <a:effectLst/>
                <a:latin typeface="BookAntiqua"/>
              </a:rPr>
              <a:t>seekor</a:t>
            </a:r>
            <a:r>
              <a:rPr lang="en-ID" sz="1800" b="0" i="0" dirty="0">
                <a:solidFill>
                  <a:srgbClr val="242021"/>
                </a:solidFill>
                <a:effectLst/>
                <a:latin typeface="BookAntiqua"/>
              </a:rPr>
              <a:t> </a:t>
            </a:r>
            <a:r>
              <a:rPr lang="en-ID" sz="1800" b="0" i="0" dirty="0" err="1">
                <a:solidFill>
                  <a:srgbClr val="242021"/>
                </a:solidFill>
                <a:effectLst/>
                <a:latin typeface="BookAntiqua"/>
              </a:rPr>
              <a:t>burung</a:t>
            </a:r>
            <a:r>
              <a:rPr lang="en-ID" sz="1800" b="0" i="0" dirty="0">
                <a:solidFill>
                  <a:srgbClr val="242021"/>
                </a:solidFill>
                <a:effectLst/>
                <a:latin typeface="BookAntiqua"/>
              </a:rPr>
              <a:t> </a:t>
            </a:r>
            <a:r>
              <a:rPr lang="en-ID" sz="1800" b="0" i="0" dirty="0" err="1">
                <a:solidFill>
                  <a:srgbClr val="242021"/>
                </a:solidFill>
                <a:effectLst/>
                <a:latin typeface="BookAntiqua"/>
              </a:rPr>
              <a:t>murai</a:t>
            </a:r>
            <a:r>
              <a:rPr lang="en-ID" sz="1800" b="0" i="0" dirty="0">
                <a:solidFill>
                  <a:srgbClr val="242021"/>
                </a:solidFill>
                <a:effectLst/>
                <a:latin typeface="BookAntiqua"/>
              </a:rPr>
              <a:t> (</a:t>
            </a:r>
            <a:r>
              <a:rPr lang="en-ID" sz="1800" b="0" i="0" dirty="0" err="1">
                <a:solidFill>
                  <a:srgbClr val="242021"/>
                </a:solidFill>
                <a:effectLst/>
                <a:latin typeface="BookAntiqua"/>
              </a:rPr>
              <a:t>hidup</a:t>
            </a:r>
            <a:r>
              <a:rPr lang="en-ID" sz="1800" b="0" i="0" dirty="0">
                <a:solidFill>
                  <a:srgbClr val="242021"/>
                </a:solidFill>
                <a:effectLst/>
                <a:latin typeface="BookAntiqua"/>
              </a:rPr>
              <a:t>), </a:t>
            </a:r>
            <a:r>
              <a:rPr lang="en-ID" sz="1800" b="0" i="0" dirty="0" err="1">
                <a:solidFill>
                  <a:srgbClr val="242021"/>
                </a:solidFill>
                <a:effectLst/>
                <a:latin typeface="BookAntiqua"/>
              </a:rPr>
              <a:t>tidak</a:t>
            </a:r>
            <a:r>
              <a:rPr lang="en-ID" sz="1800" b="0" i="0" dirty="0">
                <a:solidFill>
                  <a:srgbClr val="242021"/>
                </a:solidFill>
                <a:effectLst/>
                <a:latin typeface="BookAntiqua"/>
              </a:rPr>
              <a:t> </a:t>
            </a:r>
            <a:r>
              <a:rPr lang="en-ID" sz="1800" b="0" i="0" dirty="0" err="1">
                <a:solidFill>
                  <a:srgbClr val="242021"/>
                </a:solidFill>
                <a:effectLst/>
                <a:latin typeface="BookAntiqua"/>
              </a:rPr>
              <a:t>dapat</a:t>
            </a:r>
            <a:r>
              <a:rPr lang="en-ID" sz="1800" b="0" i="0" dirty="0">
                <a:solidFill>
                  <a:srgbClr val="242021"/>
                </a:solidFill>
                <a:effectLst/>
                <a:latin typeface="BookAntiqua"/>
              </a:rPr>
              <a:t> </a:t>
            </a:r>
            <a:r>
              <a:rPr lang="en-ID" sz="1800" b="0" i="0" dirty="0" err="1">
                <a:solidFill>
                  <a:srgbClr val="242021"/>
                </a:solidFill>
                <a:effectLst/>
                <a:latin typeface="BookAntiqua"/>
              </a:rPr>
              <a:t>pertama-tama</a:t>
            </a:r>
            <a:r>
              <a:rPr lang="en-ID" sz="1800" b="0" i="0" dirty="0">
                <a:solidFill>
                  <a:srgbClr val="242021"/>
                </a:solidFill>
                <a:effectLst/>
                <a:latin typeface="BookAntiqua"/>
              </a:rPr>
              <a:t> </a:t>
            </a:r>
            <a:r>
              <a:rPr lang="en-ID" sz="1800" b="0" i="0" dirty="0" err="1">
                <a:solidFill>
                  <a:srgbClr val="242021"/>
                </a:solidFill>
                <a:effectLst/>
                <a:latin typeface="BookAntiqua"/>
              </a:rPr>
              <a:t>mengirim</a:t>
            </a:r>
            <a:r>
              <a:rPr lang="en-ID" sz="1800" b="0" i="0" dirty="0">
                <a:solidFill>
                  <a:srgbClr val="242021"/>
                </a:solidFill>
                <a:effectLst/>
                <a:latin typeface="BookAntiqua"/>
              </a:rPr>
              <a:t> </a:t>
            </a:r>
            <a:r>
              <a:rPr lang="en-ID" sz="1800" b="0" i="0" dirty="0" err="1">
                <a:solidFill>
                  <a:srgbClr val="242021"/>
                </a:solidFill>
                <a:effectLst/>
                <a:latin typeface="BookAntiqua"/>
              </a:rPr>
              <a:t>kepalanya</a:t>
            </a:r>
            <a:r>
              <a:rPr lang="en-ID" sz="1800" b="0" i="0" dirty="0">
                <a:solidFill>
                  <a:srgbClr val="242021"/>
                </a:solidFill>
                <a:effectLst/>
                <a:latin typeface="BookAntiqua"/>
              </a:rPr>
              <a:t>, </a:t>
            </a:r>
            <a:r>
              <a:rPr lang="en-ID" sz="1800" b="0" i="0" dirty="0" err="1">
                <a:solidFill>
                  <a:srgbClr val="242021"/>
                </a:solidFill>
                <a:effectLst/>
                <a:latin typeface="BookAntiqua"/>
              </a:rPr>
              <a:t>kemudian</a:t>
            </a:r>
            <a:r>
              <a:rPr lang="en-ID" sz="1800" b="0" i="0" dirty="0">
                <a:solidFill>
                  <a:srgbClr val="242021"/>
                </a:solidFill>
                <a:effectLst/>
                <a:latin typeface="BookAntiqua"/>
              </a:rPr>
              <a:t> </a:t>
            </a:r>
            <a:r>
              <a:rPr lang="en-ID" sz="1800" b="0" i="0" dirty="0" err="1">
                <a:solidFill>
                  <a:srgbClr val="242021"/>
                </a:solidFill>
                <a:effectLst/>
                <a:latin typeface="BookAntiqua"/>
              </a:rPr>
              <a:t>dilanjutkan</a:t>
            </a:r>
            <a:r>
              <a:rPr lang="en-ID" dirty="0"/>
              <a:t> </a:t>
            </a:r>
            <a:r>
              <a:rPr lang="en-ID" dirty="0" err="1"/>
              <a:t>sayap</a:t>
            </a:r>
            <a:r>
              <a:rPr lang="en-ID" dirty="0"/>
              <a:t> dan </a:t>
            </a:r>
            <a:r>
              <a:rPr lang="en-ID" dirty="0" err="1"/>
              <a:t>kakinya</a:t>
            </a:r>
            <a:r>
              <a:rPr lang="en-ID" dirty="0"/>
              <a:t>.</a:t>
            </a:r>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26885687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9643204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en-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HKB23407:</a:t>
            </a: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HUKUM PERIKATAN – MACAM-MACAM PERIKATAN</a:t>
            </a: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en-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HKB23407:</a:t>
            </a: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HUKUM PERIKATAN – MACAM-MACAM PERIKATAN</a:t>
            </a: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46495"/>
          </a:xfrm>
          <a:prstGeom prst="rect">
            <a:avLst/>
          </a:prstGeom>
          <a:noFill/>
        </p:spPr>
        <p:txBody>
          <a:bodyPr wrap="square" lIns="91440" tIns="45720" rIns="91440" bIns="45720">
            <a:spAutoFit/>
          </a:bodyPr>
          <a:lstStyle/>
          <a:p>
            <a:pPr algn="ctr"/>
            <a:r>
              <a:rPr lang="en-ID" sz="39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MACAM-MACAM PERIKATAN</a:t>
            </a:r>
            <a:endParaRPr lang="id-ID" sz="39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5</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2800" b="1" dirty="0">
                <a:latin typeface="Arial" panose="020B0604020202020204" pitchFamily="34" charset="0"/>
                <a:ea typeface="+mj-ea"/>
                <a:cs typeface="Arial" panose="020B0604020202020204" pitchFamily="34" charset="0"/>
              </a:rPr>
              <a:t>Perikatan yang Dapat Dibagi dan yang Tidak Dapat Dibagi</a:t>
            </a:r>
            <a:endParaRPr kumimoji="0" lang="id-ID" sz="28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dapat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dibagi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adalah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prestasinya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dapat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dibagi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pembagian</a:t>
            </a:r>
            <a:r>
              <a:rPr lang="en-ID" sz="2400" dirty="0">
                <a:solidFill>
                  <a:schemeClr val="tx1"/>
                </a:solidFill>
                <a:latin typeface="Cambria" panose="02040503050406030204" pitchFamily="18" charset="0"/>
                <a:cs typeface="Arial" panose="020B0604020202020204" pitchFamily="34" charset="0"/>
              </a:rPr>
              <a:t> mana </a:t>
            </a:r>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boleh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mengurangi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hakikat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prestasi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itu</a:t>
            </a:r>
            <a:r>
              <a:rPr lang="en-ID" sz="2400" dirty="0">
                <a:solidFill>
                  <a:schemeClr val="tx1"/>
                </a:solidFill>
                <a:latin typeface="Cambria" panose="02040503050406030204" pitchFamily="18" charset="0"/>
                <a:cs typeface="Arial" panose="020B0604020202020204" pitchFamily="34" charset="0"/>
              </a:rPr>
              <a:t>.</a:t>
            </a:r>
          </a:p>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Suatu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dikatakan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dapat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dibagi-bagi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deelbaar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kalau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prestasinya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dapat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dipecah-pecah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sedemikian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rupa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sehingga</a:t>
            </a:r>
            <a:r>
              <a:rPr lang="en-ID" sz="2400" dirty="0">
                <a:solidFill>
                  <a:schemeClr val="tx1"/>
                </a:solidFill>
                <a:latin typeface="Cambria" panose="02040503050406030204" pitchFamily="18" charset="0"/>
                <a:cs typeface="Arial" panose="020B0604020202020204" pitchFamily="34" charset="0"/>
              </a:rPr>
              <a:t> masing-masing </a:t>
            </a:r>
            <a:r>
              <a:rPr lang="en-ID" sz="2400" dirty="0" err="1">
                <a:solidFill>
                  <a:schemeClr val="tx1"/>
                </a:solidFill>
                <a:latin typeface="Cambria" panose="02040503050406030204" pitchFamily="18" charset="0"/>
                <a:cs typeface="Arial" panose="020B0604020202020204" pitchFamily="34" charset="0"/>
              </a:rPr>
              <a:t>bagian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berdiri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sendiri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tetapi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tetap</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sebagai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keseluruhannya</a:t>
            </a:r>
            <a:r>
              <a:rPr lang="en-ID" sz="2400" dirty="0">
                <a:solidFill>
                  <a:schemeClr val="tx1"/>
                </a:solidFill>
                <a:latin typeface="Cambria" panose="02040503050406030204" pitchFamily="18" charset="0"/>
                <a:cs typeface="Arial" panose="020B0604020202020204" pitchFamily="34" charset="0"/>
              </a:rPr>
              <a:t>.</a:t>
            </a:r>
          </a:p>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Sedangkan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dapat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dibagi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adalah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apabila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prestasinya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dibagi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mengubah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sifat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hakikat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prestasi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itu</a:t>
            </a:r>
            <a:r>
              <a:rPr lang="en-ID"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49082170"/>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2800" b="1" dirty="0">
                <a:latin typeface="Arial" panose="020B0604020202020204" pitchFamily="34" charset="0"/>
                <a:ea typeface="+mj-ea"/>
                <a:cs typeface="Arial" panose="020B0604020202020204" pitchFamily="34" charset="0"/>
              </a:rPr>
              <a:t>Perikatan Dengan Penetapan Hukuman</a:t>
            </a:r>
            <a:endParaRPr kumimoji="0" lang="id-ID" sz="28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ini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bertujuan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untuk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mencegah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jangan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sampai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berhutang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mudah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saja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melalaikan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kewajibannya</a:t>
            </a:r>
            <a:r>
              <a:rPr lang="en-ID" sz="2400" dirty="0">
                <a:solidFill>
                  <a:schemeClr val="tx1"/>
                </a:solidFill>
                <a:latin typeface="Cambria" panose="02040503050406030204" pitchFamily="18" charset="0"/>
                <a:cs typeface="Arial" panose="020B0604020202020204" pitchFamily="34" charset="0"/>
              </a:rPr>
              <a:t>, </a:t>
            </a:r>
          </a:p>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praktek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banyak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dipakai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dimana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berhutang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dikenakan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suatu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apabila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menjalani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kewajibannya</a:t>
            </a:r>
            <a:r>
              <a:rPr lang="en-ID" sz="2400" dirty="0">
                <a:solidFill>
                  <a:schemeClr val="tx1"/>
                </a:solidFill>
                <a:latin typeface="Cambria" panose="02040503050406030204" pitchFamily="18" charset="0"/>
                <a:cs typeface="Arial" panose="020B0604020202020204" pitchFamily="34" charset="0"/>
              </a:rPr>
              <a:t>. </a:t>
            </a:r>
          </a:p>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Hukuman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ini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ditetapkan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suatu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jumlah</a:t>
            </a:r>
            <a:r>
              <a:rPr lang="en-ID" sz="2400" dirty="0">
                <a:solidFill>
                  <a:schemeClr val="tx1"/>
                </a:solidFill>
                <a:latin typeface="Cambria" panose="02040503050406030204" pitchFamily="18" charset="0"/>
                <a:cs typeface="Arial" panose="020B0604020202020204" pitchFamily="34" charset="0"/>
              </a:rPr>
              <a:t> uang </a:t>
            </a:r>
            <a:r>
              <a:rPr lang="en-ID" sz="2400" dirty="0" err="1">
                <a:solidFill>
                  <a:schemeClr val="tx1"/>
                </a:solidFill>
                <a:latin typeface="Cambria" panose="02040503050406030204" pitchFamily="18" charset="0"/>
                <a:cs typeface="Arial" panose="020B0604020202020204" pitchFamily="34" charset="0"/>
              </a:rPr>
              <a:t>tertentu</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sebenarnya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marupakan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suatu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pembayaran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kerugian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sejak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semula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sudah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ditetapkan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sendiri</a:t>
            </a:r>
            <a:r>
              <a:rPr lang="en-ID" sz="2400" dirty="0">
                <a:solidFill>
                  <a:schemeClr val="tx1"/>
                </a:solidFill>
                <a:latin typeface="Cambria" panose="02040503050406030204" pitchFamily="18" charset="0"/>
                <a:cs typeface="Arial" panose="020B0604020202020204" pitchFamily="34" charset="0"/>
              </a:rPr>
              <a:t> oleh para </a:t>
            </a:r>
            <a:r>
              <a:rPr lang="en-ID" sz="2400" dirty="0" err="1">
                <a:solidFill>
                  <a:schemeClr val="tx1"/>
                </a:solidFill>
                <a:latin typeface="Cambria" panose="02040503050406030204" pitchFamily="18" charset="0"/>
                <a:cs typeface="Arial" panose="020B0604020202020204" pitchFamily="34" charset="0"/>
              </a:rPr>
              <a:t>pihak</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membuat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itu</a:t>
            </a:r>
            <a:r>
              <a:rPr lang="en-ID"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985735334"/>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endParaRPr lang="id-ID" dirty="0"/>
          </a:p>
        </p:txBody>
      </p:sp>
      <p:sp>
        <p:nvSpPr>
          <p:cNvPr id="4" name="Content Placeholder 2"/>
          <p:cNvSpPr txBox="1">
            <a:spLocks/>
          </p:cNvSpPr>
          <p:nvPr/>
        </p:nvSpPr>
        <p:spPr>
          <a:xfrm>
            <a:off x="611560" y="1484784"/>
            <a:ext cx="7992888" cy="434908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b="1" dirty="0">
              <a:solidFill>
                <a:schemeClr val="tx1"/>
              </a:solidFill>
              <a:latin typeface="Cambria" panose="02040503050406030204" pitchFamily="18" charset="0"/>
              <a:cs typeface="Arial" panose="020B0604020202020204" pitchFamily="34" charset="0"/>
            </a:endParaRPr>
          </a:p>
          <a:p>
            <a:endParaRPr lang="en-US" b="1" dirty="0">
              <a:solidFill>
                <a:schemeClr val="tx1"/>
              </a:solidFill>
              <a:latin typeface="Cambria" panose="02040503050406030204" pitchFamily="18" charset="0"/>
              <a:cs typeface="Arial" panose="020B0604020202020204" pitchFamily="34" charset="0"/>
            </a:endParaRPr>
          </a:p>
          <a:p>
            <a:endParaRPr lang="en-US" b="1" dirty="0">
              <a:solidFill>
                <a:schemeClr val="tx1"/>
              </a:solidFill>
              <a:latin typeface="Cambria" panose="02040503050406030204" pitchFamily="18" charset="0"/>
              <a:cs typeface="Arial" panose="020B0604020202020204" pitchFamily="34" charset="0"/>
            </a:endParaRPr>
          </a:p>
          <a:p>
            <a:r>
              <a:rPr lang="en-US" b="1" dirty="0">
                <a:solidFill>
                  <a:schemeClr val="tx1"/>
                </a:solidFill>
                <a:latin typeface="Cambria" panose="02040503050406030204" pitchFamily="18" charset="0"/>
                <a:cs typeface="Arial" panose="020B0604020202020204" pitchFamily="34" charset="0"/>
              </a:rPr>
              <a:t>P</a:t>
            </a:r>
            <a:r>
              <a:rPr lang="en-ID" b="1" dirty="0" err="1">
                <a:solidFill>
                  <a:schemeClr val="tx1"/>
                </a:solidFill>
                <a:latin typeface="Cambria" panose="02040503050406030204" pitchFamily="18" charset="0"/>
                <a:cs typeface="Arial" panose="020B0604020202020204" pitchFamily="34" charset="0"/>
              </a:rPr>
              <a:t>erikatan</a:t>
            </a:r>
            <a:r>
              <a:rPr lang="en-ID" b="1" dirty="0">
                <a:solidFill>
                  <a:schemeClr val="tx1"/>
                </a:solidFill>
                <a:latin typeface="Cambria" panose="02040503050406030204" pitchFamily="18" charset="0"/>
                <a:cs typeface="Arial" panose="020B0604020202020204" pitchFamily="34" charset="0"/>
              </a:rPr>
              <a:t> </a:t>
            </a:r>
            <a:r>
              <a:rPr lang="en-ID" b="1" dirty="0" err="1">
                <a:solidFill>
                  <a:schemeClr val="tx1"/>
                </a:solidFill>
                <a:latin typeface="Cambria" panose="02040503050406030204" pitchFamily="18" charset="0"/>
                <a:cs typeface="Arial" panose="020B0604020202020204" pitchFamily="34" charset="0"/>
              </a:rPr>
              <a:t>Menurut</a:t>
            </a:r>
            <a:r>
              <a:rPr lang="en-ID" b="1" dirty="0">
                <a:solidFill>
                  <a:schemeClr val="tx1"/>
                </a:solidFill>
                <a:latin typeface="Cambria" panose="02040503050406030204" pitchFamily="18" charset="0"/>
                <a:cs typeface="Arial" panose="020B0604020202020204" pitchFamily="34" charset="0"/>
              </a:rPr>
              <a:t> </a:t>
            </a:r>
            <a:r>
              <a:rPr lang="en-ID" b="1" dirty="0" err="1">
                <a:solidFill>
                  <a:schemeClr val="tx1"/>
                </a:solidFill>
                <a:latin typeface="Cambria" panose="02040503050406030204" pitchFamily="18" charset="0"/>
                <a:cs typeface="Arial" panose="020B0604020202020204" pitchFamily="34" charset="0"/>
              </a:rPr>
              <a:t>Subjeknya</a:t>
            </a:r>
            <a:endParaRPr lang="en-ID" b="1"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920715557"/>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2800" b="1" dirty="0">
                <a:latin typeface="Arial" panose="020B0604020202020204" pitchFamily="34" charset="0"/>
                <a:ea typeface="+mj-ea"/>
                <a:cs typeface="Arial" panose="020B0604020202020204" pitchFamily="34" charset="0"/>
              </a:rPr>
              <a:t>Perikatan Tanggung Menanggung (Tanggung Renteng)</a:t>
            </a:r>
            <a:endParaRPr kumimoji="0" lang="id-ID" sz="28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adalah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dimana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debitur</a:t>
            </a:r>
            <a:r>
              <a:rPr lang="en-ID" sz="2400" dirty="0">
                <a:solidFill>
                  <a:schemeClr val="tx1"/>
                </a:solidFill>
                <a:latin typeface="Cambria" panose="02040503050406030204" pitchFamily="18" charset="0"/>
                <a:cs typeface="Arial" panose="020B0604020202020204" pitchFamily="34" charset="0"/>
              </a:rPr>
              <a:t> dan/</a:t>
            </a:r>
            <a:r>
              <a:rPr lang="en-ID" sz="2400" dirty="0" err="1">
                <a:solidFill>
                  <a:schemeClr val="tx1"/>
                </a:solidFill>
                <a:latin typeface="Cambria" panose="02040503050406030204" pitchFamily="18" charset="0"/>
                <a:cs typeface="Arial" panose="020B0604020202020204" pitchFamily="34" charset="0"/>
              </a:rPr>
              <a:t>atau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kreditur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terdiri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beberapa</a:t>
            </a:r>
            <a:r>
              <a:rPr lang="en-ID" sz="2400" dirty="0">
                <a:solidFill>
                  <a:schemeClr val="tx1"/>
                </a:solidFill>
                <a:latin typeface="Cambria" panose="02040503050406030204" pitchFamily="18" charset="0"/>
                <a:cs typeface="Arial" panose="020B0604020202020204" pitchFamily="34" charset="0"/>
              </a:rPr>
              <a:t> orang (Ps. 1278 </a:t>
            </a:r>
            <a:r>
              <a:rPr lang="en-ID" sz="2400" dirty="0" err="1">
                <a:solidFill>
                  <a:schemeClr val="tx1"/>
                </a:solidFill>
                <a:latin typeface="Cambria" panose="02040503050406030204" pitchFamily="18" charset="0"/>
                <a:cs typeface="Arial" panose="020B0604020202020204" pitchFamily="34" charset="0"/>
              </a:rPr>
              <a:t>KUHPerdata</a:t>
            </a:r>
            <a:r>
              <a:rPr lang="en-ID" sz="2400" dirty="0">
                <a:solidFill>
                  <a:schemeClr val="tx1"/>
                </a:solidFill>
                <a:latin typeface="Cambria" panose="02040503050406030204" pitchFamily="18" charset="0"/>
                <a:cs typeface="Arial" panose="020B0604020202020204" pitchFamily="34" charset="0"/>
              </a:rPr>
              <a:t>).</a:t>
            </a:r>
          </a:p>
          <a:p>
            <a:pPr marL="342900" indent="-342900" algn="l">
              <a:buFont typeface="Arial" panose="020B0604020202020204" pitchFamily="34" charset="0"/>
              <a:buChar char="•"/>
            </a:pPr>
            <a:r>
              <a:rPr lang="en-ID" sz="2400" dirty="0">
                <a:solidFill>
                  <a:schemeClr val="tx1"/>
                </a:solidFill>
                <a:latin typeface="Cambria" panose="02040503050406030204" pitchFamily="18" charset="0"/>
                <a:cs typeface="Arial" panose="020B0604020202020204" pitchFamily="34" charset="0"/>
              </a:rPr>
              <a:t>Jika </a:t>
            </a:r>
            <a:r>
              <a:rPr lang="en-ID" sz="2400" dirty="0" err="1">
                <a:solidFill>
                  <a:schemeClr val="tx1"/>
                </a:solidFill>
                <a:latin typeface="Cambria" panose="02040503050406030204" pitchFamily="18" charset="0"/>
                <a:cs typeface="Arial" panose="020B0604020202020204" pitchFamily="34" charset="0"/>
              </a:rPr>
              <a:t>debiturnya</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terdiri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beberapa</a:t>
            </a:r>
            <a:r>
              <a:rPr lang="en-ID" sz="2400" dirty="0">
                <a:solidFill>
                  <a:schemeClr val="tx1"/>
                </a:solidFill>
                <a:latin typeface="Cambria" panose="02040503050406030204" pitchFamily="18" charset="0"/>
                <a:cs typeface="Arial" panose="020B0604020202020204" pitchFamily="34" charset="0"/>
              </a:rPr>
              <a:t> orang dan </a:t>
            </a:r>
            <a:r>
              <a:rPr lang="en-ID" sz="2400" dirty="0" err="1">
                <a:solidFill>
                  <a:schemeClr val="tx1"/>
                </a:solidFill>
                <a:latin typeface="Cambria" panose="02040503050406030204" pitchFamily="18" charset="0"/>
                <a:cs typeface="Arial" panose="020B0604020202020204" pitchFamily="34" charset="0"/>
              </a:rPr>
              <a:t>hal</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ini</a:t>
            </a:r>
            <a:r>
              <a:rPr lang="en-ID" sz="2400" dirty="0">
                <a:solidFill>
                  <a:schemeClr val="tx1"/>
                </a:solidFill>
                <a:latin typeface="Cambria" panose="02040503050406030204" pitchFamily="18" charset="0"/>
                <a:cs typeface="Arial" panose="020B0604020202020204" pitchFamily="34" charset="0"/>
              </a:rPr>
              <a:t> yang paling </a:t>
            </a:r>
            <a:r>
              <a:rPr lang="en-ID" sz="2400" dirty="0" err="1">
                <a:solidFill>
                  <a:schemeClr val="tx1"/>
                </a:solidFill>
                <a:latin typeface="Cambria" panose="02040503050406030204" pitchFamily="18" charset="0"/>
                <a:cs typeface="Arial" panose="020B0604020202020204" pitchFamily="34" charset="0"/>
              </a:rPr>
              <a:t>lazim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maka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tiap-tiap</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debitur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dapat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dituntut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untuk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memenuhi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seluruh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prestasi</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dengan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dipenuhinya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seluruh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prestasi</a:t>
            </a:r>
            <a:r>
              <a:rPr lang="en-ID" sz="2400" dirty="0">
                <a:solidFill>
                  <a:schemeClr val="tx1"/>
                </a:solidFill>
                <a:latin typeface="Cambria" panose="02040503050406030204" pitchFamily="18" charset="0"/>
                <a:cs typeface="Arial" panose="020B0604020202020204" pitchFamily="34" charset="0"/>
              </a:rPr>
              <a:t> oleh salah </a:t>
            </a:r>
            <a:r>
              <a:rPr lang="en-ID" sz="2400" dirty="0" err="1">
                <a:solidFill>
                  <a:schemeClr val="tx1"/>
                </a:solidFill>
                <a:latin typeface="Cambria" panose="02040503050406030204" pitchFamily="18" charset="0"/>
                <a:cs typeface="Arial" panose="020B0604020202020204" pitchFamily="34" charset="0"/>
              </a:rPr>
              <a:t>seorang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debitur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kepada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kreditur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menjadi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hapus</a:t>
            </a:r>
            <a:r>
              <a:rPr lang="en-ID" sz="2400" dirty="0">
                <a:solidFill>
                  <a:schemeClr val="tx1"/>
                </a:solidFill>
                <a:latin typeface="Cambria" panose="02040503050406030204" pitchFamily="18" charset="0"/>
                <a:cs typeface="Arial" panose="020B0604020202020204" pitchFamily="34" charset="0"/>
              </a:rPr>
              <a:t> (1280 </a:t>
            </a:r>
            <a:r>
              <a:rPr lang="en-ID" sz="2400" dirty="0" err="1">
                <a:solidFill>
                  <a:schemeClr val="tx1"/>
                </a:solidFill>
                <a:latin typeface="Cambria" panose="02040503050406030204" pitchFamily="18" charset="0"/>
                <a:cs typeface="Arial" panose="020B0604020202020204" pitchFamily="34" charset="0"/>
              </a:rPr>
              <a:t>KUHPerdata</a:t>
            </a:r>
            <a:r>
              <a:rPr lang="en-ID" sz="2400" dirty="0">
                <a:solidFill>
                  <a:schemeClr val="tx1"/>
                </a:solidFill>
                <a:latin typeface="Cambria" panose="02040503050406030204" pitchFamily="18" charset="0"/>
                <a:cs typeface="Arial" panose="020B0604020202020204" pitchFamily="34" charset="0"/>
              </a:rPr>
              <a:t>).</a:t>
            </a:r>
          </a:p>
          <a:p>
            <a:pPr marL="342900" indent="-34290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Apabila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krediturnya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terdiri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dua</a:t>
            </a:r>
            <a:r>
              <a:rPr lang="en-ID" sz="2400" dirty="0">
                <a:solidFill>
                  <a:schemeClr val="tx1"/>
                </a:solidFill>
                <a:latin typeface="Cambria" panose="02040503050406030204" pitchFamily="18" charset="0"/>
                <a:cs typeface="Arial" panose="020B0604020202020204" pitchFamily="34" charset="0"/>
              </a:rPr>
              <a:t> orang </a:t>
            </a:r>
            <a:r>
              <a:rPr lang="en-ID" sz="2400" dirty="0" err="1">
                <a:solidFill>
                  <a:schemeClr val="tx1"/>
                </a:solidFill>
                <a:latin typeface="Cambria" panose="02040503050406030204" pitchFamily="18" charset="0"/>
                <a:cs typeface="Arial" panose="020B0604020202020204" pitchFamily="34" charset="0"/>
              </a:rPr>
              <a:t>atau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lebih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maka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setiap</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kreditur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tersebut</a:t>
            </a:r>
            <a:r>
              <a:rPr lang="en-ID" sz="2400" dirty="0">
                <a:solidFill>
                  <a:schemeClr val="tx1"/>
                </a:solidFill>
                <a:latin typeface="Cambria" panose="02040503050406030204" pitchFamily="18" charset="0"/>
                <a:cs typeface="Arial" panose="020B0604020202020204" pitchFamily="34" charset="0"/>
              </a:rPr>
              <a:t> masing-masing </a:t>
            </a:r>
            <a:r>
              <a:rPr lang="en-ID" sz="2400" dirty="0" err="1">
                <a:solidFill>
                  <a:schemeClr val="tx1"/>
                </a:solidFill>
                <a:latin typeface="Cambria" panose="02040503050406030204" pitchFamily="18" charset="0"/>
                <a:cs typeface="Arial" panose="020B0604020202020204" pitchFamily="34" charset="0"/>
              </a:rPr>
              <a:t>berhak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menagih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seluruh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prestasi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terhadap</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debitur</a:t>
            </a:r>
            <a:r>
              <a:rPr lang="en-ID"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234336382"/>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2800" b="1" dirty="0">
                <a:latin typeface="Arial" panose="020B0604020202020204" pitchFamily="34" charset="0"/>
                <a:ea typeface="+mj-ea"/>
                <a:cs typeface="Arial" panose="020B0604020202020204" pitchFamily="34" charset="0"/>
              </a:rPr>
              <a:t>Perikatan Tanggung Menanggung (Tanggung Renteng)</a:t>
            </a:r>
            <a:endParaRPr kumimoji="0" lang="id-ID" sz="28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400" dirty="0" err="1">
                <a:solidFill>
                  <a:schemeClr val="tx1"/>
                </a:solidFill>
                <a:latin typeface="Cambria" panose="02040503050406030204" pitchFamily="18" charset="0"/>
                <a:cs typeface="Arial" panose="020B0604020202020204" pitchFamily="34" charset="0"/>
              </a:rPr>
              <a:t>Menurut</a:t>
            </a:r>
            <a:r>
              <a:rPr lang="en-US" sz="2400" dirty="0">
                <a:solidFill>
                  <a:schemeClr val="tx1"/>
                </a:solidFill>
                <a:latin typeface="Cambria" panose="02040503050406030204" pitchFamily="18" charset="0"/>
                <a:cs typeface="Arial" panose="020B0604020202020204" pitchFamily="34" charset="0"/>
              </a:rPr>
              <a:t> Ps. 1282 </a:t>
            </a:r>
            <a:r>
              <a:rPr lang="en-US" sz="2400" dirty="0" err="1">
                <a:solidFill>
                  <a:schemeClr val="tx1"/>
                </a:solidFill>
                <a:latin typeface="Cambria" panose="02040503050406030204" pitchFamily="18" charset="0"/>
                <a:cs typeface="Arial" panose="020B0604020202020204" pitchFamily="34" charset="0"/>
              </a:rPr>
              <a:t>KUHPerdata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perjanjian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tanggung</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renteng</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dapat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terjadi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karena</a:t>
            </a:r>
            <a:r>
              <a:rPr lang="en-US" sz="2400" dirty="0">
                <a:solidFill>
                  <a:schemeClr val="tx1"/>
                </a:solidFill>
                <a:latin typeface="Cambria" panose="02040503050406030204" pitchFamily="18" charset="0"/>
                <a:cs typeface="Arial" panose="020B0604020202020204" pitchFamily="34" charset="0"/>
              </a:rPr>
              <a:t>:</a:t>
            </a:r>
          </a:p>
          <a:p>
            <a:pPr marL="457200" indent="-457200" algn="l">
              <a:buFont typeface="+mj-lt"/>
              <a:buAutoNum type="alphaLcPeriod"/>
            </a:pPr>
            <a:r>
              <a:rPr lang="en-US" sz="2400" b="1" dirty="0" err="1">
                <a:solidFill>
                  <a:schemeClr val="tx1"/>
                </a:solidFill>
                <a:latin typeface="Cambria" panose="02040503050406030204" pitchFamily="18" charset="0"/>
                <a:cs typeface="Arial" panose="020B0604020202020204" pitchFamily="34" charset="0"/>
              </a:rPr>
              <a:t>Kehendak</a:t>
            </a:r>
            <a:r>
              <a:rPr lang="en-US" sz="2400" b="1" dirty="0">
                <a:solidFill>
                  <a:schemeClr val="tx1"/>
                </a:solidFill>
                <a:latin typeface="Cambria" panose="02040503050406030204" pitchFamily="18" charset="0"/>
                <a:cs typeface="Arial" panose="020B0604020202020204" pitchFamily="34" charset="0"/>
              </a:rPr>
              <a:t> para </a:t>
            </a:r>
            <a:r>
              <a:rPr lang="en-US" sz="2400" b="1" dirty="0" err="1">
                <a:solidFill>
                  <a:schemeClr val="tx1"/>
                </a:solidFill>
                <a:latin typeface="Cambria" panose="02040503050406030204" pitchFamily="18" charset="0"/>
                <a:cs typeface="Arial" panose="020B0604020202020204" pitchFamily="34" charset="0"/>
              </a:rPr>
              <a:t>pihak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dianggap</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ada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jika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secara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tegas</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dinyatakan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Tdk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boleh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hanya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anggapan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saja</a:t>
            </a:r>
            <a:r>
              <a:rPr lang="en-US" sz="2400" dirty="0">
                <a:solidFill>
                  <a:schemeClr val="tx1"/>
                </a:solidFill>
                <a:latin typeface="Cambria" panose="02040503050406030204" pitchFamily="18" charset="0"/>
                <a:cs typeface="Arial" panose="020B0604020202020204" pitchFamily="34" charset="0"/>
              </a:rPr>
              <a:t>.</a:t>
            </a:r>
          </a:p>
          <a:p>
            <a:pPr marL="457200" indent="-457200" algn="l">
              <a:buFont typeface="+mj-lt"/>
              <a:buAutoNum type="alphaLcPeriod"/>
            </a:pPr>
            <a:r>
              <a:rPr lang="en-US" sz="2400" b="1" dirty="0" err="1">
                <a:solidFill>
                  <a:schemeClr val="tx1"/>
                </a:solidFill>
                <a:latin typeface="Cambria" panose="02040503050406030204" pitchFamily="18" charset="0"/>
                <a:cs typeface="Arial" panose="020B0604020202020204" pitchFamily="34" charset="0"/>
              </a:rPr>
              <a:t>Ketentuan</a:t>
            </a:r>
            <a:r>
              <a:rPr lang="en-US" sz="2400" b="1" dirty="0">
                <a:solidFill>
                  <a:schemeClr val="tx1"/>
                </a:solidFill>
                <a:latin typeface="Cambria" panose="02040503050406030204" pitchFamily="18" charset="0"/>
                <a:cs typeface="Arial" panose="020B0604020202020204" pitchFamily="34" charset="0"/>
              </a:rPr>
              <a:t> UU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bersifat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pasif</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yaitu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debitur</a:t>
            </a:r>
            <a:r>
              <a:rPr lang="en-US" sz="2400" dirty="0">
                <a:solidFill>
                  <a:schemeClr val="tx1"/>
                </a:solidFill>
                <a:latin typeface="Cambria" panose="02040503050406030204" pitchFamily="18" charset="0"/>
                <a:cs typeface="Arial" panose="020B0604020202020204" pitchFamily="34" charset="0"/>
              </a:rPr>
              <a:t> masing-masing </a:t>
            </a:r>
            <a:r>
              <a:rPr lang="en-US" sz="2400" dirty="0" err="1">
                <a:solidFill>
                  <a:schemeClr val="tx1"/>
                </a:solidFill>
                <a:latin typeface="Cambria" panose="02040503050406030204" pitchFamily="18" charset="0"/>
                <a:cs typeface="Arial" panose="020B0604020202020204" pitchFamily="34" charset="0"/>
              </a:rPr>
              <a:t>bertanggung</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jawab</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seluruhnya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atas</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pemenuhan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prestasi</a:t>
            </a:r>
            <a:r>
              <a:rPr lang="en-US" sz="2400" dirty="0">
                <a:solidFill>
                  <a:schemeClr val="tx1"/>
                </a:solidFill>
                <a:latin typeface="Cambria" panose="02040503050406030204" pitchFamily="18" charset="0"/>
                <a:cs typeface="Arial" panose="020B0604020202020204" pitchFamily="34" charset="0"/>
              </a:rPr>
              <a:t>.</a:t>
            </a:r>
          </a:p>
          <a:p>
            <a:pPr marL="457200" indent="-457200" algn="l">
              <a:buFont typeface="+mj-lt"/>
              <a:buAutoNum type="alphaLcPeriod"/>
            </a:pPr>
            <a:r>
              <a:rPr lang="en-US" sz="2400" b="1" dirty="0" err="1">
                <a:solidFill>
                  <a:schemeClr val="tx1"/>
                </a:solidFill>
                <a:latin typeface="Cambria" panose="02040503050406030204" pitchFamily="18" charset="0"/>
                <a:cs typeface="Arial" panose="020B0604020202020204" pitchFamily="34" charset="0"/>
              </a:rPr>
              <a:t>Kebiasaan</a:t>
            </a:r>
            <a:r>
              <a:rPr lang="en-US" sz="2400" b="1" dirty="0">
                <a:solidFill>
                  <a:schemeClr val="tx1"/>
                </a:solidFill>
                <a:latin typeface="Cambria" panose="02040503050406030204" pitchFamily="18" charset="0"/>
                <a:cs typeface="Arial" panose="020B0604020202020204" pitchFamily="34" charset="0"/>
              </a:rPr>
              <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persetujuan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tidak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hanya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mengikat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sesuai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dengan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apa</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telah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ditentukan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dalam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perjanjian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secara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tegas</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tetapi</a:t>
            </a:r>
            <a:r>
              <a:rPr lang="en-US" sz="2400" dirty="0">
                <a:solidFill>
                  <a:schemeClr val="tx1"/>
                </a:solidFill>
                <a:latin typeface="Cambria" panose="02040503050406030204" pitchFamily="18" charset="0"/>
                <a:cs typeface="Arial" panose="020B0604020202020204" pitchFamily="34" charset="0"/>
              </a:rPr>
              <a:t> juga </a:t>
            </a:r>
            <a:r>
              <a:rPr lang="en-US" sz="2400" dirty="0" err="1">
                <a:solidFill>
                  <a:schemeClr val="tx1"/>
                </a:solidFill>
                <a:latin typeface="Cambria" panose="02040503050406030204" pitchFamily="18" charset="0"/>
                <a:cs typeface="Arial" panose="020B0604020202020204" pitchFamily="34" charset="0"/>
              </a:rPr>
              <a:t>segala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apa</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diharuskan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menurut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sifat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persetujuan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menurut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kepatutan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kebiasaan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undang-undang</a:t>
            </a:r>
            <a:endParaRPr lang="en-ID" sz="2400" b="1"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922659792"/>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2800" b="1" dirty="0">
                <a:latin typeface="Arial" panose="020B0604020202020204" pitchFamily="34" charset="0"/>
                <a:ea typeface="+mj-ea"/>
                <a:cs typeface="Arial" panose="020B0604020202020204" pitchFamily="34" charset="0"/>
              </a:rPr>
              <a:t>Perikatan Tanggung Menanggung (Tanggung Renteng)</a:t>
            </a:r>
            <a:endParaRPr kumimoji="0" lang="id-ID" sz="28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400" dirty="0" err="1">
                <a:solidFill>
                  <a:schemeClr val="tx1"/>
                </a:solidFill>
                <a:latin typeface="Cambria" panose="02040503050406030204" pitchFamily="18" charset="0"/>
                <a:cs typeface="Arial" panose="020B0604020202020204" pitchFamily="34" charset="0"/>
              </a:rPr>
              <a:t>Cth</a:t>
            </a:r>
            <a:r>
              <a:rPr lang="en-US" sz="2400" dirty="0">
                <a:solidFill>
                  <a:schemeClr val="tx1"/>
                </a:solidFill>
                <a:latin typeface="Cambria" panose="02040503050406030204" pitchFamily="18" charset="0"/>
                <a:cs typeface="Arial" panose="020B0604020202020204" pitchFamily="34" charset="0"/>
              </a:rPr>
              <a:t>:</a:t>
            </a:r>
          </a:p>
          <a:p>
            <a:pPr algn="l"/>
            <a:r>
              <a:rPr lang="en-ID" sz="2400" dirty="0">
                <a:solidFill>
                  <a:schemeClr val="tx1"/>
                </a:solidFill>
                <a:latin typeface="Cambria" panose="02040503050406030204" pitchFamily="18" charset="0"/>
                <a:cs typeface="Arial" panose="020B0604020202020204" pitchFamily="34" charset="0"/>
              </a:rPr>
              <a:t>B, C, D </a:t>
            </a:r>
            <a:r>
              <a:rPr lang="en-ID" sz="2400" dirty="0" err="1">
                <a:solidFill>
                  <a:schemeClr val="tx1"/>
                </a:solidFill>
                <a:latin typeface="Cambria" panose="02040503050406030204" pitchFamily="18" charset="0"/>
                <a:cs typeface="Arial" panose="020B0604020202020204" pitchFamily="34" charset="0"/>
              </a:rPr>
              <a:t>bersama-sama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secara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tanggung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menanggung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meminjam</a:t>
            </a:r>
            <a:r>
              <a:rPr lang="en-ID" sz="2400" dirty="0">
                <a:solidFill>
                  <a:schemeClr val="tx1"/>
                </a:solidFill>
                <a:latin typeface="Cambria" panose="02040503050406030204" pitchFamily="18" charset="0"/>
                <a:cs typeface="Arial" panose="020B0604020202020204" pitchFamily="34" charset="0"/>
              </a:rPr>
              <a:t> uang </a:t>
            </a:r>
            <a:r>
              <a:rPr lang="en-ID" sz="2400" dirty="0" err="1">
                <a:solidFill>
                  <a:schemeClr val="tx1"/>
                </a:solidFill>
                <a:latin typeface="Cambria" panose="02040503050406030204" pitchFamily="18" charset="0"/>
                <a:cs typeface="Arial" panose="020B0604020202020204" pitchFamily="34" charset="0"/>
              </a:rPr>
              <a:t>kepada</a:t>
            </a:r>
            <a:r>
              <a:rPr lang="en-ID" sz="2400" dirty="0">
                <a:solidFill>
                  <a:schemeClr val="tx1"/>
                </a:solidFill>
                <a:latin typeface="Cambria" panose="02040503050406030204" pitchFamily="18" charset="0"/>
                <a:cs typeface="Arial" panose="020B0604020202020204" pitchFamily="34" charset="0"/>
              </a:rPr>
              <a:t> A </a:t>
            </a:r>
            <a:r>
              <a:rPr lang="en-ID" sz="2400" dirty="0" err="1">
                <a:solidFill>
                  <a:schemeClr val="tx1"/>
                </a:solidFill>
                <a:latin typeface="Cambria" panose="02040503050406030204" pitchFamily="18" charset="0"/>
                <a:cs typeface="Arial" panose="020B0604020202020204" pitchFamily="34" charset="0"/>
              </a:rPr>
              <a:t>sebesar</a:t>
            </a:r>
            <a:r>
              <a:rPr lang="en-ID" sz="2400" dirty="0">
                <a:solidFill>
                  <a:schemeClr val="tx1"/>
                </a:solidFill>
                <a:latin typeface="Cambria" panose="02040503050406030204" pitchFamily="18" charset="0"/>
                <a:cs typeface="Arial" panose="020B0604020202020204" pitchFamily="34" charset="0"/>
              </a:rPr>
              <a:t> Rp 3.000.000,-, masing-masing </a:t>
            </a:r>
            <a:r>
              <a:rPr lang="en-ID" sz="2400" dirty="0" err="1">
                <a:solidFill>
                  <a:schemeClr val="tx1"/>
                </a:solidFill>
                <a:latin typeface="Cambria" panose="02040503050406030204" pitchFamily="18" charset="0"/>
                <a:cs typeface="Arial" panose="020B0604020202020204" pitchFamily="34" charset="0"/>
              </a:rPr>
              <a:t>mereka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mendapat</a:t>
            </a:r>
            <a:r>
              <a:rPr lang="en-ID" sz="2400" dirty="0">
                <a:solidFill>
                  <a:schemeClr val="tx1"/>
                </a:solidFill>
                <a:latin typeface="Cambria" panose="02040503050406030204" pitchFamily="18" charset="0"/>
                <a:cs typeface="Arial" panose="020B0604020202020204" pitchFamily="34" charset="0"/>
              </a:rPr>
              <a:t> Rp 1.000.000,-. </a:t>
            </a:r>
            <a:r>
              <a:rPr lang="en-ID" sz="2400" dirty="0" err="1">
                <a:solidFill>
                  <a:schemeClr val="tx1"/>
                </a:solidFill>
                <a:latin typeface="Cambria" panose="02040503050406030204" pitchFamily="18" charset="0"/>
                <a:cs typeface="Arial" panose="020B0604020202020204" pitchFamily="34" charset="0"/>
              </a:rPr>
              <a:t>Walaupun</a:t>
            </a:r>
            <a:r>
              <a:rPr lang="en-ID" sz="2400" dirty="0">
                <a:solidFill>
                  <a:schemeClr val="tx1"/>
                </a:solidFill>
                <a:latin typeface="Cambria" panose="02040503050406030204" pitchFamily="18" charset="0"/>
                <a:cs typeface="Arial" panose="020B0604020202020204" pitchFamily="34" charset="0"/>
              </a:rPr>
              <a:t> B, C, dan D masing-masing </a:t>
            </a:r>
            <a:r>
              <a:rPr lang="en-ID" sz="2400" dirty="0" err="1">
                <a:solidFill>
                  <a:schemeClr val="tx1"/>
                </a:solidFill>
                <a:latin typeface="Cambria" panose="02040503050406030204" pitchFamily="18" charset="0"/>
                <a:cs typeface="Arial" panose="020B0604020202020204" pitchFamily="34" charset="0"/>
              </a:rPr>
              <a:t>mendapat</a:t>
            </a:r>
            <a:r>
              <a:rPr lang="en-ID" sz="2400" dirty="0">
                <a:solidFill>
                  <a:schemeClr val="tx1"/>
                </a:solidFill>
                <a:latin typeface="Cambria" panose="02040503050406030204" pitchFamily="18" charset="0"/>
                <a:cs typeface="Arial" panose="020B0604020202020204" pitchFamily="34" charset="0"/>
              </a:rPr>
              <a:t> Rp 1.000.000,- </a:t>
            </a:r>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berarti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bahwa</a:t>
            </a:r>
            <a:r>
              <a:rPr lang="en-ID" sz="2400" dirty="0">
                <a:solidFill>
                  <a:schemeClr val="tx1"/>
                </a:solidFill>
                <a:latin typeface="Cambria" panose="02040503050406030204" pitchFamily="18" charset="0"/>
                <a:cs typeface="Arial" panose="020B0604020202020204" pitchFamily="34" charset="0"/>
              </a:rPr>
              <a:t> B, C dan D masing-masing </a:t>
            </a:r>
            <a:r>
              <a:rPr lang="en-ID" sz="2400" dirty="0" err="1">
                <a:solidFill>
                  <a:schemeClr val="tx1"/>
                </a:solidFill>
                <a:latin typeface="Cambria" panose="02040503050406030204" pitchFamily="18" charset="0"/>
                <a:cs typeface="Arial" panose="020B0604020202020204" pitchFamily="34" charset="0"/>
              </a:rPr>
              <a:t>hanya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bertanggung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jawab</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sebesar</a:t>
            </a:r>
            <a:r>
              <a:rPr lang="en-ID" sz="2400" dirty="0">
                <a:solidFill>
                  <a:schemeClr val="tx1"/>
                </a:solidFill>
                <a:latin typeface="Cambria" panose="02040503050406030204" pitchFamily="18" charset="0"/>
                <a:cs typeface="Arial" panose="020B0604020202020204" pitchFamily="34" charset="0"/>
              </a:rPr>
              <a:t> Rp 1.000.000,- </a:t>
            </a:r>
            <a:r>
              <a:rPr lang="en-ID" sz="2400" dirty="0" err="1">
                <a:solidFill>
                  <a:schemeClr val="tx1"/>
                </a:solidFill>
                <a:latin typeface="Cambria" panose="02040503050406030204" pitchFamily="18" charset="0"/>
                <a:cs typeface="Arial" panose="020B0604020202020204" pitchFamily="34" charset="0"/>
              </a:rPr>
              <a:t>tetapi</a:t>
            </a:r>
            <a:r>
              <a:rPr lang="en-ID" sz="2400" dirty="0">
                <a:solidFill>
                  <a:schemeClr val="tx1"/>
                </a:solidFill>
                <a:latin typeface="Cambria" panose="02040503050406030204" pitchFamily="18" charset="0"/>
                <a:cs typeface="Arial" panose="020B0604020202020204" pitchFamily="34" charset="0"/>
              </a:rPr>
              <a:t> juga </a:t>
            </a:r>
            <a:r>
              <a:rPr lang="en-ID" sz="2400" dirty="0" err="1">
                <a:solidFill>
                  <a:schemeClr val="tx1"/>
                </a:solidFill>
                <a:latin typeface="Cambria" panose="02040503050406030204" pitchFamily="18" charset="0"/>
                <a:cs typeface="Arial" panose="020B0604020202020204" pitchFamily="34" charset="0"/>
              </a:rPr>
              <a:t>mereka</a:t>
            </a:r>
            <a:r>
              <a:rPr lang="en-ID" sz="2400" dirty="0">
                <a:solidFill>
                  <a:schemeClr val="tx1"/>
                </a:solidFill>
                <a:latin typeface="Cambria" panose="02040503050406030204" pitchFamily="18" charset="0"/>
                <a:cs typeface="Arial" panose="020B0604020202020204" pitchFamily="34" charset="0"/>
              </a:rPr>
              <a:t> masing-masing </a:t>
            </a:r>
            <a:r>
              <a:rPr lang="en-ID" sz="2400" dirty="0" err="1">
                <a:solidFill>
                  <a:schemeClr val="tx1"/>
                </a:solidFill>
                <a:latin typeface="Cambria" panose="02040503050406030204" pitchFamily="18" charset="0"/>
                <a:cs typeface="Arial" panose="020B0604020202020204" pitchFamily="34" charset="0"/>
              </a:rPr>
              <a:t>bertanggung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jawab</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untuk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keseluruhannya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sebesar</a:t>
            </a:r>
            <a:r>
              <a:rPr lang="en-ID" sz="2400" dirty="0">
                <a:solidFill>
                  <a:schemeClr val="tx1"/>
                </a:solidFill>
                <a:latin typeface="Cambria" panose="02040503050406030204" pitchFamily="18" charset="0"/>
                <a:cs typeface="Arial" panose="020B0604020202020204" pitchFamily="34" charset="0"/>
              </a:rPr>
              <a:t> Rp 3.000.000.</a:t>
            </a:r>
          </a:p>
        </p:txBody>
      </p:sp>
    </p:spTree>
    <p:extLst>
      <p:ext uri="{BB962C8B-B14F-4D97-AF65-F5344CB8AC3E}">
        <p14:creationId xmlns:p14="http://schemas.microsoft.com/office/powerpoint/2010/main" val="441903439"/>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2800" b="1" dirty="0">
                <a:latin typeface="Arial" panose="020B0604020202020204" pitchFamily="34" charset="0"/>
                <a:ea typeface="+mj-ea"/>
                <a:cs typeface="Arial" panose="020B0604020202020204" pitchFamily="34" charset="0"/>
              </a:rPr>
              <a:t>Perikatan Pokok dan Tambahan</a:t>
            </a:r>
            <a:endParaRPr kumimoji="0" lang="id-ID" sz="28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sv-SE" sz="2400" dirty="0">
                <a:solidFill>
                  <a:schemeClr val="tx1"/>
                </a:solidFill>
                <a:latin typeface="Cambria" panose="02040503050406030204" pitchFamily="18" charset="0"/>
                <a:cs typeface="Arial" panose="020B0604020202020204" pitchFamily="34" charset="0"/>
              </a:rPr>
              <a:t>Perikatan pokok adalah perikatan antara debitur dan kreditur yang berdiri sendiri tanpa bergantung kepada adanya perikatan yang lain, misalnya perjanjian pinjam meminjam uang.</a:t>
            </a:r>
          </a:p>
          <a:p>
            <a:pPr marL="514350" indent="-514350" algn="l">
              <a:buFont typeface="Arial" panose="020B0604020202020204" pitchFamily="34" charset="0"/>
              <a:buChar char="•"/>
            </a:pPr>
            <a:r>
              <a:rPr lang="sv-SE" sz="2400" dirty="0">
                <a:solidFill>
                  <a:schemeClr val="tx1"/>
                </a:solidFill>
                <a:latin typeface="Cambria" panose="02040503050406030204" pitchFamily="18" charset="0"/>
                <a:cs typeface="Arial" panose="020B0604020202020204" pitchFamily="34" charset="0"/>
              </a:rPr>
              <a:t>Perikatan tambahan adalah perikatan antara debitur dan kreditur yang diadakan sebagai perikatan tambahan daripada perikatan pokok, atau perikatan yang ada dan berakhirnya tergantung pada perjanjian pokoknya. Apabila perjanjian pokok hapus, maka hapuslah perjanjian tambahannya.</a:t>
            </a:r>
            <a:endParaRPr lang="en-ID"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44740018"/>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2800" b="1" dirty="0">
                <a:latin typeface="Arial" panose="020B0604020202020204" pitchFamily="34" charset="0"/>
                <a:ea typeface="+mj-ea"/>
                <a:cs typeface="Arial" panose="020B0604020202020204" pitchFamily="34" charset="0"/>
              </a:rPr>
              <a:t>Perikatan Pokok dan Tambahan</a:t>
            </a:r>
            <a:endParaRPr kumimoji="0" lang="id-ID" sz="28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sv-SE" sz="2400" dirty="0">
                <a:solidFill>
                  <a:schemeClr val="tx1"/>
                </a:solidFill>
                <a:latin typeface="Cambria" panose="02040503050406030204" pitchFamily="18" charset="0"/>
                <a:cs typeface="Arial" panose="020B0604020202020204" pitchFamily="34" charset="0"/>
              </a:rPr>
              <a:t>Cth: </a:t>
            </a:r>
          </a:p>
          <a:p>
            <a:pPr algn="l"/>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jaminan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melahirkan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Tanggungan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dibuat</a:t>
            </a:r>
            <a:r>
              <a:rPr lang="en-ID" sz="2400" dirty="0">
                <a:solidFill>
                  <a:schemeClr val="tx1"/>
                </a:solidFill>
                <a:latin typeface="Cambria" panose="02040503050406030204" pitchFamily="18" charset="0"/>
                <a:cs typeface="Arial" panose="020B0604020202020204" pitchFamily="34" charset="0"/>
              </a:rPr>
              <a:t> oleh para </a:t>
            </a:r>
            <a:r>
              <a:rPr lang="en-ID" sz="2400" dirty="0" err="1">
                <a:solidFill>
                  <a:schemeClr val="tx1"/>
                </a:solidFill>
                <a:latin typeface="Cambria" panose="02040503050406030204" pitchFamily="18" charset="0"/>
                <a:cs typeface="Arial" panose="020B0604020202020204" pitchFamily="34" charset="0"/>
              </a:rPr>
              <a:t>pihak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tujuan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untuk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melengkapi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pokok</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umumnya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merupakan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utang-</a:t>
            </a:r>
            <a:r>
              <a:rPr lang="en-ID" sz="2400" dirty="0" err="1">
                <a:solidFill>
                  <a:schemeClr val="tx1"/>
                </a:solidFill>
                <a:latin typeface="Cambria" panose="02040503050406030204" pitchFamily="18" charset="0"/>
                <a:cs typeface="Arial" panose="020B0604020202020204" pitchFamily="34" charset="0"/>
              </a:rPr>
              <a:t>piutang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atau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kredit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Sehingga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dapat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ditarik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suatu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pemahaman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bahwasannya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hubungan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antara</a:t>
            </a:r>
            <a:r>
              <a:rPr lang="en-ID" sz="2400" dirty="0">
                <a:solidFill>
                  <a:schemeClr val="tx1"/>
                </a:solidFill>
                <a:latin typeface="Cambria" panose="02040503050406030204" pitchFamily="18" charset="0"/>
                <a:cs typeface="Arial" panose="020B0604020202020204" pitchFamily="34" charset="0"/>
              </a:rPr>
              <a:t> para </a:t>
            </a:r>
            <a:r>
              <a:rPr lang="en-ID" sz="2400" dirty="0" err="1">
                <a:solidFill>
                  <a:schemeClr val="tx1"/>
                </a:solidFill>
                <a:latin typeface="Cambria" panose="02040503050406030204" pitchFamily="18" charset="0"/>
                <a:cs typeface="Arial" panose="020B0604020202020204" pitchFamily="34" charset="0"/>
              </a:rPr>
              <a:t>pihak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dijalin</a:t>
            </a:r>
            <a:r>
              <a:rPr lang="en-ID" sz="2400" dirty="0">
                <a:solidFill>
                  <a:schemeClr val="tx1"/>
                </a:solidFill>
                <a:latin typeface="Cambria" panose="02040503050406030204" pitchFamily="18" charset="0"/>
                <a:cs typeface="Arial" panose="020B0604020202020204" pitchFamily="34" charset="0"/>
              </a:rPr>
              <a:t> oleh 2 (</a:t>
            </a:r>
            <a:r>
              <a:rPr lang="en-ID" sz="2400" dirty="0" err="1">
                <a:solidFill>
                  <a:schemeClr val="tx1"/>
                </a:solidFill>
                <a:latin typeface="Cambria" panose="02040503050406030204" pitchFamily="18" charset="0"/>
                <a:cs typeface="Arial" panose="020B0604020202020204" pitchFamily="34" charset="0"/>
              </a:rPr>
              <a:t>dua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jenis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yakni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kredit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selaku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pokok</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jaminan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sebagai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tambahan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accessoir</a:t>
            </a:r>
            <a:r>
              <a:rPr lang="en-ID"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760356602"/>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endParaRPr lang="id-ID" dirty="0"/>
          </a:p>
        </p:txBody>
      </p:sp>
      <p:sp>
        <p:nvSpPr>
          <p:cNvPr id="4" name="Content Placeholder 2"/>
          <p:cNvSpPr txBox="1">
            <a:spLocks/>
          </p:cNvSpPr>
          <p:nvPr/>
        </p:nvSpPr>
        <p:spPr>
          <a:xfrm>
            <a:off x="611560" y="1484784"/>
            <a:ext cx="7992888" cy="434908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b="1" dirty="0">
              <a:solidFill>
                <a:schemeClr val="tx1"/>
              </a:solidFill>
              <a:latin typeface="Cambria" panose="02040503050406030204" pitchFamily="18" charset="0"/>
              <a:cs typeface="Arial" panose="020B0604020202020204" pitchFamily="34" charset="0"/>
            </a:endParaRPr>
          </a:p>
          <a:p>
            <a:endParaRPr lang="en-US" b="1" dirty="0">
              <a:solidFill>
                <a:schemeClr val="tx1"/>
              </a:solidFill>
              <a:latin typeface="Cambria" panose="02040503050406030204" pitchFamily="18" charset="0"/>
              <a:cs typeface="Arial" panose="020B0604020202020204" pitchFamily="34" charset="0"/>
            </a:endParaRPr>
          </a:p>
          <a:p>
            <a:endParaRPr lang="en-US" b="1" dirty="0">
              <a:solidFill>
                <a:schemeClr val="tx1"/>
              </a:solidFill>
              <a:latin typeface="Cambria" panose="02040503050406030204" pitchFamily="18" charset="0"/>
              <a:cs typeface="Arial" panose="020B0604020202020204" pitchFamily="34" charset="0"/>
            </a:endParaRPr>
          </a:p>
          <a:p>
            <a:r>
              <a:rPr lang="en-US" b="1" dirty="0">
                <a:solidFill>
                  <a:schemeClr val="tx1"/>
                </a:solidFill>
                <a:latin typeface="Cambria" panose="02040503050406030204" pitchFamily="18" charset="0"/>
                <a:cs typeface="Arial" panose="020B0604020202020204" pitchFamily="34" charset="0"/>
              </a:rPr>
              <a:t>P</a:t>
            </a:r>
            <a:r>
              <a:rPr lang="en-ID" b="1" dirty="0" err="1">
                <a:solidFill>
                  <a:schemeClr val="tx1"/>
                </a:solidFill>
                <a:latin typeface="Cambria" panose="02040503050406030204" pitchFamily="18" charset="0"/>
                <a:cs typeface="Arial" panose="020B0604020202020204" pitchFamily="34" charset="0"/>
              </a:rPr>
              <a:t>erikatan</a:t>
            </a:r>
            <a:r>
              <a:rPr lang="en-ID" b="1" dirty="0">
                <a:solidFill>
                  <a:schemeClr val="tx1"/>
                </a:solidFill>
                <a:latin typeface="Cambria" panose="02040503050406030204" pitchFamily="18" charset="0"/>
                <a:cs typeface="Arial" panose="020B0604020202020204" pitchFamily="34" charset="0"/>
              </a:rPr>
              <a:t> </a:t>
            </a:r>
            <a:r>
              <a:rPr lang="en-ID" b="1" dirty="0" err="1">
                <a:solidFill>
                  <a:schemeClr val="tx1"/>
                </a:solidFill>
                <a:latin typeface="Cambria" panose="02040503050406030204" pitchFamily="18" charset="0"/>
                <a:cs typeface="Arial" panose="020B0604020202020204" pitchFamily="34" charset="0"/>
              </a:rPr>
              <a:t>Menurut</a:t>
            </a:r>
            <a:r>
              <a:rPr lang="en-ID" b="1" dirty="0">
                <a:solidFill>
                  <a:schemeClr val="tx1"/>
                </a:solidFill>
                <a:latin typeface="Cambria" panose="02040503050406030204" pitchFamily="18" charset="0"/>
                <a:cs typeface="Arial" panose="020B0604020202020204" pitchFamily="34" charset="0"/>
              </a:rPr>
              <a:t> </a:t>
            </a:r>
            <a:r>
              <a:rPr lang="en-ID" b="1" dirty="0" err="1">
                <a:solidFill>
                  <a:schemeClr val="tx1"/>
                </a:solidFill>
                <a:latin typeface="Cambria" panose="02040503050406030204" pitchFamily="18" charset="0"/>
                <a:cs typeface="Arial" panose="020B0604020202020204" pitchFamily="34" charset="0"/>
              </a:rPr>
              <a:t>Mulai</a:t>
            </a:r>
            <a:r>
              <a:rPr lang="en-ID" b="1" dirty="0">
                <a:solidFill>
                  <a:schemeClr val="tx1"/>
                </a:solidFill>
                <a:latin typeface="Cambria" panose="02040503050406030204" pitchFamily="18" charset="0"/>
                <a:cs typeface="Arial" panose="020B0604020202020204" pitchFamily="34" charset="0"/>
              </a:rPr>
              <a:t> </a:t>
            </a:r>
            <a:r>
              <a:rPr lang="en-ID" b="1" dirty="0" err="1">
                <a:solidFill>
                  <a:schemeClr val="tx1"/>
                </a:solidFill>
                <a:latin typeface="Cambria" panose="02040503050406030204" pitchFamily="18" charset="0"/>
                <a:cs typeface="Arial" panose="020B0604020202020204" pitchFamily="34" charset="0"/>
              </a:rPr>
              <a:t>Berlaku</a:t>
            </a:r>
            <a:r>
              <a:rPr lang="en-ID" b="1" dirty="0">
                <a:solidFill>
                  <a:schemeClr val="tx1"/>
                </a:solidFill>
                <a:latin typeface="Cambria" panose="02040503050406030204" pitchFamily="18" charset="0"/>
                <a:cs typeface="Arial" panose="020B0604020202020204" pitchFamily="34" charset="0"/>
              </a:rPr>
              <a:t> dan </a:t>
            </a:r>
            <a:r>
              <a:rPr lang="en-ID" b="1" dirty="0" err="1">
                <a:solidFill>
                  <a:schemeClr val="tx1"/>
                </a:solidFill>
                <a:latin typeface="Cambria" panose="02040503050406030204" pitchFamily="18" charset="0"/>
                <a:cs typeface="Arial" panose="020B0604020202020204" pitchFamily="34" charset="0"/>
              </a:rPr>
              <a:t>Berakhirnya</a:t>
            </a:r>
            <a:endParaRPr lang="en-ID" b="1"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039796045"/>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Perikatan Bersyarat</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Syarat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merupakan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bagian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khusus</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dapat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dikatakan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sebagai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bagian</a:t>
            </a:r>
            <a:r>
              <a:rPr lang="en-ID" sz="2400"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accidentalia</a:t>
            </a:r>
            <a:r>
              <a:rPr lang="en-ID" sz="2400" i="1"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sendiri</a:t>
            </a:r>
            <a:r>
              <a:rPr lang="en-ID" sz="2400" dirty="0">
                <a:solidFill>
                  <a:schemeClr val="tx1"/>
                </a:solidFill>
                <a:latin typeface="Cambria" panose="02040503050406030204" pitchFamily="18" charset="0"/>
                <a:cs typeface="Arial" panose="020B0604020202020204" pitchFamily="34" charset="0"/>
              </a:rPr>
              <a:t>.</a:t>
            </a:r>
          </a:p>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Perbuatan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sendiri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bersyarat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tetapi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adanya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syarat</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dijanjikan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berakibat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ditundanya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akibat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setelah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dipenuhi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syarat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tersebut</a:t>
            </a:r>
            <a:r>
              <a:rPr lang="en-ID" sz="2400" dirty="0">
                <a:solidFill>
                  <a:schemeClr val="tx1"/>
                </a:solidFill>
                <a:latin typeface="Cambria" panose="02040503050406030204" pitchFamily="18" charset="0"/>
                <a:cs typeface="Arial" panose="020B0604020202020204" pitchFamily="34" charset="0"/>
              </a:rPr>
              <a:t>.</a:t>
            </a:r>
          </a:p>
          <a:p>
            <a:pPr marL="514350" indent="-514350" algn="l">
              <a:buFont typeface="Arial" panose="020B0604020202020204" pitchFamily="34" charset="0"/>
              <a:buChar char="•"/>
            </a:pPr>
            <a:r>
              <a:rPr lang="en-ID" sz="2400" dirty="0">
                <a:solidFill>
                  <a:schemeClr val="tx1"/>
                </a:solidFill>
                <a:latin typeface="Cambria" panose="02040503050406030204" pitchFamily="18" charset="0"/>
                <a:cs typeface="Arial" panose="020B0604020202020204" pitchFamily="34" charset="0"/>
              </a:rPr>
              <a:t>Ps. 1253 </a:t>
            </a:r>
            <a:r>
              <a:rPr lang="en-ID" sz="2400" dirty="0" err="1">
                <a:solidFill>
                  <a:schemeClr val="tx1"/>
                </a:solidFill>
                <a:latin typeface="Cambria" panose="02040503050406030204" pitchFamily="18" charset="0"/>
                <a:cs typeface="Arial" panose="020B0604020202020204" pitchFamily="34" charset="0"/>
              </a:rPr>
              <a:t>KUHPerdata</a:t>
            </a:r>
            <a:r>
              <a:rPr lang="en-ID" sz="2400" dirty="0">
                <a:solidFill>
                  <a:schemeClr val="tx1"/>
                </a:solidFill>
                <a:latin typeface="Cambria" panose="02040503050406030204" pitchFamily="18" charset="0"/>
                <a:cs typeface="Arial" panose="020B0604020202020204" pitchFamily="34" charset="0"/>
              </a:rPr>
              <a:t>:</a:t>
            </a:r>
          </a:p>
          <a:p>
            <a:pPr algn="l"/>
            <a:r>
              <a:rPr lang="en-ID" sz="2400" i="1" dirty="0">
                <a:solidFill>
                  <a:schemeClr val="tx1"/>
                </a:solidFill>
                <a:latin typeface="Cambria" panose="02040503050406030204" pitchFamily="18" charset="0"/>
                <a:cs typeface="Arial" panose="020B0604020202020204" pitchFamily="34" charset="0"/>
              </a:rPr>
              <a:t>“</a:t>
            </a:r>
            <a:r>
              <a:rPr lang="en-ID" sz="2400" i="1" dirty="0" err="1">
                <a:solidFill>
                  <a:schemeClr val="tx1"/>
                </a:solidFill>
                <a:latin typeface="Cambria" panose="02040503050406030204" pitchFamily="18" charset="0"/>
                <a:cs typeface="Arial" panose="020B0604020202020204" pitchFamily="34" charset="0"/>
              </a:rPr>
              <a:t>Suatu</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perikatan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adl</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bersyarat</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jika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digantungkan</a:t>
            </a:r>
            <a:r>
              <a:rPr lang="en-ID" sz="2400" i="1" dirty="0">
                <a:solidFill>
                  <a:schemeClr val="tx1"/>
                </a:solidFill>
                <a:latin typeface="Cambria" panose="02040503050406030204" pitchFamily="18" charset="0"/>
                <a:cs typeface="Arial" panose="020B0604020202020204" pitchFamily="34" charset="0"/>
              </a:rPr>
              <a:t> pada </a:t>
            </a:r>
            <a:r>
              <a:rPr lang="en-ID" sz="2400" i="1" dirty="0" err="1">
                <a:solidFill>
                  <a:schemeClr val="tx1"/>
                </a:solidFill>
                <a:latin typeface="Cambria" panose="02040503050406030204" pitchFamily="18" charset="0"/>
                <a:cs typeface="Arial" panose="020B0604020202020204" pitchFamily="34" charset="0"/>
              </a:rPr>
              <a:t>suatu</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peristiwa</a:t>
            </a:r>
            <a:r>
              <a:rPr lang="en-ID" sz="2400" i="1" dirty="0">
                <a:solidFill>
                  <a:schemeClr val="tx1"/>
                </a:solidFill>
                <a:latin typeface="Cambria" panose="02040503050406030204" pitchFamily="18" charset="0"/>
                <a:cs typeface="Arial" panose="020B0604020202020204" pitchFamily="34" charset="0"/>
              </a:rPr>
              <a:t> yang </a:t>
            </a:r>
            <a:r>
              <a:rPr lang="en-ID" sz="2400" i="1" dirty="0" err="1">
                <a:solidFill>
                  <a:schemeClr val="tx1"/>
                </a:solidFill>
                <a:latin typeface="Cambria" panose="02040503050406030204" pitchFamily="18" charset="0"/>
                <a:cs typeface="Arial" panose="020B0604020202020204" pitchFamily="34" charset="0"/>
              </a:rPr>
              <a:t>mungkin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terjadi</a:t>
            </a:r>
            <a:r>
              <a:rPr lang="en-ID" sz="2400" i="1" dirty="0">
                <a:solidFill>
                  <a:schemeClr val="tx1"/>
                </a:solidFill>
                <a:latin typeface="Cambria" panose="02040503050406030204" pitchFamily="18" charset="0"/>
                <a:cs typeface="Arial" panose="020B0604020202020204" pitchFamily="34" charset="0"/>
              </a:rPr>
              <a:t> dan </a:t>
            </a:r>
            <a:r>
              <a:rPr lang="en-ID" sz="2400" i="1" dirty="0" err="1">
                <a:solidFill>
                  <a:schemeClr val="tx1"/>
                </a:solidFill>
                <a:latin typeface="Cambria" panose="02040503050406030204" pitchFamily="18" charset="0"/>
                <a:cs typeface="Arial" panose="020B0604020202020204" pitchFamily="34" charset="0"/>
              </a:rPr>
              <a:t>memang</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belum</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terjadi</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baik</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dengan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cara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menangguhkan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berlakunya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perikatan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itu</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sampai</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terjadinya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peristiwa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itu</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maupun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dengan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cara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membatalkan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perikatan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itu</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tergantung</a:t>
            </a:r>
            <a:r>
              <a:rPr lang="en-ID" sz="2400" i="1" dirty="0">
                <a:solidFill>
                  <a:schemeClr val="tx1"/>
                </a:solidFill>
                <a:latin typeface="Cambria" panose="02040503050406030204" pitchFamily="18" charset="0"/>
                <a:cs typeface="Arial" panose="020B0604020202020204" pitchFamily="34" charset="0"/>
              </a:rPr>
              <a:t> pada </a:t>
            </a:r>
            <a:r>
              <a:rPr lang="en-ID" sz="2400" i="1" dirty="0" err="1">
                <a:solidFill>
                  <a:schemeClr val="tx1"/>
                </a:solidFill>
                <a:latin typeface="Cambria" panose="02040503050406030204" pitchFamily="18" charset="0"/>
                <a:cs typeface="Arial" panose="020B0604020202020204" pitchFamily="34" charset="0"/>
              </a:rPr>
              <a:t>terjadi</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tidaknya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peristiwa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itu</a:t>
            </a:r>
            <a:r>
              <a:rPr lang="en-ID" sz="2400" i="1"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39430478"/>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endParaRPr lang="id-ID" dirty="0"/>
          </a:p>
        </p:txBody>
      </p:sp>
      <p:sp>
        <p:nvSpPr>
          <p:cNvPr id="4" name="Content Placeholder 2"/>
          <p:cNvSpPr txBox="1">
            <a:spLocks/>
          </p:cNvSpPr>
          <p:nvPr/>
        </p:nvSpPr>
        <p:spPr>
          <a:xfrm>
            <a:off x="611560" y="1484784"/>
            <a:ext cx="7992888" cy="434908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itchFamily="34" charset="0"/>
              <a:buChar char="•"/>
            </a:pPr>
            <a:r>
              <a:rPr lang="en-ID" dirty="0" err="1">
                <a:solidFill>
                  <a:schemeClr val="tx1"/>
                </a:solidFill>
                <a:latin typeface="Cambria" panose="02040503050406030204" pitchFamily="18" charset="0"/>
                <a:cs typeface="Arial" panose="020B0604020202020204" pitchFamily="34" charset="0"/>
              </a:rPr>
              <a:t>Menurut</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ilmu</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pengetahuan</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hukum</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perdata</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perikatan</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dapat</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dibedakan</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atas</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beberapa</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macam</a:t>
            </a:r>
            <a:r>
              <a:rPr lang="en-ID" dirty="0">
                <a:solidFill>
                  <a:schemeClr val="tx1"/>
                </a:solidFill>
                <a:latin typeface="Cambria" panose="02040503050406030204" pitchFamily="18" charset="0"/>
                <a:cs typeface="Arial" panose="020B0604020202020204" pitchFamily="34" charset="0"/>
              </a:rPr>
              <a:t>. </a:t>
            </a:r>
          </a:p>
          <a:p>
            <a:pPr marL="457200" indent="-457200" algn="l">
              <a:buFont typeface="Arial" pitchFamily="34" charset="0"/>
              <a:buChar char="•"/>
            </a:pPr>
            <a:r>
              <a:rPr lang="en-ID" dirty="0" err="1">
                <a:solidFill>
                  <a:schemeClr val="tx1"/>
                </a:solidFill>
                <a:latin typeface="Cambria" panose="02040503050406030204" pitchFamily="18" charset="0"/>
                <a:cs typeface="Arial" panose="020B0604020202020204" pitchFamily="34" charset="0"/>
              </a:rPr>
              <a:t>Bentuk</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perikatan</a:t>
            </a:r>
            <a:r>
              <a:rPr lang="en-ID" dirty="0">
                <a:solidFill>
                  <a:schemeClr val="tx1"/>
                </a:solidFill>
                <a:latin typeface="Cambria" panose="02040503050406030204" pitchFamily="18" charset="0"/>
                <a:cs typeface="Arial" panose="020B0604020202020204" pitchFamily="34" charset="0"/>
              </a:rPr>
              <a:t> yang paling </a:t>
            </a:r>
            <a:r>
              <a:rPr lang="en-ID" dirty="0" err="1">
                <a:solidFill>
                  <a:schemeClr val="tx1"/>
                </a:solidFill>
                <a:latin typeface="Cambria" panose="02040503050406030204" pitchFamily="18" charset="0"/>
                <a:cs typeface="Arial" panose="020B0604020202020204" pitchFamily="34" charset="0"/>
              </a:rPr>
              <a:t>sederhana</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ialah</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suatu</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perikatan</a:t>
            </a:r>
            <a:r>
              <a:rPr lang="en-ID" dirty="0">
                <a:solidFill>
                  <a:schemeClr val="tx1"/>
                </a:solidFill>
                <a:latin typeface="Cambria" panose="02040503050406030204" pitchFamily="18" charset="0"/>
                <a:cs typeface="Arial" panose="020B0604020202020204" pitchFamily="34" charset="0"/>
              </a:rPr>
              <a:t> yang masing-masing </a:t>
            </a:r>
            <a:r>
              <a:rPr lang="en-ID" dirty="0" err="1">
                <a:solidFill>
                  <a:schemeClr val="tx1"/>
                </a:solidFill>
                <a:latin typeface="Cambria" panose="02040503050406030204" pitchFamily="18" charset="0"/>
                <a:cs typeface="Arial" panose="020B0604020202020204" pitchFamily="34" charset="0"/>
              </a:rPr>
              <a:t>pihak</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hanya</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ada</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satu</a:t>
            </a:r>
            <a:r>
              <a:rPr lang="en-ID" dirty="0">
                <a:solidFill>
                  <a:schemeClr val="tx1"/>
                </a:solidFill>
                <a:latin typeface="Cambria" panose="02040503050406030204" pitchFamily="18" charset="0"/>
                <a:cs typeface="Arial" panose="020B0604020202020204" pitchFamily="34" charset="0"/>
              </a:rPr>
              <a:t> orang dan </a:t>
            </a:r>
            <a:r>
              <a:rPr lang="en-ID" dirty="0" err="1">
                <a:solidFill>
                  <a:schemeClr val="tx1"/>
                </a:solidFill>
                <a:latin typeface="Cambria" panose="02040503050406030204" pitchFamily="18" charset="0"/>
                <a:cs typeface="Arial" panose="020B0604020202020204" pitchFamily="34" charset="0"/>
              </a:rPr>
              <a:t>satu</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prestasi</a:t>
            </a:r>
            <a:r>
              <a:rPr lang="en-ID" dirty="0">
                <a:solidFill>
                  <a:schemeClr val="tx1"/>
                </a:solidFill>
                <a:latin typeface="Cambria" panose="02040503050406030204" pitchFamily="18" charset="0"/>
                <a:cs typeface="Arial" panose="020B0604020202020204" pitchFamily="34" charset="0"/>
              </a:rPr>
              <a:t> yang </a:t>
            </a:r>
            <a:r>
              <a:rPr lang="en-ID" dirty="0" err="1">
                <a:solidFill>
                  <a:schemeClr val="tx1"/>
                </a:solidFill>
                <a:latin typeface="Cambria" panose="02040503050406030204" pitchFamily="18" charset="0"/>
                <a:cs typeface="Arial" panose="020B0604020202020204" pitchFamily="34" charset="0"/>
              </a:rPr>
              <a:t>seketika</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itu</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dapat</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ditagih</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pembayarannya</a:t>
            </a:r>
            <a:r>
              <a:rPr lang="en-ID" dirty="0">
                <a:solidFill>
                  <a:schemeClr val="tx1"/>
                </a:solidFill>
                <a:latin typeface="Cambria" panose="02040503050406030204" pitchFamily="18" charset="0"/>
                <a:cs typeface="Arial" panose="020B0604020202020204" pitchFamily="34" charset="0"/>
              </a:rPr>
              <a:t>. </a:t>
            </a:r>
          </a:p>
        </p:txBody>
      </p:sp>
    </p:spTree>
    <p:extLst>
      <p:ext uri="{BB962C8B-B14F-4D97-AF65-F5344CB8AC3E}">
        <p14:creationId xmlns:p14="http://schemas.microsoft.com/office/powerpoint/2010/main" val="1375893150"/>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Perikatan Bersyarat</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lahirnya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maupun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berakhirnya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digantungkan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kepada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suatu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peristiwa</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belum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tentu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terjadi</a:t>
            </a:r>
            <a:r>
              <a:rPr lang="en-ID" sz="2400" dirty="0">
                <a:solidFill>
                  <a:schemeClr val="tx1"/>
                </a:solidFill>
                <a:latin typeface="Cambria" panose="02040503050406030204" pitchFamily="18" charset="0"/>
                <a:cs typeface="Arial" panose="020B0604020202020204" pitchFamily="34" charset="0"/>
              </a:rPr>
              <a:t>.</a:t>
            </a:r>
          </a:p>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Perbuatan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sendiri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bersyarat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tetapi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adanya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syarat</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dijanjikan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berakibat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ditundanya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akibat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setelah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dipenuhi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syarat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tersebut</a:t>
            </a:r>
            <a:r>
              <a:rPr lang="en-ID" sz="2400" dirty="0">
                <a:solidFill>
                  <a:schemeClr val="tx1"/>
                </a:solidFill>
                <a:latin typeface="Cambria" panose="02040503050406030204" pitchFamily="18" charset="0"/>
                <a:cs typeface="Arial" panose="020B0604020202020204" pitchFamily="34" charset="0"/>
              </a:rPr>
              <a:t>.</a:t>
            </a:r>
          </a:p>
          <a:p>
            <a:pPr marL="514350" indent="-514350" algn="l">
              <a:buFont typeface="Arial" panose="020B0604020202020204" pitchFamily="34" charset="0"/>
              <a:buChar char="•"/>
            </a:pPr>
            <a:r>
              <a:rPr lang="en-ID" sz="2400" dirty="0">
                <a:solidFill>
                  <a:schemeClr val="tx1"/>
                </a:solidFill>
                <a:latin typeface="Cambria" panose="02040503050406030204" pitchFamily="18" charset="0"/>
                <a:cs typeface="Arial" panose="020B0604020202020204" pitchFamily="34" charset="0"/>
              </a:rPr>
              <a:t>Ps. 1253 </a:t>
            </a:r>
            <a:r>
              <a:rPr lang="en-ID" sz="2400" dirty="0" err="1">
                <a:solidFill>
                  <a:schemeClr val="tx1"/>
                </a:solidFill>
                <a:latin typeface="Cambria" panose="02040503050406030204" pitchFamily="18" charset="0"/>
                <a:cs typeface="Arial" panose="020B0604020202020204" pitchFamily="34" charset="0"/>
              </a:rPr>
              <a:t>KUHPerdata</a:t>
            </a:r>
            <a:r>
              <a:rPr lang="en-ID" sz="2400" dirty="0">
                <a:solidFill>
                  <a:schemeClr val="tx1"/>
                </a:solidFill>
                <a:latin typeface="Cambria" panose="02040503050406030204" pitchFamily="18" charset="0"/>
                <a:cs typeface="Arial" panose="020B0604020202020204" pitchFamily="34" charset="0"/>
              </a:rPr>
              <a:t>:</a:t>
            </a:r>
          </a:p>
          <a:p>
            <a:pPr algn="l"/>
            <a:r>
              <a:rPr lang="en-ID" sz="2400" i="1" dirty="0">
                <a:solidFill>
                  <a:schemeClr val="tx1"/>
                </a:solidFill>
                <a:latin typeface="Cambria" panose="02040503050406030204" pitchFamily="18" charset="0"/>
                <a:cs typeface="Arial" panose="020B0604020202020204" pitchFamily="34" charset="0"/>
              </a:rPr>
              <a:t>“</a:t>
            </a:r>
            <a:r>
              <a:rPr lang="en-ID" sz="2400" i="1" dirty="0" err="1">
                <a:solidFill>
                  <a:schemeClr val="tx1"/>
                </a:solidFill>
                <a:latin typeface="Cambria" panose="02040503050406030204" pitchFamily="18" charset="0"/>
                <a:cs typeface="Arial" panose="020B0604020202020204" pitchFamily="34" charset="0"/>
              </a:rPr>
              <a:t>Suatu</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perikatan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adl</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bersyarat</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jika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digantungkan</a:t>
            </a:r>
            <a:r>
              <a:rPr lang="en-ID" sz="2400" i="1" dirty="0">
                <a:solidFill>
                  <a:schemeClr val="tx1"/>
                </a:solidFill>
                <a:latin typeface="Cambria" panose="02040503050406030204" pitchFamily="18" charset="0"/>
                <a:cs typeface="Arial" panose="020B0604020202020204" pitchFamily="34" charset="0"/>
              </a:rPr>
              <a:t> pada </a:t>
            </a:r>
            <a:r>
              <a:rPr lang="en-ID" sz="2400" i="1" dirty="0" err="1">
                <a:solidFill>
                  <a:schemeClr val="tx1"/>
                </a:solidFill>
                <a:latin typeface="Cambria" panose="02040503050406030204" pitchFamily="18" charset="0"/>
                <a:cs typeface="Arial" panose="020B0604020202020204" pitchFamily="34" charset="0"/>
              </a:rPr>
              <a:t>suatu</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peristiwa</a:t>
            </a:r>
            <a:r>
              <a:rPr lang="en-ID" sz="2400" i="1" dirty="0">
                <a:solidFill>
                  <a:schemeClr val="tx1"/>
                </a:solidFill>
                <a:latin typeface="Cambria" panose="02040503050406030204" pitchFamily="18" charset="0"/>
                <a:cs typeface="Arial" panose="020B0604020202020204" pitchFamily="34" charset="0"/>
              </a:rPr>
              <a:t> yang </a:t>
            </a:r>
            <a:r>
              <a:rPr lang="en-ID" sz="2400" i="1" dirty="0" err="1">
                <a:solidFill>
                  <a:schemeClr val="tx1"/>
                </a:solidFill>
                <a:latin typeface="Cambria" panose="02040503050406030204" pitchFamily="18" charset="0"/>
                <a:cs typeface="Arial" panose="020B0604020202020204" pitchFamily="34" charset="0"/>
              </a:rPr>
              <a:t>mungkin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terjadi</a:t>
            </a:r>
            <a:r>
              <a:rPr lang="en-ID" sz="2400" i="1" dirty="0">
                <a:solidFill>
                  <a:schemeClr val="tx1"/>
                </a:solidFill>
                <a:latin typeface="Cambria" panose="02040503050406030204" pitchFamily="18" charset="0"/>
                <a:cs typeface="Arial" panose="020B0604020202020204" pitchFamily="34" charset="0"/>
              </a:rPr>
              <a:t> dan </a:t>
            </a:r>
            <a:r>
              <a:rPr lang="en-ID" sz="2400" i="1" dirty="0" err="1">
                <a:solidFill>
                  <a:schemeClr val="tx1"/>
                </a:solidFill>
                <a:latin typeface="Cambria" panose="02040503050406030204" pitchFamily="18" charset="0"/>
                <a:cs typeface="Arial" panose="020B0604020202020204" pitchFamily="34" charset="0"/>
              </a:rPr>
              <a:t>memang</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belum</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terjadi</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baik</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dengan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cara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menangguhkan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berlakunya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perikatan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itu</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sampai</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terjadinya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peristiwa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itu</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maupun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dengan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cara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membatalkan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perikatan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itu</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tergantung</a:t>
            </a:r>
            <a:r>
              <a:rPr lang="en-ID" sz="2400" i="1" dirty="0">
                <a:solidFill>
                  <a:schemeClr val="tx1"/>
                </a:solidFill>
                <a:latin typeface="Cambria" panose="02040503050406030204" pitchFamily="18" charset="0"/>
                <a:cs typeface="Arial" panose="020B0604020202020204" pitchFamily="34" charset="0"/>
              </a:rPr>
              <a:t> pada </a:t>
            </a:r>
            <a:r>
              <a:rPr lang="en-ID" sz="2400" i="1" dirty="0" err="1">
                <a:solidFill>
                  <a:schemeClr val="tx1"/>
                </a:solidFill>
                <a:latin typeface="Cambria" panose="02040503050406030204" pitchFamily="18" charset="0"/>
                <a:cs typeface="Arial" panose="020B0604020202020204" pitchFamily="34" charset="0"/>
              </a:rPr>
              <a:t>terjadi</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tidaknya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peristiwa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itu</a:t>
            </a:r>
            <a:r>
              <a:rPr lang="en-ID" sz="2400" i="1"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205718154"/>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Perikatan Bersyarat</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AutoNum type="arabicPeriod"/>
            </a:pPr>
            <a:r>
              <a:rPr lang="en-US" sz="2400" dirty="0" err="1">
                <a:solidFill>
                  <a:schemeClr val="tx1"/>
                </a:solidFill>
                <a:latin typeface="Cambria" panose="02040503050406030204" pitchFamily="18" charset="0"/>
                <a:cs typeface="Arial" panose="020B0604020202020204" pitchFamily="34" charset="0"/>
              </a:rPr>
              <a:t>Syarat</a:t>
            </a:r>
            <a:r>
              <a:rPr lang="en-US" sz="2400" dirty="0">
                <a:solidFill>
                  <a:schemeClr val="tx1"/>
                </a:solidFill>
                <a:latin typeface="Cambria" panose="02040503050406030204" pitchFamily="18" charset="0"/>
                <a:cs typeface="Arial" panose="020B0604020202020204" pitchFamily="34" charset="0"/>
              </a:rPr>
              <a:t> Tangguh: </a:t>
            </a:r>
            <a:r>
              <a:rPr lang="en-US" sz="2400" dirty="0" err="1">
                <a:solidFill>
                  <a:schemeClr val="tx1"/>
                </a:solidFill>
                <a:latin typeface="Cambria" panose="02040503050406030204" pitchFamily="18" charset="0"/>
                <a:cs typeface="Arial" panose="020B0604020202020204" pitchFamily="34" charset="0"/>
              </a:rPr>
              <a:t>perikatan</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lahirnya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digantungkan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kepada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terjadinya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peristiwa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itu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Artinya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apabila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syarat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tersebut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dipenuhi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maka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perikatannya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menjadi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berlaku</a:t>
            </a:r>
            <a:r>
              <a:rPr lang="en-US" sz="2400" dirty="0">
                <a:solidFill>
                  <a:schemeClr val="tx1"/>
                </a:solidFill>
                <a:latin typeface="Cambria" panose="02040503050406030204" pitchFamily="18" charset="0"/>
                <a:cs typeface="Arial" panose="020B0604020202020204" pitchFamily="34" charset="0"/>
              </a:rPr>
              <a:t>. </a:t>
            </a:r>
          </a:p>
          <a:p>
            <a:pPr algn="l"/>
            <a:r>
              <a:rPr lang="en-US" sz="2400" dirty="0" err="1">
                <a:solidFill>
                  <a:schemeClr val="tx1"/>
                </a:solidFill>
                <a:latin typeface="Cambria" panose="02040503050406030204" pitchFamily="18" charset="0"/>
                <a:cs typeface="Arial" panose="020B0604020202020204" pitchFamily="34" charset="0"/>
              </a:rPr>
              <a:t>Cth</a:t>
            </a:r>
            <a:r>
              <a:rPr lang="en-US" sz="2400" dirty="0">
                <a:solidFill>
                  <a:schemeClr val="tx1"/>
                </a:solidFill>
                <a:latin typeface="Cambria" panose="02040503050406030204" pitchFamily="18" charset="0"/>
                <a:cs typeface="Arial" panose="020B0604020202020204" pitchFamily="34" charset="0"/>
              </a:rPr>
              <a:t>:  A </a:t>
            </a:r>
            <a:r>
              <a:rPr lang="en-US" sz="2400" dirty="0" err="1">
                <a:solidFill>
                  <a:schemeClr val="tx1"/>
                </a:solidFill>
                <a:latin typeface="Cambria" panose="02040503050406030204" pitchFamily="18" charset="0"/>
                <a:cs typeface="Arial" panose="020B0604020202020204" pitchFamily="34" charset="0"/>
              </a:rPr>
              <a:t>janji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a:t>
            </a:r>
            <a:r>
              <a:rPr lang="en-US" sz="2400" dirty="0">
                <a:solidFill>
                  <a:schemeClr val="tx1"/>
                </a:solidFill>
                <a:latin typeface="Cambria" panose="02040503050406030204" pitchFamily="18" charset="0"/>
                <a:cs typeface="Arial" panose="020B0604020202020204" pitchFamily="34" charset="0"/>
              </a:rPr>
              <a:t> B </a:t>
            </a:r>
            <a:r>
              <a:rPr lang="en-US" sz="2400" dirty="0" err="1">
                <a:solidFill>
                  <a:schemeClr val="tx1"/>
                </a:solidFill>
                <a:latin typeface="Cambria" panose="02040503050406030204" pitchFamily="18" charset="0"/>
                <a:cs typeface="Arial" panose="020B0604020202020204" pitchFamily="34" charset="0"/>
              </a:rPr>
              <a:t>kalau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menyewakan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rumah</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ia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miliki</a:t>
            </a:r>
            <a:r>
              <a:rPr lang="en-US" sz="2400" dirty="0">
                <a:solidFill>
                  <a:schemeClr val="tx1"/>
                </a:solidFill>
                <a:latin typeface="Cambria" panose="02040503050406030204" pitchFamily="18" charset="0"/>
                <a:cs typeface="Arial" panose="020B0604020202020204" pitchFamily="34" charset="0"/>
              </a:rPr>
              <a:t> dan </a:t>
            </a:r>
            <a:r>
              <a:rPr lang="en-US" sz="2400" dirty="0" err="1">
                <a:solidFill>
                  <a:schemeClr val="tx1"/>
                </a:solidFill>
                <a:latin typeface="Cambria" panose="02040503050406030204" pitchFamily="18" charset="0"/>
                <a:cs typeface="Arial" panose="020B0604020202020204" pitchFamily="34" charset="0"/>
              </a:rPr>
              <a:t>tempati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kepada</a:t>
            </a:r>
            <a:r>
              <a:rPr lang="en-US" sz="2400" dirty="0">
                <a:solidFill>
                  <a:schemeClr val="tx1"/>
                </a:solidFill>
                <a:latin typeface="Cambria" panose="02040503050406030204" pitchFamily="18" charset="0"/>
                <a:cs typeface="Arial" panose="020B0604020202020204" pitchFamily="34" charset="0"/>
              </a:rPr>
              <a:t> B </a:t>
            </a:r>
            <a:r>
              <a:rPr lang="en-US" sz="2400" dirty="0" err="1">
                <a:solidFill>
                  <a:schemeClr val="tx1"/>
                </a:solidFill>
                <a:latin typeface="Cambria" panose="02040503050406030204" pitchFamily="18" charset="0"/>
                <a:cs typeface="Arial" panose="020B0604020202020204" pitchFamily="34" charset="0"/>
              </a:rPr>
              <a:t>apabila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tahun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ini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mendapat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beasiswa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untuk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studi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lanjut</a:t>
            </a:r>
            <a:r>
              <a:rPr lang="en-US" sz="2400" dirty="0">
                <a:solidFill>
                  <a:schemeClr val="tx1"/>
                </a:solidFill>
                <a:latin typeface="Cambria" panose="02040503050406030204" pitchFamily="18" charset="0"/>
                <a:cs typeface="Arial" panose="020B0604020202020204" pitchFamily="34" charset="0"/>
              </a:rPr>
              <a:t> di Law School Harvard University. Jika </a:t>
            </a:r>
            <a:r>
              <a:rPr lang="en-US" sz="2400" dirty="0" err="1">
                <a:solidFill>
                  <a:schemeClr val="tx1"/>
                </a:solidFill>
                <a:latin typeface="Cambria" panose="02040503050406030204" pitchFamily="18" charset="0"/>
                <a:cs typeface="Arial" panose="020B0604020202020204" pitchFamily="34" charset="0"/>
              </a:rPr>
              <a:t>tdk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dapat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beasiswa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tahun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ini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maka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perjanjian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tdk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pernah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ada</a:t>
            </a:r>
            <a:endParaRPr lang="en-US"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920151138"/>
      </p:ext>
    </p:extLst>
  </p:cSld>
  <p:clrMapOvr>
    <a:masterClrMapping/>
  </p:clrMapOvr>
  <p:transition spd="slow">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Perikatan Bersyarat</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mj-lt"/>
              <a:buAutoNum type="arabicPeriod" startAt="2"/>
            </a:pPr>
            <a:r>
              <a:rPr lang="en-US" sz="2400" dirty="0" err="1">
                <a:solidFill>
                  <a:schemeClr val="tx1"/>
                </a:solidFill>
                <a:latin typeface="Cambria" panose="02040503050406030204" pitchFamily="18" charset="0"/>
                <a:cs typeface="Arial" panose="020B0604020202020204" pitchFamily="34" charset="0"/>
              </a:rPr>
              <a:t>Syarat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Batal</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Suatu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sudah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ada</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berakhirnya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digantungkan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kepada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suatu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peristiwa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tertentu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Artinya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apabila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syarat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tersebut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terjadi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maka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menjadi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putus</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batal</a:t>
            </a:r>
            <a:endParaRPr lang="en-ID" sz="2400" dirty="0">
              <a:solidFill>
                <a:schemeClr val="tx1"/>
              </a:solidFill>
              <a:latin typeface="Cambria" panose="02040503050406030204" pitchFamily="18" charset="0"/>
              <a:cs typeface="Arial" panose="020B0604020202020204" pitchFamily="34" charset="0"/>
            </a:endParaRPr>
          </a:p>
          <a:p>
            <a:pPr algn="l"/>
            <a:r>
              <a:rPr lang="en-ID" sz="2400" dirty="0" err="1">
                <a:solidFill>
                  <a:schemeClr val="tx1"/>
                </a:solidFill>
                <a:latin typeface="Cambria" panose="02040503050406030204" pitchFamily="18" charset="0"/>
                <a:cs typeface="Arial" panose="020B0604020202020204" pitchFamily="34" charset="0"/>
              </a:rPr>
              <a:t>Cth</a:t>
            </a:r>
            <a:r>
              <a:rPr lang="en-ID" sz="2400" dirty="0">
                <a:solidFill>
                  <a:schemeClr val="tx1"/>
                </a:solidFill>
                <a:latin typeface="Cambria" panose="02040503050406030204" pitchFamily="18" charset="0"/>
                <a:cs typeface="Arial" panose="020B0604020202020204" pitchFamily="34" charset="0"/>
              </a:rPr>
              <a:t>: A </a:t>
            </a:r>
            <a:r>
              <a:rPr lang="en-ID" sz="2400" dirty="0" err="1">
                <a:solidFill>
                  <a:schemeClr val="tx1"/>
                </a:solidFill>
                <a:latin typeface="Cambria" panose="02040503050406030204" pitchFamily="18" charset="0"/>
                <a:cs typeface="Arial" panose="020B0604020202020204" pitchFamily="34" charset="0"/>
              </a:rPr>
              <a:t>menyewakan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rumah</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dimilikinya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kepada</a:t>
            </a:r>
            <a:r>
              <a:rPr lang="en-ID" sz="2400" dirty="0">
                <a:solidFill>
                  <a:schemeClr val="tx1"/>
                </a:solidFill>
                <a:latin typeface="Cambria" panose="02040503050406030204" pitchFamily="18" charset="0"/>
                <a:cs typeface="Arial" panose="020B0604020202020204" pitchFamily="34" charset="0"/>
              </a:rPr>
              <a:t> B. Ketika A </a:t>
            </a:r>
            <a:r>
              <a:rPr lang="en-ID" sz="2400" dirty="0" err="1">
                <a:solidFill>
                  <a:schemeClr val="tx1"/>
                </a:solidFill>
                <a:latin typeface="Cambria" panose="02040503050406030204" pitchFamily="18" charset="0"/>
                <a:cs typeface="Arial" panose="020B0604020202020204" pitchFamily="34" charset="0"/>
              </a:rPr>
              <a:t>menyewakan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rumah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tersebut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kepada</a:t>
            </a:r>
            <a:r>
              <a:rPr lang="en-ID" sz="2400" dirty="0">
                <a:solidFill>
                  <a:schemeClr val="tx1"/>
                </a:solidFill>
                <a:latin typeface="Cambria" panose="02040503050406030204" pitchFamily="18" charset="0"/>
                <a:cs typeface="Arial" panose="020B0604020202020204" pitchFamily="34" charset="0"/>
              </a:rPr>
              <a:t> B </a:t>
            </a:r>
            <a:r>
              <a:rPr lang="en-ID" sz="2400" dirty="0" err="1">
                <a:solidFill>
                  <a:schemeClr val="tx1"/>
                </a:solidFill>
                <a:latin typeface="Cambria" panose="02040503050406030204" pitchFamily="18" charset="0"/>
                <a:cs typeface="Arial" panose="020B0604020202020204" pitchFamily="34" charset="0"/>
              </a:rPr>
              <a:t>disertai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persyaratan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bahwa</a:t>
            </a:r>
            <a:r>
              <a:rPr lang="en-ID" sz="2400" dirty="0">
                <a:solidFill>
                  <a:schemeClr val="tx1"/>
                </a:solidFill>
                <a:latin typeface="Cambria" panose="02040503050406030204" pitchFamily="18" charset="0"/>
                <a:cs typeface="Arial" panose="020B0604020202020204" pitchFamily="34" charset="0"/>
              </a:rPr>
              <a:t> A </a:t>
            </a:r>
            <a:r>
              <a:rPr lang="en-ID" sz="2400" dirty="0" err="1">
                <a:solidFill>
                  <a:schemeClr val="tx1"/>
                </a:solidFill>
                <a:latin typeface="Cambria" panose="02040503050406030204" pitchFamily="18" charset="0"/>
                <a:cs typeface="Arial" panose="020B0604020202020204" pitchFamily="34" charset="0"/>
              </a:rPr>
              <a:t>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mengakhiri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tersebut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apabila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anak</a:t>
            </a:r>
            <a:r>
              <a:rPr lang="en-ID" sz="2400" dirty="0">
                <a:solidFill>
                  <a:schemeClr val="tx1"/>
                </a:solidFill>
                <a:latin typeface="Cambria" panose="02040503050406030204" pitchFamily="18" charset="0"/>
                <a:cs typeface="Arial" panose="020B0604020202020204" pitchFamily="34" charset="0"/>
              </a:rPr>
              <a:t> A, </a:t>
            </a:r>
            <a:r>
              <a:rPr lang="en-ID" sz="2400" dirty="0" err="1">
                <a:solidFill>
                  <a:schemeClr val="tx1"/>
                </a:solidFill>
                <a:latin typeface="Cambria" panose="02040503050406030204" pitchFamily="18" charset="0"/>
                <a:cs typeface="Arial" panose="020B0604020202020204" pitchFamily="34" charset="0"/>
              </a:rPr>
              <a:t>yakni</a:t>
            </a:r>
            <a:r>
              <a:rPr lang="en-ID" sz="2400" dirty="0">
                <a:solidFill>
                  <a:schemeClr val="tx1"/>
                </a:solidFill>
                <a:latin typeface="Cambria" panose="02040503050406030204" pitchFamily="18" charset="0"/>
                <a:cs typeface="Arial" panose="020B0604020202020204" pitchFamily="34" charset="0"/>
              </a:rPr>
              <a:t> C yang </a:t>
            </a:r>
            <a:r>
              <a:rPr lang="en-ID" sz="2400" dirty="0" err="1">
                <a:solidFill>
                  <a:schemeClr val="tx1"/>
                </a:solidFill>
                <a:latin typeface="Cambria" panose="02040503050406030204" pitchFamily="18" charset="0"/>
                <a:cs typeface="Arial" panose="020B0604020202020204" pitchFamily="34" charset="0"/>
              </a:rPr>
              <a:t>studi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lanjut</a:t>
            </a:r>
            <a:r>
              <a:rPr lang="en-ID" sz="2400" dirty="0">
                <a:solidFill>
                  <a:schemeClr val="tx1"/>
                </a:solidFill>
                <a:latin typeface="Cambria" panose="02040503050406030204" pitchFamily="18" charset="0"/>
                <a:cs typeface="Arial" panose="020B0604020202020204" pitchFamily="34" charset="0"/>
              </a:rPr>
              <a:t> di Law School Harvard University </a:t>
            </a:r>
            <a:r>
              <a:rPr lang="en-ID" sz="2400" dirty="0" err="1">
                <a:solidFill>
                  <a:schemeClr val="tx1"/>
                </a:solidFill>
                <a:latin typeface="Cambria" panose="02040503050406030204" pitchFamily="18" charset="0"/>
                <a:cs typeface="Arial" panose="020B0604020202020204" pitchFamily="34" charset="0"/>
              </a:rPr>
              <a:t>telah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kembali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a:t>
            </a:r>
            <a:r>
              <a:rPr lang="en-ID" sz="2400" dirty="0">
                <a:solidFill>
                  <a:schemeClr val="tx1"/>
                </a:solidFill>
                <a:latin typeface="Cambria" panose="02040503050406030204" pitchFamily="18" charset="0"/>
                <a:cs typeface="Arial" panose="020B0604020202020204" pitchFamily="34" charset="0"/>
              </a:rPr>
              <a:t> Indonesia. </a:t>
            </a:r>
            <a:r>
              <a:rPr lang="en-ID" sz="2400" dirty="0" err="1">
                <a:solidFill>
                  <a:schemeClr val="tx1"/>
                </a:solidFill>
                <a:latin typeface="Cambria" panose="02040503050406030204" pitchFamily="18" charset="0"/>
                <a:cs typeface="Arial" panose="020B0604020202020204" pitchFamily="34" charset="0"/>
              </a:rPr>
              <a:t>Apabila</a:t>
            </a:r>
            <a:r>
              <a:rPr lang="en-ID" sz="2400" dirty="0">
                <a:solidFill>
                  <a:schemeClr val="tx1"/>
                </a:solidFill>
                <a:latin typeface="Cambria" panose="02040503050406030204" pitchFamily="18" charset="0"/>
                <a:cs typeface="Arial" panose="020B0604020202020204" pitchFamily="34" charset="0"/>
              </a:rPr>
              <a:t> C </a:t>
            </a:r>
            <a:r>
              <a:rPr lang="en-ID" sz="2400" dirty="0" err="1">
                <a:solidFill>
                  <a:schemeClr val="tx1"/>
                </a:solidFill>
                <a:latin typeface="Cambria" panose="02040503050406030204" pitchFamily="18" charset="0"/>
                <a:cs typeface="Arial" panose="020B0604020202020204" pitchFamily="34" charset="0"/>
              </a:rPr>
              <a:t>telah</a:t>
            </a:r>
            <a:r>
              <a:rPr lang="en-ID" sz="2400" dirty="0">
                <a:solidFill>
                  <a:schemeClr val="tx1"/>
                </a:solidFill>
                <a:latin typeface="Cambria" panose="02040503050406030204" pitchFamily="18" charset="0"/>
                <a:cs typeface="Arial" panose="020B0604020202020204" pitchFamily="34" charset="0"/>
              </a:rPr>
              <a:t> Kembali </a:t>
            </a:r>
            <a:r>
              <a:rPr lang="en-ID" sz="2400" dirty="0" err="1">
                <a:solidFill>
                  <a:schemeClr val="tx1"/>
                </a:solidFill>
                <a:latin typeface="Cambria" panose="02040503050406030204" pitchFamily="18" charset="0"/>
                <a:cs typeface="Arial" panose="020B0604020202020204" pitchFamily="34" charset="0"/>
              </a:rPr>
              <a:t>ke</a:t>
            </a:r>
            <a:r>
              <a:rPr lang="en-ID" sz="2400" dirty="0">
                <a:solidFill>
                  <a:schemeClr val="tx1"/>
                </a:solidFill>
                <a:latin typeface="Cambria" panose="02040503050406030204" pitchFamily="18" charset="0"/>
                <a:cs typeface="Arial" panose="020B0604020202020204" pitchFamily="34" charset="0"/>
              </a:rPr>
              <a:t> Indonesia, </a:t>
            </a:r>
            <a:r>
              <a:rPr lang="en-ID" sz="2400" dirty="0" err="1">
                <a:solidFill>
                  <a:schemeClr val="tx1"/>
                </a:solidFill>
                <a:latin typeface="Cambria" panose="02040503050406030204" pitchFamily="18" charset="0"/>
                <a:cs typeface="Arial" panose="020B0604020202020204" pitchFamily="34" charset="0"/>
              </a:rPr>
              <a:t>maka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sewa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tersebut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menjadi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batal</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atau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berakhir</a:t>
            </a:r>
            <a:r>
              <a:rPr lang="en-ID" sz="2400" dirty="0">
                <a:solidFill>
                  <a:schemeClr val="tx1"/>
                </a:solidFill>
                <a:latin typeface="Cambria" panose="02040503050406030204" pitchFamily="18" charset="0"/>
                <a:cs typeface="Arial" panose="020B0604020202020204" pitchFamily="34" charset="0"/>
              </a:rPr>
              <a:t>.</a:t>
            </a:r>
            <a:endParaRPr lang="en-US"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694196378"/>
      </p:ext>
    </p:extLst>
  </p:cSld>
  <p:clrMapOvr>
    <a:masterClrMapping/>
  </p:clrMapOvr>
  <p:transition spd="slow">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Perikatan Bersyarat</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fi-FI" sz="2400" dirty="0">
                <a:solidFill>
                  <a:schemeClr val="tx1"/>
                </a:solidFill>
                <a:latin typeface="Cambria" panose="02040503050406030204" pitchFamily="18" charset="0"/>
                <a:cs typeface="Arial" panose="020B0604020202020204" pitchFamily="34" charset="0"/>
              </a:rPr>
              <a:t>Selain itu, perikatan juga menjadi batal dalam hal:</a:t>
            </a:r>
          </a:p>
          <a:p>
            <a:pPr marL="457200" indent="-457200" algn="l">
              <a:buAutoNum type="alphaLcPeriod"/>
            </a:pPr>
            <a:r>
              <a:rPr lang="fi-FI" sz="2400" dirty="0">
                <a:solidFill>
                  <a:schemeClr val="tx1"/>
                </a:solidFill>
                <a:latin typeface="Cambria" panose="02040503050406030204" pitchFamily="18" charset="0"/>
                <a:cs typeface="Arial" panose="020B0604020202020204" pitchFamily="34" charset="0"/>
              </a:rPr>
              <a:t>semua syarat yang bertujuan ”melakukan sesuatu” yang tidak mungkin terlaksana, serta bertentangan dengan Undang-undang dan kesusilaan yang baik. (1254 KUHPerdata)</a:t>
            </a:r>
          </a:p>
          <a:p>
            <a:pPr marL="457200" indent="-457200" algn="l">
              <a:buAutoNum type="alphaLcPeriod"/>
            </a:pPr>
            <a:r>
              <a:rPr lang="en-US" sz="2400" dirty="0" err="1">
                <a:solidFill>
                  <a:schemeClr val="tx1"/>
                </a:solidFill>
                <a:latin typeface="Cambria" panose="02040503050406030204" pitchFamily="18" charset="0"/>
                <a:cs typeface="Arial" panose="020B0604020202020204" pitchFamily="34" charset="0"/>
              </a:rPr>
              <a:t>syarat</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bertujuan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tidak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melakukan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sesuatu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tdk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mungkin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bisa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dilaksanakan</a:t>
            </a:r>
            <a:r>
              <a:rPr lang="en-US" sz="2400" dirty="0">
                <a:solidFill>
                  <a:schemeClr val="tx1"/>
                </a:solidFill>
                <a:latin typeface="Cambria" panose="02040503050406030204" pitchFamily="18" charset="0"/>
                <a:cs typeface="Arial" panose="020B0604020202020204" pitchFamily="34" charset="0"/>
              </a:rPr>
              <a:t> (Ps 1255 </a:t>
            </a:r>
            <a:r>
              <a:rPr lang="en-US" sz="2400" dirty="0" err="1">
                <a:solidFill>
                  <a:schemeClr val="tx1"/>
                </a:solidFill>
                <a:latin typeface="Cambria" panose="02040503050406030204" pitchFamily="18" charset="0"/>
                <a:cs typeface="Arial" panose="020B0604020202020204" pitchFamily="34" charset="0"/>
              </a:rPr>
              <a:t>KUHPerdata</a:t>
            </a:r>
            <a:r>
              <a:rPr lang="en-US" sz="2400" dirty="0">
                <a:solidFill>
                  <a:schemeClr val="tx1"/>
                </a:solidFill>
                <a:latin typeface="Cambria" panose="02040503050406030204" pitchFamily="18" charset="0"/>
                <a:cs typeface="Arial" panose="020B0604020202020204" pitchFamily="34" charset="0"/>
              </a:rPr>
              <a:t>)</a:t>
            </a:r>
          </a:p>
          <a:p>
            <a:pPr marL="457200" indent="-457200" algn="l">
              <a:buAutoNum type="alphaLcPeriod"/>
            </a:pPr>
            <a:r>
              <a:rPr lang="en-US" sz="2400" dirty="0" err="1">
                <a:solidFill>
                  <a:schemeClr val="tx1"/>
                </a:solidFill>
                <a:latin typeface="Cambria" panose="02040503050406030204" pitchFamily="18" charset="0"/>
                <a:cs typeface="Arial" panose="020B0604020202020204" pitchFamily="34" charset="0"/>
              </a:rPr>
              <a:t>semua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perikatan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adalah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batal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jika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pelaksanaannya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semata-mata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tergantung</a:t>
            </a:r>
            <a:r>
              <a:rPr lang="en-US" sz="2400" dirty="0">
                <a:solidFill>
                  <a:schemeClr val="tx1"/>
                </a:solidFill>
                <a:latin typeface="Cambria" panose="02040503050406030204" pitchFamily="18" charset="0"/>
                <a:cs typeface="Arial" panose="020B0604020202020204" pitchFamily="34" charset="0"/>
              </a:rPr>
              <a:t> pada </a:t>
            </a:r>
            <a:r>
              <a:rPr lang="en-US" sz="2400" dirty="0" err="1">
                <a:solidFill>
                  <a:schemeClr val="tx1"/>
                </a:solidFill>
                <a:latin typeface="Cambria" panose="02040503050406030204" pitchFamily="18" charset="0"/>
                <a:cs typeface="Arial" panose="020B0604020202020204" pitchFamily="34" charset="0"/>
              </a:rPr>
              <a:t>kemauan</a:t>
            </a:r>
            <a:r>
              <a:rPr lang="en-US" sz="2400" dirty="0">
                <a:solidFill>
                  <a:schemeClr val="tx1"/>
                </a:solidFill>
                <a:latin typeface="Cambria" panose="02040503050406030204" pitchFamily="18" charset="0"/>
                <a:cs typeface="Arial" panose="020B0604020202020204" pitchFamily="34" charset="0"/>
              </a:rPr>
              <a:t> orang yang </a:t>
            </a:r>
            <a:r>
              <a:rPr lang="en-US" sz="2400" dirty="0" err="1">
                <a:solidFill>
                  <a:schemeClr val="tx1"/>
                </a:solidFill>
                <a:latin typeface="Cambria" panose="02040503050406030204" pitchFamily="18" charset="0"/>
                <a:cs typeface="Arial" panose="020B0604020202020204" pitchFamily="34" charset="0"/>
              </a:rPr>
              <a:t>terikat</a:t>
            </a:r>
            <a:r>
              <a:rPr lang="en-US"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233385866"/>
      </p:ext>
    </p:extLst>
  </p:cSld>
  <p:clrMapOvr>
    <a:masterClrMapping/>
  </p:clrMapOvr>
  <p:transition spd="slow">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Perikatan dengan Ketetapan Waktu</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Adalah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berlaku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atau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hapusnya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digantungkan</a:t>
            </a:r>
            <a:r>
              <a:rPr lang="en-ID" sz="2400" dirty="0">
                <a:solidFill>
                  <a:schemeClr val="tx1"/>
                </a:solidFill>
                <a:latin typeface="Cambria" panose="02040503050406030204" pitchFamily="18" charset="0"/>
                <a:cs typeface="Arial" panose="020B0604020202020204" pitchFamily="34" charset="0"/>
              </a:rPr>
              <a:t> pada </a:t>
            </a:r>
            <a:r>
              <a:rPr lang="en-ID" sz="2400" dirty="0" err="1">
                <a:solidFill>
                  <a:schemeClr val="tx1"/>
                </a:solidFill>
                <a:latin typeface="Cambria" panose="02040503050406030204" pitchFamily="18" charset="0"/>
                <a:cs typeface="Arial" panose="020B0604020202020204" pitchFamily="34" charset="0"/>
              </a:rPr>
              <a:t>waktu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atau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peristiwa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tertentu</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terjadi</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pasti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terjadi</a:t>
            </a:r>
            <a:r>
              <a:rPr lang="en-ID" sz="2400" dirty="0">
                <a:solidFill>
                  <a:schemeClr val="tx1"/>
                </a:solidFill>
                <a:latin typeface="Cambria" panose="02040503050406030204" pitchFamily="18" charset="0"/>
                <a:cs typeface="Arial" panose="020B0604020202020204" pitchFamily="34" charset="0"/>
              </a:rPr>
              <a:t>. </a:t>
            </a:r>
          </a:p>
          <a:p>
            <a:pPr marL="514350" indent="-514350" algn="l">
              <a:buFont typeface="Arial" panose="020B0604020202020204" pitchFamily="34" charset="0"/>
              <a:buChar char="•"/>
            </a:pPr>
            <a:r>
              <a:rPr lang="en-ID" sz="2400" dirty="0">
                <a:solidFill>
                  <a:schemeClr val="tx1"/>
                </a:solidFill>
                <a:latin typeface="Cambria" panose="02040503050406030204" pitchFamily="18" charset="0"/>
                <a:cs typeface="Arial" panose="020B0604020202020204" pitchFamily="34" charset="0"/>
              </a:rPr>
              <a:t>Di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ketetapan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waktu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sudah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terjadi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tetapi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pelaksanaannya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masih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menunggu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saat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atau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waktu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datang</a:t>
            </a:r>
            <a:r>
              <a:rPr lang="en-ID" sz="2400" dirty="0">
                <a:solidFill>
                  <a:schemeClr val="tx1"/>
                </a:solidFill>
                <a:latin typeface="Cambria" panose="02040503050406030204" pitchFamily="18" charset="0"/>
                <a:cs typeface="Arial" panose="020B0604020202020204" pitchFamily="34" charset="0"/>
              </a:rPr>
              <a:t>. </a:t>
            </a:r>
          </a:p>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Ketentuan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waktu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ini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dapat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berupa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tanggal</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sudah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pasti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atau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tertentu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maupun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berupa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peristiwa</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pasti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terjadi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tetapi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saat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ini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belum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terjadi</a:t>
            </a:r>
            <a:r>
              <a:rPr lang="en-ID"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3583338436"/>
      </p:ext>
    </p:extLst>
  </p:cSld>
  <p:clrMapOvr>
    <a:masterClrMapping/>
  </p:clrMapOvr>
  <p:transition spd="slow">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Perikatan dengan Ketetapan Waktu</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ini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menangguhkan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lahirnya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menangguhkan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pelaksanaannya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ataupun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menentukan</a:t>
            </a:r>
            <a:r>
              <a:rPr lang="en-ID" sz="2400" dirty="0">
                <a:solidFill>
                  <a:schemeClr val="tx1"/>
                </a:solidFill>
                <a:latin typeface="Cambria" panose="02040503050406030204" pitchFamily="18" charset="0"/>
                <a:cs typeface="Arial" panose="020B0604020202020204" pitchFamily="34" charset="0"/>
              </a:rPr>
              <a:t> lama </a:t>
            </a:r>
            <a:r>
              <a:rPr lang="en-ID" sz="2400" dirty="0" err="1">
                <a:solidFill>
                  <a:schemeClr val="tx1"/>
                </a:solidFill>
                <a:latin typeface="Cambria" panose="02040503050406030204" pitchFamily="18" charset="0"/>
                <a:cs typeface="Arial" panose="020B0604020202020204" pitchFamily="34" charset="0"/>
              </a:rPr>
              <a:t>waktu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berlakunya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suatu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atau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itu</a:t>
            </a:r>
            <a:r>
              <a:rPr lang="en-ID" sz="2400" dirty="0">
                <a:solidFill>
                  <a:schemeClr val="tx1"/>
                </a:solidFill>
                <a:latin typeface="Cambria" panose="02040503050406030204" pitchFamily="18" charset="0"/>
                <a:cs typeface="Arial" panose="020B0604020202020204" pitchFamily="34" charset="0"/>
              </a:rPr>
              <a:t>.</a:t>
            </a:r>
          </a:p>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Perbedaan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ketetapan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waktu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bersyarat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adalah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adanya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kepastian</a:t>
            </a:r>
            <a:r>
              <a:rPr lang="en-ID" sz="2400" dirty="0">
                <a:solidFill>
                  <a:schemeClr val="tx1"/>
                </a:solidFill>
                <a:latin typeface="Cambria" panose="02040503050406030204" pitchFamily="18" charset="0"/>
                <a:cs typeface="Arial" panose="020B0604020202020204" pitchFamily="34" charset="0"/>
              </a:rPr>
              <a:t>. </a:t>
            </a:r>
          </a:p>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bersyarat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kepastiannya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belum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tentu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terjadi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sedangkan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ketetapan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waktu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kepastian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pasti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terjadi</a:t>
            </a:r>
            <a:r>
              <a:rPr lang="en-ID" sz="2400" dirty="0">
                <a:solidFill>
                  <a:schemeClr val="tx1"/>
                </a:solidFill>
                <a:latin typeface="Cambria" panose="02040503050406030204" pitchFamily="18" charset="0"/>
                <a:cs typeface="Arial" panose="020B0604020202020204" pitchFamily="34" charset="0"/>
              </a:rPr>
              <a:t> di masa yang </a:t>
            </a:r>
            <a:r>
              <a:rPr lang="en-ID" sz="2400" dirty="0" err="1">
                <a:solidFill>
                  <a:schemeClr val="tx1"/>
                </a:solidFill>
                <a:latin typeface="Cambria" panose="02040503050406030204" pitchFamily="18" charset="0"/>
                <a:cs typeface="Arial" panose="020B0604020202020204" pitchFamily="34" charset="0"/>
              </a:rPr>
              <a:t>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datang</a:t>
            </a:r>
            <a:r>
              <a:rPr lang="en-ID"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3512144575"/>
      </p:ext>
    </p:extLst>
  </p:cSld>
  <p:clrMapOvr>
    <a:masterClrMapping/>
  </p:clrMapOvr>
  <p:transition spd="slow">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Perikatan dengan Ketetapan Waktu</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ID" sz="2400" dirty="0" err="1">
                <a:solidFill>
                  <a:schemeClr val="tx1"/>
                </a:solidFill>
                <a:latin typeface="Cambria" panose="02040503050406030204" pitchFamily="18" charset="0"/>
                <a:cs typeface="Arial" panose="020B0604020202020204" pitchFamily="34" charset="0"/>
              </a:rPr>
              <a:t>Cth</a:t>
            </a:r>
            <a:r>
              <a:rPr lang="en-ID" sz="2400" dirty="0">
                <a:solidFill>
                  <a:schemeClr val="tx1"/>
                </a:solidFill>
                <a:latin typeface="Cambria" panose="02040503050406030204" pitchFamily="18" charset="0"/>
                <a:cs typeface="Arial" panose="020B0604020202020204" pitchFamily="34" charset="0"/>
              </a:rPr>
              <a:t>: </a:t>
            </a:r>
          </a:p>
          <a:p>
            <a:pPr algn="l"/>
            <a:r>
              <a:rPr lang="en-ID" sz="2400" dirty="0">
                <a:solidFill>
                  <a:schemeClr val="tx1"/>
                </a:solidFill>
                <a:latin typeface="Cambria" panose="02040503050406030204" pitchFamily="18" charset="0"/>
                <a:cs typeface="Arial" panose="020B0604020202020204" pitchFamily="34" charset="0"/>
              </a:rPr>
              <a:t>A dan B </a:t>
            </a:r>
            <a:r>
              <a:rPr lang="en-ID" sz="2400" dirty="0" err="1">
                <a:solidFill>
                  <a:schemeClr val="tx1"/>
                </a:solidFill>
                <a:latin typeface="Cambria" panose="02040503050406030204" pitchFamily="18" charset="0"/>
                <a:cs typeface="Arial" panose="020B0604020202020204" pitchFamily="34" charset="0"/>
              </a:rPr>
              <a:t>mengadakan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sewa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menyewa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rumah</a:t>
            </a:r>
            <a:r>
              <a:rPr lang="en-ID" sz="2400" dirty="0">
                <a:solidFill>
                  <a:schemeClr val="tx1"/>
                </a:solidFill>
                <a:latin typeface="Cambria" panose="02040503050406030204" pitchFamily="18" charset="0"/>
                <a:cs typeface="Arial" panose="020B0604020202020204" pitchFamily="34" charset="0"/>
              </a:rPr>
              <a:t> pada </a:t>
            </a:r>
            <a:r>
              <a:rPr lang="en-ID" sz="2400" dirty="0" err="1">
                <a:solidFill>
                  <a:schemeClr val="tx1"/>
                </a:solidFill>
                <a:latin typeface="Cambria" panose="02040503050406030204" pitchFamily="18" charset="0"/>
                <a:cs typeface="Arial" panose="020B0604020202020204" pitchFamily="34" charset="0"/>
              </a:rPr>
              <a:t>tanggal</a:t>
            </a:r>
            <a:r>
              <a:rPr lang="en-ID" sz="2400" dirty="0">
                <a:solidFill>
                  <a:schemeClr val="tx1"/>
                </a:solidFill>
                <a:latin typeface="Cambria" panose="02040503050406030204" pitchFamily="18" charset="0"/>
                <a:cs typeface="Arial" panose="020B0604020202020204" pitchFamily="34" charset="0"/>
              </a:rPr>
              <a:t> 20 </a:t>
            </a:r>
            <a:r>
              <a:rPr lang="en-ID" sz="2400" dirty="0" err="1">
                <a:solidFill>
                  <a:schemeClr val="tx1"/>
                </a:solidFill>
                <a:latin typeface="Cambria" panose="02040503050406030204" pitchFamily="18" charset="0"/>
                <a:cs typeface="Arial" panose="020B0604020202020204" pitchFamily="34" charset="0"/>
              </a:rPr>
              <a:t>maret</a:t>
            </a:r>
            <a:r>
              <a:rPr lang="en-ID" sz="2400" dirty="0">
                <a:solidFill>
                  <a:schemeClr val="tx1"/>
                </a:solidFill>
                <a:latin typeface="Cambria" panose="02040503050406030204" pitchFamily="18" charset="0"/>
                <a:cs typeface="Arial" panose="020B0604020202020204" pitchFamily="34" charset="0"/>
              </a:rPr>
              <a:t> 2016, </a:t>
            </a:r>
            <a:r>
              <a:rPr lang="en-ID" sz="2400" dirty="0" err="1">
                <a:solidFill>
                  <a:schemeClr val="tx1"/>
                </a:solidFill>
                <a:latin typeface="Cambria" panose="02040503050406030204" pitchFamily="18" charset="0"/>
                <a:cs typeface="Arial" panose="020B0604020202020204" pitchFamily="34" charset="0"/>
              </a:rPr>
              <a:t>tetapi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ditentukan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bahwa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ini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baru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berlaku</a:t>
            </a:r>
            <a:r>
              <a:rPr lang="en-ID" sz="2400" dirty="0">
                <a:solidFill>
                  <a:schemeClr val="tx1"/>
                </a:solidFill>
                <a:latin typeface="Cambria" panose="02040503050406030204" pitchFamily="18" charset="0"/>
                <a:cs typeface="Arial" panose="020B0604020202020204" pitchFamily="34" charset="0"/>
              </a:rPr>
              <a:t> pada 20 April 2016.</a:t>
            </a:r>
          </a:p>
          <a:p>
            <a:pPr algn="l"/>
            <a:r>
              <a:rPr lang="en-ID" sz="2400" dirty="0" err="1">
                <a:solidFill>
                  <a:schemeClr val="tx1"/>
                </a:solidFill>
                <a:latin typeface="Cambria" panose="02040503050406030204" pitchFamily="18" charset="0"/>
                <a:cs typeface="Arial" panose="020B0604020202020204" pitchFamily="34" charset="0"/>
              </a:rPr>
              <a:t>Cth</a:t>
            </a:r>
            <a:r>
              <a:rPr lang="en-ID" sz="2400" dirty="0">
                <a:solidFill>
                  <a:schemeClr val="tx1"/>
                </a:solidFill>
                <a:latin typeface="Cambria" panose="02040503050406030204" pitchFamily="18" charset="0"/>
                <a:cs typeface="Arial" panose="020B0604020202020204" pitchFamily="34" charset="0"/>
              </a:rPr>
              <a:t> lain:</a:t>
            </a:r>
          </a:p>
          <a:p>
            <a:pPr algn="l"/>
            <a:r>
              <a:rPr lang="en-ID" sz="2400" dirty="0">
                <a:solidFill>
                  <a:schemeClr val="tx1"/>
                </a:solidFill>
                <a:latin typeface="Cambria" panose="02040503050406030204" pitchFamily="18" charset="0"/>
                <a:cs typeface="Arial" panose="020B0604020202020204" pitchFamily="34" charset="0"/>
              </a:rPr>
              <a:t>K </a:t>
            </a:r>
            <a:r>
              <a:rPr lang="en-ID" sz="2400" dirty="0" err="1">
                <a:solidFill>
                  <a:schemeClr val="tx1"/>
                </a:solidFill>
                <a:latin typeface="Cambria" panose="02040503050406030204" pitchFamily="18" charset="0"/>
                <a:cs typeface="Arial" panose="020B0604020202020204" pitchFamily="34" charset="0"/>
              </a:rPr>
              <a:t>berjanji</a:t>
            </a:r>
            <a:r>
              <a:rPr lang="en-ID" sz="2400" dirty="0">
                <a:solidFill>
                  <a:schemeClr val="tx1"/>
                </a:solidFill>
                <a:latin typeface="Cambria" panose="02040503050406030204" pitchFamily="18" charset="0"/>
                <a:cs typeface="Arial" panose="020B0604020202020204" pitchFamily="34" charset="0"/>
              </a:rPr>
              <a:t> pada </a:t>
            </a:r>
            <a:r>
              <a:rPr lang="en-ID" sz="2400" dirty="0" err="1">
                <a:solidFill>
                  <a:schemeClr val="tx1"/>
                </a:solidFill>
                <a:latin typeface="Cambria" panose="02040503050406030204" pitchFamily="18" charset="0"/>
                <a:cs typeface="Arial" panose="020B0604020202020204" pitchFamily="34" charset="0"/>
              </a:rPr>
              <a:t>anak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laki-lakinya</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telah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kawin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untuk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memberikan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rumahnya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apabila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bayi</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sedang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dikandung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isterinya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dilahirkan</a:t>
            </a:r>
            <a:endParaRPr lang="en-ID"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399828171"/>
      </p:ext>
    </p:extLst>
  </p:cSld>
  <p:clrMapOvr>
    <a:masterClrMapping/>
  </p:clrMapOvr>
  <p:transition spd="slow">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endParaRPr lang="id-ID" dirty="0"/>
          </a:p>
        </p:txBody>
      </p:sp>
      <p:sp>
        <p:nvSpPr>
          <p:cNvPr id="4" name="Content Placeholder 2"/>
          <p:cNvSpPr txBox="1">
            <a:spLocks/>
          </p:cNvSpPr>
          <p:nvPr/>
        </p:nvSpPr>
        <p:spPr>
          <a:xfrm>
            <a:off x="611560" y="1484784"/>
            <a:ext cx="7992888" cy="434908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b="1" dirty="0">
              <a:solidFill>
                <a:schemeClr val="tx1"/>
              </a:solidFill>
              <a:latin typeface="Cambria" panose="02040503050406030204" pitchFamily="18" charset="0"/>
              <a:cs typeface="Arial" panose="020B0604020202020204" pitchFamily="34" charset="0"/>
            </a:endParaRPr>
          </a:p>
          <a:p>
            <a:endParaRPr lang="en-US" b="1" dirty="0">
              <a:solidFill>
                <a:schemeClr val="tx1"/>
              </a:solidFill>
              <a:latin typeface="Cambria" panose="02040503050406030204" pitchFamily="18" charset="0"/>
              <a:cs typeface="Arial" panose="020B0604020202020204" pitchFamily="34" charset="0"/>
            </a:endParaRPr>
          </a:p>
          <a:p>
            <a:endParaRPr lang="en-US" b="1" dirty="0">
              <a:solidFill>
                <a:schemeClr val="tx1"/>
              </a:solidFill>
              <a:latin typeface="Cambria" panose="02040503050406030204" pitchFamily="18" charset="0"/>
              <a:cs typeface="Arial" panose="020B0604020202020204" pitchFamily="34" charset="0"/>
            </a:endParaRPr>
          </a:p>
          <a:p>
            <a:r>
              <a:rPr lang="en-US" b="1" dirty="0">
                <a:solidFill>
                  <a:schemeClr val="tx1"/>
                </a:solidFill>
                <a:latin typeface="Cambria" panose="02040503050406030204" pitchFamily="18" charset="0"/>
                <a:cs typeface="Arial" panose="020B0604020202020204" pitchFamily="34" charset="0"/>
              </a:rPr>
              <a:t>P</a:t>
            </a:r>
            <a:r>
              <a:rPr lang="en-ID" b="1" dirty="0" err="1">
                <a:solidFill>
                  <a:schemeClr val="tx1"/>
                </a:solidFill>
                <a:latin typeface="Cambria" panose="02040503050406030204" pitchFamily="18" charset="0"/>
                <a:cs typeface="Arial" panose="020B0604020202020204" pitchFamily="34" charset="0"/>
              </a:rPr>
              <a:t>erikatan</a:t>
            </a:r>
            <a:r>
              <a:rPr lang="en-ID" b="1" dirty="0">
                <a:solidFill>
                  <a:schemeClr val="tx1"/>
                </a:solidFill>
                <a:latin typeface="Cambria" panose="02040503050406030204" pitchFamily="18" charset="0"/>
                <a:cs typeface="Arial" panose="020B0604020202020204" pitchFamily="34" charset="0"/>
              </a:rPr>
              <a:t> </a:t>
            </a:r>
            <a:r>
              <a:rPr lang="en-ID" b="1" dirty="0" err="1">
                <a:solidFill>
                  <a:schemeClr val="tx1"/>
                </a:solidFill>
                <a:latin typeface="Cambria" panose="02040503050406030204" pitchFamily="18" charset="0"/>
                <a:cs typeface="Arial" panose="020B0604020202020204" pitchFamily="34" charset="0"/>
              </a:rPr>
              <a:t>Menurut</a:t>
            </a:r>
            <a:r>
              <a:rPr lang="en-ID" b="1" dirty="0">
                <a:solidFill>
                  <a:schemeClr val="tx1"/>
                </a:solidFill>
                <a:latin typeface="Cambria" panose="02040503050406030204" pitchFamily="18" charset="0"/>
                <a:cs typeface="Arial" panose="020B0604020202020204" pitchFamily="34" charset="0"/>
              </a:rPr>
              <a:t> Isi </a:t>
            </a:r>
            <a:r>
              <a:rPr lang="en-ID" b="1" dirty="0" err="1">
                <a:solidFill>
                  <a:schemeClr val="tx1"/>
                </a:solidFill>
                <a:latin typeface="Cambria" panose="02040503050406030204" pitchFamily="18" charset="0"/>
                <a:cs typeface="Arial" panose="020B0604020202020204" pitchFamily="34" charset="0"/>
              </a:rPr>
              <a:t>Prestasinya</a:t>
            </a:r>
            <a:endParaRPr lang="en-ID" b="1"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577341990"/>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Perikatan Positif dan Perikatan Negatif</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en-ID" sz="2400" dirty="0">
                <a:solidFill>
                  <a:schemeClr val="tx1"/>
                </a:solidFill>
                <a:latin typeface="Cambria" panose="02040503050406030204" pitchFamily="18" charset="0"/>
                <a:cs typeface="Arial" panose="020B0604020202020204" pitchFamily="34" charset="0"/>
              </a:rPr>
              <a:t>Pada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prestasinya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berupa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memberikan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sesuatu</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berbuat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sesuatu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maka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tersebut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disebut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positif</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atau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disebut</a:t>
            </a:r>
            <a:r>
              <a:rPr lang="en-ID" sz="2400" dirty="0">
                <a:solidFill>
                  <a:schemeClr val="tx1"/>
                </a:solidFill>
                <a:latin typeface="Cambria" panose="02040503050406030204" pitchFamily="18" charset="0"/>
                <a:cs typeface="Arial" panose="020B0604020202020204" pitchFamily="34" charset="0"/>
              </a:rPr>
              <a:t> juga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murni</a:t>
            </a:r>
            <a:r>
              <a:rPr lang="en-ID" sz="2400" dirty="0">
                <a:solidFill>
                  <a:schemeClr val="tx1"/>
                </a:solidFill>
                <a:latin typeface="Cambria" panose="02040503050406030204" pitchFamily="18" charset="0"/>
                <a:cs typeface="Arial" panose="020B0604020202020204" pitchFamily="34" charset="0"/>
              </a:rPr>
              <a:t>.</a:t>
            </a:r>
          </a:p>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Sedangkan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prestasinya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untuk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berbuat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sesuatu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atau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mengerjakan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sesuatu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disebut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negatif</a:t>
            </a:r>
            <a:r>
              <a:rPr lang="en-ID" sz="2400" dirty="0">
                <a:solidFill>
                  <a:schemeClr val="tx1"/>
                </a:solidFill>
                <a:latin typeface="Cambria" panose="02040503050406030204" pitchFamily="18" charset="0"/>
                <a:cs typeface="Arial" panose="020B0604020202020204" pitchFamily="34" charset="0"/>
              </a:rPr>
              <a:t>.</a:t>
            </a:r>
          </a:p>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Tolak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ukur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untuk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memberikan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sesuatu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adalah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objek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wujud</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prestasinya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berupa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kewajiban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bagi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debitur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untuk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memberikan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sesuatu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kepada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kreditur</a:t>
            </a:r>
            <a:r>
              <a:rPr lang="en-ID"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322084139"/>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Perikatan Sepintas Lalu dan Berkelanjutan</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sepintas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lalu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adalah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pemenuhan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prestasinya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cukup</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dilakukan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perbuatan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saja</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waktu</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singkat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tujuan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tercapai</a:t>
            </a:r>
            <a:r>
              <a:rPr lang="en-ID" sz="2400" dirty="0">
                <a:solidFill>
                  <a:schemeClr val="tx1"/>
                </a:solidFill>
                <a:latin typeface="Cambria" panose="02040503050406030204" pitchFamily="18" charset="0"/>
                <a:cs typeface="Arial" panose="020B0604020202020204" pitchFamily="34" charset="0"/>
              </a:rPr>
              <a:t>.</a:t>
            </a:r>
          </a:p>
          <a:p>
            <a:pPr marL="514350" indent="-514350" algn="l">
              <a:buFont typeface="Arial" panose="020B0604020202020204" pitchFamily="34" charset="0"/>
              <a:buChar char="•"/>
            </a:pPr>
            <a:r>
              <a:rPr lang="sv-SE" sz="2400" dirty="0">
                <a:solidFill>
                  <a:schemeClr val="tx1"/>
                </a:solidFill>
                <a:latin typeface="Cambria" panose="02040503050406030204" pitchFamily="18" charset="0"/>
                <a:cs typeface="Arial" panose="020B0604020202020204" pitchFamily="34" charset="0"/>
              </a:rPr>
              <a:t>Berbeda dengan perikatan berkelanjutan dimana prestasinya berkelanjutan untuk beberapa waktu. Kewajiban pemenuhan prestasi dari perjanjian tersebut berlangsung lama sesuai dengan jangka waktu yang ditentukan.</a:t>
            </a:r>
            <a:endParaRPr lang="en-ID"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250146010"/>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Perikatan Alternatif</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alternatif</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adalah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dimana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debitur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dibebaskan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untuk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memenuhi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dua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atau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lebih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prestasi</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disebutkan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a:t>
            </a:r>
          </a:p>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Namun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debitur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boleh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memaksakan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kreditur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untuk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menerima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sebagian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barang</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satu</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sebagian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barang</a:t>
            </a:r>
            <a:r>
              <a:rPr lang="en-ID" sz="2400" dirty="0">
                <a:solidFill>
                  <a:schemeClr val="tx1"/>
                </a:solidFill>
                <a:latin typeface="Cambria" panose="02040503050406030204" pitchFamily="18" charset="0"/>
                <a:cs typeface="Arial" panose="020B0604020202020204" pitchFamily="34" charset="0"/>
              </a:rPr>
              <a:t> yang lain, dan </a:t>
            </a:r>
            <a:r>
              <a:rPr lang="en-ID" sz="2400" dirty="0" err="1">
                <a:solidFill>
                  <a:schemeClr val="tx1"/>
                </a:solidFill>
                <a:latin typeface="Cambria" panose="02040503050406030204" pitchFamily="18" charset="0"/>
                <a:cs typeface="Arial" panose="020B0604020202020204" pitchFamily="34" charset="0"/>
              </a:rPr>
              <a:t>pemenuhan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dari</a:t>
            </a:r>
            <a:r>
              <a:rPr lang="en-ID" sz="2400" dirty="0">
                <a:solidFill>
                  <a:schemeClr val="tx1"/>
                </a:solidFill>
                <a:latin typeface="Cambria" panose="02040503050406030204" pitchFamily="18" charset="0"/>
                <a:cs typeface="Arial" panose="020B0604020202020204" pitchFamily="34" charset="0"/>
              </a:rPr>
              <a:t> salah </a:t>
            </a:r>
            <a:r>
              <a:rPr lang="en-ID" sz="2400" dirty="0" err="1">
                <a:solidFill>
                  <a:schemeClr val="tx1"/>
                </a:solidFill>
                <a:latin typeface="Cambria" panose="02040503050406030204" pitchFamily="18" charset="0"/>
                <a:cs typeface="Arial" panose="020B0604020202020204" pitchFamily="34" charset="0"/>
              </a:rPr>
              <a:t>satu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prestasi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menyebabkan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berakhir</a:t>
            </a:r>
            <a:r>
              <a:rPr lang="en-ID" sz="2400" dirty="0">
                <a:solidFill>
                  <a:schemeClr val="tx1"/>
                </a:solidFill>
                <a:latin typeface="Cambria" panose="02040503050406030204" pitchFamily="18" charset="0"/>
                <a:cs typeface="Arial" panose="020B0604020202020204" pitchFamily="34" charset="0"/>
              </a:rPr>
              <a:t>.</a:t>
            </a:r>
          </a:p>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alternatif</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ini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bila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memilih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ditentukan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secara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tegas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maka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pemenuhan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prestasi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terletak</a:t>
            </a:r>
            <a:r>
              <a:rPr lang="en-ID" sz="2400" dirty="0">
                <a:solidFill>
                  <a:schemeClr val="tx1"/>
                </a:solidFill>
                <a:latin typeface="Cambria" panose="02040503050406030204" pitchFamily="18" charset="0"/>
                <a:cs typeface="Arial" panose="020B0604020202020204" pitchFamily="34" charset="0"/>
              </a:rPr>
              <a:t> di </a:t>
            </a:r>
            <a:r>
              <a:rPr lang="en-ID" sz="2400" dirty="0" err="1">
                <a:solidFill>
                  <a:schemeClr val="tx1"/>
                </a:solidFill>
                <a:latin typeface="Cambria" panose="02040503050406030204" pitchFamily="18" charset="0"/>
                <a:cs typeface="Arial" panose="020B0604020202020204" pitchFamily="34" charset="0"/>
              </a:rPr>
              <a:t>pihak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kreditur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jika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secara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tegas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ditentukan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3496719766"/>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600" b="1" dirty="0">
                <a:latin typeface="Arial" panose="020B0604020202020204" pitchFamily="34" charset="0"/>
                <a:ea typeface="+mj-ea"/>
                <a:cs typeface="Arial" panose="020B0604020202020204" pitchFamily="34" charset="0"/>
              </a:rPr>
              <a:t>Perikatan Fakultatif</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fakultatif</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adalah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hanya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mempunyai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objek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prestasi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dimana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debitur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mempunyai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untuk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mengganti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prestasi</a:t>
            </a:r>
            <a:r>
              <a:rPr lang="en-ID" sz="2400" dirty="0">
                <a:solidFill>
                  <a:schemeClr val="tx1"/>
                </a:solidFill>
                <a:latin typeface="Cambria" panose="02040503050406030204" pitchFamily="18" charset="0"/>
                <a:cs typeface="Arial" panose="020B0604020202020204" pitchFamily="34" charset="0"/>
              </a:rPr>
              <a:t> yang lain, </a:t>
            </a:r>
            <a:r>
              <a:rPr lang="en-ID" sz="2400" dirty="0" err="1">
                <a:solidFill>
                  <a:schemeClr val="tx1"/>
                </a:solidFill>
                <a:latin typeface="Cambria" panose="02040503050406030204" pitchFamily="18" charset="0"/>
                <a:cs typeface="Arial" panose="020B0604020202020204" pitchFamily="34" charset="0"/>
              </a:rPr>
              <a:t>bilamana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debitur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mungkin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memenuhi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prestasi</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telah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ditentukan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semula</a:t>
            </a:r>
            <a:r>
              <a:rPr lang="en-ID"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465812881"/>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Perikatan Generik dan Spesifik</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generik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adalah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dimana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objeknya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ditentukan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jenis</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jumlah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barang</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harus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diserahkan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debitur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kepada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kreditur</a:t>
            </a:r>
            <a:r>
              <a:rPr lang="en-ID" sz="2400" dirty="0">
                <a:solidFill>
                  <a:schemeClr val="tx1"/>
                </a:solidFill>
                <a:latin typeface="Cambria" panose="02040503050406030204" pitchFamily="18" charset="0"/>
                <a:cs typeface="Arial" panose="020B0604020202020204" pitchFamily="34" charset="0"/>
              </a:rPr>
              <a:t>. </a:t>
            </a:r>
          </a:p>
          <a:p>
            <a:pPr marL="514350" indent="-514350" algn="l">
              <a:buFont typeface="Arial" panose="020B0604020202020204" pitchFamily="34" charset="0"/>
              <a:buChar char="•"/>
            </a:pPr>
            <a:r>
              <a:rPr lang="en-ID" sz="2400" dirty="0">
                <a:solidFill>
                  <a:schemeClr val="tx1"/>
                </a:solidFill>
                <a:latin typeface="Cambria" panose="02040503050406030204" pitchFamily="18" charset="0"/>
                <a:cs typeface="Arial" panose="020B0604020202020204" pitchFamily="34" charset="0"/>
              </a:rPr>
              <a:t>Pada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generik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memenuhi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kewajibannya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debitur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berkewajiban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untuk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menyerahkan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jenis</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terbaik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walaupun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demikian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debiturpun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boleh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menyerahkan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jenis</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terburuk</a:t>
            </a:r>
            <a:r>
              <a:rPr lang="en-ID" sz="2400" dirty="0">
                <a:solidFill>
                  <a:schemeClr val="tx1"/>
                </a:solidFill>
                <a:latin typeface="Cambria" panose="02040503050406030204" pitchFamily="18" charset="0"/>
                <a:cs typeface="Arial" panose="020B0604020202020204" pitchFamily="34" charset="0"/>
              </a:rPr>
              <a:t>”.</a:t>
            </a:r>
          </a:p>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spesifik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adalah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dimana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objeknya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ditentukan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secara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terinci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sehingga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tampak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ciri-ciri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khusus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objek</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menjadi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kewajiban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debitur</a:t>
            </a:r>
            <a:r>
              <a:rPr lang="en-ID" sz="2400" dirty="0">
                <a:solidFill>
                  <a:schemeClr val="tx1"/>
                </a:solidFill>
                <a:latin typeface="Cambria" panose="02040503050406030204" pitchFamily="18" charset="0"/>
                <a:cs typeface="Arial" panose="020B0604020202020204" pitchFamily="34" charset="0"/>
              </a:rPr>
              <a:t>.</a:t>
            </a:r>
          </a:p>
          <a:p>
            <a:pPr marL="514350" indent="-514350" algn="l">
              <a:buFont typeface="Arial" panose="020B0604020202020204" pitchFamily="34" charset="0"/>
              <a:buChar char="•"/>
            </a:pPr>
            <a:endParaRPr lang="en-ID"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20289806"/>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Perikatan Generik dan Spesifik</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Urgensi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membedakan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antara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generik</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spesifik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berhubungan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persoalan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resiko</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sebagaimana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ditentukan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pasal</a:t>
            </a:r>
            <a:r>
              <a:rPr lang="en-ID" sz="2400" dirty="0">
                <a:solidFill>
                  <a:schemeClr val="tx1"/>
                </a:solidFill>
                <a:latin typeface="Cambria" panose="02040503050406030204" pitchFamily="18" charset="0"/>
                <a:cs typeface="Arial" panose="020B0604020202020204" pitchFamily="34" charset="0"/>
              </a:rPr>
              <a:t> 1460 dan </a:t>
            </a:r>
            <a:r>
              <a:rPr lang="en-ID" sz="2400" dirty="0" err="1">
                <a:solidFill>
                  <a:schemeClr val="tx1"/>
                </a:solidFill>
                <a:latin typeface="Cambria" panose="02040503050406030204" pitchFamily="18" charset="0"/>
                <a:cs typeface="Arial" panose="020B0604020202020204" pitchFamily="34" charset="0"/>
              </a:rPr>
              <a:t>pasal</a:t>
            </a:r>
            <a:r>
              <a:rPr lang="en-ID" sz="2400" dirty="0">
                <a:solidFill>
                  <a:schemeClr val="tx1"/>
                </a:solidFill>
                <a:latin typeface="Cambria" panose="02040503050406030204" pitchFamily="18" charset="0"/>
                <a:cs typeface="Arial" panose="020B0604020202020204" pitchFamily="34" charset="0"/>
              </a:rPr>
              <a:t> 1461 KUH </a:t>
            </a:r>
            <a:r>
              <a:rPr lang="en-ID" sz="2400" dirty="0" err="1">
                <a:solidFill>
                  <a:schemeClr val="tx1"/>
                </a:solidFill>
                <a:latin typeface="Cambria" panose="02040503050406030204" pitchFamily="18" charset="0"/>
                <a:cs typeface="Arial" panose="020B0604020202020204" pitchFamily="34" charset="0"/>
              </a:rPr>
              <a:t>Perdata</a:t>
            </a:r>
            <a:r>
              <a:rPr lang="en-ID" sz="2400" dirty="0">
                <a:solidFill>
                  <a:schemeClr val="tx1"/>
                </a:solidFill>
                <a:latin typeface="Cambria" panose="02040503050406030204" pitchFamily="18" charset="0"/>
                <a:cs typeface="Arial" panose="020B0604020202020204" pitchFamily="34" charset="0"/>
              </a:rPr>
              <a:t>.</a:t>
            </a:r>
          </a:p>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spesifik</a:t>
            </a:r>
            <a:r>
              <a:rPr lang="en-ID" sz="2400" dirty="0">
                <a:solidFill>
                  <a:schemeClr val="tx1"/>
                </a:solidFill>
                <a:latin typeface="Cambria" panose="02040503050406030204" pitchFamily="18" charset="0"/>
                <a:cs typeface="Arial" panose="020B0604020202020204" pitchFamily="34" charset="0"/>
              </a:rPr>
              <a:t> </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pada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saat</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pembelian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berlangsung</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barang-barang</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itu</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beralih</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menjadi</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tanggungan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si</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pembeli</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sekalipun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penyerahan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blm</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terjadi</a:t>
            </a:r>
            <a:endPar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endParaRPr>
          </a:p>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Perjanjian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generik</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barang-barang</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yg</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menjadi</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objek</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jual</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beli</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dilakukan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dengan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timbangan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atau</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ukuran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maka</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barang-barang</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itu</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masih</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tetap</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menjadi</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tanggungan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pihak</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penjual</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sampai</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sudah</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ditimbang</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dihitung</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da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diukur</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a:t>
            </a:r>
            <a:endParaRPr lang="en-ID"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087344518"/>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7091</TotalTime>
  <Words>1831</Words>
  <Application>Microsoft Office PowerPoint</Application>
  <PresentationFormat>On-screen Show (4:3)</PresentationFormat>
  <Paragraphs>109</Paragraphs>
  <Slides>27</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BookAntiqua</vt:lpstr>
      <vt:lpstr>Calibri</vt:lpstr>
      <vt:lpstr>Cambria</vt:lpstr>
      <vt:lpstr>Times New Roman</vt:lpstr>
      <vt:lpstr>TimesNewRomanPSMT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Dinda Anna Zatika</cp:lastModifiedBy>
  <cp:revision>506</cp:revision>
  <cp:lastPrinted>2017-08-29T02:54:51Z</cp:lastPrinted>
  <dcterms:created xsi:type="dcterms:W3CDTF">2010-04-18T12:06:30Z</dcterms:created>
  <dcterms:modified xsi:type="dcterms:W3CDTF">2024-10-18T08:54:58Z</dcterms:modified>
</cp:coreProperties>
</file>